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315" r:id="rId3"/>
    <p:sldId id="372" r:id="rId4"/>
    <p:sldId id="263" r:id="rId5"/>
    <p:sldId id="273" r:id="rId6"/>
    <p:sldId id="371" r:id="rId7"/>
    <p:sldId id="373" r:id="rId8"/>
    <p:sldId id="374" r:id="rId9"/>
    <p:sldId id="375" r:id="rId10"/>
    <p:sldId id="377" r:id="rId11"/>
    <p:sldId id="3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5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6.png"/><Relationship Id="rId5" Type="http://schemas.microsoft.com/office/2011/relationships/chartStyle" Target="style5.xml"/><Relationship Id="rId4" Type="http://schemas.microsoft.com/office/2011/relationships/chartColorStyle" Target="colors5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Relationship Id="rId4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муниципальных целевых программ в общем объеме расходов бюджета, % 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5.9</c:v>
                </c:pt>
                <c:pt idx="1">
                  <c:v>14.3</c:v>
                </c:pt>
                <c:pt idx="2">
                  <c:v>65.7</c:v>
                </c:pt>
                <c:pt idx="3">
                  <c:v>75.2</c:v>
                </c:pt>
                <c:pt idx="4">
                  <c:v>84</c:v>
                </c:pt>
                <c:pt idx="5">
                  <c:v>87</c:v>
                </c:pt>
              </c:numCache>
            </c:numRef>
          </c:val>
        </c:ser>
        <c:axId val="89896064"/>
        <c:axId val="89897600"/>
      </c:areaChart>
      <c:catAx>
        <c:axId val="89896064"/>
        <c:scaling>
          <c:orientation val="minMax"/>
        </c:scaling>
        <c:axPos val="b"/>
        <c:numFmt formatCode="General" sourceLinked="1"/>
        <c:tickLblPos val="nextTo"/>
        <c:crossAx val="89897600"/>
        <c:crosses val="autoZero"/>
        <c:auto val="1"/>
        <c:lblAlgn val="ctr"/>
        <c:lblOffset val="100"/>
      </c:catAx>
      <c:valAx>
        <c:axId val="89897600"/>
        <c:scaling>
          <c:orientation val="minMax"/>
        </c:scaling>
        <c:axPos val="l"/>
        <c:numFmt formatCode="General" sourceLinked="1"/>
        <c:tickLblPos val="nextTo"/>
        <c:crossAx val="89896064"/>
        <c:crosses val="autoZero"/>
        <c:crossBetween val="midCat"/>
      </c:valAx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Удельный вес в общем объеме расходов, предусмотренных</a:t>
            </a:r>
            <a:r>
              <a:rPr lang="ru-RU" baseline="0" dirty="0" smtClean="0"/>
              <a:t> на муниципальные программы в 2015 году, в</a:t>
            </a:r>
            <a:r>
              <a:rPr lang="ru-RU" dirty="0" smtClean="0"/>
              <a:t> </a:t>
            </a:r>
            <a:r>
              <a:rPr lang="ru-RU" dirty="0"/>
              <a:t>%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общем объеме расходов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4933569638373034E-2"/>
                  <c:y val="6.837558980676090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0803871280295349"/>
                      <c:h val="6.162919827916048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130362966001525"/>
                  <c:y val="3.64669812302724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4445192365042597"/>
                      <c:h val="6.162919827916048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840488012104158"/>
                  <c:y val="0.113959316344601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2280956305072077"/>
                      <c:h val="6.1629198279160483E-2"/>
                    </c:manualLayout>
                  </c15:layout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0,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129355099040118E-2"/>
                  <c:y val="7.0654776133652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795218596362672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2192530585962649"/>
                  <c:y val="1.139593163446017E-2"/>
                </c:manualLayout>
              </c:layout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.19458180215863669"/>
                  <c:y val="8.8888266748789246E-2"/>
                </c:manualLayout>
              </c:layout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Улучшение качества и безопасности жизни населения</c:v>
                </c:pt>
                <c:pt idx="1">
                  <c:v>Развитие конкурентноспособной экономики</c:v>
                </c:pt>
                <c:pt idx="2">
                  <c:v>Развитие муниципального управления и гражданского общества</c:v>
                </c:pt>
                <c:pt idx="3">
                  <c:v>Развитие образования ЗАТО г. Североморск</c:v>
                </c:pt>
                <c:pt idx="4">
                  <c:v>Культура ЗАТО г. Североморск</c:v>
                </c:pt>
                <c:pt idx="5">
                  <c:v>Обеспечение комфортной городской среды 
ЗАТО г. Североморск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23042.2</c:v>
                </c:pt>
                <c:pt idx="1">
                  <c:v>1628</c:v>
                </c:pt>
                <c:pt idx="2">
                  <c:v>28827.4</c:v>
                </c:pt>
                <c:pt idx="3">
                  <c:v>1638370.3</c:v>
                </c:pt>
                <c:pt idx="4">
                  <c:v>340280.1</c:v>
                </c:pt>
                <c:pt idx="5">
                  <c:v>12148.4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334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11 </a:t>
                    </a:r>
                    <a:r>
                      <a:rPr lang="ru-RU" smtClean="0"/>
                      <a:t> 921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11307.3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ru-RU" smtClean="0"/>
                      <a:t>803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5996.1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 </a:t>
                    </a:r>
                    <a:r>
                      <a:rPr lang="ru-RU" dirty="0" smtClean="0"/>
                      <a:t>426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5775.8</c:v>
                </c:pt>
              </c:numCache>
            </c:numRef>
          </c:val>
        </c:ser>
        <c:dLbls>
          <c:showVal val="1"/>
        </c:dLbls>
        <c:gapWidth val="79"/>
        <c:shape val="box"/>
        <c:axId val="103679872"/>
        <c:axId val="103681408"/>
        <c:axId val="0"/>
      </c:bar3DChart>
      <c:catAx>
        <c:axId val="1036798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3681408"/>
        <c:crosses val="autoZero"/>
        <c:auto val="1"/>
        <c:lblAlgn val="ctr"/>
        <c:lblOffset val="100"/>
      </c:catAx>
      <c:valAx>
        <c:axId val="10368140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0367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334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1538</c:v>
                </c:pt>
              </c:numCache>
            </c:numRef>
          </c:val>
        </c:ser>
        <c:dLbls>
          <c:showVal val="1"/>
        </c:dLbls>
        <c:gapWidth val="79"/>
        <c:shape val="box"/>
        <c:axId val="113846144"/>
        <c:axId val="113847680"/>
        <c:axId val="0"/>
      </c:bar3DChart>
      <c:catAx>
        <c:axId val="11384614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3847680"/>
        <c:crosses val="autoZero"/>
        <c:auto val="1"/>
        <c:lblAlgn val="ctr"/>
        <c:lblOffset val="100"/>
      </c:catAx>
      <c:valAx>
        <c:axId val="11384768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384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334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</c:numCache>
            </c:numRef>
          </c:val>
        </c:ser>
        <c:dLbls>
          <c:showVal val="1"/>
        </c:dLbls>
        <c:gapWidth val="79"/>
        <c:shape val="box"/>
        <c:axId val="122200064"/>
        <c:axId val="122201600"/>
        <c:axId val="0"/>
      </c:bar3DChart>
      <c:catAx>
        <c:axId val="1222000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2201600"/>
        <c:crosses val="autoZero"/>
        <c:auto val="1"/>
        <c:lblAlgn val="ctr"/>
        <c:lblOffset val="100"/>
      </c:catAx>
      <c:valAx>
        <c:axId val="12220160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2220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4739360449579E-2"/>
          <c:y val="2.9635416703127611E-3"/>
          <c:w val="0.63934426229508334"/>
          <c:h val="0.76880291351148766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209,5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20455.7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7.0514813663217239E-3"/>
                  <c:y val="-6.35416038651307E-3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endParaRPr lang="ru-RU" dirty="0" smtClean="0"/>
                  </a:p>
                  <a:p>
                    <a:r>
                      <a:rPr lang="ru-RU" dirty="0" smtClean="0"/>
                      <a:t>35,2% </a:t>
                    </a:r>
                  </a:p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тыс.руб.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8224.4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270043974592458E-2"/>
                  <c:y val="-1.02655963992424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ru-RU" sz="900" dirty="0" smtClean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147.30000000000001</c:v>
                </c:pt>
              </c:numCache>
            </c:numRef>
          </c:val>
        </c:ser>
        <c:dLbls>
          <c:showVal val="1"/>
        </c:dLbls>
        <c:gapWidth val="79"/>
        <c:shape val="box"/>
        <c:axId val="130929024"/>
        <c:axId val="130930560"/>
        <c:axId val="0"/>
      </c:bar3DChart>
      <c:catAx>
        <c:axId val="1309290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0930560"/>
        <c:crosses val="autoZero"/>
        <c:auto val="1"/>
        <c:lblAlgn val="ctr"/>
        <c:lblOffset val="100"/>
      </c:catAx>
      <c:valAx>
        <c:axId val="13093056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3092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334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 245 053</a:t>
                    </a:r>
                    <a:endParaRPr lang="en-US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517776.8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4.3850229713053773E-2"/>
                  <c:y val="8.8906250109382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952</a:t>
                    </a:r>
                    <a:r>
                      <a:rPr lang="en-US" dirty="0" smtClean="0"/>
                      <a:t>,20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91203.199999999997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7540091885221546E-2"/>
                  <c:y val="-1.92630208570329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174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29390.3</c:v>
                </c:pt>
              </c:numCache>
            </c:numRef>
          </c:val>
        </c:ser>
        <c:dLbls>
          <c:showVal val="1"/>
        </c:dLbls>
        <c:gapWidth val="79"/>
        <c:shape val="box"/>
        <c:axId val="130987904"/>
        <c:axId val="130989440"/>
        <c:axId val="0"/>
      </c:bar3DChart>
      <c:catAx>
        <c:axId val="130987904"/>
        <c:scaling>
          <c:orientation val="minMax"/>
        </c:scaling>
        <c:delete val="1"/>
        <c:axPos val="b"/>
        <c:numFmt formatCode="General" sourceLinked="1"/>
        <c:tickLblPos val="none"/>
        <c:crossAx val="130989440"/>
        <c:crosses val="autoZero"/>
        <c:auto val="1"/>
        <c:lblAlgn val="ctr"/>
        <c:lblOffset val="100"/>
      </c:catAx>
      <c:valAx>
        <c:axId val="130989440"/>
        <c:scaling>
          <c:orientation val="minMax"/>
        </c:scaling>
        <c:delete val="1"/>
        <c:axPos val="l"/>
        <c:numFmt formatCode="0%" sourceLinked="1"/>
        <c:tickLblPos val="none"/>
        <c:crossAx val="13098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334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10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027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139973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90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072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Sheet1!$B$5</c:f>
              <c:numCache>
                <c:formatCode>#,##0.00</c:formatCode>
                <c:ptCount val="1"/>
                <c:pt idx="0">
                  <c:v>116383.1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5775344569580663E-3"/>
                  <c:y val="7.408854175781844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 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876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Sheet1!$B$6</c:f>
              <c:numCache>
                <c:formatCode>#,##0.00</c:formatCode>
                <c:ptCount val="1"/>
                <c:pt idx="0">
                  <c:v>67231.100000000006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315506891391612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4445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Sheet1!$B$7</c:f>
              <c:numCache>
                <c:formatCode>#,##0.00</c:formatCode>
                <c:ptCount val="1"/>
                <c:pt idx="0">
                  <c:v>12819.9</c:v>
                </c:pt>
              </c:numCache>
            </c:numRef>
          </c:val>
        </c:ser>
        <c:ser>
          <c:idx val="4"/>
          <c:order val="4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019557956086761E-17"/>
                  <c:y val="-3.5562500043753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2</a:t>
                    </a:r>
                    <a:r>
                      <a:rPr lang="en-US" dirty="0" smtClean="0"/>
                      <a:t> 7</a:t>
                    </a:r>
                    <a:r>
                      <a:rPr lang="ru-RU" dirty="0" smtClean="0"/>
                      <a:t>00</a:t>
                    </a:r>
                    <a:r>
                      <a:rPr lang="en-US" dirty="0" smtClean="0"/>
                      <a:t>,00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Sheet1!$B$8</c:f>
              <c:numCache>
                <c:formatCode>#,##0.00</c:formatCode>
                <c:ptCount val="1"/>
                <c:pt idx="0">
                  <c:v>3873</c:v>
                </c:pt>
              </c:numCache>
            </c:numRef>
          </c:val>
        </c:ser>
        <c:dLbls>
          <c:showVal val="1"/>
        </c:dLbls>
        <c:gapWidth val="79"/>
        <c:shape val="box"/>
        <c:axId val="121302016"/>
        <c:axId val="121699712"/>
        <c:axId val="0"/>
      </c:bar3DChart>
      <c:catAx>
        <c:axId val="12130201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1699712"/>
        <c:crosses val="autoZero"/>
        <c:auto val="1"/>
        <c:lblAlgn val="ctr"/>
        <c:lblOffset val="100"/>
      </c:catAx>
      <c:valAx>
        <c:axId val="12169971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2130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534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65,7%</a:t>
                    </a:r>
                  </a:p>
                  <a:p>
                    <a:r>
                      <a:rPr lang="ru-RU" dirty="0" smtClean="0"/>
                      <a:t>170 456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 т.р.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170456.87999999998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12,9% </a:t>
                    </a:r>
                  </a:p>
                  <a:p>
                    <a:r>
                      <a:rPr lang="ru-RU" sz="900" dirty="0" smtClean="0"/>
                      <a:t>33</a:t>
                    </a:r>
                    <a:r>
                      <a:rPr lang="en-US" sz="900" dirty="0" smtClean="0"/>
                      <a:t> </a:t>
                    </a:r>
                    <a:r>
                      <a:rPr lang="ru-RU" sz="900" dirty="0" smtClean="0"/>
                      <a:t>478</a:t>
                    </a:r>
                    <a:r>
                      <a:rPr lang="en-US" sz="900" dirty="0" smtClean="0"/>
                      <a:t>,</a:t>
                    </a:r>
                    <a:r>
                      <a:rPr lang="ru-RU" sz="900" dirty="0" smtClean="0"/>
                      <a:t>5</a:t>
                    </a:r>
                    <a:r>
                      <a:rPr lang="en-US" sz="900" dirty="0" smtClean="0"/>
                      <a:t>0</a:t>
                    </a:r>
                    <a:r>
                      <a:rPr lang="ru-RU" sz="900" dirty="0" smtClean="0"/>
                      <a:t> т.р.</a:t>
                    </a:r>
                    <a:endParaRPr lang="en-US" sz="90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Sheet1!$B$5</c:f>
              <c:numCache>
                <c:formatCode>#,##0.00</c:formatCode>
                <c:ptCount val="1"/>
                <c:pt idx="0">
                  <c:v>33478.49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5775344569580663E-3"/>
                  <c:y val="7.4088541757818547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11,7%  30186</a:t>
                    </a:r>
                    <a:r>
                      <a:rPr lang="en-US" sz="900" dirty="0" smtClean="0"/>
                      <a:t>,</a:t>
                    </a:r>
                    <a:r>
                      <a:rPr lang="ru-RU" sz="900" dirty="0" smtClean="0"/>
                      <a:t>8 </a:t>
                    </a:r>
                    <a:r>
                      <a:rPr lang="ru-RU" sz="800" dirty="0" smtClean="0"/>
                      <a:t>т.р.</a:t>
                    </a:r>
                    <a:endParaRPr lang="en-US" sz="8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Sheet1!$B$6</c:f>
              <c:numCache>
                <c:formatCode>#,##0.00</c:formatCode>
                <c:ptCount val="1"/>
                <c:pt idx="0">
                  <c:v>25349.69</c:v>
                </c:pt>
              </c:numCache>
            </c:numRef>
          </c:val>
        </c:ser>
        <c:ser>
          <c:idx val="3"/>
          <c:order val="3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elete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0695160799137637E-2"/>
                  <c:y val="-3.7044270878909463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endParaRPr lang="ru-RU" dirty="0" smtClean="0"/>
                  </a:p>
                  <a:p>
                    <a:r>
                      <a:rPr lang="ru-RU" sz="900" dirty="0" smtClean="0"/>
                      <a:t>9,7%</a:t>
                    </a:r>
                  </a:p>
                  <a:p>
                    <a:r>
                      <a:rPr lang="ru-RU" sz="900" dirty="0" smtClean="0"/>
                      <a:t>25349,7 т.р.</a:t>
                    </a:r>
                  </a:p>
                  <a:p>
                    <a:endParaRPr lang="en-US" sz="90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9"/>
        <c:shape val="box"/>
        <c:axId val="147979264"/>
        <c:axId val="148067072"/>
        <c:axId val="0"/>
      </c:bar3DChart>
      <c:catAx>
        <c:axId val="1479792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8067072"/>
        <c:crosses val="autoZero"/>
        <c:auto val="1"/>
        <c:lblAlgn val="ctr"/>
        <c:lblOffset val="100"/>
      </c:catAx>
      <c:valAx>
        <c:axId val="14806707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797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0.12675</cdr:x>
      <cdr:y>0.03465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0"/>
          <a:ext cx="68483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endParaRPr lang="ru-RU" sz="1200" dirty="0">
            <a:solidFill>
              <a:sysClr val="window" lastClr="FFFFFF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FEE36-352C-4657-BBFF-B1FA0A4CC9E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9A3D3-182F-4AA0-954B-83903185A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14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75453D-C60E-4074-93D5-D557CF0149B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\\Buh\mb\Информационно-технический отдел\Пехтерев АВ\ФОТО\Инфа на отправку\Обложка\Город7.jpg"/>
          <p:cNvPicPr>
            <a:picLocks noChangeAspect="1" noChangeArrowheads="1"/>
          </p:cNvPicPr>
          <p:nvPr/>
        </p:nvPicPr>
        <p:blipFill>
          <a:blip r:embed="rId2" cstate="print">
            <a:lum bright="17000" contrast="-3000"/>
          </a:blip>
          <a:srcRect/>
          <a:stretch>
            <a:fillRect/>
          </a:stretch>
        </p:blipFill>
        <p:spPr bwMode="auto">
          <a:xfrm>
            <a:off x="285721" y="142852"/>
            <a:ext cx="8429684" cy="6572296"/>
          </a:xfrm>
          <a:prstGeom prst="rect">
            <a:avLst/>
          </a:prstGeom>
          <a:blipFill dpi="0" rotWithShape="0">
            <a:blip r:embed="rId3" cstate="print">
              <a:alphaModFix amt="37000"/>
              <a:lum bright="17000" contrast="-3000"/>
            </a:blip>
            <a:srcRect/>
            <a:tile tx="0" ty="0" sx="100000" sy="100000" flip="none" algn="ctr"/>
          </a:blipFill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86874" cy="685799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ru-RU" sz="5000" cap="none" dirty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Итоги выполнения муниципальных программ ЗАТО г. Североморск </a:t>
            </a:r>
            <a:r>
              <a:rPr lang="ru-RU" sz="5000" cap="none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 </a:t>
            </a:r>
            <a:r>
              <a:rPr lang="ru-RU" sz="5000" cap="none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2015 </a:t>
            </a:r>
            <a:r>
              <a:rPr lang="ru-RU" sz="5000" cap="none" dirty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год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214950"/>
            <a:ext cx="1500166" cy="14801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2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59 471,90 тыс. руб., </a:t>
            </a:r>
          </a:p>
          <a:p>
            <a:pPr algn="ctr">
              <a:defRPr sz="1000"/>
            </a:pP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14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Поддержание технического уровня и эксплуатационного состояния автомобильных дорог, отвечающих установленным нормативным требованиям</a:t>
            </a:r>
          </a:p>
          <a:p>
            <a:r>
              <a:rPr lang="ru-RU" sz="900" dirty="0" smtClean="0">
                <a:solidFill>
                  <a:srgbClr val="0070C0"/>
                </a:solidFill>
              </a:rPr>
              <a:t>            -</a:t>
            </a:r>
            <a:r>
              <a:rPr lang="ru-RU" sz="900" i="1" dirty="0" smtClean="0">
                <a:solidFill>
                  <a:srgbClr val="0070C0"/>
                </a:solidFill>
              </a:rPr>
              <a:t> сохранность автомобильных дорог  общего пользования  местного значения</a:t>
            </a:r>
            <a:r>
              <a:rPr lang="en-US" sz="900" i="1" dirty="0" smtClean="0">
                <a:solidFill>
                  <a:srgbClr val="0070C0"/>
                </a:solidFill>
              </a:rPr>
              <a:t>:</a:t>
            </a:r>
            <a:r>
              <a:rPr lang="ru-RU" sz="900" i="1" dirty="0" smtClean="0">
                <a:solidFill>
                  <a:srgbClr val="0070C0"/>
                </a:solidFill>
              </a:rPr>
              <a:t>  площадь отремонтированных дорог- 4</a:t>
            </a:r>
            <a:r>
              <a:rPr lang="en-US" sz="900" i="1" dirty="0" smtClean="0">
                <a:solidFill>
                  <a:srgbClr val="0070C0"/>
                </a:solidFill>
              </a:rPr>
              <a:t>4</a:t>
            </a:r>
            <a:r>
              <a:rPr lang="ru-RU" sz="900" i="1" dirty="0" smtClean="0">
                <a:solidFill>
                  <a:srgbClr val="0070C0"/>
                </a:solidFill>
              </a:rPr>
              <a:t> </a:t>
            </a:r>
            <a:r>
              <a:rPr lang="en-US" sz="900" i="1" dirty="0" smtClean="0">
                <a:solidFill>
                  <a:srgbClr val="0070C0"/>
                </a:solidFill>
              </a:rPr>
              <a:t>914</a:t>
            </a:r>
            <a:r>
              <a:rPr lang="ru-RU" sz="900" i="1" dirty="0" smtClean="0">
                <a:solidFill>
                  <a:srgbClr val="0070C0"/>
                </a:solidFill>
              </a:rPr>
              <a:t> кв.м.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</a:t>
            </a:r>
            <a:r>
              <a:rPr lang="ru-RU" sz="900" i="1" dirty="0" smtClean="0">
                <a:solidFill>
                  <a:srgbClr val="00B050"/>
                </a:solidFill>
              </a:rPr>
              <a:t> </a:t>
            </a:r>
            <a:r>
              <a:rPr lang="ru-RU" sz="900" b="1" i="1" dirty="0" smtClean="0">
                <a:solidFill>
                  <a:srgbClr val="00B050"/>
                </a:solidFill>
              </a:rPr>
              <a:t>Повышение надежности и улучшение эксплуатационных характеристик инженерных систем и конструктивных элементов многоквартирных жилых домов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-- повышение комфортности и безопасности проживания в муниципальном жилом фонде- отремонтировано</a:t>
            </a:r>
            <a:r>
              <a:rPr lang="en-US" sz="900" i="1" dirty="0" smtClean="0">
                <a:solidFill>
                  <a:srgbClr val="00B050"/>
                </a:solidFill>
              </a:rPr>
              <a:t> 1431</a:t>
            </a:r>
            <a:r>
              <a:rPr lang="ru-RU" sz="900" i="1" dirty="0" smtClean="0">
                <a:solidFill>
                  <a:srgbClr val="00B050"/>
                </a:solidFill>
              </a:rPr>
              <a:t> п.м. внутридомовых инженерных систем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 - снижение физического износа МКД- уровень взносов на капитальный ремонт- 100%</a:t>
            </a:r>
          </a:p>
          <a:p>
            <a:endParaRPr lang="ru-RU" sz="900" i="1" dirty="0" smtClean="0">
              <a:solidFill>
                <a:srgbClr val="00B050"/>
              </a:solidFill>
            </a:endParaRPr>
          </a:p>
          <a:p>
            <a:r>
              <a:rPr lang="ru-RU" sz="900" b="1" dirty="0" smtClean="0"/>
              <a:t> </a:t>
            </a:r>
            <a:r>
              <a:rPr lang="ru-RU" sz="900" i="1" dirty="0" smtClean="0">
                <a:solidFill>
                  <a:schemeClr val="accent4"/>
                </a:solidFill>
              </a:rPr>
              <a:t>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Повышение надежности систем жизнеобеспечения ЗАТО г. Североморск</a:t>
            </a: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-  восстановление коммунальных систем- протяженность отремонтированных сетей-329 п.м. </a:t>
            </a: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- модернизация и увеличение протяженности муниципальных объектов уличного освещения- увеличение протяженности- на 0,16%</a:t>
            </a: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-  реализация мер по энергосбережению- количество муниципальных квартир, в которых установлены ИПУ- 57 ед.</a:t>
            </a:r>
          </a:p>
          <a:p>
            <a:endParaRPr lang="ru-RU" sz="900" i="1" dirty="0" smtClean="0">
              <a:solidFill>
                <a:schemeClr val="accent3"/>
              </a:solidFill>
            </a:endParaRPr>
          </a:p>
          <a:p>
            <a:r>
              <a:rPr lang="ru-RU" sz="900" i="1" dirty="0" smtClean="0">
                <a:solidFill>
                  <a:schemeClr val="accent3"/>
                </a:solidFill>
              </a:rPr>
              <a:t>           </a:t>
            </a:r>
            <a:r>
              <a:rPr lang="ru-RU" sz="900" i="1" dirty="0" smtClean="0">
                <a:solidFill>
                  <a:srgbClr val="FF0000"/>
                </a:solidFill>
              </a:rPr>
              <a:t> Улучшение эстетического облика городской среды</a:t>
            </a:r>
          </a:p>
          <a:p>
            <a:r>
              <a:rPr lang="ru-RU" sz="900" i="1" dirty="0" smtClean="0">
                <a:solidFill>
                  <a:srgbClr val="FF0000"/>
                </a:solidFill>
              </a:rPr>
              <a:t>              -  обеспечение сохранности и улучшение качества паркового  пространства- 20% паркового хозяйства содержится в удовлетворительном состоянии</a:t>
            </a:r>
          </a:p>
          <a:p>
            <a:r>
              <a:rPr lang="ru-RU" sz="900" i="1" dirty="0" smtClean="0">
                <a:solidFill>
                  <a:srgbClr val="FF0000"/>
                </a:solidFill>
              </a:rPr>
              <a:t>-   доля элементов прочего благоустройства, содержащихся в удовлетворительном состоянии- </a:t>
            </a:r>
            <a:r>
              <a:rPr lang="ru-RU" sz="900" dirty="0" smtClean="0">
                <a:solidFill>
                  <a:srgbClr val="FF0000"/>
                </a:solidFill>
              </a:rPr>
              <a:t> 100%</a:t>
            </a: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«Обеспечение комфортной городской среды»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2016-2020 годы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7283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2015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764704"/>
            <a:ext cx="6120680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500" b="1" dirty="0" smtClean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bg2">
                      <a:lumMod val="50000"/>
                    </a:schemeClr>
                  </a:outerShdw>
                </a:effectLst>
              </a:rPr>
              <a:t>Благодарим  за внимание!</a:t>
            </a:r>
            <a:endParaRPr lang="ru-RU" sz="6500" b="1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bg2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94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943608"/>
            <a:ext cx="7672366" cy="126125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Целевые ориентиры определены </a:t>
            </a:r>
            <a:br>
              <a:rPr lang="ru-RU" sz="2200" i="1" dirty="0" smtClean="0">
                <a:solidFill>
                  <a:srgbClr val="002060"/>
                </a:solidFill>
              </a:rPr>
            </a:br>
            <a:r>
              <a:rPr lang="ru-RU" sz="2200" i="1" dirty="0" smtClean="0">
                <a:solidFill>
                  <a:srgbClr val="002060"/>
                </a:solidFill>
              </a:rPr>
              <a:t>6 муниципальными программами, направленными на улучшение качества жизни населения: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04864"/>
            <a:ext cx="8464454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«Обеспечение комфортной городской среды в ЗАТО г.Североморск» на 2014 - 2020 годы</a:t>
            </a:r>
          </a:p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«Улучшение качества и безопасности жизни населения» на 2014-2020 годы</a:t>
            </a:r>
          </a:p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«Развитие образования ЗАТО г.Североморск» на 2014-2020 годы</a:t>
            </a:r>
          </a:p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«Культура ЗАТО г.Североморск» на 2014-2020 годы</a:t>
            </a:r>
          </a:p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«Развитие конкурентоспособной экономики ЗАТО г.Североморск» на 2014-2020 годы</a:t>
            </a:r>
          </a:p>
          <a:p>
            <a:pPr algn="just">
              <a:spcBef>
                <a:spcPts val="1000"/>
              </a:spcBef>
            </a:pPr>
            <a:r>
              <a:rPr lang="ru-RU" sz="2000" dirty="0" smtClean="0"/>
              <a:t>- Муниципальная программа «Развитие </a:t>
            </a:r>
            <a:r>
              <a:rPr lang="ru-RU" sz="2000" dirty="0" err="1" smtClean="0"/>
              <a:t>муници</a:t>
            </a:r>
            <a:r>
              <a:rPr lang="ru-RU" sz="2000" dirty="0" smtClean="0"/>
              <a:t>- -</a:t>
            </a:r>
            <a:br>
              <a:rPr lang="ru-RU" sz="2000" dirty="0" smtClean="0"/>
            </a:br>
            <a:r>
              <a:rPr lang="ru-RU" sz="2000" dirty="0" err="1" smtClean="0"/>
              <a:t>пального</a:t>
            </a:r>
            <a:r>
              <a:rPr lang="ru-RU" sz="2000" dirty="0" smtClean="0"/>
              <a:t> управления и гражданского общества» на 2014-2020 годы</a:t>
            </a: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29001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 муниципальной политики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/>
          </p:nvPr>
        </p:nvGraphicFramePr>
        <p:xfrm>
          <a:off x="285720" y="142852"/>
          <a:ext cx="839073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4768643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2015 году была продолжена работа по переходу на программно-целевой бюджет, с этой целью осуществлял деятельность Программно-целевой совет ЗАТО г.Североморск. Исполнение расходов в программном виде составило 1 923,2 млн. рублей, или 75,2 % общего объёма расходов бюджета. Процент исполнения программ в 2015 году  составил 94,8%.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30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953534172"/>
              </p:ext>
            </p:extLst>
          </p:nvPr>
        </p:nvGraphicFramePr>
        <p:xfrm>
          <a:off x="0" y="980728"/>
          <a:ext cx="874846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61248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выполнение муниципальных программ</a:t>
            </a:r>
            <a:endParaRPr lang="ru-RU" sz="36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92756668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23 0152,5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населения, создание доступной среды для людей с ограниченными </a:t>
            </a: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возможностями</a:t>
            </a:r>
            <a:endParaRPr lang="ru-RU" sz="9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улучшение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социально-бытовых условий ветеранов Великой Отечественной войны, оплата отдельных видов медицинских услуг инвалидов, социальная помощь людям, оказавшимся в трудной жизненной ситуации- всего более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886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- адаптация объектов социальной инфраструктуры с целью их доступности для людей с ограниченными возможностями –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объекта, повышение 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доступности  информации для инвалидов – приобретено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308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издание для слепых и слабовидящих </a:t>
            </a: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молодежи, развитие физической культуры и спорта, стимулирование здорового образа жизни</a:t>
            </a: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участие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ЗАТО г. Североморск в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городском, областном  и всероссийском молодежном проекте, направленном на поддержку  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детских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молодежных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объединений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организация и проведение 60 спортивного мероприятия с участием жителей всех возрастов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участие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и школьников в мероприятиях, направленных на профилактику наркомании,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алкоголизма, </a:t>
            </a:r>
            <a:r>
              <a:rPr lang="ru-RU" sz="900" i="1" dirty="0" err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таксикомании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приобретено наглядной агитации и средств профилактики – 2493  </a:t>
            </a:r>
            <a:r>
              <a:rPr lang="ru-RU" sz="900" i="1" dirty="0" err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безопасного проживания граждан</a:t>
            </a:r>
            <a:endParaRPr lang="ru-RU" sz="9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- улучшение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экологической обстановки, в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числе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ликвидация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несанкционированных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свалок-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1162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м3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- модернизация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обслуживание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«Безопасный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город»,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развертывание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МАСЦО, которой охвачено  100% территории.</a:t>
            </a:r>
            <a:endParaRPr lang="ru-RU" sz="900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- содержание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развитие системы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видеофиксации  нарушений 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БДД,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обустройство опасных участков дорог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пешеходных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переходов-168п.м.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и безопасности жизни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2015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23,4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5171291"/>
            <a:ext cx="7038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 51,5%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25,1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39337" y="3977671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3621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39337" y="5573255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56442607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3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1 200,0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429000"/>
            <a:ext cx="55161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</a:t>
            </a:r>
            <a:r>
              <a:rPr lang="ru-RU" sz="900" b="1" dirty="0" smtClean="0">
                <a:solidFill>
                  <a:srgbClr val="00B050"/>
                </a:solidFill>
              </a:rPr>
              <a:t> Поддержка малого и среднего предпринимательства</a:t>
            </a: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/>
              <a:t>           -</a:t>
            </a:r>
            <a:r>
              <a:rPr lang="ru-RU" sz="900" i="1" dirty="0" smtClean="0">
                <a:solidFill>
                  <a:srgbClr val="00B050"/>
                </a:solidFill>
              </a:rPr>
              <a:t> информационно-консультационная, имущественная и  финансовая поддержка субъектов малого и среднего предпринимательства- прошли обучение около 128 потенциальных предпринимателей, выданы  гранты 4 начинающим предпринимателям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-популяризация товаров и услуг местных товаропроизводителей – в  различных конкурсах приняли участие около 19 субъектов</a:t>
            </a:r>
          </a:p>
          <a:p>
            <a:endParaRPr lang="ru-RU" sz="900" dirty="0" smtClean="0"/>
          </a:p>
          <a:p>
            <a:r>
              <a:rPr lang="ru-RU" sz="900" dirty="0" smtClean="0"/>
              <a:t>             </a:t>
            </a:r>
            <a:r>
              <a:rPr lang="ru-RU" sz="900" b="1" dirty="0" smtClean="0"/>
              <a:t>   </a:t>
            </a:r>
            <a:r>
              <a:rPr lang="ru-RU" sz="900" b="1" dirty="0" smtClean="0">
                <a:solidFill>
                  <a:srgbClr val="00B0F0"/>
                </a:solidFill>
              </a:rPr>
              <a:t> Совершенствование потребительского рынка</a:t>
            </a:r>
          </a:p>
          <a:p>
            <a:endParaRPr lang="ru-RU" sz="900" dirty="0" smtClean="0"/>
          </a:p>
          <a:p>
            <a:r>
              <a:rPr lang="ru-RU" sz="900" dirty="0" smtClean="0"/>
              <a:t>          </a:t>
            </a:r>
            <a:r>
              <a:rPr lang="ru-RU" sz="900" i="1" dirty="0" smtClean="0">
                <a:solidFill>
                  <a:srgbClr val="00B0F0"/>
                </a:solidFill>
              </a:rPr>
              <a:t> - развитие сети социально-ориентированных предприятий- 32субъекта- участника, реализация адресной программы «Добрый город»-20 субъектов-участников </a:t>
            </a:r>
          </a:p>
          <a:p>
            <a:r>
              <a:rPr lang="ru-RU" sz="900" i="1" dirty="0" smtClean="0">
                <a:solidFill>
                  <a:srgbClr val="00B0F0"/>
                </a:solidFill>
              </a:rPr>
              <a:t>           - совершенствование схем  размещения  объектов торговли и услуг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конкурентноспособной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экономики»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2015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5859631"/>
            <a:ext cx="10300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8 %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8600" y="4224857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2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92%</a:t>
            </a:r>
          </a:p>
          <a:p>
            <a:pPr algn="ctr" rtl="0">
              <a:defRPr sz="1000"/>
            </a:pPr>
            <a:endParaRPr lang="ru-RU" sz="12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12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15616" y="4581128"/>
            <a:ext cx="61905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1100</a:t>
            </a:r>
          </a:p>
          <a:p>
            <a:pPr algn="ctr">
              <a:defRPr sz="1000"/>
            </a:pPr>
            <a:r>
              <a:rPr lang="ru-RU" sz="1050" b="1" dirty="0" err="1" smtClean="0">
                <a:solidFill>
                  <a:schemeClr val="bg1"/>
                </a:solidFill>
                <a:latin typeface="Arial Cyr"/>
                <a:cs typeface="Arial Cyr"/>
              </a:rPr>
              <a:t>тыс.руб</a:t>
            </a:r>
            <a:endParaRPr lang="ru-RU" sz="105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105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 flipV="1">
            <a:off x="899592" y="5877271"/>
            <a:ext cx="936104" cy="14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   100т.р.</a:t>
            </a:r>
            <a:r>
              <a:rPr lang="ru-RU" sz="1050" b="1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1050" b="1" dirty="0" err="1" smtClean="0">
                <a:solidFill>
                  <a:schemeClr val="bg1"/>
                </a:solidFill>
                <a:latin typeface="Arial Cyr"/>
                <a:cs typeface="Arial Cyr"/>
              </a:rPr>
              <a:t>тыс.руб</a:t>
            </a:r>
            <a:endParaRPr lang="ru-RU" sz="105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800" b="1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</a:t>
            </a:r>
            <a:r>
              <a:rPr lang="ru-RU" sz="105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2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4829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16 019,61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780929"/>
            <a:ext cx="566016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     </a:t>
            </a:r>
            <a:r>
              <a:rPr lang="ru-RU" sz="900" b="1" dirty="0" smtClean="0"/>
              <a:t>           </a:t>
            </a:r>
            <a:r>
              <a:rPr lang="ru-RU" sz="900" b="1" dirty="0" smtClean="0">
                <a:solidFill>
                  <a:srgbClr val="C00000"/>
                </a:solidFill>
              </a:rPr>
              <a:t>Поддержка общественных объединений ЗАТО г. Североморск</a:t>
            </a:r>
          </a:p>
          <a:p>
            <a:endParaRPr lang="ru-RU" sz="900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>
                <a:solidFill>
                  <a:srgbClr val="C00000"/>
                </a:solidFill>
              </a:rPr>
              <a:t>    </a:t>
            </a:r>
            <a:r>
              <a:rPr lang="ru-RU" sz="900" i="1" dirty="0" smtClean="0">
                <a:solidFill>
                  <a:srgbClr val="C00000"/>
                </a:solidFill>
              </a:rPr>
              <a:t>- популяризация общественно-полезной деятельности, сохранение и развитие историко-патриотических традиций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 </a:t>
            </a:r>
            <a:r>
              <a:rPr lang="ru-RU" sz="900" b="1" dirty="0" smtClean="0"/>
              <a:t> </a:t>
            </a:r>
            <a:r>
              <a:rPr lang="ru-RU" sz="900" b="1" dirty="0" smtClean="0">
                <a:solidFill>
                  <a:srgbClr val="00B050"/>
                </a:solidFill>
              </a:rPr>
              <a:t>Повышение эффективности муниципального управления</a:t>
            </a: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/>
              <a:t>           </a:t>
            </a:r>
            <a:r>
              <a:rPr lang="ru-RU" sz="900" i="1" dirty="0" smtClean="0"/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- обеспечение сбалансированности бюджета, внедрение программно-целевых принципов организации деятельности органов    местного самоуправления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 - увеличение количества объектов муниципального имущества, вовлеченных в хозяйственный оборот- по 154 объектов проведена оценка рыночной стоимости, по 20 объектам изготовлена техническая документация, сформировано 55 земельным участков 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  - повышение квалификационного уровня муниципальных служащих, прошли обучение 44 муниципальных служащих</a:t>
            </a: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 </a:t>
            </a:r>
            <a:r>
              <a:rPr lang="ru-RU" sz="900" b="1" dirty="0" smtClean="0"/>
              <a:t>    </a:t>
            </a:r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/>
              <a:t>      </a:t>
            </a:r>
            <a:r>
              <a:rPr lang="ru-RU" sz="900" b="1" dirty="0" smtClean="0">
                <a:solidFill>
                  <a:srgbClr val="0070C0"/>
                </a:solidFill>
              </a:rPr>
              <a:t>Развитие информационного общества ЗАТО г. Североморск</a:t>
            </a:r>
            <a:r>
              <a:rPr lang="ru-RU" sz="900" dirty="0" smtClean="0">
                <a:solidFill>
                  <a:srgbClr val="0070C0"/>
                </a:solidFill>
              </a:rPr>
              <a:t>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           </a:t>
            </a:r>
            <a:r>
              <a:rPr lang="ru-RU" sz="900" i="1" dirty="0" smtClean="0">
                <a:solidFill>
                  <a:srgbClr val="0070C0"/>
                </a:solidFill>
              </a:rPr>
              <a:t> - создана система «Электронный муниципалитет»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 - развитие информационных ресурсов муниципальных учреждений образования, культуры, ЖКХ,   муниципальных средств информации и других муниципальных учреждений</a:t>
            </a:r>
          </a:p>
          <a:p>
            <a:endParaRPr lang="ru-RU" sz="900" dirty="0" smtClean="0"/>
          </a:p>
          <a:p>
            <a:endParaRPr lang="ru-RU" sz="900" i="1" dirty="0" smtClean="0"/>
          </a:p>
          <a:p>
            <a:endParaRPr lang="ru-RU" sz="900" i="1" dirty="0" smtClean="0"/>
          </a:p>
          <a:p>
            <a:r>
              <a:rPr lang="ru-RU" sz="900" i="1" dirty="0" smtClean="0"/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муниципального управления и гражданского общества»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2015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25 %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8539" y="5171291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49 %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26 %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39337" y="3977671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3621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39337" y="5573255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25572809"/>
              </p:ext>
            </p:extLst>
          </p:nvPr>
        </p:nvGraphicFramePr>
        <p:xfrm>
          <a:off x="-540568" y="1700808"/>
          <a:ext cx="5403120" cy="799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619672" y="2996952"/>
            <a:ext cx="541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1,1%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458112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   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      63,7 %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31639" y="3429000"/>
            <a:ext cx="6848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Arial Cyr"/>
                <a:cs typeface="Arial Cyr"/>
              </a:rPr>
              <a:t>1,1%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115616" y="3861048"/>
            <a:ext cx="64807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187624" y="5046326"/>
            <a:ext cx="606252" cy="3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547664" y="3212976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   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4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57919569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1 346 180,20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C00000"/>
                </a:solidFill>
              </a:rPr>
              <a:t>Развитие системы опеки и попечительства, профилактика семейного неблагополучия  и социального сиротства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- снижение </a:t>
            </a:r>
            <a:r>
              <a:rPr lang="ru-RU" sz="900" i="1" dirty="0" smtClean="0">
                <a:solidFill>
                  <a:srgbClr val="C00000"/>
                </a:solidFill>
              </a:rPr>
              <a:t>количество детей-сирот и детей, оставшихся без попечения родителей, возвращенных в государственные учреждения из замещающих семей– на 1% </a:t>
            </a:r>
            <a:endParaRPr lang="ru-RU" sz="900" i="1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Повышение качества и доступности школьного питания, отдыха и оздоровления детей</a:t>
            </a:r>
          </a:p>
          <a:p>
            <a:pPr indent="342900" algn="just">
              <a:spcAft>
                <a:spcPts val="0"/>
              </a:spcAft>
            </a:pPr>
            <a:endParaRPr lang="ru-RU" sz="900" b="1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B050"/>
                </a:solidFill>
              </a:rPr>
              <a:t>            </a:t>
            </a:r>
            <a:r>
              <a:rPr lang="ru-RU" sz="900" i="1" dirty="0" smtClean="0">
                <a:solidFill>
                  <a:srgbClr val="00B050"/>
                </a:solidFill>
              </a:rPr>
              <a:t>- предоставление горячего питания обучающимся  образовательных учреждений  – 95% от  общего числа обучающихся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 количество отдохнувших и оздоровившихся детей – 24,3% от количества детей в возрасте 6-18 лет</a:t>
            </a:r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70C0"/>
                </a:solidFill>
              </a:rPr>
              <a:t>Совершенствование системы образования ЗАТО г. Североморск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          </a:t>
            </a:r>
            <a:r>
              <a:rPr lang="ru-RU" sz="900" i="1" dirty="0" smtClean="0">
                <a:solidFill>
                  <a:srgbClr val="0070C0"/>
                </a:solidFill>
              </a:rPr>
              <a:t>- повышение доступности и качества дошкольного образования – доступность 96,3% от количества детей в возрасте 3-7 лет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 удельный вес численности обучающихся, которым предоставлена возможность обучаться в соответствии с основными современными требованиями- 100%  в общей численности обучающихся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охват детей  программами дополнительного образования – 85% от числа детей в возрасте 5-18 лет</a:t>
            </a:r>
          </a:p>
          <a:p>
            <a:r>
              <a:rPr lang="ru-RU" sz="900" dirty="0" smtClean="0"/>
              <a:t> </a:t>
            </a: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образования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2015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03186" y="3215351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1,9%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3174" y="4725144"/>
            <a:ext cx="742521" cy="28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92 ,5%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93175" y="3687422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5,6 %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32451" y="342416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1642" y="389451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81018" y="5157192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</a:t>
            </a:r>
            <a:r>
              <a:rPr lang="ru-RU" sz="800" b="1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руб</a:t>
            </a: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0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277 121,10 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r>
              <a:rPr lang="ru-RU" sz="900" b="1" dirty="0" smtClean="0">
                <a:solidFill>
                  <a:schemeClr val="tx2"/>
                </a:solidFill>
              </a:rPr>
              <a:t> Охрана памятников истории и культуры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900" i="1" dirty="0" smtClean="0">
                <a:solidFill>
                  <a:schemeClr val="tx2"/>
                </a:solidFill>
              </a:rPr>
              <a:t>количество жителей, посетивших мероприятия по популяризации памятников истории и культуры- 5 774 чел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b="1" i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92D050"/>
                </a:solidFill>
              </a:rPr>
              <a:t>Обеспечение реализации муниципальной программы</a:t>
            </a: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solidFill>
                <a:srgbClr val="92D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92D050"/>
                </a:solidFill>
              </a:rPr>
              <a:t>- финансовое обеспечение деятельности муниципальных учреждений культуры- 11 учреждений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b="1" dirty="0" smtClean="0"/>
              <a:t>            </a:t>
            </a:r>
            <a:r>
              <a:rPr lang="ru-RU" sz="900" b="1" dirty="0" smtClean="0">
                <a:solidFill>
                  <a:srgbClr val="FF0000"/>
                </a:solidFill>
              </a:rPr>
              <a:t> Удовлетворение информационных потребностей жителей  ЗАТО г. Североморск</a:t>
            </a:r>
          </a:p>
          <a:p>
            <a:r>
              <a:rPr lang="ru-RU" sz="9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-</a:t>
            </a:r>
            <a:r>
              <a:rPr lang="ru-RU" sz="9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900" dirty="0" smtClean="0">
                <a:solidFill>
                  <a:srgbClr val="FF0000"/>
                </a:solidFill>
              </a:rPr>
              <a:t>количество документов, выданных из фондов библиотек, в т.ч.удаленным доступом – 735866 единиц 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Предоставление услуг дополнительного образования в сфере культуры</a:t>
            </a: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B050"/>
                </a:solidFill>
              </a:rPr>
              <a:t>            -</a:t>
            </a:r>
            <a:r>
              <a:rPr lang="ru-RU" sz="900" i="1" dirty="0" smtClean="0">
                <a:solidFill>
                  <a:srgbClr val="00B050"/>
                </a:solidFill>
              </a:rPr>
              <a:t> доля детей, получающих услуги дополнительного образования в сфере культуры – 20% от численности детского населения</a:t>
            </a:r>
          </a:p>
          <a:p>
            <a:r>
              <a:rPr lang="ru-RU" sz="900" dirty="0" smtClean="0">
                <a:solidFill>
                  <a:srgbClr val="00B050"/>
                </a:solidFill>
              </a:rPr>
              <a:t> </a:t>
            </a:r>
          </a:p>
          <a:p>
            <a:pPr indent="342900" algn="just"/>
            <a:r>
              <a:rPr lang="ru-RU" sz="900" b="1" dirty="0" smtClean="0">
                <a:solidFill>
                  <a:srgbClr val="0070C0"/>
                </a:solidFill>
              </a:rPr>
              <a:t>Организация досуга населения  ЗАТО г. Североморск</a:t>
            </a:r>
          </a:p>
          <a:p>
            <a:pPr indent="342900" algn="just"/>
            <a:endParaRPr lang="ru-RU" sz="900" b="1" dirty="0" smtClean="0">
              <a:solidFill>
                <a:srgbClr val="0070C0"/>
              </a:solidFill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          -</a:t>
            </a:r>
            <a:r>
              <a:rPr lang="ru-RU" sz="900" i="1" dirty="0" smtClean="0">
                <a:solidFill>
                  <a:srgbClr val="0070C0"/>
                </a:solidFill>
              </a:rPr>
              <a:t> посещаемость культурно-массовых мероприятий  – 160 тыс. посещений в год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-  посещаемость музея – 99,1 тыс. посещений в год , количество экспонатов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Музея, представленных зрителям- 1310 единиц</a:t>
            </a:r>
          </a:p>
          <a:p>
            <a:r>
              <a:rPr lang="ru-RU" sz="9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900" dirty="0" smtClean="0"/>
              <a:t>            </a:t>
            </a:r>
          </a:p>
          <a:p>
            <a:r>
              <a:rPr lang="ru-RU" sz="900" dirty="0" smtClean="0"/>
              <a:t> 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«Культура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2015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87624" y="3717032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21,6%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8538" y="5171291"/>
            <a:ext cx="665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39,7%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32,7%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25449" y="3601518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6371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25380" y="55964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944" y="3538390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5%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29311" y="3219359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1%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996342" y="3356896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 </a:t>
            </a: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025380" y="4062480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2916</TotalTime>
  <Words>1274</Words>
  <Application>Microsoft Office PowerPoint</Application>
  <PresentationFormat>Экран (4:3)</PresentationFormat>
  <Paragraphs>256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Итоги выполнения муниципальных программ ЗАТО г. Североморск за 2015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FedorovDM</dc:creator>
  <cp:lastModifiedBy>User</cp:lastModifiedBy>
  <cp:revision>328</cp:revision>
  <dcterms:created xsi:type="dcterms:W3CDTF">2015-05-05T05:53:21Z</dcterms:created>
  <dcterms:modified xsi:type="dcterms:W3CDTF">2016-03-22T11:38:46Z</dcterms:modified>
</cp:coreProperties>
</file>