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383" r:id="rId2"/>
    <p:sldId id="315" r:id="rId3"/>
    <p:sldId id="372" r:id="rId4"/>
    <p:sldId id="263" r:id="rId5"/>
    <p:sldId id="273" r:id="rId6"/>
    <p:sldId id="371" r:id="rId7"/>
    <p:sldId id="373" r:id="rId8"/>
    <p:sldId id="374" r:id="rId9"/>
    <p:sldId id="375" r:id="rId10"/>
    <p:sldId id="378" r:id="rId11"/>
    <p:sldId id="380" r:id="rId12"/>
    <p:sldId id="3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5405" autoAdjust="0"/>
  </p:normalViewPr>
  <p:slideViewPr>
    <p:cSldViewPr>
      <p:cViewPr>
        <p:scale>
          <a:sx n="130" d="100"/>
          <a:sy n="130" d="100"/>
        </p:scale>
        <p:origin x="-111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6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 </a:t>
            </a:r>
            <a:r>
              <a:rPr lang="ru-RU" dirty="0" smtClean="0"/>
              <a:t>расходов</a:t>
            </a:r>
            <a:r>
              <a:rPr lang="ru-RU" baseline="0" dirty="0" smtClean="0"/>
              <a:t> по </a:t>
            </a:r>
            <a:r>
              <a:rPr lang="ru-RU" dirty="0" smtClean="0"/>
              <a:t>муниципальным программам </a:t>
            </a:r>
            <a:r>
              <a:rPr lang="ru-RU" dirty="0"/>
              <a:t>в общем объеме расходов </a:t>
            </a:r>
            <a:r>
              <a:rPr lang="ru-RU" dirty="0" smtClean="0"/>
              <a:t>бюджета ЗАТО г. Североморск, </a:t>
            </a:r>
            <a:r>
              <a:rPr lang="ru-RU" dirty="0"/>
              <a:t>% </a:t>
            </a: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муниципальных целевых программ в общем объеме расходов бюджета, % 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14.3</c:v>
                </c:pt>
                <c:pt idx="1">
                  <c:v>65.7</c:v>
                </c:pt>
                <c:pt idx="2">
                  <c:v>76</c:v>
                </c:pt>
                <c:pt idx="3">
                  <c:v>85.3</c:v>
                </c:pt>
                <c:pt idx="4">
                  <c:v>88.3</c:v>
                </c:pt>
              </c:numCache>
            </c:numRef>
          </c:val>
        </c:ser>
        <c:axId val="66544768"/>
        <c:axId val="66546304"/>
      </c:areaChart>
      <c:catAx>
        <c:axId val="66544768"/>
        <c:scaling>
          <c:orientation val="minMax"/>
        </c:scaling>
        <c:axPos val="b"/>
        <c:numFmt formatCode="General" sourceLinked="1"/>
        <c:tickLblPos val="nextTo"/>
        <c:crossAx val="66546304"/>
        <c:crosses val="autoZero"/>
        <c:auto val="1"/>
        <c:lblAlgn val="ctr"/>
        <c:lblOffset val="100"/>
      </c:catAx>
      <c:valAx>
        <c:axId val="66546304"/>
        <c:scaling>
          <c:orientation val="minMax"/>
        </c:scaling>
        <c:axPos val="l"/>
        <c:numFmt formatCode="General" sourceLinked="1"/>
        <c:tickLblPos val="nextTo"/>
        <c:crossAx val="66544768"/>
        <c:crosses val="autoZero"/>
        <c:crossBetween val="midCat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Удельный вес в общем объеме расходов, предусмотренных</a:t>
            </a:r>
            <a:r>
              <a:rPr lang="ru-RU" baseline="0" dirty="0" smtClean="0"/>
              <a:t> на муниципальные программы, в</a:t>
            </a:r>
            <a:r>
              <a:rPr lang="ru-RU" dirty="0" smtClean="0"/>
              <a:t>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2912188928250719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1784125761962325"/>
                  <c:y val="-4.3304540210948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0803871280295349"/>
                      <c:h val="6.162919827916048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912749026572027E-2"/>
                  <c:y val="-2.27918632689203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4445192365042597"/>
                      <c:h val="6.16291982791604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227449298528315"/>
                  <c:y val="3.1908608576488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129355099040534E-2"/>
                  <c:y val="7.0654776133652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169858846078581"/>
                  <c:y val="3.1908608576488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0470347709037859"/>
                  <c:y val="-2.9629422249596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.19458180215863669"/>
                  <c:y val="8.8888266748789246E-2"/>
                </c:manualLayout>
              </c:layout>
              <c:dLblPos val="bestFit"/>
              <c:showLegendKey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0284186835163843E-2"/>
                      <c:h val="6.1629198279160483E-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Улучшение качества и безопасности жизни населения</c:v>
                </c:pt>
                <c:pt idx="1">
                  <c:v>Развитие конкурентноспособной экономики</c:v>
                </c:pt>
                <c:pt idx="2">
                  <c:v>Развитие муниципального управления и гражданского общества</c:v>
                </c:pt>
                <c:pt idx="3">
                  <c:v>Развитие образования ЗАТО г. Североморск</c:v>
                </c:pt>
                <c:pt idx="4">
                  <c:v>Культура ЗАТО г. Североморск</c:v>
                </c:pt>
                <c:pt idx="5">
                  <c:v>Обеспечение комфортной городской среды 
ЗАТО г. Североморск</c:v>
                </c:pt>
                <c:pt idx="6">
                  <c:v>Создание условий для эффективного и ответственного управления муниципальными финансами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12278.7</c:v>
                </c:pt>
                <c:pt idx="1">
                  <c:v>150</c:v>
                </c:pt>
                <c:pt idx="2">
                  <c:v>48682.89</c:v>
                </c:pt>
                <c:pt idx="3">
                  <c:v>1599493.93</c:v>
                </c:pt>
                <c:pt idx="4">
                  <c:v>311895.15999999997</c:v>
                </c:pt>
                <c:pt idx="5">
                  <c:v>273316.53999999998</c:v>
                </c:pt>
                <c:pt idx="6">
                  <c:v>12636.3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8600092541973"/>
          <c:y val="0.18163212712332241"/>
          <c:w val="0.32897820691723811"/>
          <c:h val="0.7230828094794056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dLbls>
            <c:dLbl>
              <c:idx val="0"/>
              <c:layout>
                <c:manualLayout>
                  <c:x val="-6.5775344569580663E-3"/>
                  <c:y val="5.92708334062551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2463,04</a:t>
                    </a:r>
                  </a:p>
                  <a:p>
                    <a:pPr marL="228600" indent="-228600">
                      <a:buNone/>
                      <a:defRPr sz="1064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2463.04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2.1925114856526883E-2"/>
                  <c:y val="-8.8906250109382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3684,49</a:t>
                    </a:r>
                  </a:p>
                  <a:p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  <c:showSerNam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3684.49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dLbls>
            <c:dLbl>
              <c:idx val="0"/>
              <c:layout>
                <c:manualLayout>
                  <c:x val="-1.3155068913916129E-2"/>
                  <c:y val="7.4088541757818911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  <c:pt idx="0">
                  <c:v>8131.18</c:v>
                </c:pt>
              </c:numCache>
            </c:numRef>
          </c:val>
        </c:ser>
        <c:dLbls>
          <c:showVal val="1"/>
        </c:dLbls>
        <c:gapWidth val="79"/>
        <c:shape val="box"/>
        <c:axId val="91870336"/>
        <c:axId val="91871872"/>
        <c:axId val="0"/>
      </c:bar3DChart>
      <c:catAx>
        <c:axId val="918703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1871872"/>
        <c:crosses val="autoZero"/>
        <c:auto val="1"/>
        <c:lblAlgn val="ctr"/>
        <c:lblOffset val="100"/>
      </c:catAx>
      <c:valAx>
        <c:axId val="918718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18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60,00</a:t>
                    </a:r>
                    <a:endParaRPr lang="ru-RU" smtClean="0"/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pPr>
                <a:noFill/>
              </c:spPr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90,00</a:t>
                    </a:r>
                    <a:r>
                      <a:rPr lang="ru-RU" smtClean="0"/>
                      <a:t> </a:t>
                    </a:r>
                  </a:p>
                  <a:p>
                    <a:r>
                      <a:rPr lang="ru-RU" smtClean="0"/>
                      <a:t>тыс.руб.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90</c:v>
                </c:pt>
              </c:numCache>
            </c:numRef>
          </c:val>
        </c:ser>
        <c:dLbls>
          <c:showVal val="1"/>
        </c:dLbls>
        <c:gapWidth val="79"/>
        <c:shape val="box"/>
        <c:axId val="99952128"/>
        <c:axId val="99953664"/>
        <c:axId val="0"/>
      </c:bar3DChart>
      <c:catAx>
        <c:axId val="999521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9953664"/>
        <c:crosses val="autoZero"/>
        <c:auto val="1"/>
        <c:lblAlgn val="ctr"/>
        <c:lblOffset val="100"/>
      </c:catAx>
      <c:valAx>
        <c:axId val="9995366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995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89570197568559"/>
          <c:y val="0.19877101757536397"/>
          <c:w val="0.61386867508548648"/>
          <c:h val="0.60743641172205076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5 045,20 </a:t>
                    </a:r>
                    <a:r>
                      <a:rPr lang="ru-RU" sz="800" dirty="0" smtClean="0"/>
                      <a:t>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#,##0.00</c:formatCode>
                <c:ptCount val="1"/>
                <c:pt idx="0">
                  <c:v>43637.7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43637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ru-RU" sz="800" dirty="0" smtClean="0"/>
                      <a:t> </a:t>
                    </a:r>
                    <a:r>
                      <a:rPr lang="ru-RU" sz="800" dirty="0" smtClean="0"/>
                      <a:t>тыс. руб.</a:t>
                    </a:r>
                    <a:endParaRPr lang="en-US" sz="8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#,##0.00</c:formatCode>
                <c:ptCount val="1"/>
                <c:pt idx="0">
                  <c:v>5045.2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фактически выехавших семей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3155068913916129E-2"/>
                  <c:y val="-1.1854166681251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</a:t>
                    </a:r>
                    <a:endParaRPr lang="en-US" sz="8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#,##0.00</c:formatCode>
                <c:ptCount val="1"/>
              </c:numCache>
            </c:numRef>
          </c:val>
        </c:ser>
        <c:dLbls>
          <c:showVal val="1"/>
        </c:dLbls>
        <c:gapWidth val="79"/>
        <c:shape val="box"/>
        <c:axId val="124742272"/>
        <c:axId val="134915584"/>
        <c:axId val="0"/>
      </c:bar3DChart>
      <c:catAx>
        <c:axId val="1247422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4915584"/>
        <c:crosses val="autoZero"/>
        <c:auto val="1"/>
        <c:lblAlgn val="ctr"/>
        <c:lblOffset val="100"/>
      </c:catAx>
      <c:valAx>
        <c:axId val="134915584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247422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>
          <a:noFill/>
        </a:ln>
      </c:spPr>
    </c:floor>
    <c:plotArea>
      <c:layout>
        <c:manualLayout>
          <c:layoutTarget val="inner"/>
          <c:xMode val="edge"/>
          <c:yMode val="edge"/>
          <c:x val="4.583333333333333E-2"/>
          <c:y val="0.05"/>
          <c:w val="0.95416666666666672"/>
          <c:h val="0.9113646653543306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1505498,49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 тыс.руб.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1505498.49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0"/>
            <c:invertIfNegative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65100,96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</c:spPr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65100.959999999999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28894,49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28894.49</c:v>
                </c:pt>
              </c:numCache>
            </c:numRef>
          </c:val>
        </c:ser>
        <c:shape val="box"/>
        <c:axId val="99964416"/>
        <c:axId val="106919040"/>
        <c:axId val="0"/>
      </c:bar3DChart>
      <c:catAx>
        <c:axId val="99964416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crossAx val="106919040"/>
        <c:crosses val="autoZero"/>
        <c:auto val="1"/>
        <c:lblAlgn val="ctr"/>
        <c:lblOffset val="100"/>
      </c:catAx>
      <c:valAx>
        <c:axId val="106919040"/>
        <c:scaling>
          <c:orientation val="minMax"/>
        </c:scaling>
        <c:delete val="1"/>
        <c:axPos val="l"/>
        <c:numFmt formatCode="0%" sourceLinked="1"/>
        <c:tickLblPos val="none"/>
        <c:crossAx val="9996441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634"/>
          <c:h val="0.84140969162995594"/>
        </c:manualLayout>
      </c:layout>
      <c:bar3DChart>
        <c:barDir val="col"/>
        <c:grouping val="percentStacked"/>
        <c:ser>
          <c:idx val="1"/>
          <c:order val="0"/>
          <c:tx>
            <c:strRef>
              <c:f>Sheet1!$A$4</c:f>
              <c:strCache>
                <c:ptCount val="1"/>
                <c:pt idx="0">
                  <c:v>библиотеки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68 </a:t>
                    </a:r>
                    <a:r>
                      <a:rPr lang="en-US" b="1" baseline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097,53</a:t>
                    </a:r>
                    <a:r>
                      <a:rPr lang="ru-RU" b="1" baseline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тыс.руб</a:t>
                    </a:r>
                    <a:r>
                      <a:rPr lang="ru-RU" smtClean="0"/>
                      <a:t>.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val>
            <c:numRef>
              <c:f>Sheet1!$B$4</c:f>
              <c:numCache>
                <c:formatCode>#,##0.00</c:formatCode>
                <c:ptCount val="1"/>
                <c:pt idx="0">
                  <c:v>68097.53</c:v>
                </c:pt>
              </c:numCache>
            </c:numRef>
          </c:val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Доп.образование в сфере культуры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99 680,25 </a:t>
                    </a:r>
                  </a:p>
                  <a:p>
                    <a:r>
                      <a:rPr lang="ru-RU" sz="900" dirty="0" smtClean="0"/>
                      <a:t>тыс</a:t>
                    </a:r>
                    <a:r>
                      <a:rPr lang="ru-RU" sz="900" dirty="0" smtClean="0"/>
                      <a:t>. 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#,##0.00</c:formatCode>
                <c:ptCount val="1"/>
                <c:pt idx="0">
                  <c:v>99680.25</c:v>
                </c:pt>
              </c:numCache>
            </c:numRef>
          </c:val>
        </c:ser>
        <c:ser>
          <c:idx val="3"/>
          <c:order val="2"/>
          <c:tx>
            <c:strRef>
              <c:f>Sheet1!$A$6</c:f>
              <c:strCache>
                <c:ptCount val="1"/>
                <c:pt idx="0">
                  <c:v>досуг + музеи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124 </a:t>
                    </a:r>
                    <a:r>
                      <a:rPr lang="en-US" smtClean="0"/>
                      <a:t>403,61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LegendKey val="1"/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</c:dLbls>
          <c:val>
            <c:numRef>
              <c:f>Sheet1!$B$6</c:f>
              <c:numCache>
                <c:formatCode>#,##0.00</c:formatCode>
                <c:ptCount val="1"/>
                <c:pt idx="0">
                  <c:v>124403.61</c:v>
                </c:pt>
              </c:numCache>
            </c:numRef>
          </c:val>
        </c:ser>
        <c:ser>
          <c:idx val="4"/>
          <c:order val="3"/>
          <c:tx>
            <c:strRef>
              <c:f>Sheet1!$A$7</c:f>
              <c:strCache>
                <c:ptCount val="1"/>
                <c:pt idx="0">
                  <c:v>Финансовое обеспечение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6.5775344569580646E-3"/>
                  <c:y val="-2.96354167031275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457,67</a:t>
                    </a:r>
                    <a:r>
                      <a:rPr lang="ru-RU" dirty="0" smtClean="0"/>
                      <a:t> тыс.руб.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Sheet1!$B$7</c:f>
              <c:numCache>
                <c:formatCode>#,##0.00</c:formatCode>
                <c:ptCount val="1"/>
                <c:pt idx="0">
                  <c:v>18457.669999999998</c:v>
                </c:pt>
              </c:numCache>
            </c:numRef>
          </c:val>
        </c:ser>
        <c:ser>
          <c:idx val="0"/>
          <c:order val="4"/>
          <c:tx>
            <c:strRef>
              <c:f>Sheet1!$A$8</c:f>
              <c:strCache>
                <c:ptCount val="1"/>
                <c:pt idx="0">
                  <c:v>охрана памятников</c:v>
                </c:pt>
              </c:strCache>
            </c:strRef>
          </c:tx>
          <c:dPt>
            <c:idx val="0"/>
            <c:invertIfNegative val="1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2887672284790323E-2"/>
                  <c:y val="-2.81536458679711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en-US" b="1" baseline="0" dirty="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b="1" baseline="0" dirty="0" smtClean="0">
                        <a:solidFill>
                          <a:schemeClr val="bg1"/>
                        </a:solidFill>
                      </a:rPr>
                      <a:t>,12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тыс.руб.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showVal val="1"/>
            </c:dLbl>
            <c:spPr>
              <a:solidFill>
                <a:srgbClr val="F3F8E8"/>
              </a:solidFill>
              <a:ln>
                <a:noFill/>
              </a:ln>
            </c:spPr>
            <c:showVal val="1"/>
          </c:dLbls>
          <c:val>
            <c:numRef>
              <c:f>Sheet1!$B$8</c:f>
              <c:numCache>
                <c:formatCode>#,##0.00</c:formatCode>
                <c:ptCount val="1"/>
                <c:pt idx="0">
                  <c:v>1256.1199999999999</c:v>
                </c:pt>
              </c:numCache>
            </c:numRef>
          </c:val>
        </c:ser>
        <c:dLbls>
          <c:showVal val="1"/>
        </c:dLbls>
        <c:gapWidth val="79"/>
        <c:shape val="box"/>
        <c:axId val="114784128"/>
        <c:axId val="114785664"/>
        <c:axId val="0"/>
      </c:bar3DChart>
      <c:catAx>
        <c:axId val="1147841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4785664"/>
        <c:crosses val="autoZero"/>
        <c:auto val="1"/>
        <c:lblAlgn val="ctr"/>
        <c:lblOffset val="100"/>
      </c:catAx>
      <c:valAx>
        <c:axId val="11478566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478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12700">
          <a:noFill/>
        </a:ln>
      </c:spPr>
    </c:floor>
    <c:plotArea>
      <c:layout>
        <c:manualLayout>
          <c:layoutTarget val="inner"/>
          <c:xMode val="edge"/>
          <c:yMode val="edge"/>
          <c:x val="5.5430349008840286E-2"/>
          <c:y val="0"/>
          <c:w val="0.94456965099115975"/>
          <c:h val="0.931250000000000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141008,83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тыс.руб.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141008.82999999999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5.0395194184773119E-3"/>
                  <c:y val="3.1247539370078741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7223,83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тыс.руб.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47223.83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0312981097338392E-2"/>
                  <c:y val="-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3470,93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тыс.руб.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23470.93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5195811576491547E-2"/>
                  <c:y val="-9.3749999999999997E-3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sz="1000" dirty="0" smtClean="0"/>
                      <a:t>4</a:t>
                    </a:r>
                    <a:r>
                      <a:rPr lang="en-US" dirty="0" smtClean="0"/>
                      <a:t>8655,95</a:t>
                    </a:r>
                    <a:endParaRPr lang="ru-RU" dirty="0" smtClean="0"/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 тыс.</a:t>
                    </a:r>
                    <a:r>
                      <a:rPr lang="ru-RU" baseline="0" dirty="0" smtClean="0"/>
                      <a:t> руб.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48655.95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0070C0"/>
            </a:solidFill>
          </c:spPr>
          <c:invertIfNegative val="1"/>
          <c:dLbls>
            <c:dLbl>
              <c:idx val="0"/>
              <c:layout>
                <c:manualLayout>
                  <c:x val="1.2597806592918247E-2"/>
                  <c:y val="-4.68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12957,00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12957</c:v>
                </c:pt>
              </c:numCache>
            </c:numRef>
          </c:val>
        </c:ser>
        <c:shape val="box"/>
        <c:axId val="80233600"/>
        <c:axId val="95716480"/>
        <c:axId val="0"/>
      </c:bar3DChart>
      <c:catAx>
        <c:axId val="80233600"/>
        <c:scaling>
          <c:orientation val="minMax"/>
        </c:scaling>
        <c:delete val="1"/>
        <c:axPos val="b"/>
        <c:tickLblPos val="none"/>
        <c:crossAx val="95716480"/>
        <c:crosses val="autoZero"/>
        <c:auto val="1"/>
        <c:lblAlgn val="ctr"/>
        <c:lblOffset val="100"/>
      </c:catAx>
      <c:valAx>
        <c:axId val="95716480"/>
        <c:scaling>
          <c:orientation val="minMax"/>
        </c:scaling>
        <c:delete val="1"/>
        <c:axPos val="l"/>
        <c:numFmt formatCode="General" sourceLinked="1"/>
        <c:tickLblPos val="none"/>
        <c:crossAx val="80233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noFill/>
        <a:ln w="2540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17486338797847E-2"/>
          <c:y val="1.7621145374449341E-2"/>
          <c:w val="0.63934426229508734"/>
          <c:h val="0.8414096916299559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Sheet1!$A$4</c:f>
              <c:strCache>
                <c:ptCount val="1"/>
                <c:pt idx="0">
                  <c:v>Количество граждан, состоящих в очереди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sz="1400"/>
                      <a:t>12 </a:t>
                    </a:r>
                    <a:r>
                      <a:rPr lang="en-US" sz="1400" smtClean="0"/>
                      <a:t>636,30</a:t>
                    </a:r>
                    <a:r>
                      <a:rPr lang="ru-RU" sz="1400" smtClean="0"/>
                      <a:t> тыс.руб.</a:t>
                    </a:r>
                    <a:endParaRPr lang="en-US" sz="140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val>
            <c:numRef>
              <c:f>Sheet1!$B$4</c:f>
              <c:numCache>
                <c:formatCode>#,##0.00</c:formatCode>
                <c:ptCount val="1"/>
                <c:pt idx="0">
                  <c:v>12636.3</c:v>
                </c:pt>
              </c:numCache>
            </c:numRef>
          </c:val>
        </c:ser>
        <c:dLbls>
          <c:showVal val="1"/>
        </c:dLbls>
        <c:gapWidth val="79"/>
        <c:shape val="box"/>
        <c:axId val="115080192"/>
        <c:axId val="115278592"/>
        <c:axId val="0"/>
      </c:bar3DChart>
      <c:catAx>
        <c:axId val="1150801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5278592"/>
        <c:crosses val="autoZero"/>
        <c:auto val="1"/>
        <c:lblAlgn val="ctr"/>
        <c:lblOffset val="100"/>
      </c:catAx>
      <c:valAx>
        <c:axId val="1152785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508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0.12004</cdr:x>
      <cdr:y>0.02251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695338" cy="1929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="" xmlns:p="http://schemas.openxmlformats.org/presentationml/2006/main" xmlns:r="http://schemas.openxmlformats.org/officeDocument/2006/relationships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 smtClean="0">
              <a:solidFill>
                <a:sysClr val="window" lastClr="FFFFFF"/>
              </a:solidFill>
              <a:latin typeface="Arial Cyr"/>
              <a:cs typeface="Arial Cyr"/>
            </a:rPr>
            <a:t>тыс. руб.</a:t>
          </a:r>
        </a:p>
        <a:p xmlns:a="http://schemas.openxmlformats.org/drawingml/2006/main">
          <a:pPr algn="ctr" rtl="0">
            <a:defRPr sz="1000"/>
          </a:pPr>
          <a:endParaRPr lang="ru-RU" sz="20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0.69875</cdr:x>
      <cdr:y>0.89375</cdr:y>
    </cdr:from>
    <cdr:to>
      <cdr:x>0.86975</cdr:x>
      <cdr:y>0.95525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9868" y="3864888"/>
          <a:ext cx="1490329" cy="265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6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FEE36-352C-4657-BBFF-B1FA0A4CC9E2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9A3D3-182F-4AA0-954B-83903185A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14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5453D-C60E-4074-93D5-D557CF0149BE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7D6C9F-D605-4E36-9414-68FB1CE05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\\Buh\mb\Информационно-технический отдел\Пехтерев АВ\ФОТО\Инфа на отправку\Обложка\Город7.jpg"/>
          <p:cNvPicPr>
            <a:picLocks noChangeAspect="1" noChangeArrowheads="1"/>
          </p:cNvPicPr>
          <p:nvPr/>
        </p:nvPicPr>
        <p:blipFill>
          <a:blip r:embed="rId2" cstate="print">
            <a:lum bright="17000" contrast="-3000"/>
          </a:blip>
          <a:srcRect/>
          <a:stretch>
            <a:fillRect/>
          </a:stretch>
        </p:blipFill>
        <p:spPr bwMode="auto">
          <a:xfrm>
            <a:off x="285721" y="142852"/>
            <a:ext cx="8429684" cy="6572296"/>
          </a:xfrm>
          <a:prstGeom prst="rect">
            <a:avLst/>
          </a:prstGeom>
          <a:blipFill dpi="0" rotWithShape="0">
            <a:blip r:embed="rId3" cstate="print">
              <a:alphaModFix amt="37000"/>
              <a:lum bright="17000" contrast="-3000"/>
            </a:blip>
            <a:srcRect/>
            <a:tile tx="0" ty="0" sx="100000" sy="100000" flip="none" algn="ctr"/>
          </a:blipFill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685799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Итоги выполнения муниципальных программ ЗАТО г. Североморск за </a:t>
            </a:r>
            <a:r>
              <a:rPr lang="ru-RU" sz="5000" cap="none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2017 </a:t>
            </a:r>
            <a:r>
              <a:rPr lang="ru-RU" sz="5000" cap="none" dirty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1500">
                      <a:srgbClr val="C0631E"/>
                    </a:gs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glow rad="63500">
                    <a:schemeClr val="bg1">
                      <a:alpha val="73000"/>
                    </a:schemeClr>
                  </a:glow>
                  <a:reflection blurRad="6350" stA="42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500166" cy="14801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756592" y="2132856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273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 316,54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060848"/>
            <a:ext cx="5892833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70C0"/>
                </a:solidFill>
              </a:rPr>
              <a:t>Благоустройство общественных и дворовых территорий муниципального образования ЗАТО г.Североморск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  Доля благоустроенный дворовых территорий от общего количество </a:t>
            </a:r>
            <a:r>
              <a:rPr lang="ru-RU" sz="900" i="1" dirty="0" smtClean="0">
                <a:solidFill>
                  <a:srgbClr val="0070C0"/>
                </a:solidFill>
              </a:rPr>
              <a:t>дворовых </a:t>
            </a:r>
            <a:r>
              <a:rPr lang="ru-RU" sz="900" i="1" dirty="0" smtClean="0">
                <a:solidFill>
                  <a:srgbClr val="0070C0"/>
                </a:solidFill>
              </a:rPr>
              <a:t>территорий – 26,8%;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</a:rPr>
              <a:t>- Доля площади благоустроенны муниципальных территорий </a:t>
            </a:r>
            <a:r>
              <a:rPr lang="ru-RU" sz="900" i="1" dirty="0" smtClean="0">
                <a:solidFill>
                  <a:srgbClr val="0070C0"/>
                </a:solidFill>
              </a:rPr>
              <a:t>общего  </a:t>
            </a:r>
            <a:r>
              <a:rPr lang="ru-RU" sz="900" i="1" dirty="0" smtClean="0">
                <a:solidFill>
                  <a:srgbClr val="0070C0"/>
                </a:solidFill>
              </a:rPr>
              <a:t>пользования (общественных территорий) –  42,4%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</a:rPr>
              <a:t>Повышение надежности и улучшение эксплуатационных характеристик инженерных систем и конструктивных элементов многоквартирных жилых домов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  -- повышение комфортности и безопасности проживания в муниципальном жилом фонде, снижение физического износа МКД- уровень взносов на капитальный ремонт- 100%</a:t>
            </a:r>
          </a:p>
          <a:p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b="1" dirty="0" smtClean="0"/>
              <a:t> </a:t>
            </a:r>
            <a:r>
              <a:rPr lang="ru-RU" sz="900" i="1" dirty="0" smtClean="0">
                <a:solidFill>
                  <a:schemeClr val="accent4"/>
                </a:solidFill>
              </a:rPr>
              <a:t> </a:t>
            </a:r>
            <a:r>
              <a:rPr lang="ru-RU" sz="9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надежности систем жизнеобеспечения ЗАТО г. Североморск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 восстановление коммунальных систем- протяженность отремонтированных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сетей-108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п.м. </a:t>
            </a: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- модернизация и увеличение протяженности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линий сети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уличного освещения 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увеличение протяженности- на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1,37%</a:t>
            </a:r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-  реализация мер по энергосбережению- количество муниципальных квартир, в которых установлены ИПУ-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114 ед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900" i="1" dirty="0" smtClean="0">
              <a:solidFill>
                <a:schemeClr val="accent3"/>
              </a:solidFill>
            </a:endParaRPr>
          </a:p>
          <a:p>
            <a:r>
              <a:rPr lang="ru-RU" sz="900" i="1" dirty="0" smtClean="0">
                <a:solidFill>
                  <a:schemeClr val="accent3"/>
                </a:solidFill>
              </a:rPr>
              <a:t>           </a:t>
            </a:r>
            <a:r>
              <a:rPr lang="ru-RU" sz="900" i="1" dirty="0" smtClean="0">
                <a:solidFill>
                  <a:srgbClr val="00B050"/>
                </a:solidFill>
              </a:rPr>
              <a:t> </a:t>
            </a:r>
            <a:r>
              <a:rPr lang="ru-RU" sz="900" b="1" i="1" dirty="0" smtClean="0">
                <a:solidFill>
                  <a:srgbClr val="00B050"/>
                </a:solidFill>
              </a:rPr>
              <a:t>Улучшение эстетического облика городской среды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  -  </a:t>
            </a:r>
            <a:r>
              <a:rPr lang="ru-RU" sz="900" i="1" dirty="0" smtClean="0">
                <a:solidFill>
                  <a:srgbClr val="00B050"/>
                </a:solidFill>
              </a:rPr>
              <a:t>Доля паркового пространства, содержащегося в удовлетворительном </a:t>
            </a:r>
            <a:r>
              <a:rPr lang="ru-RU" sz="900" i="1" dirty="0" smtClean="0">
                <a:solidFill>
                  <a:srgbClr val="00B050"/>
                </a:solidFill>
              </a:rPr>
              <a:t>состоянии – 20%;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             -  Озеленение городских территорий – количество </a:t>
            </a:r>
            <a:r>
              <a:rPr lang="ru-RU" sz="900" i="1" dirty="0" smtClean="0">
                <a:solidFill>
                  <a:srgbClr val="00B050"/>
                </a:solidFill>
              </a:rPr>
              <a:t>высаживаемого посадочного </a:t>
            </a:r>
            <a:r>
              <a:rPr lang="ru-RU" sz="900" i="1" dirty="0" smtClean="0">
                <a:solidFill>
                  <a:srgbClr val="00B050"/>
                </a:solidFill>
              </a:rPr>
              <a:t>материала – 7191 шт.</a:t>
            </a:r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             - </a:t>
            </a:r>
            <a:r>
              <a:rPr lang="ru-RU" sz="900" i="1" dirty="0" smtClean="0">
                <a:solidFill>
                  <a:srgbClr val="00B050"/>
                </a:solidFill>
              </a:rPr>
              <a:t>доля </a:t>
            </a:r>
            <a:r>
              <a:rPr lang="ru-RU" sz="900" i="1" dirty="0" smtClean="0">
                <a:solidFill>
                  <a:srgbClr val="00B050"/>
                </a:solidFill>
              </a:rPr>
              <a:t>элементов прочего благоустройства, содержащихся в удовлетворительном состоянии- </a:t>
            </a:r>
            <a:r>
              <a:rPr lang="ru-RU" sz="900" dirty="0" smtClean="0">
                <a:solidFill>
                  <a:srgbClr val="00B050"/>
                </a:solidFill>
              </a:rPr>
              <a:t> 100</a:t>
            </a:r>
            <a:r>
              <a:rPr lang="ru-RU" sz="900" dirty="0" smtClean="0">
                <a:solidFill>
                  <a:srgbClr val="00B050"/>
                </a:solidFill>
              </a:rPr>
              <a:t>%</a:t>
            </a:r>
          </a:p>
          <a:p>
            <a:endParaRPr lang="ru-RU" sz="900" dirty="0" smtClean="0">
              <a:solidFill>
                <a:srgbClr val="00B050"/>
              </a:solidFill>
            </a:endParaRPr>
          </a:p>
          <a:p>
            <a:r>
              <a:rPr lang="ru-RU" sz="9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Поддержание </a:t>
            </a:r>
            <a:r>
              <a:rPr lang="ru-RU" sz="9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технического уровня и эксплуатационного состояния автомобильных дорог, отвечающих установленным нормативным требованиям</a:t>
            </a:r>
          </a:p>
          <a:p>
            <a:r>
              <a:rPr lang="ru-RU" sz="900" dirty="0" smtClean="0">
                <a:solidFill>
                  <a:srgbClr val="00B0F0"/>
                </a:solidFill>
              </a:rPr>
              <a:t>            -</a:t>
            </a:r>
            <a:r>
              <a:rPr lang="ru-RU" sz="900" i="1" dirty="0" smtClean="0">
                <a:solidFill>
                  <a:srgbClr val="00B0F0"/>
                </a:solidFill>
              </a:rPr>
              <a:t> сохранность автомобильных дорог  общего пользования  местного значения-  площадь отремонтированных дорог- 4 130 кв.м.  </a:t>
            </a:r>
          </a:p>
          <a:p>
            <a:endParaRPr lang="ru-RU" sz="900" dirty="0" smtClean="0">
              <a:solidFill>
                <a:srgbClr val="00B050"/>
              </a:solidFill>
            </a:endParaRPr>
          </a:p>
          <a:p>
            <a:endParaRPr lang="ru-RU" sz="900" dirty="0" smtClean="0">
              <a:solidFill>
                <a:srgbClr val="00B0F0"/>
              </a:solidFill>
            </a:endParaRP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комфортной городской среды»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2016-2020 годы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6371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25380" y="55964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1044624" y="2492896"/>
          <a:ext cx="50405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12 636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,30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>
              <a:defRPr sz="1000"/>
            </a:pP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  <a:p>
            <a:pPr algn="ctr" rtl="0">
              <a:defRPr sz="1000"/>
            </a:pPr>
            <a:endParaRPr lang="ru-RU" sz="1400" b="1" i="0" u="none" strike="noStrike" baseline="0" dirty="0" smtClean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08920"/>
            <a:ext cx="56601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/>
              <a:t>           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 бюджетного процесса, развитие системы финансового контроля, эффективное управление муниципальным долгом</a:t>
            </a:r>
          </a:p>
          <a:p>
            <a:pPr indent="342900" algn="just">
              <a:spcAft>
                <a:spcPts val="0"/>
              </a:spcAft>
            </a:pP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ыполнение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бюджета по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расходам – 97,3% 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выполнение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бюджета по доходам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– 99,1% 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- наличие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просроченной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кредиторской задолженности - нет.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</a:t>
            </a:r>
            <a:r>
              <a:rPr lang="ru-RU" sz="900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«Создание условий для эффективного и ответственного управления муниципальными финансами, повышения устойчивости бюджета муниципального образования ЗАТО г. Североморск» на 2016-2020 годы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77780" y="574884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612068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500" b="1" dirty="0" smtClean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</a:rPr>
              <a:t>Благодарим  за внимание!</a:t>
            </a:r>
            <a:endParaRPr lang="ru-RU" sz="6500" b="1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94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764704"/>
            <a:ext cx="7672366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Целевые ориентиры определены 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7 муниципальными программами, направленными на </a:t>
            </a:r>
            <a:r>
              <a:rPr lang="ru-RU" sz="1800" i="1" smtClean="0">
                <a:solidFill>
                  <a:srgbClr val="002060"/>
                </a:solidFill>
              </a:rPr>
              <a:t>развитие ЗАТО </a:t>
            </a:r>
            <a:r>
              <a:rPr lang="ru-RU" sz="1800" i="1" dirty="0" smtClean="0">
                <a:solidFill>
                  <a:srgbClr val="002060"/>
                </a:solidFill>
              </a:rPr>
              <a:t>г. Североморск, улучшение качества жизни населения: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3924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Муниципальная программа «Обеспечение комфортной городской среды в ЗАТО г.Североморск» на 2016 - </a:t>
            </a:r>
            <a:r>
              <a:rPr lang="ru-RU" sz="1600" dirty="0" smtClean="0"/>
              <a:t>2025 </a:t>
            </a:r>
            <a:r>
              <a:rPr lang="ru-RU" sz="1600" dirty="0" smtClean="0"/>
              <a:t>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 Муниципальная программа «Улучшение качества и безопасности жизни населения» на 2014-2020 годы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/>
              <a:t>- Муниципальная программа «Развитие образования ЗАТО г.Североморск» на 2014-2020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Муниципальная программа «Культура ЗАТО г.Североморск» на 2016-2020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 Муниципальная программа «Создание условий для эффективного и ответственного управления муниципальными финансами, повышения устойчивости бюджета муниципального образования  ЗАТО г. Североморск» на 2016-2020 годы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/>
              <a:t>- Муниципальная программа «Развитие конкурентоспособной экономики ЗАТО г.Североморск» на 2014-2020 годы</a:t>
            </a:r>
          </a:p>
          <a:p>
            <a:pPr algn="just">
              <a:spcBef>
                <a:spcPts val="1000"/>
              </a:spcBef>
              <a:buFontTx/>
              <a:buChar char="-"/>
            </a:pPr>
            <a:r>
              <a:rPr lang="ru-RU" sz="1600" dirty="0" smtClean="0"/>
              <a:t>Муниципальная программа «Развитие </a:t>
            </a:r>
            <a:r>
              <a:rPr lang="ru-RU" sz="1600" dirty="0" smtClean="0"/>
              <a:t>муниципального управления и   -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гражданского </a:t>
            </a:r>
            <a:r>
              <a:rPr lang="ru-RU" sz="1600" dirty="0" smtClean="0"/>
              <a:t>общества» на 2014-2020 годы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29001"/>
            <a:ext cx="994743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муниципальной политики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285720" y="142852"/>
          <a:ext cx="83907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768643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2017 </a:t>
            </a:r>
            <a:r>
              <a:rPr lang="ru-RU" dirty="0" smtClean="0">
                <a:solidFill>
                  <a:srgbClr val="002060"/>
                </a:solidFill>
              </a:rPr>
              <a:t>году продолжалась работа по внедрению программно-целевых принципов формирования бюджета, с этой целью осуществлял деятельность Программно-целевой совет ЗАТО г.Североморск. Объем расходов бюджета на реализацию муниципальных программ  составил  более </a:t>
            </a:r>
            <a:r>
              <a:rPr lang="ru-RU" dirty="0" smtClean="0">
                <a:solidFill>
                  <a:srgbClr val="002060"/>
                </a:solidFill>
              </a:rPr>
              <a:t>2,2 </a:t>
            </a:r>
            <a:r>
              <a:rPr lang="ru-RU" dirty="0" smtClean="0">
                <a:solidFill>
                  <a:srgbClr val="002060"/>
                </a:solidFill>
              </a:rPr>
              <a:t>млрд. рублей, или </a:t>
            </a:r>
            <a:r>
              <a:rPr lang="ru-RU" dirty="0" smtClean="0">
                <a:solidFill>
                  <a:srgbClr val="002060"/>
                </a:solidFill>
              </a:rPr>
              <a:t>97,5% </a:t>
            </a:r>
            <a:r>
              <a:rPr lang="ru-RU" dirty="0" smtClean="0">
                <a:solidFill>
                  <a:srgbClr val="002060"/>
                </a:solidFill>
              </a:rPr>
              <a:t>от запланированного объёма.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18" y="549117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3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953534172"/>
              </p:ext>
            </p:extLst>
          </p:nvPr>
        </p:nvGraphicFramePr>
        <p:xfrm>
          <a:off x="0" y="980728"/>
          <a:ext cx="8748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33665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реализация муниципальных программ</a:t>
            </a:r>
            <a:endParaRPr lang="ru-RU" sz="36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2756668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14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278,7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населения, создание доступной среды для людей с ограниченными </a:t>
            </a:r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улучшение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материальных и социально-бытовых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ветеранам ВОВ и вдовам участников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еликой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Отечественной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войны: средний размер выплат составил 1 тыс. руб., отремонтированы 3 квартиры. Социальная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людям, оказавшимся в трудной жизненной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ситуации - количество человек, получивших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–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33.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адаптация объектов социальной инфраструктуры с целью их доступности для людей с ограниченными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возможностями</a:t>
            </a:r>
            <a:r>
              <a:rPr lang="en-US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 адаптированных учреждений культуры -  1 ед., учреждений образования – 13 ед., жилых домов – 2 ед.</a:t>
            </a:r>
          </a:p>
          <a:p>
            <a:pPr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9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молодежи, развитие физической культуры и спорта, стимулирование здорового образа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участие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ЗАТО г. Североморск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городском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областном  и всероссийском молодежном проекте, направленном на поддержку  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детских </a:t>
            </a: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молодежных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объединений –количество участников мероприятий- 600 чел. 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организации и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физкультурных и массовых спортивных мероприятий на муниципальном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уровне –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проведено 30 мероприятий,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ол-во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людей с ОВЗ, принявших участие в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мероприятиях – 150 чел. На региональном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всероссийском уровне – 8 мероприятий, приняло участие 300 чел. ,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кол-во людей с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ОВЗ – 40 чел.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Кол-во людей, вовлеченных в ЗОЖ, имеющих негативное отношение к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потребления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наркотических средств, </a:t>
            </a:r>
            <a:r>
              <a:rPr lang="ru-RU" sz="9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психоактивных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веществ и алкоголя -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10,5 тыс.чел.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безопасного проживания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- улучшение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экологической обстановки, в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числе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несанкционированных свалок – объем ликвидированных свалок-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400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куб.м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модернизация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обслуживание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«Безопасный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»,-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количества преступлений, совершенных в общественных местах- на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61%.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- содержание </a:t>
            </a:r>
            <a:r>
              <a:rPr lang="ru-RU" sz="9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системы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видеофиксации  нарушений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БДД -  сокращение количества ДТП- 23 ед.</a:t>
            </a:r>
            <a:endParaRPr lang="ru-RU" sz="900" i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и безопасности жизни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1958" y="1800976"/>
            <a:ext cx="3904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</a:t>
            </a:r>
            <a:r>
              <a:rPr lang="ru-RU" sz="2000" b="1">
                <a:solidFill>
                  <a:srgbClr val="000000"/>
                </a:solidFill>
                <a:latin typeface="Arial Cyr"/>
                <a:cs typeface="Arial Cyr"/>
              </a:rPr>
              <a:t>расходов </a:t>
            </a:r>
            <a:r>
              <a:rPr lang="ru-RU" sz="2000" b="1" smtClean="0">
                <a:solidFill>
                  <a:srgbClr val="000000"/>
                </a:solidFill>
                <a:latin typeface="Arial Cyr"/>
                <a:cs typeface="Arial Cyr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3717033"/>
            <a:ext cx="619058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>
              <a:solidFill>
                <a:schemeClr val="bg1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43608" y="4437113"/>
            <a:ext cx="691066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06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106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6442607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2920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150,0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852936"/>
            <a:ext cx="54441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</a:t>
            </a:r>
            <a:r>
              <a:rPr lang="ru-RU" sz="900" b="1" dirty="0" smtClean="0">
                <a:solidFill>
                  <a:srgbClr val="00B050"/>
                </a:solidFill>
              </a:rPr>
              <a:t> Поддержка малого и среднего </a:t>
            </a:r>
            <a:r>
              <a:rPr lang="ru-RU" sz="900" b="1" dirty="0" smtClean="0">
                <a:solidFill>
                  <a:srgbClr val="00B050"/>
                </a:solidFill>
              </a:rPr>
              <a:t>предпринимательства</a:t>
            </a:r>
          </a:p>
          <a:p>
            <a:pPr indent="342900" algn="just">
              <a:spcAft>
                <a:spcPts val="0"/>
              </a:spcAft>
            </a:pPr>
            <a:endParaRPr lang="ru-RU" sz="900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/>
              <a:t>-</a:t>
            </a:r>
            <a:r>
              <a:rPr lang="ru-RU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информационно-консультационная, имущественная и  финансовая поддержка субъектов малого и среднего предпринимательства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количество предпринимателей, </a:t>
            </a:r>
            <a:r>
              <a:rPr lang="ru-RU" sz="900" i="1" dirty="0" smtClean="0">
                <a:solidFill>
                  <a:srgbClr val="00B050"/>
                </a:solidFill>
              </a:rPr>
              <a:t>прошедших обучение на семинарах–59  </a:t>
            </a:r>
            <a:r>
              <a:rPr lang="ru-RU" sz="900" i="1" dirty="0" smtClean="0">
                <a:solidFill>
                  <a:srgbClr val="00B050"/>
                </a:solidFill>
              </a:rPr>
              <a:t>чел,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  </a:t>
            </a:r>
            <a:r>
              <a:rPr lang="ru-RU" sz="900" i="1" dirty="0" smtClean="0">
                <a:solidFill>
                  <a:srgbClr val="00B050"/>
                </a:solidFill>
              </a:rPr>
              <a:t>предоставление имущественной </a:t>
            </a:r>
            <a:r>
              <a:rPr lang="ru-RU" sz="900" i="1" dirty="0" smtClean="0">
                <a:solidFill>
                  <a:srgbClr val="00B050"/>
                </a:solidFill>
              </a:rPr>
              <a:t>поддержки </a:t>
            </a:r>
            <a:r>
              <a:rPr lang="ru-RU" sz="900" i="1" dirty="0" smtClean="0">
                <a:solidFill>
                  <a:srgbClr val="00B050"/>
                </a:solidFill>
              </a:rPr>
              <a:t>предпринимателям- </a:t>
            </a:r>
            <a:r>
              <a:rPr lang="ru-RU" sz="900" i="1" dirty="0" smtClean="0">
                <a:solidFill>
                  <a:srgbClr val="00B050"/>
                </a:solidFill>
              </a:rPr>
              <a:t>количество получателей поддержки- </a:t>
            </a:r>
            <a:r>
              <a:rPr lang="ru-RU" sz="900" i="1" dirty="0" smtClean="0">
                <a:solidFill>
                  <a:srgbClr val="00B050"/>
                </a:solidFill>
              </a:rPr>
              <a:t>1 </a:t>
            </a:r>
            <a:r>
              <a:rPr lang="ru-RU" sz="900" i="1" dirty="0" smtClean="0">
                <a:solidFill>
                  <a:srgbClr val="00B050"/>
                </a:solidFill>
              </a:rPr>
              <a:t>ед. </a:t>
            </a:r>
          </a:p>
          <a:p>
            <a:r>
              <a:rPr lang="ru-RU" sz="900" i="1" dirty="0" smtClean="0">
                <a:solidFill>
                  <a:srgbClr val="00B050"/>
                </a:solidFill>
              </a:rPr>
              <a:t>-</a:t>
            </a:r>
            <a:r>
              <a:rPr lang="ru-RU" sz="900" i="1" dirty="0" smtClean="0">
                <a:solidFill>
                  <a:srgbClr val="00B050"/>
                </a:solidFill>
              </a:rPr>
              <a:t>популяризация товаров и услуг местных товаропроизводителей –  участие в проведении различных смотров и конкурсов - количество участников- </a:t>
            </a:r>
            <a:r>
              <a:rPr lang="ru-RU" sz="900" i="1" dirty="0" smtClean="0">
                <a:solidFill>
                  <a:srgbClr val="00B050"/>
                </a:solidFill>
              </a:rPr>
              <a:t>10 </a:t>
            </a:r>
            <a:r>
              <a:rPr lang="ru-RU" sz="900" i="1" dirty="0" smtClean="0">
                <a:solidFill>
                  <a:srgbClr val="00B050"/>
                </a:solidFill>
              </a:rPr>
              <a:t>ед</a:t>
            </a:r>
            <a:r>
              <a:rPr lang="ru-RU" sz="900" i="1" dirty="0" smtClean="0">
                <a:solidFill>
                  <a:srgbClr val="00B050"/>
                </a:solidFill>
              </a:rPr>
              <a:t>.</a:t>
            </a:r>
            <a:endParaRPr lang="ru-RU" sz="900" i="1" dirty="0" smtClean="0">
              <a:solidFill>
                <a:srgbClr val="00B050"/>
              </a:solidFill>
            </a:endParaRPr>
          </a:p>
          <a:p>
            <a:endParaRPr lang="ru-RU" sz="900" dirty="0" smtClean="0"/>
          </a:p>
          <a:p>
            <a:r>
              <a:rPr lang="ru-RU" sz="900" dirty="0" smtClean="0"/>
              <a:t>             </a:t>
            </a:r>
            <a:r>
              <a:rPr lang="ru-RU" sz="900" b="1" dirty="0" smtClean="0"/>
              <a:t>   </a:t>
            </a:r>
            <a:r>
              <a:rPr lang="ru-RU" sz="900" b="1" dirty="0" smtClean="0">
                <a:solidFill>
                  <a:srgbClr val="00B0F0"/>
                </a:solidFill>
              </a:rPr>
              <a:t> Совершенствование потребительского рынка</a:t>
            </a:r>
          </a:p>
          <a:p>
            <a:endParaRPr lang="ru-RU" sz="900" dirty="0" smtClean="0"/>
          </a:p>
          <a:p>
            <a:r>
              <a:rPr lang="ru-RU" sz="900" dirty="0" smtClean="0"/>
              <a:t>          </a:t>
            </a:r>
            <a:r>
              <a:rPr lang="ru-RU" sz="900" i="1" dirty="0" smtClean="0">
                <a:solidFill>
                  <a:srgbClr val="00B0F0"/>
                </a:solidFill>
              </a:rPr>
              <a:t> - информационно-консультационная поддержка  субъектов потребительского рынка – проведение семинаров, круглых столов- количество участников- </a:t>
            </a:r>
            <a:r>
              <a:rPr lang="ru-RU" sz="900" i="1" dirty="0" smtClean="0">
                <a:solidFill>
                  <a:srgbClr val="00B0F0"/>
                </a:solidFill>
              </a:rPr>
              <a:t>50 </a:t>
            </a:r>
            <a:r>
              <a:rPr lang="ru-RU" sz="900" i="1" dirty="0" smtClean="0">
                <a:solidFill>
                  <a:srgbClr val="00B0F0"/>
                </a:solidFill>
              </a:rPr>
              <a:t>чел</a:t>
            </a:r>
            <a:r>
              <a:rPr lang="ru-RU" sz="900" i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</a:t>
            </a:r>
            <a:r>
              <a:rPr lang="ru-RU" sz="900" i="1" dirty="0" smtClean="0">
                <a:solidFill>
                  <a:srgbClr val="00B0F0"/>
                </a:solidFill>
              </a:rPr>
              <a:t>проведение муниципальных конкурсов, выставок, ярмарок среди предприятий потребительского рынка </a:t>
            </a:r>
            <a:r>
              <a:rPr lang="ru-RU" sz="900" i="1" dirty="0" smtClean="0">
                <a:solidFill>
                  <a:srgbClr val="00B0F0"/>
                </a:solidFill>
              </a:rPr>
              <a:t>-</a:t>
            </a:r>
            <a:r>
              <a:rPr lang="ru-RU" sz="900" i="1" dirty="0" smtClean="0">
                <a:solidFill>
                  <a:srgbClr val="00B0F0"/>
                </a:solidFill>
              </a:rPr>
              <a:t>количество </a:t>
            </a:r>
            <a:r>
              <a:rPr lang="ru-RU" sz="900" i="1" dirty="0" smtClean="0">
                <a:solidFill>
                  <a:srgbClr val="00B0F0"/>
                </a:solidFill>
              </a:rPr>
              <a:t>участников-  70 субъектов МСП</a:t>
            </a:r>
            <a:endParaRPr lang="ru-RU" sz="900" i="1" dirty="0" smtClean="0">
              <a:solidFill>
                <a:srgbClr val="00B0F0"/>
              </a:solidFill>
            </a:endParaRPr>
          </a:p>
          <a:p>
            <a:r>
              <a:rPr lang="ru-RU" sz="900" i="1" dirty="0" smtClean="0">
                <a:solidFill>
                  <a:srgbClr val="00B0F0"/>
                </a:solidFill>
              </a:rPr>
              <a:t>           - совершенствование схем  размещения  объектов торговли и услуг – ежегодная актуализация.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экономики»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43608" y="4437112"/>
            <a:ext cx="61905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5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105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829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2276872"/>
            <a:ext cx="3528392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dirty="0" smtClean="0">
                <a:solidFill>
                  <a:srgbClr val="000000"/>
                </a:solidFill>
                <a:latin typeface="Arial Cyr"/>
                <a:cs typeface="Arial Cyr"/>
              </a:rPr>
              <a:t>48 682,89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780929"/>
            <a:ext cx="561662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</a:t>
            </a:r>
            <a:r>
              <a:rPr lang="ru-RU" sz="900" b="1" dirty="0" smtClean="0"/>
              <a:t>           </a:t>
            </a:r>
            <a:r>
              <a:rPr lang="ru-RU" sz="900" b="1" dirty="0" smtClean="0">
                <a:solidFill>
                  <a:srgbClr val="C00000"/>
                </a:solidFill>
              </a:rPr>
              <a:t>Поддержка общественных объединений ЗАТО г. Североморск (реализуется без предоставления финансирования в рамках текущей деятельности)</a:t>
            </a:r>
          </a:p>
          <a:p>
            <a:endParaRPr lang="ru-RU" sz="900" b="1" i="1" dirty="0" smtClean="0">
              <a:solidFill>
                <a:srgbClr val="C00000"/>
              </a:solidFill>
            </a:endParaRPr>
          </a:p>
          <a:p>
            <a:r>
              <a:rPr lang="ru-RU" sz="900" b="1" i="1" dirty="0" smtClean="0">
                <a:solidFill>
                  <a:srgbClr val="C00000"/>
                </a:solidFill>
              </a:rPr>
              <a:t>- </a:t>
            </a:r>
            <a:r>
              <a:rPr lang="ru-RU" sz="900" i="1" dirty="0" smtClean="0">
                <a:solidFill>
                  <a:srgbClr val="C00000"/>
                </a:solidFill>
              </a:rPr>
              <a:t>Оказание НКО методической </a:t>
            </a:r>
            <a:r>
              <a:rPr lang="ru-RU" sz="900" i="1" dirty="0" smtClean="0">
                <a:solidFill>
                  <a:srgbClr val="C00000"/>
                </a:solidFill>
              </a:rPr>
              <a:t>и </a:t>
            </a:r>
            <a:r>
              <a:rPr lang="ru-RU" sz="900" i="1" dirty="0" smtClean="0">
                <a:solidFill>
                  <a:srgbClr val="C00000"/>
                </a:solidFill>
              </a:rPr>
              <a:t>информационной поддержки – 3 ед.</a:t>
            </a:r>
            <a:endParaRPr lang="ru-RU" sz="900" i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dirty="0" smtClean="0"/>
              <a:t>     </a:t>
            </a:r>
            <a:r>
              <a:rPr lang="ru-RU" sz="900" b="1" dirty="0" smtClean="0"/>
              <a:t> </a:t>
            </a:r>
            <a:r>
              <a:rPr lang="ru-RU" sz="900" b="1" dirty="0" smtClean="0">
                <a:solidFill>
                  <a:srgbClr val="00B050"/>
                </a:solidFill>
              </a:rPr>
              <a:t>Повышение эффективности муниципального управления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 количество </a:t>
            </a:r>
            <a:r>
              <a:rPr lang="ru-RU" sz="900" i="1" dirty="0" smtClean="0">
                <a:solidFill>
                  <a:srgbClr val="00B050"/>
                </a:solidFill>
              </a:rPr>
              <a:t>сформированных земельных </a:t>
            </a:r>
            <a:r>
              <a:rPr lang="ru-RU" sz="900" i="1" dirty="0" smtClean="0">
                <a:solidFill>
                  <a:srgbClr val="00B050"/>
                </a:solidFill>
              </a:rPr>
              <a:t>участков- 5ед</a:t>
            </a:r>
            <a:r>
              <a:rPr lang="ru-RU" sz="900" i="1" dirty="0" smtClean="0">
                <a:solidFill>
                  <a:srgbClr val="00B05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проведение оценки рыночной стоимости  муниципального имущества, в т.ч. земельных участков- 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81 </a:t>
            </a:r>
            <a:r>
              <a:rPr lang="ru-RU" sz="900" i="1" dirty="0" smtClean="0">
                <a:solidFill>
                  <a:srgbClr val="00B050"/>
                </a:solidFill>
              </a:rPr>
              <a:t>ед.</a:t>
            </a:r>
          </a:p>
          <a:p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ru-RU" sz="900" i="1" dirty="0" smtClean="0">
                <a:solidFill>
                  <a:srgbClr val="00B050"/>
                </a:solidFill>
              </a:rPr>
              <a:t> повышение квалификационного уровня муниципальных служащих</a:t>
            </a: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:</a:t>
            </a:r>
            <a:endParaRPr lang="en-US" sz="900" i="1" dirty="0" smtClean="0">
              <a:solidFill>
                <a:srgbClr val="00B050"/>
              </a:solidFill>
            </a:endParaRPr>
          </a:p>
          <a:p>
            <a:r>
              <a:rPr lang="ru-RU" sz="900" i="1" dirty="0" smtClean="0">
                <a:solidFill>
                  <a:srgbClr val="00B050"/>
                </a:solidFill>
              </a:rPr>
              <a:t> участие в обучающих семинарах- </a:t>
            </a:r>
            <a:r>
              <a:rPr lang="ru-RU" sz="900" i="1" dirty="0" smtClean="0">
                <a:solidFill>
                  <a:srgbClr val="00B050"/>
                </a:solidFill>
              </a:rPr>
              <a:t>25 </a:t>
            </a:r>
            <a:r>
              <a:rPr lang="ru-RU" sz="900" i="1" dirty="0" smtClean="0">
                <a:solidFill>
                  <a:srgbClr val="00B050"/>
                </a:solidFill>
              </a:rPr>
              <a:t>чел., участие на курсах повышения </a:t>
            </a:r>
            <a:r>
              <a:rPr lang="ru-RU" sz="900" i="1" dirty="0" smtClean="0">
                <a:solidFill>
                  <a:srgbClr val="00B050"/>
                </a:solidFill>
              </a:rPr>
              <a:t>квалификации-21 </a:t>
            </a:r>
            <a:r>
              <a:rPr lang="ru-RU" sz="900" i="1" dirty="0" smtClean="0">
                <a:solidFill>
                  <a:srgbClr val="00B050"/>
                </a:solidFill>
              </a:rPr>
              <a:t>чел.</a:t>
            </a: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 </a:t>
            </a:r>
            <a:r>
              <a:rPr lang="ru-RU" sz="900" b="1" dirty="0" smtClean="0"/>
              <a:t>    </a:t>
            </a: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/>
              <a:t>      </a:t>
            </a:r>
            <a:r>
              <a:rPr lang="ru-RU" sz="900" b="1" dirty="0" smtClean="0">
                <a:solidFill>
                  <a:srgbClr val="0070C0"/>
                </a:solidFill>
              </a:rPr>
              <a:t>Развитие информационного общества ЗАТО г. Североморск</a:t>
            </a:r>
            <a:r>
              <a:rPr lang="ru-RU" sz="900" dirty="0" smtClean="0">
                <a:solidFill>
                  <a:srgbClr val="0070C0"/>
                </a:solidFill>
              </a:rPr>
              <a:t>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-</a:t>
            </a:r>
            <a:r>
              <a:rPr lang="ru-RU" sz="900" i="1" dirty="0" smtClean="0">
                <a:solidFill>
                  <a:srgbClr val="0070C0"/>
                </a:solidFill>
              </a:rPr>
              <a:t>развитие системы «Электронный муниципалитет»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-совершенствование информационных систем органов местного самоуправления, муниципальных учреждений образования, культуры, ЖКХ</a:t>
            </a:r>
            <a:r>
              <a:rPr lang="ru-RU" sz="900" i="1" dirty="0" smtClean="0">
                <a:solidFill>
                  <a:srgbClr val="0070C0"/>
                </a:solidFill>
              </a:rPr>
              <a:t>. – количество структурных подразделений, участвующих в мероприятиях – 8 ед.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i="1" dirty="0" smtClean="0">
                <a:solidFill>
                  <a:srgbClr val="0070C0"/>
                </a:solidFill>
              </a:rPr>
              <a:t>-обеспечение комплексной защиты информации в информационной сети  органов местного </a:t>
            </a:r>
            <a:r>
              <a:rPr lang="ru-RU" sz="900" i="1" dirty="0" smtClean="0">
                <a:solidFill>
                  <a:srgbClr val="0070C0"/>
                </a:solidFill>
              </a:rPr>
              <a:t>самоуправления . – количество структурных подразделений, участвующих 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i="1" dirty="0" smtClean="0">
                <a:solidFill>
                  <a:srgbClr val="0070C0"/>
                </a:solidFill>
              </a:rPr>
              <a:t>в </a:t>
            </a:r>
            <a:r>
              <a:rPr lang="ru-RU" sz="900" i="1" dirty="0" smtClean="0">
                <a:solidFill>
                  <a:srgbClr val="0070C0"/>
                </a:solidFill>
              </a:rPr>
              <a:t>мероприятиях – 8 ед.         </a:t>
            </a:r>
            <a:endParaRPr lang="ru-RU" sz="900" i="1" dirty="0" smtClean="0">
              <a:solidFill>
                <a:srgbClr val="0070C0"/>
              </a:solidFill>
            </a:endParaRPr>
          </a:p>
          <a:p>
            <a:endParaRPr lang="ru-RU" sz="900" dirty="0" smtClean="0"/>
          </a:p>
          <a:p>
            <a:endParaRPr lang="ru-RU" sz="900" i="1" dirty="0" smtClean="0"/>
          </a:p>
          <a:p>
            <a:endParaRPr lang="ru-RU" sz="900" i="1" dirty="0" smtClean="0"/>
          </a:p>
          <a:p>
            <a:r>
              <a:rPr lang="ru-RU" sz="900" i="1" dirty="0" smtClean="0"/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муниципального управления и гражданского общества»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15616" y="3596985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25 %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8539" y="5171291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49 %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233477"/>
            <a:ext cx="576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 Cyr"/>
                <a:cs typeface="Arial Cyr"/>
              </a:rPr>
              <a:t>26 %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9337" y="3977671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39337" y="463621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39337" y="5573255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098539" y="3801643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-1620688" y="1052736"/>
          <a:ext cx="6408712" cy="688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446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1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599 493,93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348880"/>
            <a:ext cx="5460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C00000"/>
                </a:solidFill>
              </a:rPr>
              <a:t>Развитие системы опеки и попечительства, профилактика семейного неблагополучия  и социального сиротства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снижение численности детей, возвращённых из замещающих семей в государственные учреждения для детей сирот и детей оставшихся без попечения родителей по отношению к предыдущему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году – в истекшем году дети не возвращались</a:t>
            </a:r>
          </a:p>
          <a:p>
            <a:pPr algn="just">
              <a:spcAft>
                <a:spcPts val="0"/>
              </a:spcAft>
            </a:pPr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</a:rPr>
              <a:t>Повышение качества и доступности школьного питания, отдыха и оздоровления детей</a:t>
            </a:r>
          </a:p>
          <a:p>
            <a:r>
              <a:rPr lang="ru-RU" sz="900" dirty="0" smtClean="0">
                <a:solidFill>
                  <a:srgbClr val="00B050"/>
                </a:solidFill>
              </a:rPr>
              <a:t>            </a:t>
            </a:r>
            <a:r>
              <a:rPr lang="ru-RU" sz="900" i="1" dirty="0" smtClean="0">
                <a:solidFill>
                  <a:srgbClr val="00B050"/>
                </a:solidFill>
              </a:rPr>
              <a:t>- предоставление горячего питания обучающимся  </a:t>
            </a:r>
            <a:r>
              <a:rPr lang="ru-RU" sz="900" i="1" dirty="0" smtClean="0">
                <a:solidFill>
                  <a:srgbClr val="00B050"/>
                </a:solidFill>
              </a:rPr>
              <a:t>в образовательных учреждениях- </a:t>
            </a:r>
            <a:r>
              <a:rPr lang="ru-RU" sz="900" i="1" dirty="0" smtClean="0">
                <a:solidFill>
                  <a:srgbClr val="00B050"/>
                </a:solidFill>
              </a:rPr>
              <a:t>удельный вес детей, получающих питание в общей численности обучающихся- </a:t>
            </a:r>
            <a:r>
              <a:rPr lang="ru-RU" sz="900" i="1" dirty="0" smtClean="0">
                <a:solidFill>
                  <a:srgbClr val="00B050"/>
                </a:solidFill>
              </a:rPr>
              <a:t>95,6%. </a:t>
            </a:r>
            <a:endParaRPr lang="ru-RU" sz="900" i="1" dirty="0" smtClean="0">
              <a:solidFill>
                <a:srgbClr val="00B050"/>
              </a:solidFill>
            </a:endParaRPr>
          </a:p>
          <a:p>
            <a:r>
              <a:rPr lang="ru-RU" sz="900" i="1" dirty="0" smtClean="0">
                <a:solidFill>
                  <a:srgbClr val="00B050"/>
                </a:solidFill>
              </a:rPr>
              <a:t>            - количество отдохнувших и оздоровившихся детей – доля оздоровившихся детей </a:t>
            </a:r>
            <a:r>
              <a:rPr lang="ru-RU" sz="900" i="1" dirty="0" smtClean="0">
                <a:solidFill>
                  <a:srgbClr val="00B050"/>
                </a:solidFill>
              </a:rPr>
              <a:t>(в  </a:t>
            </a:r>
            <a:r>
              <a:rPr lang="ru-RU" sz="900" i="1" dirty="0" smtClean="0">
                <a:solidFill>
                  <a:srgbClr val="00B050"/>
                </a:solidFill>
              </a:rPr>
              <a:t>общей численности детей в возрасте 6-18 </a:t>
            </a:r>
            <a:r>
              <a:rPr lang="ru-RU" sz="900" i="1" dirty="0" smtClean="0">
                <a:solidFill>
                  <a:srgbClr val="00B050"/>
                </a:solidFill>
              </a:rPr>
              <a:t>лет)</a:t>
            </a:r>
            <a:r>
              <a:rPr lang="ru-RU" sz="900" i="1" dirty="0" smtClean="0">
                <a:solidFill>
                  <a:srgbClr val="00B050"/>
                </a:solidFill>
              </a:rPr>
              <a:t> на территории Мурманской области - 23</a:t>
            </a:r>
            <a:r>
              <a:rPr lang="ru-RU" sz="900" i="1" dirty="0" smtClean="0">
                <a:solidFill>
                  <a:srgbClr val="00B050"/>
                </a:solidFill>
              </a:rPr>
              <a:t>% , за пределами Мурманской области -  23%</a:t>
            </a:r>
          </a:p>
          <a:p>
            <a:endParaRPr lang="ru-RU" sz="900" i="1" dirty="0" smtClean="0">
              <a:solidFill>
                <a:srgbClr val="00B050"/>
              </a:solidFill>
            </a:endParaRPr>
          </a:p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70C0"/>
                </a:solidFill>
              </a:rPr>
              <a:t>Совершенствование </a:t>
            </a:r>
            <a:r>
              <a:rPr lang="ru-RU" sz="900" b="1" dirty="0" smtClean="0">
                <a:solidFill>
                  <a:srgbClr val="0070C0"/>
                </a:solidFill>
              </a:rPr>
              <a:t>системы образования ЗАТО г. Североморск</a:t>
            </a:r>
          </a:p>
          <a:p>
            <a:pPr indent="342900" algn="just">
              <a:spcAft>
                <a:spcPts val="0"/>
              </a:spcAft>
            </a:pP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</a:rPr>
              <a:t>           </a:t>
            </a:r>
            <a:r>
              <a:rPr lang="ru-RU" sz="900" i="1" dirty="0" smtClean="0">
                <a:solidFill>
                  <a:srgbClr val="0070C0"/>
                </a:solidFill>
              </a:rPr>
              <a:t>- повышение доступности и качества дошкольного образования- доступность дошкольного образования- детей в возрасте 3-7 </a:t>
            </a:r>
            <a:r>
              <a:rPr lang="ru-RU" sz="900" i="1" dirty="0" smtClean="0">
                <a:solidFill>
                  <a:srgbClr val="0070C0"/>
                </a:solidFill>
              </a:rPr>
              <a:t>лет-98,5% 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доступность общего образования- 100%</a:t>
            </a:r>
          </a:p>
          <a:p>
            <a:r>
              <a:rPr lang="ru-RU" sz="900" i="1" dirty="0" smtClean="0">
                <a:solidFill>
                  <a:srgbClr val="0070C0"/>
                </a:solidFill>
              </a:rPr>
              <a:t>            -  реализация программ дополнительного образования детей- доля детей в возрасте 5-18 лет охваченных программами дополнительного образования- </a:t>
            </a:r>
            <a:r>
              <a:rPr lang="ru-RU" sz="900" i="1" dirty="0" smtClean="0">
                <a:solidFill>
                  <a:srgbClr val="0070C0"/>
                </a:solidFill>
              </a:rPr>
              <a:t>85,1%</a:t>
            </a:r>
            <a:endParaRPr lang="ru-RU" sz="900" i="1" dirty="0" smtClean="0">
              <a:solidFill>
                <a:srgbClr val="0070C0"/>
              </a:solidFill>
            </a:endParaRPr>
          </a:p>
          <a:p>
            <a:r>
              <a:rPr lang="ru-RU" sz="900" dirty="0" smtClean="0"/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образования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91680" y="5805264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800" b="1" i="0" u="none" strike="noStrike" baseline="0" dirty="0" smtClean="0">
                <a:solidFill>
                  <a:schemeClr val="bg1"/>
                </a:solidFill>
                <a:latin typeface="Arial Cyr"/>
                <a:cs typeface="Arial Cyr"/>
              </a:rPr>
              <a:t>тыс. руб.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403648" y="5949280"/>
            <a:ext cx="704756" cy="3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-1476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588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6396335"/>
            <a:ext cx="2916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322880"/>
              </p:ext>
            </p:extLst>
          </p:nvPr>
        </p:nvGraphicFramePr>
        <p:xfrm>
          <a:off x="-772652" y="912125"/>
          <a:ext cx="5792444" cy="85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1038201" cy="10243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07347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ДИНАМИКА</a:t>
            </a:r>
            <a:br>
              <a:rPr lang="ru-RU" sz="2500" dirty="0"/>
            </a:br>
            <a:r>
              <a:rPr lang="ru-RU" sz="2500" dirty="0"/>
              <a:t>переселения граждан из ЗАТО г. Североморск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34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Переселение граждан</a:t>
            </a:r>
            <a:endParaRPr lang="ru-RU" sz="40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34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540568" y="2204864"/>
            <a:ext cx="4539758" cy="57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Всего: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311 895,16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тыс. руб., </a:t>
            </a:r>
          </a:p>
          <a:p>
            <a:pPr algn="ctr" rtl="0">
              <a:defRPr sz="1000"/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Arial Cyr"/>
                <a:cs typeface="Arial Cyr"/>
              </a:rPr>
              <a:t>в том числе </a:t>
            </a: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194" y="2349289"/>
            <a:ext cx="546078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900" b="1" dirty="0" smtClean="0"/>
          </a:p>
          <a:p>
            <a:r>
              <a:rPr lang="ru-RU" sz="900" b="1" dirty="0" smtClean="0">
                <a:solidFill>
                  <a:srgbClr val="0070C0"/>
                </a:solidFill>
              </a:rPr>
              <a:t>             Охрана памятников истории и </a:t>
            </a:r>
            <a:r>
              <a:rPr lang="ru-RU" sz="900" b="1" dirty="0" smtClean="0">
                <a:solidFill>
                  <a:srgbClr val="0070C0"/>
                </a:solidFill>
              </a:rPr>
              <a:t>культуры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rgbClr val="0070C0"/>
                </a:solidFill>
              </a:rPr>
              <a:t>количество жителей, посетивших мероприятия по популяризации памятников истории и </a:t>
            </a:r>
            <a:r>
              <a:rPr lang="ru-RU" sz="900" i="1" dirty="0" smtClean="0">
                <a:solidFill>
                  <a:srgbClr val="0070C0"/>
                </a:solidFill>
              </a:rPr>
              <a:t>культуры – 5911  </a:t>
            </a:r>
            <a:r>
              <a:rPr lang="ru-RU" sz="900" i="1" dirty="0" smtClean="0">
                <a:solidFill>
                  <a:srgbClr val="0070C0"/>
                </a:solidFill>
              </a:rPr>
              <a:t>чел</a:t>
            </a:r>
            <a:r>
              <a:rPr lang="ru-RU" sz="900" i="1" dirty="0" smtClean="0">
                <a:solidFill>
                  <a:srgbClr val="0070C0"/>
                </a:solidFill>
              </a:rPr>
              <a:t>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rgbClr val="0070C0"/>
                </a:solidFill>
              </a:rPr>
              <a:t>количество ремонтных работ, направленных на сохранение памятников истории и </a:t>
            </a:r>
            <a:r>
              <a:rPr lang="ru-RU" sz="900" i="1" dirty="0" smtClean="0">
                <a:solidFill>
                  <a:srgbClr val="0070C0"/>
                </a:solidFill>
              </a:rPr>
              <a:t>культуры – 4 ед.</a:t>
            </a:r>
            <a:endParaRPr lang="ru-RU" sz="900" i="1" dirty="0" smtClean="0">
              <a:solidFill>
                <a:srgbClr val="0070C0"/>
              </a:solidFill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b="1" i="1" dirty="0" smtClean="0"/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реализации муниципальной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программы</a:t>
            </a:r>
            <a:endParaRPr lang="ru-RU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  <a:buFontTx/>
              <a:buChar char="-"/>
            </a:pP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финансовое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деятельности муниципальных учреждений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культуры - к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оличество 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учреждений в отношении которых осуществляется ведение бухгалтерского учета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 учреждений.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342900" algn="just"/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Организация досуга населения  ЗАТО г. </a:t>
            </a:r>
            <a:r>
              <a:rPr lang="ru-RU" sz="900" b="1" dirty="0" smtClean="0">
                <a:solidFill>
                  <a:schemeClr val="accent4">
                    <a:lumMod val="75000"/>
                  </a:schemeClr>
                </a:solidFill>
              </a:rPr>
              <a:t>Североморск</a:t>
            </a:r>
            <a:endParaRPr lang="ru-RU" sz="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900" dirty="0" smtClean="0">
                <a:solidFill>
                  <a:schemeClr val="accent4">
                    <a:lumMod val="75000"/>
                  </a:schemeClr>
                </a:solidFill>
              </a:rPr>
              <a:t>           -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 посещаемость культурно- досуговых мероприятий -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270,1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тыс. чел.  </a:t>
            </a:r>
          </a:p>
          <a:p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           -  посещаемость музейно-выставочных мероприятий-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112,7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тыс. чел.,</a:t>
            </a:r>
          </a:p>
          <a:p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           -  увеличение количества предметов, используемых в создании экспозиций,</a:t>
            </a:r>
          </a:p>
          <a:p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выставок музея- 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1730 </a:t>
            </a:r>
            <a:r>
              <a:rPr lang="ru-RU" sz="900" i="1" dirty="0" smtClean="0">
                <a:solidFill>
                  <a:schemeClr val="accent4">
                    <a:lumMod val="75000"/>
                  </a:schemeClr>
                </a:solidFill>
              </a:rPr>
              <a:t>ед.</a:t>
            </a:r>
          </a:p>
          <a:p>
            <a:pPr indent="342900" algn="just">
              <a:spcAft>
                <a:spcPts val="0"/>
              </a:spcAft>
              <a:buFontTx/>
              <a:buChar char="-"/>
            </a:pPr>
            <a:endParaRPr lang="ru-RU" sz="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</a:rPr>
              <a:t>Предоставление услуг дополнительного образования в сфере </a:t>
            </a:r>
            <a:r>
              <a:rPr lang="ru-RU" sz="900" b="1" dirty="0" smtClean="0">
                <a:solidFill>
                  <a:srgbClr val="FF0000"/>
                </a:solidFill>
              </a:rPr>
              <a:t>культуры</a:t>
            </a:r>
            <a:endParaRPr lang="ru-RU" sz="9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FF0000"/>
                </a:solidFill>
              </a:rPr>
              <a:t>            -</a:t>
            </a:r>
            <a:r>
              <a:rPr lang="ru-RU" sz="900" i="1" dirty="0" smtClean="0">
                <a:solidFill>
                  <a:srgbClr val="FF0000"/>
                </a:solidFill>
              </a:rPr>
              <a:t> доля детей, участвующих в творческих мероприятиях- в сфере культуры - 10% от общей численности </a:t>
            </a:r>
            <a:r>
              <a:rPr lang="ru-RU" sz="900" i="1" dirty="0" smtClean="0">
                <a:solidFill>
                  <a:srgbClr val="FF0000"/>
                </a:solidFill>
              </a:rPr>
              <a:t>детей;</a:t>
            </a:r>
          </a:p>
          <a:p>
            <a:r>
              <a:rPr lang="ru-RU" sz="900" i="1" dirty="0" smtClean="0">
                <a:solidFill>
                  <a:srgbClr val="FF0000"/>
                </a:solidFill>
              </a:rPr>
              <a:t>            - </a:t>
            </a:r>
            <a:r>
              <a:rPr lang="ru-RU" sz="900" i="1" dirty="0" smtClean="0">
                <a:solidFill>
                  <a:srgbClr val="FF0000"/>
                </a:solidFill>
              </a:rPr>
              <a:t>доля детей, осваивающих дополнительные образовательные общеразвивающие программы в учреждении дополнительного </a:t>
            </a:r>
            <a:r>
              <a:rPr lang="ru-RU" sz="900" i="1" dirty="0" smtClean="0">
                <a:solidFill>
                  <a:srgbClr val="FF0000"/>
                </a:solidFill>
              </a:rPr>
              <a:t>образования – 51,06%.</a:t>
            </a:r>
            <a:endParaRPr lang="ru-RU" sz="900" i="1" dirty="0" smtClean="0">
              <a:solidFill>
                <a:srgbClr val="FF0000"/>
              </a:solidFill>
            </a:endParaRPr>
          </a:p>
          <a:p>
            <a:endParaRPr lang="ru-RU" sz="900" i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900" b="1" dirty="0" smtClean="0"/>
              <a:t>            </a:t>
            </a:r>
            <a:r>
              <a:rPr lang="ru-RU" sz="900" b="1" dirty="0" smtClean="0">
                <a:solidFill>
                  <a:srgbClr val="00B050"/>
                </a:solidFill>
              </a:rPr>
              <a:t>Удовлетворение </a:t>
            </a:r>
            <a:r>
              <a:rPr lang="ru-RU" sz="900" b="1" dirty="0" smtClean="0">
                <a:solidFill>
                  <a:srgbClr val="00B050"/>
                </a:solidFill>
              </a:rPr>
              <a:t>информационных потребностей жителей  ЗАТО г. </a:t>
            </a:r>
            <a:r>
              <a:rPr lang="ru-RU" sz="900" b="1" dirty="0" smtClean="0">
                <a:solidFill>
                  <a:srgbClr val="00B050"/>
                </a:solidFill>
              </a:rPr>
              <a:t>Североморск</a:t>
            </a:r>
            <a:endParaRPr lang="ru-RU" sz="900" b="1" dirty="0" smtClean="0">
              <a:solidFill>
                <a:srgbClr val="00B050"/>
              </a:solidFill>
            </a:endParaRPr>
          </a:p>
          <a:p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-</a:t>
            </a:r>
            <a:r>
              <a:rPr lang="ru-RU" sz="9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увеличение количества посещений библиотек </a:t>
            </a:r>
            <a:r>
              <a:rPr lang="ru-RU" sz="900" dirty="0" smtClean="0">
                <a:solidFill>
                  <a:srgbClr val="00B050"/>
                </a:solidFill>
              </a:rPr>
              <a:t>– </a:t>
            </a:r>
            <a:r>
              <a:rPr lang="ru-RU" sz="900" dirty="0" smtClean="0">
                <a:solidFill>
                  <a:srgbClr val="00B050"/>
                </a:solidFill>
              </a:rPr>
              <a:t>241,1 </a:t>
            </a:r>
            <a:r>
              <a:rPr lang="ru-RU" sz="900" dirty="0" smtClean="0">
                <a:solidFill>
                  <a:srgbClr val="00B050"/>
                </a:solidFill>
              </a:rPr>
              <a:t>тыс. чел.</a:t>
            </a:r>
          </a:p>
          <a:p>
            <a:pPr indent="342900" algn="just">
              <a:spcAft>
                <a:spcPts val="0"/>
              </a:spcAft>
            </a:pP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увеличение количества документов –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254,3 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тыс. ед</a:t>
            </a:r>
            <a:r>
              <a:rPr lang="ru-RU" sz="9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900" dirty="0" smtClean="0"/>
              <a:t>        </a:t>
            </a:r>
            <a:endParaRPr lang="ru-RU" sz="900" dirty="0" smtClean="0"/>
          </a:p>
          <a:p>
            <a:r>
              <a:rPr lang="ru-RU" sz="900" dirty="0" smtClean="0"/>
              <a:t> </a:t>
            </a:r>
            <a:endParaRPr lang="ru-RU" sz="900" i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900" b="1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</a:p>
          <a:p>
            <a:pPr algn="just">
              <a:spcAft>
                <a:spcPts val="0"/>
              </a:spcAft>
            </a:pPr>
            <a:r>
              <a:rPr lang="ru-RU" sz="9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sz="9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35973"/>
            <a:ext cx="9144000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«Культура ЗАТО г. Североморск» 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2014-2020 годы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282" y="1800976"/>
            <a:ext cx="3873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Объем расходов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Arial Cyr"/>
                <a:cs typeface="Arial Cyr"/>
              </a:rPr>
              <a:t>2017 </a:t>
            </a:r>
            <a:r>
              <a:rPr lang="ru-RU" sz="2000" b="1" dirty="0">
                <a:solidFill>
                  <a:srgbClr val="000000"/>
                </a:solidFill>
                <a:latin typeface="Arial Cyr"/>
                <a:cs typeface="Arial Cyr"/>
              </a:rPr>
              <a:t>год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74640" cy="1094888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43608" y="5877272"/>
            <a:ext cx="695338" cy="1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800" b="1" i="0" u="none" strike="noStrike" baseline="0" dirty="0" smtClean="0">
              <a:solidFill>
                <a:schemeClr val="bg1"/>
              </a:solidFill>
              <a:latin typeface="Arial Cyr"/>
              <a:cs typeface="Arial Cyr"/>
            </a:endParaRPr>
          </a:p>
          <a:p>
            <a:pPr algn="ctr" rtl="0">
              <a:defRPr sz="1000"/>
            </a:pPr>
            <a:endParaRPr lang="ru-RU" sz="2000" b="1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5824</TotalTime>
  <Words>1633</Words>
  <Application>Microsoft Office PowerPoint</Application>
  <PresentationFormat>Экран (4:3)</PresentationFormat>
  <Paragraphs>258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Итоги выполнения муниципальных программ ЗАТО г. Североморск за 2017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FedorovDM</dc:creator>
  <cp:lastModifiedBy>User</cp:lastModifiedBy>
  <cp:revision>545</cp:revision>
  <dcterms:created xsi:type="dcterms:W3CDTF">2015-05-05T05:53:21Z</dcterms:created>
  <dcterms:modified xsi:type="dcterms:W3CDTF">2018-08-18T13:12:06Z</dcterms:modified>
</cp:coreProperties>
</file>