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5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drawings/drawing4.xml" ContentType="application/vnd.openxmlformats-officedocument.drawingml.chartshapes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drawings/drawing5.xml" ContentType="application/vnd.openxmlformats-officedocument.drawingml.chartshapes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rawings/drawing6.xml" ContentType="application/vnd.openxmlformats-officedocument.drawingml.chartshapes+xml"/>
  <Override PartName="/ppt/charts/chart46.xml" ContentType="application/vnd.openxmlformats-officedocument.drawingml.chart+xml"/>
  <Override PartName="/ppt/drawings/drawing7.xml" ContentType="application/vnd.openxmlformats-officedocument.drawingml.chartshapes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rawings/drawing8.xml" ContentType="application/vnd.openxmlformats-officedocument.drawingml.chartshapes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drawings/drawing9.xml" ContentType="application/vnd.openxmlformats-officedocument.drawingml.chartshapes+xml"/>
  <Override PartName="/ppt/charts/chart5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16" r:id="rId1"/>
  </p:sldMasterIdLst>
  <p:notesMasterIdLst>
    <p:notesMasterId r:id="rId43"/>
  </p:notesMasterIdLst>
  <p:sldIdLst>
    <p:sldId id="256" r:id="rId2"/>
    <p:sldId id="297" r:id="rId3"/>
    <p:sldId id="296" r:id="rId4"/>
    <p:sldId id="301" r:id="rId5"/>
    <p:sldId id="307" r:id="rId6"/>
    <p:sldId id="308" r:id="rId7"/>
    <p:sldId id="298" r:id="rId8"/>
    <p:sldId id="299" r:id="rId9"/>
    <p:sldId id="259" r:id="rId10"/>
    <p:sldId id="275" r:id="rId11"/>
    <p:sldId id="283" r:id="rId12"/>
    <p:sldId id="284" r:id="rId13"/>
    <p:sldId id="276" r:id="rId14"/>
    <p:sldId id="260" r:id="rId15"/>
    <p:sldId id="277" r:id="rId16"/>
    <p:sldId id="309" r:id="rId17"/>
    <p:sldId id="310" r:id="rId18"/>
    <p:sldId id="311" r:id="rId19"/>
    <p:sldId id="262" r:id="rId20"/>
    <p:sldId id="300" r:id="rId21"/>
    <p:sldId id="265" r:id="rId22"/>
    <p:sldId id="279" r:id="rId23"/>
    <p:sldId id="266" r:id="rId24"/>
    <p:sldId id="280" r:id="rId25"/>
    <p:sldId id="281" r:id="rId26"/>
    <p:sldId id="267" r:id="rId27"/>
    <p:sldId id="282" r:id="rId28"/>
    <p:sldId id="305" r:id="rId29"/>
    <p:sldId id="288" r:id="rId30"/>
    <p:sldId id="290" r:id="rId31"/>
    <p:sldId id="291" r:id="rId32"/>
    <p:sldId id="292" r:id="rId33"/>
    <p:sldId id="274" r:id="rId34"/>
    <p:sldId id="268" r:id="rId35"/>
    <p:sldId id="269" r:id="rId36"/>
    <p:sldId id="270" r:id="rId37"/>
    <p:sldId id="271" r:id="rId38"/>
    <p:sldId id="273" r:id="rId39"/>
    <p:sldId id="272" r:id="rId40"/>
    <p:sldId id="306" r:id="rId41"/>
    <p:sldId id="26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EA"/>
    <a:srgbClr val="CCECFF"/>
    <a:srgbClr val="FAE1DE"/>
    <a:srgbClr val="FF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0857" autoAdjust="0"/>
  </p:normalViewPr>
  <p:slideViewPr>
    <p:cSldViewPr>
      <p:cViewPr varScale="1">
        <p:scale>
          <a:sx n="151" d="100"/>
          <a:sy n="151" d="100"/>
        </p:scale>
        <p:origin x="-23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797720543128062E-2"/>
          <c:y val="3.6162114465914046E-2"/>
          <c:w val="0.73172062078572464"/>
          <c:h val="0.87160020882199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 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8.7311530842007646E-3"/>
                  <c:y val="0.414381144256292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682301000371936E-3"/>
                  <c:y val="0.58601448129694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969850381039281E-2"/>
                  <c:y val="3.926807277823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2399910.2000000002</c:v>
                </c:pt>
                <c:pt idx="1">
                  <c:v>2624555.2999999998</c:v>
                </c:pt>
                <c:pt idx="2">
                  <c:v>224645.1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3.4924612336802901E-3"/>
                  <c:y val="0.338508540378379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924612336803061E-3"/>
                  <c:y val="0.39687208182292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415392240937539E-2"/>
                  <c:y val="3.80620102039944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2363593.5</c:v>
                </c:pt>
                <c:pt idx="1">
                  <c:v>2553359.7000000002</c:v>
                </c:pt>
                <c:pt idx="2">
                  <c:v>189766.2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701376"/>
        <c:axId val="109200512"/>
      </c:barChart>
      <c:catAx>
        <c:axId val="113701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109200512"/>
        <c:crosses val="autoZero"/>
        <c:auto val="1"/>
        <c:lblAlgn val="ctr"/>
        <c:lblOffset val="100"/>
        <c:noMultiLvlLbl val="0"/>
      </c:catAx>
      <c:valAx>
        <c:axId val="109200512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sz="800" baseline="0"/>
            </a:pPr>
            <a:endParaRPr lang="ru-RU"/>
          </a:p>
        </c:txPr>
        <c:crossAx val="113701376"/>
        <c:crosses val="autoZero"/>
        <c:crossBetween val="between"/>
      </c:valAx>
      <c:spPr>
        <a:effectLst>
          <a:innerShdw blurRad="63500" dist="50800" dir="18900000">
            <a:prstClr val="black">
              <a:alpha val="50000"/>
            </a:prstClr>
          </a:innerShdw>
        </a:effectLst>
      </c:spPr>
    </c:plotArea>
    <c:legend>
      <c:legendPos val="r"/>
      <c:layout>
        <c:manualLayout>
          <c:xMode val="edge"/>
          <c:yMode val="edge"/>
          <c:x val="0.82542630604631073"/>
          <c:y val="0.40517239537487287"/>
          <c:w val="0.16721988155162246"/>
          <c:h val="0.21678894652730893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8853346456692792E-3"/>
          <c:y val="4.557525299648317E-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поступления, ВСЕГО</c:v>
                </c:pt>
              </c:strCache>
            </c:strRef>
          </c:tx>
          <c:dLbls>
            <c:dLbl>
              <c:idx val="0"/>
              <c:layout>
                <c:manualLayout>
                  <c:x val="-6.8750000000000006E-2"/>
                  <c:y val="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666666666666666E-2"/>
                  <c:y val="-0.159513385487691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500000000000001E-2"/>
                  <c:y val="4.557525299648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1369.9</c:v>
                </c:pt>
                <c:pt idx="1">
                  <c:v>1259</c:v>
                </c:pt>
                <c:pt idx="2">
                  <c:v>1287.8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178624"/>
        <c:axId val="21602304"/>
      </c:lineChart>
      <c:catAx>
        <c:axId val="185178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21602304"/>
        <c:crosses val="autoZero"/>
        <c:auto val="1"/>
        <c:lblAlgn val="ctr"/>
        <c:lblOffset val="100"/>
        <c:noMultiLvlLbl val="0"/>
      </c:catAx>
      <c:valAx>
        <c:axId val="2160230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85178624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301624605813028"/>
          <c:y val="2.9074547272525269E-2"/>
          <c:w val="0.45783438592293163"/>
          <c:h val="0.46272318948688251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566868638527343E-2"/>
                  <c:y val="1.5117367911501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Доходы бюджета   (удельный вес)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853494910821875E-2"/>
                  <c:y val="-2.0156490548669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Доходы бюджета   (удельный вес)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9541333014280466E-2"/>
                  <c:y val="-1.007824527433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Доходы бюджета   (удельный вес)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50048"/>
        <c:axId val="21604032"/>
        <c:axId val="0"/>
      </c:bar3DChart>
      <c:catAx>
        <c:axId val="21250048"/>
        <c:scaling>
          <c:orientation val="minMax"/>
        </c:scaling>
        <c:delete val="0"/>
        <c:axPos val="l"/>
        <c:majorTickMark val="cross"/>
        <c:minorTickMark val="out"/>
        <c:tickLblPos val="none"/>
        <c:txPr>
          <a:bodyPr/>
          <a:lstStyle/>
          <a:p>
            <a:pPr>
              <a:defRPr sz="760" baseline="0"/>
            </a:pPr>
            <a:endParaRPr lang="ru-RU"/>
          </a:p>
        </c:txPr>
        <c:crossAx val="21604032"/>
        <c:crosses val="autoZero"/>
        <c:auto val="0"/>
        <c:lblAlgn val="ctr"/>
        <c:lblOffset val="100"/>
        <c:noMultiLvlLbl val="0"/>
      </c:catAx>
      <c:valAx>
        <c:axId val="21604032"/>
        <c:scaling>
          <c:orientation val="minMax"/>
        </c:scaling>
        <c:delete val="0"/>
        <c:axPos val="b"/>
        <c:majorGridlines/>
        <c:min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250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165541435566982"/>
          <c:y val="0.62896781310013183"/>
          <c:w val="0.40057408151231055"/>
          <c:h val="0.19558541114479341"/>
        </c:manualLayout>
      </c:layout>
      <c:overlay val="0"/>
      <c:txPr>
        <a:bodyPr/>
        <a:lstStyle/>
        <a:p>
          <a:pPr>
            <a:defRPr sz="75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0.91045059393661565"/>
          <c:h val="0.817873177490082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1239417406812345E-2"/>
                  <c:y val="0.24899205645050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50829429752349E-2"/>
                  <c:y val="-1.31368878835422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583837052170511E-2"/>
                  <c:y val="9.8737050905676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357992.9</c:v>
                </c:pt>
                <c:pt idx="1">
                  <c:v>70362.899999999994</c:v>
                </c:pt>
                <c:pt idx="2">
                  <c:v>834873.4</c:v>
                </c:pt>
                <c:pt idx="3">
                  <c:v>17.600000000000001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626003932960093E-2"/>
                  <c:y val="0.33673834160254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256204685622796E-2"/>
                  <c:y val="0.10168285077081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5066950431478328E-2"/>
                  <c:y val="9.4796299498366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815082529421888E-2"/>
                  <c:y val="7.2622649770940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348577.3</c:v>
                </c:pt>
                <c:pt idx="1">
                  <c:v>87260.7</c:v>
                </c:pt>
                <c:pt idx="2">
                  <c:v>864310.3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6676736"/>
        <c:axId val="21605760"/>
        <c:axId val="0"/>
      </c:bar3DChart>
      <c:catAx>
        <c:axId val="186676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605760"/>
        <c:crosses val="autoZero"/>
        <c:auto val="1"/>
        <c:lblAlgn val="ctr"/>
        <c:lblOffset val="100"/>
        <c:noMultiLvlLbl val="0"/>
      </c:catAx>
      <c:valAx>
        <c:axId val="216057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86676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689821036975274"/>
          <c:y val="5.8118542384179577E-4"/>
          <c:w val="0.12829716021091728"/>
          <c:h val="0.1787203382630688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 baseline="0"/>
            </a:pPr>
            <a:r>
              <a:rPr lang="ru-RU" sz="1100" baseline="0" dirty="0"/>
              <a:t>Дотации бюджету ЗАТО г. Североморск (млн. рублей)</a:t>
            </a:r>
          </a:p>
        </c:rich>
      </c:tx>
      <c:layout>
        <c:manualLayout>
          <c:xMode val="edge"/>
          <c:yMode val="edge"/>
          <c:x val="0.1333816170183989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552935090545495"/>
          <c:y val="0.17890495242277807"/>
          <c:w val="0.81876984733177793"/>
          <c:h val="0.6687851108564514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бюджету ЗАТО г. Североморск (млн. рублей)</c:v>
                </c:pt>
              </c:strCache>
            </c:strRef>
          </c:tx>
          <c:dLbls>
            <c:dLbl>
              <c:idx val="0"/>
              <c:layout>
                <c:manualLayout>
                  <c:x val="-7.7083333333333337E-2"/>
                  <c:y val="-6.8362879494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0038467948005776E-2"/>
                  <c:y val="-4.744664135333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259105469762621E-2"/>
                  <c:y val="-6.1958949035690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7766683331481756E-2"/>
                  <c:y val="-3.5201323545127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0417962818946176E-2"/>
                  <c:y val="-4.3023839888489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3487205125356446E-3"/>
                  <c:y val="3.520132354512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729.4</c:v>
                </c:pt>
                <c:pt idx="1">
                  <c:v>695.8</c:v>
                </c:pt>
                <c:pt idx="2">
                  <c:v>549.9</c:v>
                </c:pt>
                <c:pt idx="3">
                  <c:v>391.8</c:v>
                </c:pt>
                <c:pt idx="4">
                  <c:v>337.8</c:v>
                </c:pt>
                <c:pt idx="5">
                  <c:v>326.3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0560"/>
        <c:axId val="21608064"/>
      </c:lineChart>
      <c:catAx>
        <c:axId val="21250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21608064"/>
        <c:crosses val="autoZero"/>
        <c:auto val="1"/>
        <c:lblAlgn val="ctr"/>
        <c:lblOffset val="100"/>
        <c:noMultiLvlLbl val="0"/>
      </c:catAx>
      <c:valAx>
        <c:axId val="2160806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250560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aseline="0"/>
            </a:pPr>
            <a:r>
              <a:rPr lang="ru-RU" dirty="0"/>
              <a:t>Удельный вес </a:t>
            </a:r>
            <a:r>
              <a:rPr lang="ru-RU" dirty="0" smtClean="0"/>
              <a:t>поступлений налоговых доходов</a:t>
            </a:r>
            <a:endParaRPr lang="ru-RU" dirty="0"/>
          </a:p>
        </c:rich>
      </c:tx>
      <c:layout>
        <c:manualLayout>
          <c:xMode val="edge"/>
          <c:yMode val="edge"/>
          <c:x val="0.42838135064882599"/>
          <c:y val="2.4005953361503894E-3"/>
        </c:manualLayout>
      </c:layout>
      <c:overlay val="0"/>
    </c:title>
    <c:autoTitleDeleted val="0"/>
    <c:view3D>
      <c:rotX val="30"/>
      <c:rotY val="108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4195932252738203"/>
          <c:w val="0.84385848771624083"/>
          <c:h val="0.807562701366514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налоговых доходах</c:v>
                </c:pt>
              </c:strCache>
            </c:strRef>
          </c:tx>
          <c:explosion val="25"/>
          <c:dPt>
            <c:idx val="0"/>
            <c:bubble3D val="0"/>
            <c:explosion val="61"/>
          </c:dPt>
          <c:dLbls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dLblPos val="bestFit"/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Налоги на прибыль, доходы</c:v>
                </c:pt>
                <c:pt idx="1">
                  <c:v>Налоги на товары (работы, услуги), реализуемые на территории Российской Федерации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87.603341186549585</c:v>
                </c:pt>
                <c:pt idx="1">
                  <c:v>0.99645644880269946</c:v>
                </c:pt>
                <c:pt idx="2">
                  <c:v>7.731773842402462</c:v>
                </c:pt>
                <c:pt idx="3">
                  <c:v>2.2332189987459965</c:v>
                </c:pt>
                <c:pt idx="4">
                  <c:v>1.431877396769575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737694128261843"/>
          <c:y val="0.17062328323672848"/>
          <c:w val="0.31341986131731714"/>
          <c:h val="0.76038965019212423"/>
        </c:manualLayout>
      </c:layout>
      <c:overlay val="0"/>
      <c:txPr>
        <a:bodyPr/>
        <a:lstStyle/>
        <a:p>
          <a:pPr>
            <a:defRPr sz="1000" b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/>
            </a:pPr>
            <a:r>
              <a:rPr lang="ru-RU" dirty="0"/>
              <a:t>Удельный вес </a:t>
            </a:r>
            <a:r>
              <a:rPr lang="ru-RU" dirty="0" smtClean="0"/>
              <a:t>поступлений неналоговых доходов</a:t>
            </a:r>
            <a:endParaRPr lang="ru-RU" dirty="0"/>
          </a:p>
        </c:rich>
      </c:tx>
      <c:layout>
        <c:manualLayout>
          <c:xMode val="edge"/>
          <c:yMode val="edge"/>
          <c:x val="0.43328889382661184"/>
          <c:y val="2.3285375698996406E-2"/>
        </c:manualLayout>
      </c:layout>
      <c:overlay val="0"/>
    </c:title>
    <c:autoTitleDeleted val="0"/>
    <c:view3D>
      <c:rotX val="4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73889938155017E-2"/>
          <c:y val="0.11372563542322459"/>
          <c:w val="0.65724722715994521"/>
          <c:h val="0.886274364576775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неналоговых доходах</c:v>
                </c:pt>
              </c:strCache>
            </c:strRef>
          </c:tx>
          <c:explosion val="25"/>
          <c:dPt>
            <c:idx val="3"/>
            <c:bubble3D val="0"/>
            <c:explosion val="10"/>
          </c:dPt>
          <c:dLbls>
            <c:dLbl>
              <c:idx val="5"/>
              <c:layout>
                <c:manualLayout>
                  <c:x val="1.2565528608915627E-2"/>
                  <c:y val="-7.395746877797891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30.823499591629822</c:v>
                </c:pt>
                <c:pt idx="1">
                  <c:v>0.2562874926070916</c:v>
                </c:pt>
                <c:pt idx="2">
                  <c:v>0.52313628298645332</c:v>
                </c:pt>
                <c:pt idx="3">
                  <c:v>58.366660095192501</c:v>
                </c:pt>
                <c:pt idx="4">
                  <c:v>10.029008364547837</c:v>
                </c:pt>
                <c:pt idx="5">
                  <c:v>0.7744951699664856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000571559587061"/>
          <c:y val="8.7525405673879356E-2"/>
          <c:w val="0.29057814382279967"/>
          <c:h val="0.91157763516472023"/>
        </c:manualLayout>
      </c:layout>
      <c:overlay val="0"/>
      <c:txPr>
        <a:bodyPr/>
        <a:lstStyle/>
        <a:p>
          <a:pPr>
            <a:defRPr sz="1000" b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8253161929376269"/>
          <c:w val="0.7734216895290501"/>
          <c:h val="0.7120798712423764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22308471361475E-2"/>
                  <c:y val="5.3441031804545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455546807198557E-2"/>
                  <c:y val="-2.67226200455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336460200074387E-2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81007160820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815080030389441E-3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Налоги на товары (работы, услуги), реализуемые на территории Российской Федерации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13136.73</c:v>
                </c:pt>
                <c:pt idx="1">
                  <c:v>71718.05</c:v>
                </c:pt>
                <c:pt idx="2">
                  <c:v>16893.009999999998</c:v>
                </c:pt>
                <c:pt idx="3">
                  <c:v>11366.29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61"/>
          </c:dPt>
          <c:dLbls>
            <c:dLbl>
              <c:idx val="0"/>
              <c:layout>
                <c:manualLayout>
                  <c:x val="-1.1463702100732769E-2"/>
                  <c:y val="-3.741166806381772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121534000247958E-3"/>
                  <c:y val="-2.67226200455841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Налоги на товары (работы, услуги), реализуемые на территории Российской Федерации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9305.43</c:v>
                </c:pt>
                <c:pt idx="1">
                  <c:v>72237.61</c:v>
                </c:pt>
                <c:pt idx="2">
                  <c:v>20854.14</c:v>
                </c:pt>
                <c:pt idx="3">
                  <c:v>13371.55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8155904"/>
        <c:axId val="28020096"/>
      </c:barChart>
      <c:valAx>
        <c:axId val="28020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8155904"/>
        <c:crosses val="autoZero"/>
        <c:crossBetween val="between"/>
      </c:valAx>
      <c:catAx>
        <c:axId val="28155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802009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57250722141984223"/>
          <c:y val="2.4092440907239102E-3"/>
          <c:w val="0.13270410430587076"/>
          <c:h val="0.17212481441455998"/>
        </c:manualLayout>
      </c:layout>
      <c:overlay val="0"/>
      <c:txPr>
        <a:bodyPr/>
        <a:lstStyle/>
        <a:p>
          <a:pPr>
            <a:defRPr sz="900" b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8253161929376269"/>
          <c:w val="0.65901986866324158"/>
          <c:h val="0.7120798712423764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22308471361475E-2"/>
                  <c:y val="5.3441031804545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455546807198557E-2"/>
                  <c:y val="-2.67226200455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336460200074387E-2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81007160820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815080030389441E-3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0" vert="horz"/>
              <a:lstStyle/>
              <a:p>
                <a:pPr>
                  <a:defRPr sz="7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Налоги на прибыль, доходы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863653.94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61"/>
          </c:dPt>
          <c:dLbls>
            <c:dLbl>
              <c:idx val="0"/>
              <c:layout>
                <c:manualLayout>
                  <c:x val="-3.5297129147812405E-2"/>
                  <c:y val="1.273288475193577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121534000247958E-3"/>
                  <c:y val="-2.67226200455841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700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Налоги на прибыль, доходы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818040.4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6680832"/>
        <c:axId val="28021824"/>
      </c:barChart>
      <c:valAx>
        <c:axId val="28021824"/>
        <c:scaling>
          <c:orientation val="minMax"/>
          <c:max val="900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86680832"/>
        <c:crosses val="autoZero"/>
        <c:crossBetween val="between"/>
        <c:majorUnit val="250000"/>
        <c:minorUnit val="50000"/>
      </c:valAx>
      <c:catAx>
        <c:axId val="186680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802182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9.3649190493985512E-2"/>
                  <c:y val="0.287730921084073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831526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5529663370736585"/>
                  <c:y val="0.341422241087547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818040.4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8157952"/>
        <c:axId val="28213824"/>
        <c:axId val="0"/>
      </c:bar3DChart>
      <c:catAx>
        <c:axId val="28157952"/>
        <c:scaling>
          <c:orientation val="minMax"/>
        </c:scaling>
        <c:delete val="1"/>
        <c:axPos val="b"/>
        <c:majorTickMark val="out"/>
        <c:minorTickMark val="none"/>
        <c:tickLblPos val="nextTo"/>
        <c:crossAx val="28213824"/>
        <c:crossesAt val="0"/>
        <c:auto val="1"/>
        <c:lblAlgn val="ctr"/>
        <c:lblOffset val="100"/>
        <c:noMultiLvlLbl val="0"/>
      </c:catAx>
      <c:valAx>
        <c:axId val="28213824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8157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274181656583612"/>
          <c:y val="9.2710681685155422E-2"/>
          <c:w val="0.11135934391128258"/>
          <c:h val="0.20146282780143651"/>
        </c:manualLayout>
      </c:layout>
      <c:overlay val="0"/>
      <c:spPr>
        <a:noFill/>
      </c:spPr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7.4789294413063007E-2"/>
                  <c:y val="0.5511540384401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9365.2999999999993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8.6007688575022501E-2"/>
                  <c:y val="0.46848093267414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9305.4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8359168"/>
        <c:axId val="28218432"/>
        <c:axId val="0"/>
      </c:bar3DChart>
      <c:catAx>
        <c:axId val="28359168"/>
        <c:scaling>
          <c:orientation val="minMax"/>
        </c:scaling>
        <c:delete val="1"/>
        <c:axPos val="b"/>
        <c:majorTickMark val="out"/>
        <c:minorTickMark val="none"/>
        <c:tickLblPos val="nextTo"/>
        <c:crossAx val="28218432"/>
        <c:crosses val="autoZero"/>
        <c:auto val="1"/>
        <c:lblAlgn val="ctr"/>
        <c:lblOffset val="100"/>
        <c:noMultiLvlLbl val="0"/>
      </c:catAx>
      <c:valAx>
        <c:axId val="28218432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83591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89970247137621"/>
          <c:y val="5.3964324057890548E-2"/>
          <c:w val="0.56866095696372998"/>
          <c:h val="0.865868556503904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64479133307604E-3"/>
                  <c:y val="1.0989026657693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031020164612435E-4"/>
                  <c:y val="7.8640385397774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844734947706673E-3"/>
                  <c:y val="1.4114014775609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11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1098.93</c:v>
                </c:pt>
                <c:pt idx="1">
                  <c:v>1091.088</c:v>
                </c:pt>
                <c:pt idx="2">
                  <c:v>1134.4280000000001</c:v>
                </c:pt>
                <c:pt idx="3">
                  <c:v>1075.838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064479133307604E-3"/>
                  <c:y val="7.681244558005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668328119055244E-3"/>
                  <c:y val="5.4920418553541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082881018659181E-3"/>
                  <c:y val="5.4870989083691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11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1747.788</c:v>
                </c:pt>
                <c:pt idx="1">
                  <c:v>1369.932</c:v>
                </c:pt>
                <c:pt idx="2">
                  <c:v>1258.9880000000001</c:v>
                </c:pt>
                <c:pt idx="3">
                  <c:v>1287.7550000000001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417664"/>
        <c:axId val="109206848"/>
      </c:barChart>
      <c:catAx>
        <c:axId val="138417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109206848"/>
        <c:crosses val="autoZero"/>
        <c:auto val="1"/>
        <c:lblAlgn val="ctr"/>
        <c:lblOffset val="100"/>
        <c:noMultiLvlLbl val="0"/>
      </c:catAx>
      <c:valAx>
        <c:axId val="109206848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138417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2479385759306"/>
          <c:y val="3.2588573727164317E-2"/>
          <c:w val="0.31752052181101048"/>
          <c:h val="0.28923274055992182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76313511461689"/>
          <c:y val="4.2175265550204566E-2"/>
          <c:w val="0.54222765757508429"/>
          <c:h val="0.79689454794877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8.8184646150427759E-2"/>
                  <c:y val="0.63646309830308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73563.5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0288150853608859"/>
                  <c:y val="0.65946778860319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72237.600000000006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83636736"/>
        <c:axId val="28220160"/>
        <c:axId val="0"/>
      </c:bar3DChart>
      <c:catAx>
        <c:axId val="83636736"/>
        <c:scaling>
          <c:orientation val="minMax"/>
        </c:scaling>
        <c:delete val="1"/>
        <c:axPos val="b"/>
        <c:majorTickMark val="out"/>
        <c:minorTickMark val="none"/>
        <c:tickLblPos val="nextTo"/>
        <c:crossAx val="28220160"/>
        <c:crosses val="autoZero"/>
        <c:auto val="1"/>
        <c:lblAlgn val="ctr"/>
        <c:lblOffset val="100"/>
        <c:noMultiLvlLbl val="0"/>
      </c:catAx>
      <c:valAx>
        <c:axId val="28220160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36367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851925125979134"/>
          <c:y val="6.7779739693800758E-2"/>
          <c:w val="0.52257067658894751"/>
          <c:h val="0.7778486450499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-6.2427787879412021E-2"/>
                  <c:y val="0.5472495750156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18350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5.3509532468067493E-2"/>
                  <c:y val="0.48876488760940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20854.099999999999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2419584"/>
        <c:axId val="209749696"/>
        <c:axId val="0"/>
      </c:bar3DChart>
      <c:catAx>
        <c:axId val="212419584"/>
        <c:scaling>
          <c:orientation val="minMax"/>
        </c:scaling>
        <c:delete val="1"/>
        <c:axPos val="b"/>
        <c:majorTickMark val="out"/>
        <c:minorTickMark val="none"/>
        <c:tickLblPos val="nextTo"/>
        <c:crossAx val="209749696"/>
        <c:crosses val="autoZero"/>
        <c:auto val="1"/>
        <c:lblAlgn val="ctr"/>
        <c:lblOffset val="100"/>
        <c:noMultiLvlLbl val="0"/>
      </c:catAx>
      <c:valAx>
        <c:axId val="209749696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2419584"/>
        <c:crosses val="autoZero"/>
        <c:crossBetween val="between"/>
        <c:majorUnit val="5000"/>
      </c:valAx>
    </c:plotArea>
    <c:legend>
      <c:legendPos val="r"/>
      <c:overlay val="0"/>
      <c:spPr>
        <a:ln>
          <a:noFill/>
        </a:ln>
      </c:spPr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851925125979134"/>
          <c:y val="6.7779739693800758E-2"/>
          <c:w val="0.52257067658894751"/>
          <c:h val="0.7778486450499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5.5129124655751878E-2"/>
                  <c:y val="0.39520656708641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14774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5.3509532468067493E-2"/>
                  <c:y val="0.48876488760940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2016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13371.6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5062016"/>
        <c:axId val="209753728"/>
        <c:axId val="0"/>
      </c:bar3DChart>
      <c:catAx>
        <c:axId val="215062016"/>
        <c:scaling>
          <c:orientation val="minMax"/>
        </c:scaling>
        <c:delete val="1"/>
        <c:axPos val="b"/>
        <c:majorTickMark val="out"/>
        <c:minorTickMark val="none"/>
        <c:tickLblPos val="nextTo"/>
        <c:crossAx val="209753728"/>
        <c:crosses val="autoZero"/>
        <c:auto val="1"/>
        <c:lblAlgn val="ctr"/>
        <c:lblOffset val="100"/>
        <c:noMultiLvlLbl val="0"/>
      </c:catAx>
      <c:valAx>
        <c:axId val="209753728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5062016"/>
        <c:crosses val="autoZero"/>
        <c:crossBetween val="between"/>
        <c:majorUnit val="5000"/>
      </c:valAx>
    </c:plotArea>
    <c:legend>
      <c:legendPos val="r"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8253161929376269"/>
          <c:w val="0.79846094541683921"/>
          <c:h val="0.7120798712423764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3445240091168321E-3"/>
                  <c:y val="-4.8100716082051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630160060778882E-3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8.5512384145869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81007160820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815080030389441E-3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 formatCode="0.0">
                  <c:v>43778.5</c:v>
                </c:pt>
                <c:pt idx="1">
                  <c:v>364.1</c:v>
                </c:pt>
                <c:pt idx="2">
                  <c:v>743.8</c:v>
                </c:pt>
                <c:pt idx="3">
                  <c:v>82897.3</c:v>
                </c:pt>
                <c:pt idx="4">
                  <c:v>14244.1</c:v>
                </c:pt>
                <c:pt idx="5">
                  <c:v>1.1000000000000001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61"/>
          </c:dPt>
          <c:dLbls>
            <c:dLbl>
              <c:idx val="0"/>
              <c:layout>
                <c:manualLayout>
                  <c:x val="-3.5630160060778717E-3"/>
                  <c:y val="-5.3445240091168815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39293.800000000003</c:v>
                </c:pt>
                <c:pt idx="1">
                  <c:v>451.8</c:v>
                </c:pt>
                <c:pt idx="2">
                  <c:v>450</c:v>
                </c:pt>
                <c:pt idx="3">
                  <c:v>85116.7</c:v>
                </c:pt>
                <c:pt idx="4">
                  <c:v>12691.1</c:v>
                </c:pt>
                <c:pt idx="5" formatCode="0.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4986240"/>
        <c:axId val="68511424"/>
      </c:barChart>
      <c:valAx>
        <c:axId val="685114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214986240"/>
        <c:crosses val="autoZero"/>
        <c:crossBetween val="between"/>
      </c:valAx>
      <c:catAx>
        <c:axId val="214986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851142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9726127512206832"/>
          <c:y val="3.4476388145424898E-2"/>
          <c:w val="9.3831184862736908E-2"/>
          <c:h val="0.17212481441455998"/>
        </c:manualLayout>
      </c:layout>
      <c:overlay val="0"/>
      <c:txPr>
        <a:bodyPr/>
        <a:lstStyle/>
        <a:p>
          <a:pPr>
            <a:defRPr sz="900" b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37651119572577"/>
          <c:y val="7.6598086323741807E-2"/>
          <c:w val="0.52257067658894751"/>
          <c:h val="0.7778486450499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3.1078617527345448E-2"/>
                  <c:y val="2.9240153871791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39293.800000000003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2566028017089004"/>
                  <c:y val="0.10516123208532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43778.5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5063552"/>
        <c:axId val="68514880"/>
        <c:axId val="0"/>
      </c:bar3DChart>
      <c:catAx>
        <c:axId val="215063552"/>
        <c:scaling>
          <c:orientation val="minMax"/>
        </c:scaling>
        <c:delete val="1"/>
        <c:axPos val="b"/>
        <c:majorTickMark val="out"/>
        <c:minorTickMark val="none"/>
        <c:tickLblPos val="nextTo"/>
        <c:crossAx val="68514880"/>
        <c:crosses val="autoZero"/>
        <c:auto val="1"/>
        <c:lblAlgn val="ctr"/>
        <c:lblOffset val="100"/>
        <c:noMultiLvlLbl val="0"/>
      </c:catAx>
      <c:valAx>
        <c:axId val="68514880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063552"/>
        <c:crosses val="autoZero"/>
        <c:crossBetween val="between"/>
        <c:majorUnit val="10000"/>
      </c:valAx>
    </c:plotArea>
    <c:legend>
      <c:legendPos val="r"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71203628794595"/>
          <c:y val="4.1265022840599408E-2"/>
          <c:w val="0.50836518540408115"/>
          <c:h val="0.850471271165948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5.5129018479986476E-2"/>
                  <c:y val="4.765524418855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451.8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3554174357185642"/>
                  <c:y val="0.19791183332570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364.1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5288320"/>
        <c:axId val="68517184"/>
        <c:axId val="0"/>
      </c:bar3DChart>
      <c:catAx>
        <c:axId val="215288320"/>
        <c:scaling>
          <c:orientation val="minMax"/>
        </c:scaling>
        <c:delete val="1"/>
        <c:axPos val="b"/>
        <c:majorTickMark val="out"/>
        <c:minorTickMark val="none"/>
        <c:tickLblPos val="nextTo"/>
        <c:crossAx val="68517184"/>
        <c:crosses val="autoZero"/>
        <c:auto val="1"/>
        <c:lblAlgn val="ctr"/>
        <c:lblOffset val="100"/>
        <c:noMultiLvlLbl val="0"/>
      </c:catAx>
      <c:valAx>
        <c:axId val="68517184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5288320"/>
        <c:crosses val="autoZero"/>
        <c:crossBetween val="between"/>
        <c:majorUnit val="1000"/>
      </c:valAx>
    </c:plotArea>
    <c:legend>
      <c:legendPos val="r"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122612088245148"/>
          <c:y val="3.737132655758555E-2"/>
          <c:w val="0.64877387911754847"/>
          <c:h val="0.7778486450499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8.9113673979244384E-2"/>
                  <c:y val="0.2666331827327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450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7.4543313515844145E-2"/>
                  <c:y val="0.56073389294620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743.8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5064064"/>
        <c:axId val="68878336"/>
        <c:axId val="0"/>
      </c:bar3DChart>
      <c:catAx>
        <c:axId val="215064064"/>
        <c:scaling>
          <c:orientation val="minMax"/>
        </c:scaling>
        <c:delete val="1"/>
        <c:axPos val="b"/>
        <c:majorTickMark val="out"/>
        <c:minorTickMark val="none"/>
        <c:tickLblPos val="nextTo"/>
        <c:crossAx val="68878336"/>
        <c:crosses val="autoZero"/>
        <c:auto val="1"/>
        <c:lblAlgn val="ctr"/>
        <c:lblOffset val="100"/>
        <c:noMultiLvlLbl val="0"/>
      </c:catAx>
      <c:valAx>
        <c:axId val="68878336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064064"/>
        <c:crosses val="autoZero"/>
        <c:crossBetween val="between"/>
        <c:majorUnit val="1000"/>
      </c:valAx>
    </c:plotArea>
    <c:legend>
      <c:legendPos val="r"/>
      <c:layout>
        <c:manualLayout>
          <c:xMode val="edge"/>
          <c:yMode val="edge"/>
          <c:x val="3.6433337768299372E-2"/>
          <c:y val="0.5569512758880939"/>
          <c:w val="0.29468338538834993"/>
          <c:h val="0.22505524077571629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594537395172628"/>
          <c:y val="7.4289445749488592E-2"/>
          <c:w val="0.63200458116221281"/>
          <c:h val="0.7778486450499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9.9773654759054808E-2"/>
                  <c:y val="0.62776889169177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85116.7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2.6074939730675491E-2"/>
                  <c:y val="0.7026972493252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82897.3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5208960"/>
        <c:axId val="68881216"/>
        <c:axId val="0"/>
      </c:bar3DChart>
      <c:catAx>
        <c:axId val="215208960"/>
        <c:scaling>
          <c:orientation val="minMax"/>
        </c:scaling>
        <c:delete val="1"/>
        <c:axPos val="b"/>
        <c:majorTickMark val="out"/>
        <c:minorTickMark val="none"/>
        <c:tickLblPos val="nextTo"/>
        <c:crossAx val="68881216"/>
        <c:crosses val="autoZero"/>
        <c:auto val="1"/>
        <c:lblAlgn val="ctr"/>
        <c:lblOffset val="100"/>
        <c:noMultiLvlLbl val="0"/>
      </c:catAx>
      <c:valAx>
        <c:axId val="68881216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208960"/>
        <c:crosses val="autoZero"/>
        <c:crossBetween val="between"/>
        <c:majorUnit val="25000"/>
      </c:valAx>
    </c:plotArea>
    <c:legend>
      <c:legendPos val="r"/>
      <c:layout>
        <c:manualLayout>
          <c:xMode val="edge"/>
          <c:yMode val="edge"/>
          <c:x val="0.56769660289981316"/>
          <c:y val="2.4950250625747464E-2"/>
          <c:w val="0.29811008069540834"/>
          <c:h val="0.22427532461940863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851925125979134"/>
          <c:y val="6.7779739693800758E-2"/>
          <c:w val="0.52257067658894751"/>
          <c:h val="0.77784864504991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12691.1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8768695685865083"/>
                  <c:y val="0.10908952023633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14244.1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15896576"/>
        <c:axId val="68883520"/>
        <c:axId val="0"/>
      </c:bar3DChart>
      <c:catAx>
        <c:axId val="215896576"/>
        <c:scaling>
          <c:orientation val="minMax"/>
        </c:scaling>
        <c:delete val="1"/>
        <c:axPos val="b"/>
        <c:majorTickMark val="out"/>
        <c:minorTickMark val="none"/>
        <c:tickLblPos val="nextTo"/>
        <c:crossAx val="68883520"/>
        <c:crosses val="autoZero"/>
        <c:auto val="1"/>
        <c:lblAlgn val="ctr"/>
        <c:lblOffset val="100"/>
        <c:noMultiLvlLbl val="0"/>
      </c:catAx>
      <c:valAx>
        <c:axId val="68883520"/>
        <c:scaling>
          <c:orientation val="minMax"/>
          <c:min val="0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896576"/>
        <c:crosses val="autoZero"/>
        <c:crossBetween val="between"/>
        <c:majorUnit val="5000"/>
      </c:valAx>
    </c:plotArea>
    <c:legend>
      <c:legendPos val="r"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spPr>
    <a:effectLst>
      <a:softEdge rad="1270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400" baseline="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0731299212598422E-2"/>
          <c:y val="0.31971039977032945"/>
          <c:w val="0.9105187007874016"/>
          <c:h val="0.527979736357329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бюджета, ВСЕГО</c:v>
                </c:pt>
              </c:strCache>
            </c:strRef>
          </c:tx>
          <c:dLbls>
            <c:dLbl>
              <c:idx val="0"/>
              <c:layout>
                <c:manualLayout>
                  <c:x val="-7.7083333333333337E-2"/>
                  <c:y val="-6.8362879494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64E-2"/>
                  <c:y val="-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6E-3"/>
                  <c:y val="-0.1519175099882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2486.1999999999998</c:v>
                </c:pt>
                <c:pt idx="1">
                  <c:v>2509.3000000000002</c:v>
                </c:pt>
                <c:pt idx="2">
                  <c:v>2553.4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209984"/>
        <c:axId val="68935680"/>
      </c:lineChart>
      <c:catAx>
        <c:axId val="215209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68935680"/>
        <c:crosses val="autoZero"/>
        <c:auto val="1"/>
        <c:lblAlgn val="ctr"/>
        <c:lblOffset val="100"/>
        <c:noMultiLvlLbl val="0"/>
      </c:catAx>
      <c:valAx>
        <c:axId val="6893568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209984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1738052278246429E-3"/>
                  <c:y val="4.7160002376567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1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3125.03</c:v>
                </c:pt>
                <c:pt idx="1">
                  <c:v>2486.1999999999998</c:v>
                </c:pt>
                <c:pt idx="2">
                  <c:v>2509.3000000000002</c:v>
                </c:pt>
                <c:pt idx="3">
                  <c:v>2553.3589999999999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876416"/>
        <c:axId val="21537920"/>
      </c:barChart>
      <c:catAx>
        <c:axId val="138876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37920"/>
        <c:crosses val="autoZero"/>
        <c:auto val="1"/>
        <c:lblAlgn val="ctr"/>
        <c:lblOffset val="100"/>
        <c:noMultiLvlLbl val="0"/>
      </c:catAx>
      <c:valAx>
        <c:axId val="21537920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38876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67.593999999999994</c:v>
                </c:pt>
                <c:pt idx="1">
                  <c:v>61.341000000000001</c:v>
                </c:pt>
                <c:pt idx="2">
                  <c:v>64.712000000000003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ЖКХ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4.9509999999999996</c:v>
                </c:pt>
                <c:pt idx="1">
                  <c:v>8.8770000000000007</c:v>
                </c:pt>
                <c:pt idx="2">
                  <c:v>6.73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Культура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888888888888889E-3"/>
                  <c:y val="4.45155446879986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7.6539999999999999</c:v>
                </c:pt>
                <c:pt idx="1">
                  <c:v>7.6859999999999999</c:v>
                </c:pt>
                <c:pt idx="2">
                  <c:v>8.3040000000000003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666666666666666E-3"/>
                  <c:y val="-0.12019197065759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7222222222222224E-3"/>
                  <c:y val="-0.124643875642496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9444444444444441E-3"/>
                  <c:y val="-0.12464352512639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2.5510000000000002</c:v>
                </c:pt>
                <c:pt idx="1">
                  <c:v>3.044</c:v>
                </c:pt>
                <c:pt idx="2">
                  <c:v>2.7120000000000002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1111111111111009E-2"/>
                  <c:y val="8.161088915204183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66E-3"/>
                  <c:y val="-8.9031089375997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Лист1!$F$2:$F$4</c:f>
              <c:numCache>
                <c:formatCode>0.0</c:formatCode>
                <c:ptCount val="3"/>
                <c:pt idx="0">
                  <c:v>8.7550000000000008</c:v>
                </c:pt>
                <c:pt idx="1">
                  <c:v>9.6289999999999996</c:v>
                </c:pt>
                <c:pt idx="2">
                  <c:v>7.694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Лист1!$G$2:$G$4</c:f>
              <c:numCache>
                <c:formatCode>0.0</c:formatCode>
                <c:ptCount val="3"/>
                <c:pt idx="0">
                  <c:v>8.4949999999999992</c:v>
                </c:pt>
                <c:pt idx="1">
                  <c:v>9.423</c:v>
                </c:pt>
                <c:pt idx="2">
                  <c:v>9.8469999999999995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291072"/>
        <c:axId val="186923776"/>
        <c:axId val="0"/>
      </c:bar3DChart>
      <c:catAx>
        <c:axId val="682910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86923776"/>
        <c:crosses val="autoZero"/>
        <c:auto val="1"/>
        <c:lblAlgn val="ctr"/>
        <c:lblOffset val="100"/>
        <c:noMultiLvlLbl val="0"/>
      </c:catAx>
      <c:valAx>
        <c:axId val="186923776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68291072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legend>
      <c:legendPos val="r"/>
      <c:layout>
        <c:manualLayout>
          <c:xMode val="edge"/>
          <c:yMode val="edge"/>
          <c:x val="0.80731321084864405"/>
          <c:y val="0.227347897043607"/>
          <c:w val="0.17740901137357831"/>
          <c:h val="0.48298244334958795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1200" dirty="0" smtClean="0"/>
              <a:t>Оплата труда в общем объеме расходов бюджета (%)</a:t>
            </a:r>
          </a:p>
          <a:p>
            <a:pPr>
              <a:defRPr sz="1200" baseline="0"/>
            </a:pPr>
            <a:endParaRPr lang="ru-RU" sz="12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dLbl>
              <c:idx val="0"/>
              <c:layout>
                <c:manualLayout>
                  <c:x val="-7.7083333333333337E-2"/>
                  <c:y val="-6.8362879494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64E-2"/>
                  <c:y val="-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6E-3"/>
                  <c:y val="-0.1519175099882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55.6</c:v>
                </c:pt>
                <c:pt idx="1">
                  <c:v>60.4</c:v>
                </c:pt>
                <c:pt idx="2">
                  <c:v>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210496"/>
        <c:axId val="68936832"/>
      </c:lineChart>
      <c:catAx>
        <c:axId val="215210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68936832"/>
        <c:crosses val="autoZero"/>
        <c:auto val="1"/>
        <c:lblAlgn val="ctr"/>
        <c:lblOffset val="100"/>
        <c:noMultiLvlLbl val="0"/>
      </c:catAx>
      <c:valAx>
        <c:axId val="6893683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210496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1200" dirty="0" smtClean="0"/>
              <a:t>Субсидии бюджетным и автономным</a:t>
            </a:r>
            <a:r>
              <a:rPr lang="ru-RU" sz="1200" baseline="0" dirty="0" smtClean="0"/>
              <a:t> учреждениям в общем объеме расходов бюджета </a:t>
            </a:r>
          </a:p>
          <a:p>
            <a:pPr>
              <a:defRPr sz="1200" baseline="0"/>
            </a:pPr>
            <a:r>
              <a:rPr lang="ru-RU" sz="1200" dirty="0" smtClean="0"/>
              <a:t>(%)</a:t>
            </a:r>
          </a:p>
          <a:p>
            <a:pPr>
              <a:defRPr sz="1200" baseline="0"/>
            </a:pPr>
            <a:endParaRPr lang="ru-RU" sz="1200" dirty="0"/>
          </a:p>
        </c:rich>
      </c:tx>
      <c:layout>
        <c:manualLayout>
          <c:xMode val="edge"/>
          <c:yMode val="edge"/>
          <c:x val="0.18829775898995921"/>
          <c:y val="4.55752529964831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dLbls>
            <c:dLbl>
              <c:idx val="0"/>
              <c:layout>
                <c:manualLayout>
                  <c:x val="-7.7083333333333337E-2"/>
                  <c:y val="-6.8362879494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64E-2"/>
                  <c:y val="-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6E-3"/>
                  <c:y val="-0.1519175099882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69.8</c:v>
                </c:pt>
                <c:pt idx="1">
                  <c:v>71.099999999999994</c:v>
                </c:pt>
                <c:pt idx="2">
                  <c:v>69.900000000000006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291008"/>
        <c:axId val="68938560"/>
      </c:lineChart>
      <c:catAx>
        <c:axId val="69291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68938560"/>
        <c:crosses val="autoZero"/>
        <c:auto val="1"/>
        <c:lblAlgn val="ctr"/>
        <c:lblOffset val="100"/>
        <c:noMultiLvlLbl val="0"/>
      </c:catAx>
      <c:valAx>
        <c:axId val="6893856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9291008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aseline="0"/>
            </a:pPr>
            <a:r>
              <a:rPr lang="ru-RU" sz="1200" dirty="0" smtClean="0"/>
              <a:t>Расходы на капитальное строительство </a:t>
            </a:r>
          </a:p>
          <a:p>
            <a:pPr>
              <a:defRPr sz="1200" baseline="0"/>
            </a:pPr>
            <a:r>
              <a:rPr lang="ru-RU" sz="1200" dirty="0" smtClean="0"/>
              <a:t>в общем объеме расходов бюджета (%)</a:t>
            </a:r>
          </a:p>
          <a:p>
            <a:pPr>
              <a:defRPr sz="1200" baseline="0"/>
            </a:pPr>
            <a:endParaRPr lang="ru-RU" sz="12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dLbl>
              <c:idx val="0"/>
              <c:layout>
                <c:manualLayout>
                  <c:x val="-7.7083333333333337E-2"/>
                  <c:y val="-6.8362879494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64E-2"/>
                  <c:y val="-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6E-3"/>
                  <c:y val="-0.1519175099882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8.3696198662231573</c:v>
                </c:pt>
                <c:pt idx="1">
                  <c:v>1.3936556011636707</c:v>
                </c:pt>
                <c:pt idx="2">
                  <c:v>7.7332221073409144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291520"/>
        <c:axId val="68940864"/>
      </c:lineChart>
      <c:catAx>
        <c:axId val="69291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68940864"/>
        <c:crosses val="autoZero"/>
        <c:auto val="1"/>
        <c:lblAlgn val="ctr"/>
        <c:lblOffset val="100"/>
        <c:noMultiLvlLbl val="0"/>
      </c:catAx>
      <c:valAx>
        <c:axId val="6894086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9291520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средства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93.087000000000003</c:v>
                </c:pt>
                <c:pt idx="1">
                  <c:v>19.970756999999999</c:v>
                </c:pt>
                <c:pt idx="2">
                  <c:v>197.45699999999999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.0">
                  <c:v>113.15300000000001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Областной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888888888888889E-3"/>
                  <c:y val="4.45155446879986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608597223259344E-2"/>
                  <c:y val="7.3487205125356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1.847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288960"/>
        <c:axId val="68941440"/>
      </c:barChart>
      <c:catAx>
        <c:axId val="692889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68941440"/>
        <c:crossesAt val="0"/>
        <c:auto val="1"/>
        <c:lblAlgn val="ctr"/>
        <c:lblOffset val="100"/>
        <c:noMultiLvlLbl val="0"/>
      </c:catAx>
      <c:valAx>
        <c:axId val="68941440"/>
        <c:scaling>
          <c:orientation val="minMax"/>
          <c:max val="230"/>
          <c:min val="0"/>
        </c:scaling>
        <c:delete val="0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69288960"/>
        <c:crosses val="autoZero"/>
        <c:crossBetween val="between"/>
        <c:majorUnit val="25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legend>
      <c:legendPos val="b"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800" baseline="0"/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Оплата труда</c:v>
                </c:pt>
                <c:pt idx="1">
                  <c:v>Коммунальные услуги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71.180000000000007</c:v>
                </c:pt>
                <c:pt idx="1">
                  <c:v>6.58</c:v>
                </c:pt>
                <c:pt idx="2">
                  <c:v>22.24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4.485418605097314E-2"/>
          <c:y val="0.83264302147732105"/>
          <c:w val="0.87983598478671665"/>
          <c:h val="0.14287206148863155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800" baseline="0"/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Оплата труда</c:v>
                </c:pt>
                <c:pt idx="1">
                  <c:v>Коммунальные услуги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76.599999999999994</c:v>
                </c:pt>
                <c:pt idx="1">
                  <c:v>8.01</c:v>
                </c:pt>
                <c:pt idx="2">
                  <c:v>15.4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4.485418605097314E-2"/>
          <c:y val="0.83264302147732105"/>
          <c:w val="0.87983598478671665"/>
          <c:h val="0.14287206148863155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800" baseline="0"/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836197773760265E-2"/>
          <c:y val="0.13297269138117443"/>
          <c:w val="0.96942006443728479"/>
          <c:h val="0.654350736097073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Оплата труда</c:v>
                </c:pt>
                <c:pt idx="1">
                  <c:v>Коммунальные услуги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80.06</c:v>
                </c:pt>
                <c:pt idx="1">
                  <c:v>4.29</c:v>
                </c:pt>
                <c:pt idx="2">
                  <c:v>15.65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4.485418605097314E-2"/>
          <c:y val="0.83264302147732105"/>
          <c:w val="0.87983598478671665"/>
          <c:h val="0.14287206148863155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500" baseline="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516323011156914E-2"/>
          <c:y val="0.1158501768537346"/>
          <c:w val="0.35968892614459252"/>
          <c:h val="0.884149777008903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</c:v>
                </c:pt>
              </c:strCache>
            </c:strRef>
          </c:tx>
          <c:explosion val="24"/>
          <c:dPt>
            <c:idx val="5"/>
            <c:bubble3D val="0"/>
          </c:dPt>
          <c:dLbls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8.6999999999999993</c:v>
                </c:pt>
                <c:pt idx="1">
                  <c:v>0.4</c:v>
                </c:pt>
                <c:pt idx="2">
                  <c:v>7.7</c:v>
                </c:pt>
                <c:pt idx="3">
                  <c:v>6.7</c:v>
                </c:pt>
                <c:pt idx="4">
                  <c:v>0.1</c:v>
                </c:pt>
                <c:pt idx="5">
                  <c:v>64.7</c:v>
                </c:pt>
                <c:pt idx="6">
                  <c:v>8.3000000000000007</c:v>
                </c:pt>
                <c:pt idx="7">
                  <c:v>2.7</c:v>
                </c:pt>
                <c:pt idx="8">
                  <c:v>0.1</c:v>
                </c:pt>
                <c:pt idx="9">
                  <c:v>0.6</c:v>
                </c:pt>
                <c:pt idx="10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</c:spPr>
    </c:plotArea>
    <c:legend>
      <c:legendPos val="r"/>
      <c:layout>
        <c:manualLayout>
          <c:xMode val="edge"/>
          <c:yMode val="edge"/>
          <c:x val="0.65833696888240967"/>
          <c:y val="4.8293575846070011E-2"/>
          <c:w val="0.3415907717570677"/>
          <c:h val="0.90607822675787331"/>
        </c:manualLayout>
      </c:layout>
      <c:overlay val="0"/>
      <c:txPr>
        <a:bodyPr/>
        <a:lstStyle/>
        <a:p>
          <a:pPr>
            <a:defRPr sz="9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7531206448929741"/>
          <c:y val="4.510638864200274E-2"/>
        </c:manualLayout>
      </c:layout>
      <c:overlay val="0"/>
      <c:txPr>
        <a:bodyPr/>
        <a:lstStyle/>
        <a:p>
          <a:pPr>
            <a:defRPr sz="1500"/>
          </a:pPr>
          <a:endParaRPr lang="ru-RU"/>
        </a:p>
      </c:txPr>
    </c:title>
    <c:autoTitleDeleted val="0"/>
    <c:view3D>
      <c:rotX val="75"/>
      <c:rotY val="4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815202488522644E-2"/>
          <c:y val="0.34089538831728722"/>
          <c:w val="0.4698869777221128"/>
          <c:h val="0.61913491093582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Направление расходов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7.400715848405931E-2"/>
                  <c:y val="8.2742500155809251E-2"/>
                </c:manualLayout>
              </c:layout>
              <c:showLegendKey val="1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4046281305935593E-2"/>
                  <c:y val="1.3353996703069028E-2"/>
                </c:manualLayout>
              </c:layout>
              <c:showLegendKey val="1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7296819824059734"/>
                  <c:y val="-0.12945749930224554"/>
                </c:manualLayout>
              </c:layout>
              <c:showLegendKey val="1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1.5594408418739459E-2"/>
                  <c:y val="-0.11078648918888892"/>
                </c:manualLayout>
              </c:layout>
              <c:showLegendKey val="1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Дополнитьельное образование детей</c:v>
                </c:pt>
                <c:pt idx="3">
                  <c:v>Молодежная политика и оздоровление детей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_-* #,##0.0_р_._-;\-* #,##0.0_р_._-;_-* "-"??_р_._-;_-@_-</c:formatCode>
                <c:ptCount val="5"/>
                <c:pt idx="0">
                  <c:v>769964.89500000002</c:v>
                </c:pt>
                <c:pt idx="1">
                  <c:v>537125.48300000001</c:v>
                </c:pt>
                <c:pt idx="2">
                  <c:v>231618.693</c:v>
                </c:pt>
                <c:pt idx="3">
                  <c:v>5570.2749999999996</c:v>
                </c:pt>
                <c:pt idx="4">
                  <c:v>108065.90399999999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253005246356191"/>
          <c:y val="0.28867964535105856"/>
          <c:w val="0.29260720276016705"/>
          <c:h val="0.56292038153168167"/>
        </c:manualLayout>
      </c:layout>
      <c:overlay val="0"/>
      <c:txPr>
        <a:bodyPr/>
        <a:lstStyle/>
        <a:p>
          <a:pPr>
            <a:defRPr sz="800" b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34512101504906E-2"/>
          <c:y val="0.18739237306965892"/>
          <c:w val="0.92230416829613326"/>
          <c:h val="0.757492223086323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161319602361883E-3"/>
                  <c:y val="0.45449377152538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483958807085641E-3"/>
                  <c:y val="0.12914884457282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7483958807085641E-3"/>
                  <c:y val="0.2436439353960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-278.3</c:v>
                </c:pt>
                <c:pt idx="1">
                  <c:v>-25.2</c:v>
                </c:pt>
                <c:pt idx="2">
                  <c:v>-115.89</c:v>
                </c:pt>
                <c:pt idx="3">
                  <c:v>-189766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886144"/>
        <c:axId val="21539648"/>
      </c:barChart>
      <c:catAx>
        <c:axId val="138886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39648"/>
        <c:crosses val="autoZero"/>
        <c:auto val="1"/>
        <c:lblAlgn val="ctr"/>
        <c:lblOffset val="100"/>
        <c:noMultiLvlLbl val="0"/>
      </c:catAx>
      <c:valAx>
        <c:axId val="21539648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38886144"/>
        <c:crosses val="autoZero"/>
        <c:crossBetween val="between"/>
      </c:valAx>
      <c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66990391025605"/>
          <c:y val="0.21630275277439304"/>
          <c:w val="0.52967560312980888"/>
          <c:h val="0.36224483267716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Испонение</c:v>
                </c:pt>
              </c:strCache>
            </c:strRef>
          </c:tx>
          <c:invertIfNegative val="0"/>
          <c:dLbls>
            <c:numFmt formatCode="#,##0" sourceLinked="0"/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1539233.2</c:v>
                </c:pt>
                <c:pt idx="1">
                  <c:v>1652345.3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286784"/>
        <c:axId val="70353472"/>
      </c:barChart>
      <c:catAx>
        <c:axId val="215286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70353472"/>
        <c:crosses val="autoZero"/>
        <c:auto val="1"/>
        <c:lblAlgn val="ctr"/>
        <c:lblOffset val="100"/>
        <c:noMultiLvlLbl val="0"/>
      </c:catAx>
      <c:valAx>
        <c:axId val="70353472"/>
        <c:scaling>
          <c:orientation val="minMax"/>
          <c:max val="17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215286784"/>
        <c:crosses val="autoZero"/>
        <c:crossBetween val="between"/>
        <c:majorUnit val="5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93882783331629"/>
          <c:y val="2.2589038227878454E-2"/>
          <c:w val="0.82429582866433704"/>
          <c:h val="0.8333566801756326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7.89717278228785E-3"/>
                  <c:y val="0.39515353125769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856732589782415E-2"/>
                  <c:y val="0.296674498463762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7480424880327308E-2"/>
                  <c:y val="7.4467080489254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921225535629621E-2"/>
                  <c:y val="7.9323339888660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7176782056110508E-2"/>
                  <c:y val="0.124992618546148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и оздоровление детей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_-* #,##0.0_р_._-;\-* #,##0.0_р_._-;_-* "-"??_р_._-;_-@_-</c:formatCode>
                <c:ptCount val="5"/>
                <c:pt idx="0">
                  <c:v>774435.30500000005</c:v>
                </c:pt>
                <c:pt idx="1">
                  <c:v>539395.53799999994</c:v>
                </c:pt>
                <c:pt idx="2">
                  <c:v>231618.693</c:v>
                </c:pt>
                <c:pt idx="3">
                  <c:v>5588.7240000000002</c:v>
                </c:pt>
                <c:pt idx="4">
                  <c:v>108130.057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139274380141338E-2"/>
                  <c:y val="-1.0480014862555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2816885080401692E-2"/>
                  <c:y val="5.5722546706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471044280104143E-2"/>
                  <c:y val="-3.561458332690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009380600223167E-3"/>
                  <c:y val="-3.2717989802361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и оздоровление детей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Лист1!$C$2:$C$6</c:f>
              <c:numCache>
                <c:formatCode>_-* #,##0.0_р_._-;\-* #,##0.0_р_._-;_-* "-"??_р_._-;_-@_-</c:formatCode>
                <c:ptCount val="5"/>
                <c:pt idx="0">
                  <c:v>769964.89500000002</c:v>
                </c:pt>
                <c:pt idx="1">
                  <c:v>537125.48300000001</c:v>
                </c:pt>
                <c:pt idx="2">
                  <c:v>231618.693</c:v>
                </c:pt>
                <c:pt idx="3">
                  <c:v>5570.2749999999996</c:v>
                </c:pt>
                <c:pt idx="4">
                  <c:v>108065.90399999999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627968"/>
        <c:axId val="70355776"/>
        <c:axId val="215855104"/>
      </c:bar3DChart>
      <c:catAx>
        <c:axId val="68627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 baseline="0"/>
            </a:pPr>
            <a:endParaRPr lang="ru-RU"/>
          </a:p>
        </c:txPr>
        <c:crossAx val="70355776"/>
        <c:crosses val="autoZero"/>
        <c:auto val="1"/>
        <c:lblAlgn val="ctr"/>
        <c:lblOffset val="100"/>
        <c:noMultiLvlLbl val="0"/>
      </c:catAx>
      <c:valAx>
        <c:axId val="70355776"/>
        <c:scaling>
          <c:orientation val="minMax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68627968"/>
        <c:crosses val="autoZero"/>
        <c:crossBetween val="between"/>
        <c:majorUnit val="100000"/>
      </c:valAx>
      <c:serAx>
        <c:axId val="215855104"/>
        <c:scaling>
          <c:orientation val="minMax"/>
        </c:scaling>
        <c:delete val="1"/>
        <c:axPos val="b"/>
        <c:majorTickMark val="out"/>
        <c:minorTickMark val="none"/>
        <c:tickLblPos val="nextTo"/>
        <c:crossAx val="70355776"/>
        <c:crosses val="autoZero"/>
      </c:serAx>
    </c:plotArea>
    <c:legend>
      <c:legendPos val="r"/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30479863238611"/>
          <c:y val="8.4872888567045793E-2"/>
          <c:w val="0.66497911508621754"/>
          <c:h val="0.830282521969602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"-"??_р_._-;_-@_-</c:formatCode>
                <c:ptCount val="2"/>
                <c:pt idx="0">
                  <c:v>192424.12599999999</c:v>
                </c:pt>
                <c:pt idx="1">
                  <c:v>19614.79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"-"??_р_._-;_-@_-</c:formatCode>
                <c:ptCount val="2"/>
                <c:pt idx="0">
                  <c:v>192424.12599999999</c:v>
                </c:pt>
                <c:pt idx="1">
                  <c:v>19610.79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787072"/>
        <c:axId val="70359808"/>
      </c:barChart>
      <c:catAx>
        <c:axId val="707870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900" b="1" i="0" baseline="0"/>
            </a:pPr>
            <a:endParaRPr lang="ru-RU"/>
          </a:p>
        </c:txPr>
        <c:crossAx val="70359808"/>
        <c:crosses val="autoZero"/>
        <c:auto val="1"/>
        <c:lblAlgn val="ctr"/>
        <c:lblOffset val="100"/>
        <c:noMultiLvlLbl val="0"/>
      </c:catAx>
      <c:valAx>
        <c:axId val="70359808"/>
        <c:scaling>
          <c:orientation val="minMax"/>
        </c:scaling>
        <c:delete val="0"/>
        <c:axPos val="b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50" baseline="0"/>
            </a:pPr>
            <a:endParaRPr lang="ru-RU"/>
          </a:p>
        </c:txPr>
        <c:crossAx val="7078707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87497198992955572"/>
          <c:y val="7.7090739917786866E-2"/>
          <c:w val="0.1127777233791349"/>
          <c:h val="0.14222100322186421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8461110470625"/>
          <c:y val="0.42416666005364484"/>
          <c:w val="0.52967560312980888"/>
          <c:h val="0.36224483267716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Испонение 2016 года в сравнении с 2015 годом</c:v>
                </c:pt>
              </c:strCache>
            </c:strRef>
          </c:tx>
          <c:invertIfNegative val="0"/>
          <c:dLbls>
            <c:numFmt formatCode="#,##0" sourceLinked="0"/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192868.9</c:v>
                </c:pt>
                <c:pt idx="1">
                  <c:v>212034.9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789632"/>
        <c:axId val="70369280"/>
      </c:barChart>
      <c:catAx>
        <c:axId val="70789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0369280"/>
        <c:crosses val="autoZero"/>
        <c:auto val="1"/>
        <c:lblAlgn val="ctr"/>
        <c:lblOffset val="100"/>
        <c:noMultiLvlLbl val="0"/>
      </c:catAx>
      <c:valAx>
        <c:axId val="70369280"/>
        <c:scaling>
          <c:orientation val="minMax"/>
          <c:max val="23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0789632"/>
        <c:crosses val="autoZero"/>
        <c:crossBetween val="between"/>
        <c:majorUnit val="50000"/>
        <c:minorUnit val="2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511652800394931"/>
          <c:y val="8.487271255574777E-2"/>
          <c:w val="0.66497911508621754"/>
          <c:h val="0.830282521969602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  <c:pt idx="3">
                  <c:v>Другие вопросы в области образования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"-"??_р_._-;_-@_-</c:formatCode>
                <c:ptCount val="4"/>
                <c:pt idx="0">
                  <c:v>4430</c:v>
                </c:pt>
                <c:pt idx="1">
                  <c:v>16255.74</c:v>
                </c:pt>
                <c:pt idx="2">
                  <c:v>53217.8</c:v>
                </c:pt>
                <c:pt idx="3">
                  <c:v>1625.5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C7AB"/>
            </a:solidFill>
          </c:spPr>
          <c:invertIfNegative val="0"/>
          <c:dLbls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  <c:pt idx="3">
                  <c:v>Другие вопросы в области образования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"-"??_р_._-;_-@_-</c:formatCode>
                <c:ptCount val="4"/>
                <c:pt idx="0">
                  <c:v>4114.2</c:v>
                </c:pt>
                <c:pt idx="1">
                  <c:v>14148.989</c:v>
                </c:pt>
                <c:pt idx="2">
                  <c:v>49058.565999999999</c:v>
                </c:pt>
                <c:pt idx="3">
                  <c:v>1625.5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95104"/>
        <c:axId val="70372736"/>
      </c:barChart>
      <c:catAx>
        <c:axId val="708951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900" b="1" baseline="0"/>
            </a:pPr>
            <a:endParaRPr lang="ru-RU"/>
          </a:p>
        </c:txPr>
        <c:crossAx val="70372736"/>
        <c:crosses val="autoZero"/>
        <c:auto val="1"/>
        <c:lblAlgn val="ctr"/>
        <c:lblOffset val="100"/>
        <c:noMultiLvlLbl val="0"/>
      </c:catAx>
      <c:valAx>
        <c:axId val="70372736"/>
        <c:scaling>
          <c:orientation val="minMax"/>
        </c:scaling>
        <c:delete val="0"/>
        <c:axPos val="b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0895104"/>
        <c:crosses val="autoZero"/>
        <c:crossBetween val="between"/>
        <c:majorUnit val="20000"/>
      </c:valAx>
      <c:spPr>
        <a:noFill/>
      </c:spPr>
    </c:plotArea>
    <c:legend>
      <c:legendPos val="r"/>
      <c:layout>
        <c:manualLayout>
          <c:xMode val="edge"/>
          <c:yMode val="edge"/>
          <c:x val="6.1227820258455835E-2"/>
          <c:y val="0"/>
          <c:w val="0.23684204159741426"/>
          <c:h val="8.8071387129825082E-2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6352251774722"/>
          <c:y val="0.14071601171298428"/>
          <c:w val="0.77488878518956927"/>
          <c:h val="0.64569561715364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83931085840273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3931085840273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5554919629414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7178753418554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39715.5</c:v>
                </c:pt>
                <c:pt idx="1">
                  <c:v>106170.2</c:v>
                </c:pt>
                <c:pt idx="2">
                  <c:v>55579.9</c:v>
                </c:pt>
                <c:pt idx="3">
                  <c:v>21297.4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905958447285155E-2"/>
                  <c:y val="-3.779341977875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1623833789140622E-2"/>
                  <c:y val="-2.5195613185836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ЖКХ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32690</c:v>
                </c:pt>
                <c:pt idx="1">
                  <c:v>38751.699999999997</c:v>
                </c:pt>
                <c:pt idx="2">
                  <c:v>75141.899999999994</c:v>
                </c:pt>
                <c:pt idx="3">
                  <c:v>25270.1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97152"/>
        <c:axId val="70375616"/>
      </c:barChart>
      <c:catAx>
        <c:axId val="708971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70375616"/>
        <c:crosses val="autoZero"/>
        <c:auto val="1"/>
        <c:lblAlgn val="ctr"/>
        <c:lblOffset val="100"/>
        <c:noMultiLvlLbl val="0"/>
      </c:catAx>
      <c:valAx>
        <c:axId val="70375616"/>
        <c:scaling>
          <c:orientation val="minMax"/>
          <c:max val="11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0897152"/>
        <c:crosses val="autoZero"/>
        <c:crossBetween val="between"/>
        <c:majorUnit val="50000"/>
        <c:minorUnit val="20000"/>
      </c:valAx>
      <c:spPr>
        <a:solidFill>
          <a:schemeClr val="accent6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8461110470625"/>
          <c:y val="0.17288238797053523"/>
          <c:w val="0.52967560312980888"/>
          <c:h val="0.61352874384156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Испонение 2016 года в сравнении с 2015 годом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078245274334598E-2"/>
                  <c:y val="-4.863561773936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222763</c:v>
                </c:pt>
                <c:pt idx="1">
                  <c:v>212034.9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030272"/>
        <c:axId val="68789376"/>
      </c:barChart>
      <c:catAx>
        <c:axId val="71030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68789376"/>
        <c:crosses val="autoZero"/>
        <c:auto val="1"/>
        <c:lblAlgn val="ctr"/>
        <c:lblOffset val="100"/>
        <c:noMultiLvlLbl val="0"/>
      </c:catAx>
      <c:valAx>
        <c:axId val="68789376"/>
        <c:scaling>
          <c:orientation val="minMax"/>
          <c:max val="24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1030272"/>
        <c:crosses val="autoZero"/>
        <c:crossBetween val="between"/>
        <c:majorUnit val="50000"/>
        <c:minorUnit val="2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aseline="0"/>
            </a:pPr>
            <a:r>
              <a:rPr lang="ru-RU" sz="1100" baseline="0" dirty="0"/>
              <a:t>Благоустройство </a:t>
            </a:r>
            <a:endParaRPr lang="ru-RU" sz="1100" baseline="0" dirty="0" smtClean="0"/>
          </a:p>
          <a:p>
            <a:pPr>
              <a:defRPr sz="1100" baseline="0"/>
            </a:pPr>
            <a:r>
              <a:rPr lang="ru-RU" sz="1100" baseline="0" dirty="0" smtClean="0"/>
              <a:t>  55 579,9 тыс</a:t>
            </a:r>
            <a:r>
              <a:rPr lang="ru-RU" sz="1100" baseline="0" dirty="0"/>
              <a:t>. рублей</a:t>
            </a:r>
          </a:p>
        </c:rich>
      </c:tx>
      <c:layout>
        <c:manualLayout>
          <c:xMode val="edge"/>
          <c:yMode val="edge"/>
          <c:x val="4.721564547319506E-2"/>
          <c:y val="4.0560418141867477E-2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332125008884744"/>
          <c:y val="0.43171850393700789"/>
          <c:w val="0.34500604162224296"/>
          <c:h val="0.5552972179841883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solidFill>
          <a:schemeClr val="accent6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734785588795225E-2"/>
          <c:y val="3.18677568250465E-2"/>
          <c:w val="0.78225359611643897"/>
          <c:h val="0.9128766905934989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7.1321158474631358E-3"/>
                  <c:y val="0.19361031853987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264231694926272E-2"/>
                  <c:y val="0.33101118976171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249819765857899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490868855973518E-3"/>
                  <c:y val="0.18736482439342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 - коммунального хозяйства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"-"??_р_._-;_-@_-</c:formatCode>
                <c:ptCount val="4"/>
                <c:pt idx="0">
                  <c:v>33225.599999999999</c:v>
                </c:pt>
                <c:pt idx="1">
                  <c:v>41151.4</c:v>
                </c:pt>
                <c:pt idx="2">
                  <c:v>78161.3</c:v>
                </c:pt>
                <c:pt idx="3">
                  <c:v>25280.5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 - коммунального хозяйства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"-"??_р_._-;_-@_-</c:formatCode>
                <c:ptCount val="4"/>
                <c:pt idx="0">
                  <c:v>32690</c:v>
                </c:pt>
                <c:pt idx="1">
                  <c:v>38751.699999999997</c:v>
                </c:pt>
                <c:pt idx="2">
                  <c:v>75141.899999999994</c:v>
                </c:pt>
                <c:pt idx="3">
                  <c:v>25270.1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70419456"/>
        <c:axId val="68792256"/>
        <c:axId val="210871552"/>
      </c:bar3DChart>
      <c:catAx>
        <c:axId val="70419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68792256"/>
        <c:crossesAt val="0"/>
        <c:auto val="1"/>
        <c:lblAlgn val="ctr"/>
        <c:lblOffset val="100"/>
        <c:noMultiLvlLbl val="0"/>
      </c:catAx>
      <c:valAx>
        <c:axId val="68792256"/>
        <c:scaling>
          <c:orientation val="minMax"/>
        </c:scaling>
        <c:delete val="0"/>
        <c:axPos val="l"/>
        <c:majorGridlines/>
        <c:min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70419456"/>
        <c:crosses val="autoZero"/>
        <c:crossBetween val="between"/>
        <c:majorUnit val="50000"/>
      </c:valAx>
      <c:serAx>
        <c:axId val="210871552"/>
        <c:scaling>
          <c:orientation val="minMax"/>
        </c:scaling>
        <c:delete val="1"/>
        <c:axPos val="b"/>
        <c:majorTickMark val="out"/>
        <c:minorTickMark val="none"/>
        <c:tickLblPos val="nextTo"/>
        <c:crossAx val="68792256"/>
        <c:crosses val="autoZero"/>
      </c:serAx>
    </c:plotArea>
    <c:legend>
      <c:legendPos val="r"/>
      <c:layout>
        <c:manualLayout>
          <c:xMode val="edge"/>
          <c:yMode val="edge"/>
          <c:x val="0.90514860401574981"/>
          <c:y val="0.24404013589133369"/>
          <c:w val="7.9971813486006627E-2"/>
          <c:h val="0.2151774359640141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47150883461928E-2"/>
          <c:y val="0.11703566950393103"/>
          <c:w val="0.81140871734972386"/>
          <c:h val="0.81334952084495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4.4992166403279472E-2"/>
                  <c:y val="5.450690563867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057826908121286E-2"/>
                  <c:y val="3.4971577834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838809293298477E-2"/>
                  <c:y val="0.3255026289430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2989032964591241E-2"/>
                  <c:y val="9.224245569621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0985899525903016E-2"/>
                  <c:y val="2.9349872266978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 (дорожные фонды)</c:v>
                </c:pt>
                <c:pt idx="3">
                  <c:v>Связь и информатика</c:v>
                </c:pt>
                <c:pt idx="4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Лист1!$B$2:$B$6</c:f>
              <c:numCache>
                <c:formatCode>_-* #,##0.0_р_._-;\-* #,##0.0_р_._-;_-* "-"??_р_._-;_-@_-</c:formatCode>
                <c:ptCount val="5"/>
                <c:pt idx="0" formatCode="General">
                  <c:v>7198</c:v>
                </c:pt>
                <c:pt idx="1">
                  <c:v>359.6</c:v>
                </c:pt>
                <c:pt idx="2">
                  <c:v>179465</c:v>
                </c:pt>
                <c:pt idx="3">
                  <c:v>25030.6</c:v>
                </c:pt>
                <c:pt idx="4">
                  <c:v>24054.9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1.0798119936787068E-2"/>
                  <c:y val="-6.289258342924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93733122623565E-3"/>
                  <c:y val="-8.3856777905653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 (дорожные фонды)</c:v>
                </c:pt>
                <c:pt idx="3">
                  <c:v>Связь и информатика</c:v>
                </c:pt>
                <c:pt idx="4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Лист1!$C$2:$C$6</c:f>
              <c:numCache>
                <c:formatCode>_-* #,##0.0_р_._-;\-* #,##0.0_р_._-;_-* "-"??_р_._-;_-@_-</c:formatCode>
                <c:ptCount val="5"/>
                <c:pt idx="0" formatCode="General">
                  <c:v>4726.2</c:v>
                </c:pt>
                <c:pt idx="1">
                  <c:v>269.39999999999998</c:v>
                </c:pt>
                <c:pt idx="2">
                  <c:v>142486.70000000001</c:v>
                </c:pt>
                <c:pt idx="3">
                  <c:v>25017</c:v>
                </c:pt>
                <c:pt idx="4">
                  <c:v>23954.3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418432"/>
        <c:axId val="68795712"/>
        <c:axId val="110766592"/>
      </c:bar3DChart>
      <c:catAx>
        <c:axId val="70418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68795712"/>
        <c:crosses val="autoZero"/>
        <c:auto val="1"/>
        <c:lblAlgn val="ctr"/>
        <c:lblOffset val="100"/>
        <c:noMultiLvlLbl val="0"/>
      </c:catAx>
      <c:valAx>
        <c:axId val="68795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70418432"/>
        <c:crosses val="autoZero"/>
        <c:crossBetween val="between"/>
      </c:valAx>
      <c:serAx>
        <c:axId val="110766592"/>
        <c:scaling>
          <c:orientation val="minMax"/>
        </c:scaling>
        <c:delete val="1"/>
        <c:axPos val="b"/>
        <c:majorTickMark val="out"/>
        <c:minorTickMark val="none"/>
        <c:tickLblPos val="nextTo"/>
        <c:crossAx val="68795712"/>
        <c:crosses val="autoZero"/>
      </c:serAx>
    </c:plotArea>
    <c:legend>
      <c:legendPos val="r"/>
      <c:layout>
        <c:manualLayout>
          <c:xMode val="edge"/>
          <c:yMode val="edge"/>
          <c:x val="1.9387585052907962E-2"/>
          <c:y val="0.52953904523445905"/>
          <c:w val="6.637159363245354E-2"/>
          <c:h val="0.13503384314292563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126312335958003E-2"/>
          <c:y val="0.42546190562742514"/>
          <c:w val="0.88098818897637798"/>
          <c:h val="0.379060936771481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3.1123992758974494E-2"/>
                  <c:y val="-0.10036272828569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01.01.2014 </c:v>
                </c:pt>
                <c:pt idx="1">
                  <c:v>на 01.01.2015</c:v>
                </c:pt>
                <c:pt idx="2">
                  <c:v>на 01.01.2016</c:v>
                </c:pt>
                <c:pt idx="3">
                  <c:v>на 01.01.2017</c:v>
                </c:pt>
                <c:pt idx="4">
                  <c:v>на 01.01.2018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60</c:v>
                </c:pt>
                <c:pt idx="4">
                  <c:v>137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885120"/>
        <c:axId val="21541376"/>
      </c:lineChart>
      <c:catAx>
        <c:axId val="138885120"/>
        <c:scaling>
          <c:orientation val="minMax"/>
        </c:scaling>
        <c:delete val="0"/>
        <c:axPos val="b"/>
        <c:majorTickMark val="out"/>
        <c:minorTickMark val="none"/>
        <c:tickLblPos val="nextTo"/>
        <c:crossAx val="21541376"/>
        <c:crosses val="autoZero"/>
        <c:auto val="1"/>
        <c:lblAlgn val="ctr"/>
        <c:lblOffset val="100"/>
        <c:noMultiLvlLbl val="0"/>
      </c:catAx>
      <c:valAx>
        <c:axId val="21541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138885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 baseline="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8461110470625"/>
          <c:y val="0.17288238797053523"/>
          <c:w val="0.52967560312980888"/>
          <c:h val="0.61352874384156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Испонение 2016 года в сравнении с 2015 годом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078245274334598E-2"/>
                  <c:y val="-4.863561773936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241621</c:v>
                </c:pt>
                <c:pt idx="1">
                  <c:v>196453.6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965184"/>
        <c:axId val="71632576"/>
      </c:barChart>
      <c:catAx>
        <c:axId val="71965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71632576"/>
        <c:crosses val="autoZero"/>
        <c:auto val="1"/>
        <c:lblAlgn val="ctr"/>
        <c:lblOffset val="100"/>
        <c:noMultiLvlLbl val="0"/>
      </c:catAx>
      <c:valAx>
        <c:axId val="71632576"/>
        <c:scaling>
          <c:orientation val="minMax"/>
          <c:max val="25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1965184"/>
        <c:crosses val="autoZero"/>
        <c:crossBetween val="between"/>
        <c:majorUnit val="50000"/>
        <c:minorUnit val="2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8.3333333333333714E-3"/>
                  <c:y val="0.1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7.8124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1700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1694.2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977472"/>
        <c:axId val="71630848"/>
        <c:axId val="215855744"/>
      </c:bar3DChart>
      <c:catAx>
        <c:axId val="71977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71630848"/>
        <c:crossesAt val="0"/>
        <c:auto val="1"/>
        <c:lblAlgn val="ctr"/>
        <c:lblOffset val="100"/>
        <c:noMultiLvlLbl val="0"/>
      </c:catAx>
      <c:valAx>
        <c:axId val="71630848"/>
        <c:scaling>
          <c:orientation val="minMax"/>
          <c:min val="0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71977472"/>
        <c:crosses val="autoZero"/>
        <c:crossBetween val="between"/>
      </c:valAx>
      <c:serAx>
        <c:axId val="215855744"/>
        <c:scaling>
          <c:orientation val="minMax"/>
        </c:scaling>
        <c:delete val="1"/>
        <c:axPos val="b"/>
        <c:majorTickMark val="out"/>
        <c:minorTickMark val="none"/>
        <c:tickLblPos val="nextTo"/>
        <c:crossAx val="71630848"/>
        <c:crossesAt val="0"/>
      </c:serAx>
    </c:plotArea>
    <c:legend>
      <c:legendPos val="r"/>
      <c:layout>
        <c:manualLayout>
          <c:xMode val="edge"/>
          <c:yMode val="edge"/>
          <c:x val="0.84494650186801112"/>
          <c:y val="0.43149548396555781"/>
          <c:w val="0.13081643410779417"/>
          <c:h val="0.15640491891908403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8.3333333333333714E-3"/>
                  <c:y val="0.1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7.8124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Другие вопросы в области охраны окружающей среды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"-"??_р_._-;_-@_-</c:formatCode>
                <c:ptCount val="1"/>
                <c:pt idx="0">
                  <c:v>1467.5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Другие вопросы в области охраны окружающей среды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"-"??_р_._-;_-@_-</c:formatCode>
                <c:ptCount val="1"/>
                <c:pt idx="0">
                  <c:v>1467.5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424512"/>
        <c:axId val="71819264"/>
        <c:axId val="215581312"/>
      </c:bar3DChart>
      <c:catAx>
        <c:axId val="71424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71819264"/>
        <c:crossesAt val="0"/>
        <c:auto val="1"/>
        <c:lblAlgn val="ctr"/>
        <c:lblOffset val="100"/>
        <c:noMultiLvlLbl val="0"/>
      </c:catAx>
      <c:valAx>
        <c:axId val="71819264"/>
        <c:scaling>
          <c:orientation val="minMax"/>
          <c:min val="0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71424512"/>
        <c:crosses val="autoZero"/>
        <c:crossBetween val="between"/>
      </c:valAx>
      <c:serAx>
        <c:axId val="215581312"/>
        <c:scaling>
          <c:orientation val="minMax"/>
        </c:scaling>
        <c:delete val="1"/>
        <c:axPos val="b"/>
        <c:majorTickMark val="out"/>
        <c:minorTickMark val="none"/>
        <c:tickLblPos val="nextTo"/>
        <c:crossAx val="71819264"/>
        <c:crossesAt val="0"/>
      </c:serAx>
    </c:plotArea>
    <c:legend>
      <c:legendPos val="r"/>
      <c:layout>
        <c:manualLayout>
          <c:xMode val="edge"/>
          <c:yMode val="edge"/>
          <c:x val="0.84494650186801112"/>
          <c:y val="0.43149548396555781"/>
          <c:w val="0.13081643410779417"/>
          <c:h val="0.15640491891908403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6.0382010292869791E-2"/>
                  <c:y val="0.30505797384762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0167874595440808E-2"/>
                  <c:y val="6.3578037136250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Органы юстиции</c:v>
                </c:pt>
                <c:pt idx="1">
                  <c:v>Защита населения и территории от ЧС природного и техногенного характера, гражданская оборона</c:v>
                </c:pt>
                <c:pt idx="2">
                  <c:v>Другие вопросы в области национальной безопасности и правоохраниельной деятельности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"-"??_р_._-;_-@_-</c:formatCode>
                <c:ptCount val="3"/>
                <c:pt idx="0">
                  <c:v>2750.9</c:v>
                </c:pt>
                <c:pt idx="1">
                  <c:v>6881.8</c:v>
                </c:pt>
                <c:pt idx="2">
                  <c:v>750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Органы юстиции</c:v>
                </c:pt>
                <c:pt idx="1">
                  <c:v>Защита населения и территории от ЧС природного и техногенного характера, гражданская оборона</c:v>
                </c:pt>
                <c:pt idx="2">
                  <c:v>Другие вопросы в области национальной безопасности и правоохраниельной деятельности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"-"??_р_._-;_-@_-</c:formatCode>
                <c:ptCount val="3"/>
                <c:pt idx="0">
                  <c:v>2749.6</c:v>
                </c:pt>
                <c:pt idx="1">
                  <c:v>6789.4</c:v>
                </c:pt>
                <c:pt idx="2">
                  <c:v>739.1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422976"/>
        <c:axId val="71821568"/>
        <c:axId val="210870912"/>
      </c:bar3DChart>
      <c:catAx>
        <c:axId val="71422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71821568"/>
        <c:crosses val="autoZero"/>
        <c:auto val="1"/>
        <c:lblAlgn val="ctr"/>
        <c:lblOffset val="100"/>
        <c:noMultiLvlLbl val="0"/>
      </c:catAx>
      <c:valAx>
        <c:axId val="71821568"/>
        <c:scaling>
          <c:orientation val="minMax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71422976"/>
        <c:crosses val="autoZero"/>
        <c:crossBetween val="between"/>
      </c:valAx>
      <c:serAx>
        <c:axId val="210870912"/>
        <c:scaling>
          <c:orientation val="minMax"/>
        </c:scaling>
        <c:delete val="1"/>
        <c:axPos val="b"/>
        <c:majorTickMark val="out"/>
        <c:minorTickMark val="none"/>
        <c:tickLblPos val="nextTo"/>
        <c:crossAx val="71821568"/>
        <c:crosses val="autoZero"/>
      </c:serAx>
    </c:plotArea>
    <c:legend>
      <c:legendPos val="r"/>
      <c:layout>
        <c:manualLayout>
          <c:xMode val="edge"/>
          <c:yMode val="edge"/>
          <c:x val="0.84265598242619189"/>
          <c:y val="0.3005732477267104"/>
          <c:w val="7.828099520298476E-2"/>
          <c:h val="0.15640491891908403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8.3333333333333714E-3"/>
                  <c:y val="0.1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7.8124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Телевидение и радиовещание</c:v>
                </c:pt>
                <c:pt idx="1">
                  <c:v>Периодическая печать и издательства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"-"??_р_._-;_-@_-</c:formatCode>
                <c:ptCount val="2"/>
                <c:pt idx="0">
                  <c:v>5147.2</c:v>
                </c:pt>
                <c:pt idx="1">
                  <c:v>10115.9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Телевидение и радиовещание</c:v>
                </c:pt>
                <c:pt idx="1">
                  <c:v>Периодическая печать и издательства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"-"??_р_._-;_-@_-</c:formatCode>
                <c:ptCount val="2"/>
                <c:pt idx="0">
                  <c:v>5147.2</c:v>
                </c:pt>
                <c:pt idx="1">
                  <c:v>10115.9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424000"/>
        <c:axId val="71825024"/>
        <c:axId val="210872832"/>
      </c:bar3DChart>
      <c:catAx>
        <c:axId val="71424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71825024"/>
        <c:crosses val="autoZero"/>
        <c:auto val="1"/>
        <c:lblAlgn val="ctr"/>
        <c:lblOffset val="100"/>
        <c:noMultiLvlLbl val="0"/>
      </c:catAx>
      <c:valAx>
        <c:axId val="71825024"/>
        <c:scaling>
          <c:orientation val="minMax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71424000"/>
        <c:crosses val="autoZero"/>
        <c:crossBetween val="between"/>
      </c:valAx>
      <c:serAx>
        <c:axId val="210872832"/>
        <c:scaling>
          <c:orientation val="minMax"/>
        </c:scaling>
        <c:delete val="1"/>
        <c:axPos val="b"/>
        <c:majorTickMark val="out"/>
        <c:minorTickMark val="none"/>
        <c:tickLblPos val="nextTo"/>
        <c:crossAx val="71825024"/>
        <c:crosses val="autoZero"/>
      </c:ser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84494650186801112"/>
          <c:y val="0.36201659411580533"/>
          <c:w val="0.13707083893035454"/>
          <c:h val="0.22588357185901903"/>
        </c:manualLayout>
      </c:layout>
      <c:overlay val="0"/>
      <c:txPr>
        <a:bodyPr/>
        <a:lstStyle/>
        <a:p>
          <a:pPr>
            <a:defRPr sz="900" b="1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46348553864385"/>
          <c:y val="0.17288238797053523"/>
          <c:w val="0.64137595822686366"/>
          <c:h val="0.61352874384156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Испонение 2017 года в сравнении с 2016 годом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078046883679592E-2"/>
                  <c:y val="-8.1065745525938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8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15425.1</c:v>
                </c:pt>
                <c:pt idx="1">
                  <c:v>15263.2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286720"/>
        <c:axId val="71901184"/>
      </c:barChart>
      <c:catAx>
        <c:axId val="72286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1901184"/>
        <c:crosses val="autoZero"/>
        <c:auto val="1"/>
        <c:lblAlgn val="ctr"/>
        <c:lblOffset val="100"/>
        <c:noMultiLvlLbl val="0"/>
      </c:catAx>
      <c:valAx>
        <c:axId val="71901184"/>
        <c:scaling>
          <c:orientation val="minMax"/>
          <c:max val="2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72286720"/>
        <c:crosses val="autoZero"/>
        <c:crossBetween val="between"/>
        <c:majorUnit val="50000"/>
        <c:minorUnit val="5000"/>
      </c:valAx>
      <c:spPr>
        <a:solidFill>
          <a:schemeClr val="accent6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3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165532942005866"/>
          <c:y val="2.9012351037568482E-2"/>
          <c:w val="0.43218477216528089"/>
          <c:h val="0.9273857984334062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5.5922818108583398E-4"/>
                  <c:y val="-1.09561602815888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196867680810067E-2"/>
                  <c:y val="4.0408950790026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151945794825013E-3"/>
                  <c:y val="4.0617291452595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Функционирование высшего должностного лица субъекта Российской Федерации и муниципального образования </c:v>
                </c:pt>
                <c:pt idx="1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2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3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4">
                  <c:v>Резервные фонды</c:v>
                </c:pt>
                <c:pt idx="5">
                  <c:v>Другие общегосударственный вопросы</c:v>
                </c:pt>
              </c:strCache>
            </c:strRef>
          </c:cat>
          <c:val>
            <c:numRef>
              <c:f>Лист1!$B$2:$B$7</c:f>
              <c:numCache>
                <c:formatCode>_-* #,##0.0_р_._-;\-* #,##0.0_р_._-;_-* "-"??_р_._-;_-@_-</c:formatCode>
                <c:ptCount val="6"/>
                <c:pt idx="0">
                  <c:v>2274.4</c:v>
                </c:pt>
                <c:pt idx="1">
                  <c:v>6937</c:v>
                </c:pt>
                <c:pt idx="2">
                  <c:v>93308.5</c:v>
                </c:pt>
                <c:pt idx="3">
                  <c:v>3065.6</c:v>
                </c:pt>
                <c:pt idx="4">
                  <c:v>3000</c:v>
                </c:pt>
                <c:pt idx="5">
                  <c:v>124622.98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609543084567384E-2"/>
                  <c:y val="-5.5123466971380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9151945794827151E-3"/>
                  <c:y val="-3.1913814585034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Функционирование высшего должностного лица субъекта Российской Федерации и муниципального образования </c:v>
                </c:pt>
                <c:pt idx="1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2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3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4">
                  <c:v>Резервные фонды</c:v>
                </c:pt>
                <c:pt idx="5">
                  <c:v>Другие общегосударственный вопросы</c:v>
                </c:pt>
              </c:strCache>
            </c:strRef>
          </c:cat>
          <c:val>
            <c:numRef>
              <c:f>Лист1!$C$2:$C$7</c:f>
              <c:numCache>
                <c:formatCode>_-* #,##0.0_р_._-;\-* #,##0.0_р_._-;_-* "-"??_р_._-;_-@_-</c:formatCode>
                <c:ptCount val="6"/>
                <c:pt idx="0">
                  <c:v>1939.3</c:v>
                </c:pt>
                <c:pt idx="1">
                  <c:v>6877.4</c:v>
                </c:pt>
                <c:pt idx="2">
                  <c:v>91568.5</c:v>
                </c:pt>
                <c:pt idx="3">
                  <c:v>3061.4</c:v>
                </c:pt>
                <c:pt idx="4">
                  <c:v>0</c:v>
                </c:pt>
                <c:pt idx="5">
                  <c:v>117630.7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gapDepth val="190"/>
        <c:shape val="cylinder"/>
        <c:axId val="71849984"/>
        <c:axId val="71822720"/>
        <c:axId val="0"/>
      </c:bar3DChart>
      <c:catAx>
        <c:axId val="71849984"/>
        <c:scaling>
          <c:orientation val="minMax"/>
        </c:scaling>
        <c:delete val="0"/>
        <c:axPos val="l"/>
        <c:numFmt formatCode="_-* #,##0.0_р_._-;\-* #,##0.0_р_._-;_-* &quot;-&quot;??_р_._-;_-@_-" sourceLinked="1"/>
        <c:majorTickMark val="cross"/>
        <c:minorTickMark val="in"/>
        <c:tickLblPos val="nextTo"/>
        <c:txPr>
          <a:bodyPr rot="0" vert="horz" anchor="t" anchorCtr="0"/>
          <a:lstStyle/>
          <a:p>
            <a:pPr>
              <a:defRPr sz="800" b="1" i="0" baseline="0"/>
            </a:pPr>
            <a:endParaRPr lang="ru-RU"/>
          </a:p>
        </c:txPr>
        <c:crossAx val="71822720"/>
        <c:crosses val="autoZero"/>
        <c:auto val="1"/>
        <c:lblAlgn val="ctr"/>
        <c:lblOffset val="0"/>
        <c:noMultiLvlLbl val="0"/>
      </c:catAx>
      <c:valAx>
        <c:axId val="71822720"/>
        <c:scaling>
          <c:orientation val="minMax"/>
        </c:scaling>
        <c:delete val="1"/>
        <c:axPos val="b"/>
        <c:majorGridlines/>
        <c:numFmt formatCode="_-* #,##0.0_р_._-;\-* #,##0.0_р_._-;_-* &quot;-&quot;??_р_._-;_-@_-" sourceLinked="1"/>
        <c:majorTickMark val="out"/>
        <c:minorTickMark val="none"/>
        <c:tickLblPos val="nextTo"/>
        <c:crossAx val="71849984"/>
        <c:crossesAt val="1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88945787474486293"/>
          <c:y val="0.43803581335307473"/>
          <c:w val="5.4990784427214189E-2"/>
          <c:h val="0.13118740934953918"/>
        </c:manualLayout>
      </c:layout>
      <c:overlay val="0"/>
      <c:txPr>
        <a:bodyPr/>
        <a:lstStyle/>
        <a:p>
          <a:pPr rtl="0"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055200131233595"/>
          <c:y val="0"/>
        </c:manualLayout>
      </c:layout>
      <c:overlay val="0"/>
      <c:spPr>
        <a:solidFill>
          <a:schemeClr val="tx2">
            <a:lumMod val="20000"/>
            <a:lumOff val="80000"/>
          </a:schemeClr>
        </a:solidFill>
        <a:effectLst>
          <a:softEdge rad="63500"/>
        </a:effectLst>
      </c:spPr>
      <c:txPr>
        <a:bodyPr/>
        <a:lstStyle/>
        <a:p>
          <a:pPr>
            <a:defRPr sz="1500" baseline="0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10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10">
          <a:fgClr>
            <a:schemeClr val="accent1"/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5.6156332020997374E-2"/>
          <c:y val="0.23620887361721712"/>
          <c:w val="0.92092700131233596"/>
          <c:h val="0.68354342903698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одного жителя ЗАТО г. Североморск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749999999999999E-2"/>
                  <c:y val="-3.7411668063817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666666666666666E-3"/>
                  <c:y val="-5.344524009116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7.482333612763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333333333333332E-3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46.94</c:v>
                </c:pt>
                <c:pt idx="1">
                  <c:v>42.44</c:v>
                </c:pt>
                <c:pt idx="2">
                  <c:v>41.99</c:v>
                </c:pt>
                <c:pt idx="3" formatCode="0.00">
                  <c:v>41.19917387375758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878464"/>
        <c:axId val="113721344"/>
        <c:axId val="0"/>
      </c:bar3DChart>
      <c:catAx>
        <c:axId val="138878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13721344"/>
        <c:crosses val="autoZero"/>
        <c:auto val="1"/>
        <c:lblAlgn val="ctr"/>
        <c:lblOffset val="100"/>
        <c:noMultiLvlLbl val="0"/>
      </c:catAx>
      <c:valAx>
        <c:axId val="113721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38878464"/>
        <c:crosses val="autoZero"/>
        <c:crossBetween val="between"/>
        <c:minorUnit val="0.2"/>
      </c:valAx>
      <c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aseline="0"/>
            </a:pPr>
            <a:r>
              <a:rPr lang="ru-RU" sz="1600" dirty="0" smtClean="0"/>
              <a:t>Доходы </a:t>
            </a:r>
            <a:r>
              <a:rPr lang="ru-RU" sz="1600" dirty="0"/>
              <a:t>на одного жителя ЗАТО г. Североморск</a:t>
            </a:r>
          </a:p>
        </c:rich>
      </c:tx>
      <c:layout>
        <c:manualLayout>
          <c:xMode val="edge"/>
          <c:yMode val="edge"/>
          <c:x val="0.14858677992441635"/>
          <c:y val="4.6191957507366904E-2"/>
        </c:manualLayout>
      </c:layout>
      <c:overlay val="0"/>
      <c:spPr>
        <a:solidFill>
          <a:schemeClr val="tx2">
            <a:lumMod val="20000"/>
            <a:lumOff val="80000"/>
          </a:schemeClr>
        </a:solidFill>
        <a:effectLst>
          <a:softEdge rad="63500"/>
        </a:effectLst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10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10">
          <a:fgClr>
            <a:schemeClr val="accent1"/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5.6156332020997374E-2"/>
          <c:y val="0.23620887361721712"/>
          <c:w val="0.92092700131233596"/>
          <c:h val="0.68354342903698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одного жителя ЗАТО г. Североморск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749999999999999E-2"/>
                  <c:y val="-3.7411668063817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666666666666666E-3"/>
                  <c:y val="-5.344524009116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7.482333612763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333333333333332E-3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45.46</c:v>
                </c:pt>
                <c:pt idx="1">
                  <c:v>42.01</c:v>
                </c:pt>
                <c:pt idx="2">
                  <c:v>40.049999999999997</c:v>
                </c:pt>
                <c:pt idx="3" formatCode="0.00">
                  <c:v>38.137238608493611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883072"/>
        <c:axId val="113722496"/>
        <c:axId val="0"/>
      </c:bar3DChart>
      <c:catAx>
        <c:axId val="138883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13722496"/>
        <c:crosses val="autoZero"/>
        <c:auto val="1"/>
        <c:lblAlgn val="ctr"/>
        <c:lblOffset val="100"/>
        <c:noMultiLvlLbl val="0"/>
      </c:catAx>
      <c:valAx>
        <c:axId val="113722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38883072"/>
        <c:crosses val="autoZero"/>
        <c:crossBetween val="between"/>
        <c:minorUnit val="0.2"/>
      </c:valAx>
      <c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400" baseline="0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бюджета, ВСЕГО</c:v>
                </c:pt>
              </c:strCache>
            </c:strRef>
          </c:tx>
          <c:dLbls>
            <c:dLbl>
              <c:idx val="0"/>
              <c:layout>
                <c:manualLayout>
                  <c:x val="-7.7083333333333337E-2"/>
                  <c:y val="-6.8362879494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64E-2"/>
                  <c:y val="-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6E-3"/>
                  <c:y val="-0.1519175099882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2461</c:v>
                </c:pt>
                <c:pt idx="1">
                  <c:v>2393.4</c:v>
                </c:pt>
                <c:pt idx="2">
                  <c:v>2363.6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182784"/>
        <c:axId val="113725952"/>
      </c:lineChart>
      <c:catAx>
        <c:axId val="168182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113725952"/>
        <c:crosses val="autoZero"/>
        <c:auto val="1"/>
        <c:lblAlgn val="ctr"/>
        <c:lblOffset val="100"/>
        <c:noMultiLvlLbl val="0"/>
      </c:catAx>
      <c:valAx>
        <c:axId val="11372595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68182784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3624387818475527E-2"/>
          <c:y val="3.9368928171913953E-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доходы, ВСЕГО</c:v>
                </c:pt>
              </c:strCache>
            </c:strRef>
          </c:tx>
          <c:dLbls>
            <c:dLbl>
              <c:idx val="0"/>
              <c:layout>
                <c:manualLayout>
                  <c:x val="-6.8750000000000006E-2"/>
                  <c:y val="0.1139381324912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750000000000006E-2"/>
                  <c:y val="0.12912988349003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500000000000001E-2"/>
                  <c:y val="4.557525299648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1091.0999999999999</c:v>
                </c:pt>
                <c:pt idx="1">
                  <c:v>1134.4000000000001</c:v>
                </c:pt>
                <c:pt idx="2">
                  <c:v>1075.8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177088"/>
        <c:axId val="113727680"/>
      </c:lineChart>
      <c:catAx>
        <c:axId val="185177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 baseline="0"/>
            </a:pPr>
            <a:endParaRPr lang="ru-RU"/>
          </a:p>
        </c:txPr>
        <c:crossAx val="113727680"/>
        <c:crosses val="autoZero"/>
        <c:auto val="1"/>
        <c:lblAlgn val="ctr"/>
        <c:lblOffset val="100"/>
        <c:noMultiLvlLbl val="0"/>
      </c:catAx>
      <c:valAx>
        <c:axId val="11372768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85177088"/>
        <c:crosses val="autoZero"/>
        <c:crossBetween val="between"/>
      </c:valAx>
      <c:spPr>
        <a:pattFill prst="pct25">
          <a:fgClr>
            <a:schemeClr val="accent1"/>
          </a:fgClr>
          <a:bgClr>
            <a:schemeClr val="bg1"/>
          </a:bgClr>
        </a:patt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0.84763</cdr:x>
      <cdr:y>0.10219</cdr:y>
    </cdr:from>
    <cdr:to>
      <cdr:x>0.9626</cdr:x>
      <cdr:y>0.22431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5167173" y="309065"/>
          <a:ext cx="70083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тыс. 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0.84763</cdr:x>
      <cdr:y>0.10219</cdr:y>
    </cdr:from>
    <cdr:to>
      <cdr:x>0.9626</cdr:x>
      <cdr:y>0.22431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5167173" y="309065"/>
          <a:ext cx="70083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тыс. 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0.53535</cdr:x>
      <cdr:y>0</cdr:y>
    </cdr:from>
    <cdr:to>
      <cdr:x>0.63186</cdr:x>
      <cdr:y>0.16343</cdr:y>
    </cdr:to>
    <cdr:sp macro="" textlink="">
      <cdr:nvSpPr>
        <cdr:cNvPr id="2" name="TextBox 14"/>
        <cdr:cNvSpPr txBox="1"/>
      </cdr:nvSpPr>
      <cdr:spPr>
        <a:xfrm xmlns:a="http://schemas.openxmlformats.org/drawingml/2006/main">
          <a:off x="3816398" y="0"/>
          <a:ext cx="68800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29 436,9</a:t>
          </a:r>
        </a:p>
        <a:p xmlns:a="http://schemas.openxmlformats.org/drawingml/2006/main">
          <a:r>
            <a:rPr lang="ru-RU" sz="1000" b="1" dirty="0" smtClean="0"/>
            <a:t>    3,5%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0.30122</cdr:x>
      <cdr:y>0.56909</cdr:y>
    </cdr:from>
    <cdr:to>
      <cdr:x>0.39773</cdr:x>
      <cdr:y>0.73252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1908722" y="1806877"/>
          <a:ext cx="611556" cy="5188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16 897,8</a:t>
          </a:r>
        </a:p>
        <a:p xmlns:a="http://schemas.openxmlformats.org/drawingml/2006/main">
          <a:r>
            <a:rPr lang="ru-RU" sz="1000" b="1" dirty="0" smtClean="0"/>
            <a:t>    24,0%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0.71717</cdr:x>
      <cdr:y>0.55882</cdr:y>
    </cdr:from>
    <cdr:to>
      <cdr:x>0.75116</cdr:x>
      <cdr:y>0.61765</cdr:y>
    </cdr:to>
    <cdr:sp macro="" textlink="">
      <cdr:nvSpPr>
        <cdr:cNvPr id="5" name="Стрелка вниз 4"/>
        <cdr:cNvSpPr/>
      </cdr:nvSpPr>
      <cdr:spPr>
        <a:xfrm xmlns:a="http://schemas.openxmlformats.org/drawingml/2006/main">
          <a:off x="5112568" y="1368152"/>
          <a:ext cx="242316" cy="144016"/>
        </a:xfrm>
        <a:prstGeom xmlns:a="http://schemas.openxmlformats.org/drawingml/2006/main" prst="downArrow">
          <a:avLst>
            <a:gd name="adj1" fmla="val 42299"/>
            <a:gd name="adj2" fmla="val 50000"/>
          </a:avLst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0.50321</cdr:x>
      <cdr:y>0.06163</cdr:y>
    </cdr:from>
    <cdr:to>
      <cdr:x>0.5372</cdr:x>
      <cdr:y>0.12045</cdr:y>
    </cdr:to>
    <cdr:sp macro="" textlink="">
      <cdr:nvSpPr>
        <cdr:cNvPr id="6" name="Стрелка вниз 5"/>
        <cdr:cNvSpPr/>
      </cdr:nvSpPr>
      <cdr:spPr>
        <a:xfrm xmlns:a="http://schemas.openxmlformats.org/drawingml/2006/main" rot="10800000">
          <a:off x="3587254" y="150887"/>
          <a:ext cx="242316" cy="144016"/>
        </a:xfrm>
        <a:prstGeom xmlns:a="http://schemas.openxmlformats.org/drawingml/2006/main" prst="downArrow">
          <a:avLst>
            <a:gd name="adj1" fmla="val 42299"/>
            <a:gd name="adj2" fmla="val 50000"/>
          </a:avLst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0.68076</cdr:y>
    </cdr:from>
    <cdr:to>
      <cdr:x>0.92491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270228"/>
          <a:ext cx="2952328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800" dirty="0" smtClean="0"/>
            <a:t>     </a:t>
          </a:r>
          <a:r>
            <a:rPr lang="ru-RU" sz="800" b="1" dirty="0" smtClean="0"/>
            <a:t>Значительное снижение расходов в 2016 году связано с увеличением ассигнований для финансирования капитального строительства и оплаты труда </a:t>
          </a:r>
          <a:endParaRPr lang="ru-RU" sz="8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0.42213</cdr:x>
      <cdr:y>0.50081</cdr:y>
    </cdr:from>
    <cdr:to>
      <cdr:x>0.7086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47458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0.42213</cdr:x>
      <cdr:y>0.50081</cdr:y>
    </cdr:from>
    <cdr:to>
      <cdr:x>0.7086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47458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0.54403</cdr:x>
      <cdr:y>0</cdr:y>
    </cdr:from>
    <cdr:to>
      <cdr:x>1</cdr:x>
      <cdr:y>0.19845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07460" y="-3643478"/>
          <a:ext cx="2436885" cy="52902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/>
            <a:t>Исполнение 2017 года по разделу </a:t>
          </a:r>
        </a:p>
        <a:p xmlns:a="http://schemas.openxmlformats.org/drawingml/2006/main">
          <a:pPr algn="ctr"/>
          <a:r>
            <a:rPr lang="ru-RU" sz="1000" b="1" dirty="0" smtClean="0"/>
            <a:t> в сравнении с 2016 годом</a:t>
          </a:r>
          <a:endParaRPr lang="ru-RU" sz="10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0.42213</cdr:x>
      <cdr:y>0.50081</cdr:y>
    </cdr:from>
    <cdr:to>
      <cdr:x>0.7086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33489" y="837967"/>
          <a:ext cx="701357" cy="835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0.42213</cdr:x>
      <cdr:y>0.50081</cdr:y>
    </cdr:from>
    <cdr:to>
      <cdr:x>0.7086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33489" y="837967"/>
          <a:ext cx="701357" cy="835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0.42213</cdr:x>
      <cdr:y>0.50081</cdr:y>
    </cdr:from>
    <cdr:to>
      <cdr:x>0.7086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33489" y="837967"/>
          <a:ext cx="701357" cy="835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F508-1366-41EA-B7F8-E3F9550350F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E187A-E2CB-45C5-81AE-DB23C25DD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2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E187A-E2CB-45C5-81AE-DB23C25DD08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12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E187A-E2CB-45C5-81AE-DB23C25DD08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E187A-E2CB-45C5-81AE-DB23C25DD0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8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E187A-E2CB-45C5-81AE-DB23C25DD08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7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E187A-E2CB-45C5-81AE-DB23C25DD08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4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731D666-1DD9-4746-A450-C0864E33C657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562CE6E-CCBC-4BCD-A613-7E64D8CA1A0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microsoft.com/office/2007/relationships/hdphoto" Target="../media/hdphoto4.wdp"/><Relationship Id="rId7" Type="http://schemas.openxmlformats.org/officeDocument/2006/relationships/chart" Target="../charts/chart2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0.xml"/><Relationship Id="rId5" Type="http://schemas.openxmlformats.org/officeDocument/2006/relationships/chart" Target="../charts/chart39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6.xml"/><Relationship Id="rId4" Type="http://schemas.openxmlformats.org/officeDocument/2006/relationships/chart" Target="../charts/char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8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finupr@citysever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2" y="43883"/>
            <a:ext cx="9102573" cy="68223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4208" y="5877272"/>
            <a:ext cx="2480320" cy="622920"/>
          </a:xfrm>
          <a:solidFill>
            <a:schemeClr val="accent5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2017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128792" cy="108012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2600" dirty="0" smtClean="0"/>
              <a:t>Итоги исполнения бюджета </a:t>
            </a:r>
            <a:br>
              <a:rPr lang="ru-RU" sz="2600" dirty="0" smtClean="0"/>
            </a:br>
            <a:r>
              <a:rPr lang="ru-RU" sz="2600" dirty="0" smtClean="0"/>
              <a:t>ЗАТО г. Североморск</a:t>
            </a: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4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76265"/>
            <a:ext cx="3960440" cy="646331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Налоги на прибыль, доходы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98711349"/>
              </p:ext>
            </p:extLst>
          </p:nvPr>
        </p:nvGraphicFramePr>
        <p:xfrm>
          <a:off x="683568" y="1307587"/>
          <a:ext cx="3960440" cy="1945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4048" y="1916832"/>
            <a:ext cx="3240360" cy="553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ошибочное зачисление налогов;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осуществлением возвратов.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8344" y="2920881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46593"/>
              </p:ext>
            </p:extLst>
          </p:nvPr>
        </p:nvGraphicFramePr>
        <p:xfrm>
          <a:off x="179510" y="3212976"/>
          <a:ext cx="8784978" cy="3282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8363"/>
                <a:gridCol w="978302"/>
                <a:gridCol w="1072509"/>
                <a:gridCol w="1014535"/>
                <a:gridCol w="1036274"/>
                <a:gridCol w="724668"/>
                <a:gridCol w="920327"/>
              </a:tblGrid>
              <a:tr h="419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2016 год</a:t>
                      </a:r>
                      <a:r>
                        <a:rPr lang="ru-RU" sz="700" b="1" u="none" strike="noStrike" dirty="0">
                          <a:effectLst/>
                        </a:rPr>
                        <a:t>                         отчет по исполнению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первоначальный план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2017 год   </a:t>
                      </a:r>
                      <a:r>
                        <a:rPr lang="ru-RU" sz="700" b="1" u="none" strike="noStrike" dirty="0">
                          <a:effectLst/>
                        </a:rPr>
                        <a:t>                   уточненный план поступлений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2017 год  </a:t>
                      </a:r>
                      <a:r>
                        <a:rPr lang="ru-RU" sz="700" b="1" u="none" strike="noStrike" dirty="0">
                          <a:effectLst/>
                        </a:rPr>
                        <a:t>                       отчет по исполнению       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2017/2016,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исполнение 2017 к уточненному плану 2017, %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</a:tr>
              <a:tr h="106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</a:rPr>
                        <a:t>3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</a:rPr>
                        <a:t>4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</a:rPr>
                        <a:t>5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</a:rPr>
                        <a:t>6</a:t>
                      </a:r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7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 anchor="ctr"/>
                </a:tc>
              </a:tr>
              <a:tr h="138973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НАЛОГИ НА ПРИБЫЛЬ, ДОХОДЫ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863 653,94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864 688,70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831 525,95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>
                          <a:effectLst/>
                        </a:rPr>
                        <a:t>818 040,40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94,72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98,38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</a:tr>
              <a:tr h="12271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Налог на доходы физических лиц </a:t>
                      </a:r>
                      <a:endParaRPr lang="ru-RU" sz="600" b="1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863 653,94</a:t>
                      </a:r>
                      <a:endParaRPr lang="ru-RU" sz="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864 688,70</a:t>
                      </a:r>
                      <a:endParaRPr lang="ru-RU" sz="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831 525,95</a:t>
                      </a:r>
                      <a:endParaRPr lang="ru-RU" sz="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818 040,40</a:t>
                      </a:r>
                      <a:endParaRPr lang="ru-RU" sz="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94,72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98,38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</a:tr>
              <a:tr h="55118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Налог надоходы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227,227.1 и 228 Налогового кодекса Российской Федерации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861 558,70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862 596,55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829 037,70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815 273,36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94,63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98,34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</a:tr>
              <a:tr h="86409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</a:t>
                      </a:r>
                      <a:r>
                        <a:rPr lang="ru-RU" sz="700" u="none" strike="noStrike" dirty="0" smtClean="0">
                          <a:effectLst/>
                        </a:rPr>
                        <a:t>предпринимателей, </a:t>
                      </a:r>
                      <a:r>
                        <a:rPr lang="ru-RU" sz="700" u="none" strike="noStrike" dirty="0">
                          <a:effectLst/>
                        </a:rPr>
                        <a:t>нотариусов, занимающихся частной практикой, адвокатов, учредивших адвокатские кабинеты и других лиц, </a:t>
                      </a:r>
                      <a:r>
                        <a:rPr lang="ru-RU" sz="700" u="none" strike="noStrike" dirty="0" smtClean="0">
                          <a:effectLst/>
                        </a:rPr>
                        <a:t>занимающихся </a:t>
                      </a:r>
                      <a:r>
                        <a:rPr lang="ru-RU" sz="700" u="none" strike="noStrike" dirty="0">
                          <a:effectLst/>
                        </a:rPr>
                        <a:t>частной практикой в соответствии со статьей 227 Налогового кодекса Российской Федерации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323,60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241,45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656,73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927,22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286,53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141,19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1 759,61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1 831,53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1 831,53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1 841,72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104,67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100,56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</a:tr>
              <a:tr h="72008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у физических лиц на основании патента в соответствии со статьей 227.1 Налогового кодекса Российской Федерации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12,03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19,17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-1,90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-15,83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46" marR="5246" marT="524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0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5535" y="404664"/>
            <a:ext cx="7128792" cy="646331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Налоги на товары (работы, услуги), реализуемые на территории Российской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едерации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79726529"/>
              </p:ext>
            </p:extLst>
          </p:nvPr>
        </p:nvGraphicFramePr>
        <p:xfrm>
          <a:off x="467544" y="1146455"/>
          <a:ext cx="339620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2040" y="1916832"/>
            <a:ext cx="3384376" cy="553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Возврат средств в связи с излишне уплаченными суммами акцизов на прямогонный бензин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36850" y="2924944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48720"/>
              </p:ext>
            </p:extLst>
          </p:nvPr>
        </p:nvGraphicFramePr>
        <p:xfrm>
          <a:off x="140769" y="3171165"/>
          <a:ext cx="8856985" cy="3585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0210"/>
                <a:gridCol w="1125264"/>
                <a:gridCol w="904232"/>
                <a:gridCol w="991303"/>
                <a:gridCol w="937719"/>
                <a:gridCol w="957813"/>
                <a:gridCol w="669799"/>
                <a:gridCol w="850645"/>
              </a:tblGrid>
              <a:tr h="473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Код БК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2016 год                         отчет по исполнению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первоначальный план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уточненный план поступлений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   отчет по исполнению       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2017/2016,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 к уточненному плану 2017,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</a:tr>
              <a:tr h="91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r>
                        <a:rPr lang="ru-RU" sz="700" u="none" strike="noStrike" dirty="0" smtClean="0">
                          <a:effectLst/>
                        </a:rPr>
                        <a:t>7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8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ctr"/>
                </a:tc>
              </a:tr>
              <a:tr h="285964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>
                          <a:effectLst/>
                        </a:rPr>
                        <a:t>00010302000010000110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13 136,73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12 868,49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9 365,27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>
                          <a:effectLst/>
                        </a:rPr>
                        <a:t>9 305,43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>
                          <a:effectLst/>
                        </a:rPr>
                        <a:t>70,84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99,36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</a:tr>
              <a:tr h="53724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00010302230010000110 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4 490,91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4 325,21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3 724,31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3 823,60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85,14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102,67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</a:tr>
              <a:tr h="62567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700" u="none" strike="noStrike" dirty="0" err="1">
                          <a:effectLst/>
                        </a:rPr>
                        <a:t>инжекторных</a:t>
                      </a:r>
                      <a:r>
                        <a:rPr lang="ru-RU" sz="700" u="none" strike="noStrike" dirty="0">
                          <a:effectLst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00010302240010000110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68,55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68,94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39,51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38,82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56,62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98,24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</a:tr>
              <a:tr h="53035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00010302250010000110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9 242,43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8 474,34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5 601,45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6 183,56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66,90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110,39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</a:tr>
              <a:tr h="52744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00010302260010000110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-665,16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-740,54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111,33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986" marR="2986" marT="298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3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620688"/>
            <a:ext cx="3816424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Налоги на совокупный доход</a:t>
            </a:r>
            <a:endParaRPr lang="ru-RU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44977476"/>
              </p:ext>
            </p:extLst>
          </p:nvPr>
        </p:nvGraphicFramePr>
        <p:xfrm>
          <a:off x="722896" y="1004421"/>
          <a:ext cx="4209145" cy="184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36096" y="1700808"/>
            <a:ext cx="3312367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Уменьшение налогооблагаемой базы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2766993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1267"/>
              </p:ext>
            </p:extLst>
          </p:nvPr>
        </p:nvGraphicFramePr>
        <p:xfrm>
          <a:off x="107504" y="3013214"/>
          <a:ext cx="8928990" cy="3530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9885"/>
                <a:gridCol w="1134411"/>
                <a:gridCol w="911581"/>
                <a:gridCol w="999362"/>
                <a:gridCol w="945343"/>
                <a:gridCol w="965601"/>
                <a:gridCol w="675246"/>
                <a:gridCol w="857561"/>
              </a:tblGrid>
              <a:tr h="668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Код БК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2016 год                         отчет по исполнению  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первоначальный план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2017 год                      уточненный план поступлений  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2017 год                         отчет по исполнению         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2017/2016,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исполнение 2017 к уточненному плану 2017, %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14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1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2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4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5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6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effectLst/>
                        </a:rPr>
                        <a:t>7</a:t>
                      </a:r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effectLst/>
                        </a:rPr>
                        <a:t>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254113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Налоги на совокупный доход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00010500000000000000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71 718,05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67 338,23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73 563,49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72 237,61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100,72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98,20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6947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00010501000000000110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57 252,83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51 884,51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59 061,88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57 903,35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101,14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98,04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36497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i="1" u="none" strike="noStrike" dirty="0">
                          <a:effectLst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i="1" u="none" strike="noStrike">
                          <a:effectLst/>
                        </a:rPr>
                        <a:t>00010501011010000110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38 005,34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36 113,77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36 485,13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39 441,32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103,78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108,10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672651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i="1" u="none" strike="noStrike" dirty="0">
                          <a:effectLst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</a:t>
                      </a:r>
                      <a:r>
                        <a:rPr lang="ru-RU" sz="700" i="1" u="none" strike="noStrike" dirty="0" smtClean="0">
                          <a:effectLst/>
                        </a:rPr>
                        <a:t>, зачисляемый </a:t>
                      </a:r>
                      <a:r>
                        <a:rPr lang="ru-RU" sz="700" i="1" u="none" strike="noStrike" dirty="0">
                          <a:effectLst/>
                        </a:rPr>
                        <a:t>в бюджеты субъектов Российской Федерации)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i="1" u="none" strike="noStrike" dirty="0">
                          <a:effectLst/>
                        </a:rPr>
                        <a:t>18210501021010000110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17 079,07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15 770,74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20 338,83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18 454,94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108,06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90,74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43929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i="1" u="none" strike="noStrike" dirty="0">
                          <a:effectLst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i="1" u="none" strike="noStrike" dirty="0">
                          <a:effectLst/>
                        </a:rPr>
                        <a:t>18210501050010000110</a:t>
                      </a:r>
                      <a:endParaRPr lang="ru-RU" sz="7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2 168,41</a:t>
                      </a:r>
                      <a:endParaRPr lang="ru-RU" sz="7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0,00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>
                          <a:effectLst/>
                        </a:rPr>
                        <a:t>2 237,92</a:t>
                      </a:r>
                      <a:endParaRPr lang="ru-RU" sz="7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7,10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0,33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i="1" u="none" strike="noStrike" dirty="0">
                          <a:effectLst/>
                        </a:rPr>
                        <a:t>0,32</a:t>
                      </a:r>
                      <a:endParaRPr lang="ru-RU" sz="7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31006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Единый  налог  на  вмененный  доход  для отдельных видов деятельности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00010502010020000110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11 359,95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13 060,42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11 464,42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11 518,38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101,39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100,47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408158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00010504010020000110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3 105,28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2 393,30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3 037,19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2 815,88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90,68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92,71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5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599" y="260648"/>
            <a:ext cx="2783134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Налоги на имущество</a:t>
            </a:r>
            <a:endParaRPr lang="ru-RU" b="1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58693205"/>
              </p:ext>
            </p:extLst>
          </p:nvPr>
        </p:nvGraphicFramePr>
        <p:xfrm>
          <a:off x="5148064" y="445314"/>
          <a:ext cx="3480048" cy="117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36551" y="692696"/>
            <a:ext cx="338437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-погашение задолженности прошлых лет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599" y="4293096"/>
            <a:ext cx="3065263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Государственная пошлина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4869160"/>
            <a:ext cx="3384376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-Снижение показателей связано с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увеличением количества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дел, рассматриваемых в судах общей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юрисдикции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мировыми судьями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40756715"/>
              </p:ext>
            </p:extLst>
          </p:nvPr>
        </p:nvGraphicFramePr>
        <p:xfrm>
          <a:off x="4499992" y="4221088"/>
          <a:ext cx="3672409" cy="196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68344" y="1884313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47917"/>
              </p:ext>
            </p:extLst>
          </p:nvPr>
        </p:nvGraphicFramePr>
        <p:xfrm>
          <a:off x="215007" y="1578731"/>
          <a:ext cx="8821490" cy="238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0929"/>
                <a:gridCol w="936104"/>
                <a:gridCol w="864096"/>
                <a:gridCol w="792088"/>
                <a:gridCol w="864096"/>
                <a:gridCol w="792088"/>
                <a:gridCol w="792089"/>
              </a:tblGrid>
              <a:tr h="87485">
                <a:tc rowSpan="2">
                  <a:txBody>
                    <a:bodyPr/>
                    <a:lstStyle/>
                    <a:p>
                      <a:pPr algn="ctr" fontAlgn="ctr"/>
                      <a:endParaRPr lang="ru-RU" sz="700" b="1" u="none" strike="noStrike" dirty="0">
                        <a:effectLst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2016 год                         отчет по исполнению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первоначальный план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уточненный план поступлений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   отчет по исполнению       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исполнение 2017 к уточненному плану 2017, %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338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2017/2016,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4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5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6</a:t>
                      </a:r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874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Налоги на имущество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16 893,01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19 121,15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18 349,97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20 854,14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>
                          <a:effectLst/>
                        </a:rPr>
                        <a:t>123,45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113,65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91053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Налог на имущество физических лиц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15 077,58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16 534,82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16 534,82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19 133,77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126,90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effectLst/>
                        </a:rPr>
                        <a:t>115,72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30134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i="1" u="none" strike="noStrike" dirty="0">
                          <a:effectLst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15 077,58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16 534,82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16 534,82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19 133,77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126,90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115,72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781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Земельный налог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1 815,43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2 586,33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1 815,15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1 720,37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94,76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94,78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2696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i="1" u="none" strike="noStrike" dirty="0">
                          <a:effectLst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1 783,30</a:t>
                      </a:r>
                      <a:endParaRPr lang="ru-RU" sz="8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2 557,20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1 786,02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1 703,78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95,54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95,40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30134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i="1" u="none" strike="noStrike" dirty="0">
                          <a:effectLst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32,13</a:t>
                      </a:r>
                      <a:endParaRPr lang="ru-RU" sz="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29,13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29,13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16,59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51,65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56,96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45012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i="1" u="none" strike="noStrike" dirty="0" smtClean="0">
                          <a:effectLst/>
                        </a:rPr>
                        <a:t>Земельный </a:t>
                      </a:r>
                      <a:r>
                        <a:rPr lang="ru-RU" sz="800" i="1" u="none" strike="noStrike" dirty="0">
                          <a:effectLst/>
                        </a:rPr>
                        <a:t>налог, взимаемый по ставкам, установленным в соответствии с подпунктом 2 пункта 1 статьи 394 Налогового кодекса Российской Федерации и применяемым к объектам налогообложения, расположенным в границах городских округов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effectLst/>
                        </a:rPr>
                        <a:t> </a:t>
                      </a:r>
                      <a:endParaRPr lang="ru-RU" sz="800" b="0" i="1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525,00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560,00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 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#ДЕЛ/0!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 dirty="0">
                          <a:effectLst/>
                        </a:rPr>
                        <a:t>0,00</a:t>
                      </a:r>
                      <a:endParaRPr lang="ru-RU" sz="800" b="0" i="1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6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67380"/>
            <a:ext cx="5472608" cy="369332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НЕНАЛОГОВЫЕ ДОХОДЫ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78421523"/>
              </p:ext>
            </p:extLst>
          </p:nvPr>
        </p:nvGraphicFramePr>
        <p:xfrm>
          <a:off x="179512" y="3861048"/>
          <a:ext cx="878497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36850" y="668463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47186"/>
              </p:ext>
            </p:extLst>
          </p:nvPr>
        </p:nvGraphicFramePr>
        <p:xfrm>
          <a:off x="107505" y="1024722"/>
          <a:ext cx="8856983" cy="2547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118"/>
                <a:gridCol w="1116188"/>
                <a:gridCol w="896938"/>
                <a:gridCol w="983308"/>
                <a:gridCol w="930158"/>
                <a:gridCol w="950089"/>
                <a:gridCol w="788104"/>
                <a:gridCol w="720080"/>
              </a:tblGrid>
              <a:tr h="532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Код БК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2016 год                         отчет по исполнению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первоначальный план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уточненный план поступлений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   отчет по исполнению       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2017/2016,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исполнение 2017 к уточненному плану 2017, %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14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4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5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6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r>
                        <a:rPr lang="ru-RU" sz="700" b="1" u="none" strike="noStrike" dirty="0" smtClean="0">
                          <a:effectLst/>
                        </a:rPr>
                        <a:t>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effectLst/>
                        </a:rPr>
                        <a:t>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217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НЕНАЛОГОВЫЕ ДОХОДЫ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157 782,71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156 487,93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138 003,47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142 028,76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90,02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102,92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435978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00011100000000000000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48 406,35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56 145,27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39 293,83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43 778,46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90,44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111,41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6947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Платежи при пользовании природными ресурсами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00011200000000000000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6 209,52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6 251,31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451,80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364,07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5,86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80,58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319302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00013000000000000000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533,67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450,00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743,77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139,37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165,28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74043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Доходы от продажи материальных и нематериальных активов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00011400000000000000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91 457,40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85 116,70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85 116,70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82 897,32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90,64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97,39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186848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Штрафы, санкции, возмещение ущерба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00011600000000000000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11 175,76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8 974,65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12 691,14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14 244,08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127,46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112,24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168163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Прочие неналоговые доходы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00011700000000000000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0,00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1,06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7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165" y="130032"/>
            <a:ext cx="3622739" cy="692497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Доходы от использования имущества,</a:t>
            </a:r>
          </a:p>
          <a:p>
            <a:pPr algn="ctr"/>
            <a:r>
              <a:rPr lang="ru-RU" sz="1300" b="1" dirty="0" smtClean="0"/>
              <a:t> находящегося в государственной и </a:t>
            </a:r>
          </a:p>
          <a:p>
            <a:pPr algn="ctr"/>
            <a:r>
              <a:rPr lang="ru-RU" sz="1300" b="1" dirty="0" smtClean="0"/>
              <a:t>муниципальной собственности</a:t>
            </a:r>
            <a:endParaRPr lang="ru-RU" sz="13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10977018"/>
              </p:ext>
            </p:extLst>
          </p:nvPr>
        </p:nvGraphicFramePr>
        <p:xfrm>
          <a:off x="144977" y="764704"/>
          <a:ext cx="2808312" cy="194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165" y="2481863"/>
            <a:ext cx="3672408" cy="553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Уплата авансовых платежей;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Поступление в бюджет задолженности прошлых лет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230058"/>
            <a:ext cx="2448272" cy="492443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Платежи при пользовании природными ресурсами</a:t>
            </a:r>
            <a:endParaRPr lang="ru-RU" sz="1300" b="1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87100731"/>
              </p:ext>
            </p:extLst>
          </p:nvPr>
        </p:nvGraphicFramePr>
        <p:xfrm>
          <a:off x="3707904" y="665376"/>
          <a:ext cx="2232248" cy="179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23927" y="2341572"/>
            <a:ext cx="2016225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Изменение федерального законодательства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130032"/>
            <a:ext cx="2952328" cy="89255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Доходы от оказания платных услуг</a:t>
            </a:r>
          </a:p>
          <a:p>
            <a:pPr algn="ctr"/>
            <a:r>
              <a:rPr lang="ru-RU" sz="1300" b="1" dirty="0" smtClean="0"/>
              <a:t> и компенсации затрат государства</a:t>
            </a:r>
            <a:endParaRPr lang="ru-RU" sz="13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75893768"/>
              </p:ext>
            </p:extLst>
          </p:nvPr>
        </p:nvGraphicFramePr>
        <p:xfrm>
          <a:off x="6156176" y="1022584"/>
          <a:ext cx="280831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00193" y="2267895"/>
            <a:ext cx="2664296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зачисление дебиторской задолженности прошлых лет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601944"/>
            <a:ext cx="3445514" cy="492443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Доходы от продажи материальных </a:t>
            </a:r>
          </a:p>
          <a:p>
            <a:pPr algn="ctr"/>
            <a:r>
              <a:rPr lang="ru-RU" sz="1300" b="1" dirty="0" smtClean="0"/>
              <a:t>и нематериальных активов</a:t>
            </a:r>
            <a:endParaRPr lang="ru-RU" sz="13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80667883"/>
              </p:ext>
            </p:extLst>
          </p:nvPr>
        </p:nvGraphicFramePr>
        <p:xfrm>
          <a:off x="1979712" y="4221088"/>
          <a:ext cx="249795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23528" y="4365104"/>
            <a:ext cx="1512168" cy="1015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Снижение предпринимательской активности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01" y="3634538"/>
            <a:ext cx="3456583" cy="492443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Штрафы, санкции, возмещение ущерба</a:t>
            </a:r>
            <a:endParaRPr lang="ru-RU" sz="1300" b="1" dirty="0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61631091"/>
              </p:ext>
            </p:extLst>
          </p:nvPr>
        </p:nvGraphicFramePr>
        <p:xfrm>
          <a:off x="4283968" y="4365104"/>
          <a:ext cx="2789539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236198" y="4437112"/>
            <a:ext cx="1728291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Рост отдельных видов правонарушений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58738"/>
            <a:ext cx="831028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Расходы бюджета ЗАТО г. Североморск за период 2015 – 2017 годов</a:t>
            </a:r>
            <a:endParaRPr lang="ru-RU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76509220"/>
              </p:ext>
            </p:extLst>
          </p:nvPr>
        </p:nvGraphicFramePr>
        <p:xfrm>
          <a:off x="380016" y="1052736"/>
          <a:ext cx="6096000" cy="184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трелка вниз 3"/>
          <p:cNvSpPr/>
          <p:nvPr/>
        </p:nvSpPr>
        <p:spPr>
          <a:xfrm rot="10800000">
            <a:off x="4228914" y="1934502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2375756" y="2193934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53544" y="1700808"/>
            <a:ext cx="4443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+44,1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2277901" y="1833386"/>
            <a:ext cx="4443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+23,1</a:t>
            </a:r>
            <a:endParaRPr lang="ru-RU" sz="9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55436180"/>
              </p:ext>
            </p:extLst>
          </p:nvPr>
        </p:nvGraphicFramePr>
        <p:xfrm>
          <a:off x="26241" y="3861048"/>
          <a:ext cx="9144000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7956376" y="258076"/>
            <a:ext cx="914378" cy="28802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млн.</a:t>
            </a:r>
            <a:r>
              <a:rPr lang="en-US" sz="1100" dirty="0" smtClean="0"/>
              <a:t> </a:t>
            </a:r>
            <a:r>
              <a:rPr lang="ru-RU" sz="1100" dirty="0" smtClean="0"/>
              <a:t>рублей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57436" y="2924944"/>
            <a:ext cx="84630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Наибольший удельный вес в расходах бюджета ежегодно составляют расходы по разделам «Образование», «Культура и кинематография», «Национальная экономика» и «Жилищно – коммунальное хозяйство». При этом в 2017 году удельный вес этих расходов, за исключением расходов на «Культуру и кинематографию», по отношению к предыдущему отчетному периоду уменьшился.  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73012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261028"/>
            <a:ext cx="828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     Структура расходов бюджета ЗАТО г. Североморск за период 2015 – 2017 годов</a:t>
            </a:r>
            <a:endParaRPr lang="ru-RU" sz="14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07438080"/>
              </p:ext>
            </p:extLst>
          </p:nvPr>
        </p:nvGraphicFramePr>
        <p:xfrm>
          <a:off x="323528" y="692696"/>
          <a:ext cx="3816424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07163583"/>
              </p:ext>
            </p:extLst>
          </p:nvPr>
        </p:nvGraphicFramePr>
        <p:xfrm>
          <a:off x="4355976" y="692696"/>
          <a:ext cx="4680520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2353" y="2420888"/>
            <a:ext cx="3744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</a:t>
            </a:r>
            <a:r>
              <a:rPr lang="ru-RU" sz="1000" dirty="0" smtClean="0"/>
              <a:t>Рост расходов на оплату труда в общем объеме расходов увеличен на 66,4 млн. рублей по отношению к предыдущему отчетному периоду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908130" y="2420888"/>
            <a:ext cx="405635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</a:t>
            </a:r>
            <a:r>
              <a:rPr lang="ru-RU" sz="1000" dirty="0" smtClean="0"/>
              <a:t>При уменьшении удельного </a:t>
            </a:r>
            <a:r>
              <a:rPr lang="ru-RU" sz="1000" dirty="0"/>
              <a:t>веса </a:t>
            </a:r>
            <a:r>
              <a:rPr lang="ru-RU" sz="1000" dirty="0" smtClean="0"/>
              <a:t>расходов на предоставление субсидий бюджетным и автономным </a:t>
            </a:r>
            <a:r>
              <a:rPr lang="ru-RU" sz="1000" dirty="0"/>
              <a:t>учреждениям в общем объеме расходов бюджета по </a:t>
            </a:r>
            <a:r>
              <a:rPr lang="ru-RU" sz="1000" dirty="0" smtClean="0"/>
              <a:t>отношению к отчетным данным 2016 года, объем предоставленных субсидий вырос на 1,4 млн. рублей</a:t>
            </a:r>
            <a:endParaRPr lang="ru-RU" sz="10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4052078"/>
              </p:ext>
            </p:extLst>
          </p:nvPr>
        </p:nvGraphicFramePr>
        <p:xfrm>
          <a:off x="395536" y="3284984"/>
          <a:ext cx="381642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2352" y="5517232"/>
            <a:ext cx="4055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</a:t>
            </a:r>
            <a:r>
              <a:rPr lang="ru-RU" sz="1000" dirty="0" smtClean="0"/>
              <a:t>Расходы на капитальное строительство объектов социальной инфраструктура в 2017 году составили, 197,5 млн. рублей, что больше чем в 2016 году на 162,5 млн. рублей.</a:t>
            </a:r>
            <a:endParaRPr lang="ru-RU" sz="1000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87126193"/>
              </p:ext>
            </p:extLst>
          </p:nvPr>
        </p:nvGraphicFramePr>
        <p:xfrm>
          <a:off x="4427983" y="3933056"/>
          <a:ext cx="4392488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31941" y="3429000"/>
            <a:ext cx="43204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</a:t>
            </a:r>
            <a:r>
              <a:rPr lang="ru-RU" sz="1200" b="1" dirty="0" smtClean="0"/>
              <a:t>Расходы на капитальное строительство в разрезе источников финансирования (млн. рублей)</a:t>
            </a:r>
            <a:endParaRPr lang="ru-RU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62182" y="5733256"/>
            <a:ext cx="43023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</a:t>
            </a:r>
            <a:r>
              <a:rPr lang="ru-RU" sz="1000" dirty="0" smtClean="0"/>
              <a:t>За счет собственных средств бюджета на капитальное строительство направлено в 2017 году 197,5 млн. рублей, что больше чем в 2015 году на 104,4 млн. рублей и на 177,5 млн. рублей больше, чем в 2016.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59345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28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     Структура расходов бюджета ЗАТО г. Североморск за период 2015 – 2017 годов</a:t>
            </a:r>
            <a:endParaRPr lang="ru-RU" sz="14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35554631"/>
              </p:ext>
            </p:extLst>
          </p:nvPr>
        </p:nvGraphicFramePr>
        <p:xfrm>
          <a:off x="251520" y="1124744"/>
          <a:ext cx="453650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6448" y="476672"/>
            <a:ext cx="828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     Удельный вес отдельных видов расходов в общем объеме субсидий муниципальным бюджетным и автономным учреждениям (%) </a:t>
            </a:r>
            <a:endParaRPr lang="ru-RU" sz="1400" b="1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10118985"/>
              </p:ext>
            </p:extLst>
          </p:nvPr>
        </p:nvGraphicFramePr>
        <p:xfrm>
          <a:off x="4676907" y="908720"/>
          <a:ext cx="41703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53018076"/>
              </p:ext>
            </p:extLst>
          </p:nvPr>
        </p:nvGraphicFramePr>
        <p:xfrm>
          <a:off x="1043608" y="3501008"/>
          <a:ext cx="712879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8604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f.ppt-online.org/files/slide/i/IdPlcvt5Xxb3WgGaMUENyhYwV6ABQ1F04pj2HJ/slide-10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125"/>
                    </a14:imgEffect>
                    <a14:imgEffect>
                      <a14:saturation sat="6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9486" y="402467"/>
            <a:ext cx="6840760" cy="707886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a typeface="+mj-ea"/>
                <a:cs typeface="+mj-cs"/>
              </a:rPr>
              <a:t>Расходы </a:t>
            </a:r>
            <a:r>
              <a:rPr lang="ru-RU" sz="2000" b="1" dirty="0">
                <a:ea typeface="+mj-ea"/>
                <a:cs typeface="+mj-cs"/>
              </a:rPr>
              <a:t>бюджета ЗАТО г. </a:t>
            </a:r>
            <a:r>
              <a:rPr lang="ru-RU" sz="2000" b="1" dirty="0" smtClean="0">
                <a:ea typeface="+mj-ea"/>
                <a:cs typeface="+mj-cs"/>
              </a:rPr>
              <a:t>Североморск</a:t>
            </a:r>
          </a:p>
          <a:p>
            <a:pPr algn="ctr"/>
            <a:r>
              <a:rPr lang="ru-RU" sz="2000" b="1" dirty="0" smtClean="0">
                <a:ea typeface="+mj-ea"/>
                <a:cs typeface="+mj-cs"/>
              </a:rPr>
              <a:t> </a:t>
            </a:r>
            <a:r>
              <a:rPr lang="ru-RU" sz="2000" b="1" dirty="0">
                <a:ea typeface="+mj-ea"/>
                <a:cs typeface="+mj-cs"/>
              </a:rPr>
              <a:t>за </a:t>
            </a:r>
            <a:r>
              <a:rPr lang="ru-RU" sz="2000" b="1" dirty="0" smtClean="0">
                <a:ea typeface="+mj-ea"/>
                <a:cs typeface="+mj-cs"/>
              </a:rPr>
              <a:t>2017  </a:t>
            </a:r>
            <a:r>
              <a:rPr lang="ru-RU" sz="2000" b="1" dirty="0">
                <a:ea typeface="+mj-ea"/>
                <a:cs typeface="+mj-cs"/>
              </a:rPr>
              <a:t>год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91898" y="1150793"/>
            <a:ext cx="6625532" cy="553998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1500" dirty="0" smtClean="0"/>
              <a:t>Динамика расходов бюджета 2017 года по разделам бюджетной</a:t>
            </a:r>
          </a:p>
          <a:p>
            <a:pPr algn="ctr"/>
            <a:r>
              <a:rPr lang="ru-RU" sz="1500" dirty="0" smtClean="0"/>
              <a:t> классификации в сравнении с 2016 годом </a:t>
            </a:r>
            <a:endParaRPr lang="ru-RU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7702824" y="1581680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714133"/>
              </p:ext>
            </p:extLst>
          </p:nvPr>
        </p:nvGraphicFramePr>
        <p:xfrm>
          <a:off x="107502" y="1916832"/>
          <a:ext cx="9036497" cy="2703938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2149720"/>
                <a:gridCol w="419707"/>
                <a:gridCol w="790789"/>
                <a:gridCol w="634679"/>
                <a:gridCol w="637238"/>
                <a:gridCol w="696099"/>
                <a:gridCol w="690981"/>
                <a:gridCol w="637238"/>
                <a:gridCol w="637238"/>
                <a:gridCol w="637238"/>
                <a:gridCol w="637238"/>
                <a:gridCol w="468332"/>
              </a:tblGrid>
              <a:tr h="2329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Разд.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2016 год</a:t>
                      </a:r>
                    </a:p>
                  </a:txBody>
                  <a:tcPr marL="7046" marR="7046" marT="70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 год</a:t>
                      </a:r>
                    </a:p>
                  </a:txBody>
                  <a:tcPr marL="7046" marR="7046" marT="70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Отклонение исполнения (2017 к 2016)</a:t>
                      </a:r>
                    </a:p>
                  </a:txBody>
                  <a:tcPr marL="7046" marR="7046" marT="70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3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Утверждено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Утверждено (первоначально)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Утверждено (уточненный план)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к первоначально утвержденному плану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к уточненному плану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Сумма</a:t>
                      </a:r>
                    </a:p>
                  </a:txBody>
                  <a:tcPr marL="7046" marR="7046" marT="70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7046" marR="7046" marT="70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ОБЩЕГОСУДАРСТВЕННЫЕ ВОПРОСЫ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213 446,5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208 272,2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Times New Roman"/>
                        </a:rPr>
                        <a:t> 247 848,9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233 208,5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Times New Roman"/>
                        </a:rPr>
                        <a:t>221 077,2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0,89%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94,8%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12 805,1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28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НАЦИОНАЛЬНАЯ БЕЗОПАСНОСТЬ И ПРАВООХРАНИТЕЛЬНАЯ ДЕЯТЕЛЬНОСТЬ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10 499,6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10 454,6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10 409,1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10 382,68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10 278,1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98,74%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99,0%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-176,5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-1,7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НАЦИОНАЛЬНАЯ ЭКОНОМИКА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243 464,3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241 621,0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124 967,1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236 108,1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196 453,6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157,20%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83,2%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-45 167,5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-18,7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264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ЖИЛИЩНО-КОММУНАЛЬНОЕ ХОЗЯЙСТВО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226 933,8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222 763,0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98,2%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110 125,1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177 818,8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171 853,6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Times New Roman"/>
                        </a:rPr>
                        <a:t>156,05%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96,6%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-50 909,4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-22,9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ОХРАНА ОКРУЖАЮЩЕЙ СРЕДЫ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499,9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1 467,5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1 467,5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1 467,5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967,6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193,6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ОБРАЗОВАНИЕ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1 640 074,9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1 539 233,2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93,9%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1 601 718,1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1 659 168,3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1 652 345,3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103,16%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99,6%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113 112,0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КУЛЬТУРА, КИНЕМАТОГРАФИЯ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192 868,9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192 868,9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201 613,2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212 038,9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212 034,9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105,17%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19 166,0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СОЦИАЛЬНАЯ ПОЛИТИКА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79 901,8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76 380,0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76 432,9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75 529,0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69 247,3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90,60%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Times New Roman"/>
                        </a:rPr>
                        <a:t>91,7%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-7 132,8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-9,3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ФИЗИЧЕСКАЯ КУЛЬТУРА И СПОРТ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1 796,0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1 791,0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1 700,0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1 700,0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1 694,2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99,66%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99,7%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-96,8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-5,4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СРЕДСТВА МАССОВОЙ ИНФОРМАЦИИ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15 425,1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15 425,1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15 322,2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15 263,2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15 263,2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99,61%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-162,0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28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ОБСЛУЖИВАНИЕ ГОСУДАРСТВЕННОГО И МУНИЦИПАЛЬНОГО ДОЛГА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10 600,0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1 870,2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1 644,9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15,52%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Times New Roman"/>
                        </a:rPr>
                        <a:t>88,0%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1 644,9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РАСХОДОВ:</a:t>
                      </a:r>
                    </a:p>
                  </a:txBody>
                  <a:tcPr marL="7046" marR="7046" marT="70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2 624 911,0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2 509 308,9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95,6%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2 402 204,0   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2 624 555,3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2 553 359,7</a:t>
                      </a:r>
                    </a:p>
                  </a:txBody>
                  <a:tcPr marL="7046" marR="7046" marT="70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106,29%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/>
                        </a:rPr>
                        <a:t>97,3%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44 050,8  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049780"/>
              </p:ext>
            </p:extLst>
          </p:nvPr>
        </p:nvGraphicFramePr>
        <p:xfrm>
          <a:off x="1835696" y="5589240"/>
          <a:ext cx="4902565" cy="827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888"/>
                <a:gridCol w="898827"/>
                <a:gridCol w="794786"/>
                <a:gridCol w="720513"/>
                <a:gridCol w="616551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just" fontAlgn="b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</a:rPr>
                        <a:t>Утверждено на 2017 год</a:t>
                      </a:r>
                      <a:endParaRPr lang="ru-RU" sz="800" b="1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Исполнено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kumimoji="0" lang="ru-RU" sz="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исполнения к годовому плану</a:t>
                      </a:r>
                      <a:endParaRPr kumimoji="0" lang="ru-RU" sz="7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удельный вес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Программная часть бюджета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2 318 574,3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       </a:t>
                      </a:r>
                      <a:r>
                        <a:rPr lang="ru-RU" sz="800" u="none" strike="noStrike" dirty="0" smtClean="0">
                          <a:effectLst/>
                        </a:rPr>
                        <a:t>2 </a:t>
                      </a:r>
                      <a:r>
                        <a:rPr lang="ru-RU" sz="800" u="none" strike="noStrike" dirty="0">
                          <a:effectLst/>
                        </a:rPr>
                        <a:t>260 453,5   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97,5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88,5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>
                          <a:effectLst/>
                        </a:rPr>
                        <a:t>Непрограммная часть бюджета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305 981,0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292 906,3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95,7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11,5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1920" y="5229200"/>
            <a:ext cx="1043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err="1" smtClean="0"/>
              <a:t>справочно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466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2996" y="466798"/>
            <a:ext cx="727660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Основные параметры исполнения бюджета за 2017 год</a:t>
            </a:r>
            <a:endParaRPr lang="ru-RU" sz="2000" b="1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65320231"/>
              </p:ext>
            </p:extLst>
          </p:nvPr>
        </p:nvGraphicFramePr>
        <p:xfrm>
          <a:off x="1351655" y="3880157"/>
          <a:ext cx="69079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73417" y="854926"/>
            <a:ext cx="715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тыс. руб.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95736" y="3872178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- 1,5%</a:t>
            </a:r>
            <a:endParaRPr lang="ru-RU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3923928" y="3864132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- 2,7%</a:t>
            </a:r>
            <a:endParaRPr lang="ru-RU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5724128" y="3880157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- 15,5%</a:t>
            </a:r>
            <a:endParaRPr lang="ru-RU" sz="1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963701"/>
              </p:ext>
            </p:extLst>
          </p:nvPr>
        </p:nvGraphicFramePr>
        <p:xfrm>
          <a:off x="982996" y="1118756"/>
          <a:ext cx="7189405" cy="243882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004829"/>
                <a:gridCol w="1099420"/>
                <a:gridCol w="814690"/>
                <a:gridCol w="786597"/>
                <a:gridCol w="835760"/>
                <a:gridCol w="777233"/>
                <a:gridCol w="870876"/>
              </a:tblGrid>
              <a:tr h="567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Утверждено первоначально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Утверждено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Изменения                 (гр.3-гр.2)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Исполнено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% исполнения к утверждено  первоначально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% исполнения к утвержденным </a:t>
                      </a:r>
                      <a:r>
                        <a:rPr lang="ru-RU" sz="800" u="none" strike="noStrike" dirty="0" smtClean="0">
                          <a:effectLst/>
                        </a:rPr>
                        <a:t>уточненным назначениям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59" marR="6059" marT="6059" marB="0" anchor="ctr"/>
                </a:tc>
              </a:tr>
              <a:tr h="129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</a:tr>
              <a:tr h="3575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</a:rPr>
                        <a:t>350 792,1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</a:rPr>
                        <a:t>399 910,2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49 </a:t>
                      </a:r>
                      <a:r>
                        <a:rPr lang="ru-RU" sz="1000" u="none" strike="noStrike" dirty="0">
                          <a:effectLst/>
                        </a:rPr>
                        <a:t>118,1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</a:rPr>
                        <a:t>363 593,5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100,5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       98,5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</a:tr>
              <a:tr h="3575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Расходы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</a:rPr>
                        <a:t>402 204,0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</a:rPr>
                        <a:t>624 555,3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222 </a:t>
                      </a:r>
                      <a:r>
                        <a:rPr lang="ru-RU" sz="1000" u="none" strike="noStrike" dirty="0">
                          <a:effectLst/>
                        </a:rPr>
                        <a:t>351,3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</a:rPr>
                        <a:t>553 359,7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106,3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                            97,3 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</a:tr>
              <a:tr h="3575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Дефицит (-) (профицит(+))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-51 </a:t>
                      </a:r>
                      <a:r>
                        <a:rPr lang="ru-RU" sz="1000" u="none" strike="noStrike" dirty="0">
                          <a:effectLst/>
                        </a:rPr>
                        <a:t>411,9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- </a:t>
                      </a:r>
                      <a:r>
                        <a:rPr lang="ru-RU" sz="1000" u="none" strike="noStrike" dirty="0" smtClean="0">
                          <a:effectLst/>
                        </a:rPr>
                        <a:t>224 </a:t>
                      </a:r>
                      <a:r>
                        <a:rPr lang="ru-RU" sz="1000" u="none" strike="noStrike" dirty="0">
                          <a:effectLst/>
                        </a:rPr>
                        <a:t>645,1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- </a:t>
                      </a:r>
                      <a:r>
                        <a:rPr lang="ru-RU" sz="1000" u="none" strike="noStrike" dirty="0" smtClean="0">
                          <a:effectLst/>
                        </a:rPr>
                        <a:t>173 </a:t>
                      </a:r>
                      <a:r>
                        <a:rPr lang="ru-RU" sz="1000" u="none" strike="noStrike" dirty="0">
                          <a:effectLst/>
                        </a:rPr>
                        <a:t>233,2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-   </a:t>
                      </a:r>
                      <a:r>
                        <a:rPr lang="ru-RU" sz="1000" u="none" strike="noStrike" dirty="0" smtClean="0">
                          <a:effectLst/>
                        </a:rPr>
                        <a:t>189 </a:t>
                      </a:r>
                      <a:r>
                        <a:rPr lang="ru-RU" sz="1000" u="none" strike="noStrike" dirty="0">
                          <a:effectLst/>
                        </a:rPr>
                        <a:t>766,2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369,1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       84,5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</a:tr>
              <a:tr h="3575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Объем муниципального долга (верхний предел)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106 </a:t>
                      </a:r>
                      <a:r>
                        <a:rPr lang="ru-RU" sz="1000" u="none" strike="noStrike" dirty="0">
                          <a:effectLst/>
                        </a:rPr>
                        <a:t>000,0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137 </a:t>
                      </a:r>
                      <a:r>
                        <a:rPr lang="ru-RU" sz="1000" u="none" strike="noStrike" dirty="0">
                          <a:effectLst/>
                        </a:rPr>
                        <a:t>000,0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137 </a:t>
                      </a:r>
                      <a:r>
                        <a:rPr lang="ru-RU" sz="1000" u="none" strike="noStrike" dirty="0">
                          <a:effectLst/>
                        </a:rPr>
                        <a:t>000,0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          -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129,2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                          100,0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</a:tr>
              <a:tr h="18227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Предельный объем муниципального внутреннего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9" marR="6059" marT="605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8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om-saratov.ru/files/pages/14928/1411020697general_pages_18_September_2014_i14928_s_nachala_goda_doxody_sar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8136904" cy="430887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a typeface="+mj-ea"/>
                <a:cs typeface="+mj-cs"/>
              </a:rPr>
              <a:t>Расходы </a:t>
            </a:r>
            <a:r>
              <a:rPr lang="ru-RU" sz="2200" b="1" dirty="0">
                <a:ea typeface="+mj-ea"/>
                <a:cs typeface="+mj-cs"/>
              </a:rPr>
              <a:t>бюджета ЗАТО г. Североморск за </a:t>
            </a:r>
            <a:r>
              <a:rPr lang="ru-RU" sz="2200" b="1" dirty="0" smtClean="0">
                <a:ea typeface="+mj-ea"/>
                <a:cs typeface="+mj-cs"/>
              </a:rPr>
              <a:t>2017 </a:t>
            </a:r>
            <a:r>
              <a:rPr lang="ru-RU" sz="2200" b="1" dirty="0">
                <a:ea typeface="+mj-ea"/>
                <a:cs typeface="+mj-cs"/>
              </a:rPr>
              <a:t>год</a:t>
            </a:r>
            <a:endParaRPr lang="ru-RU" sz="22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85189262"/>
              </p:ext>
            </p:extLst>
          </p:nvPr>
        </p:nvGraphicFramePr>
        <p:xfrm>
          <a:off x="107504" y="3645024"/>
          <a:ext cx="885698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3441" y="692696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84969"/>
              </p:ext>
            </p:extLst>
          </p:nvPr>
        </p:nvGraphicFramePr>
        <p:xfrm>
          <a:off x="1115616" y="692696"/>
          <a:ext cx="6984776" cy="2862327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533051"/>
                <a:gridCol w="566010"/>
                <a:gridCol w="797483"/>
                <a:gridCol w="792088"/>
                <a:gridCol w="720080"/>
                <a:gridCol w="576064"/>
              </a:tblGrid>
              <a:tr h="412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Раздел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Утверждено на 2017 год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Исполнено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% исполнения к годовому плану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удельный вес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233 208,5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221 077,2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94,8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154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03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10 382,7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10 278,1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0,4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Национальная экономика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04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236 108,1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196 453,6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83,2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Жилищно-коммунальное хозяйство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05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177 818,8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171 853,6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96,6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Охрана окружающей среды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06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1 467,5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1 467,5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Образование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1 659 168,3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1 652 345,3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99,6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64,7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Культура и кинематография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08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212 038,9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212 034,9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100,0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8,3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Социальная политика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75 529,0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69 247,3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91,7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2,7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Физическая культура и спорт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1 700,0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1 694,2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99,7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Средства массовой информации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15 263,2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15 263,2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0,6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1 870,2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1 644,9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88,0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0,1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742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ВСЕГО РАСХОДОВ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  2 624 555,3   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 2 553 359,7   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97,3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100,0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14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www.mgpu.ru/uploads/full_size_83e51902671c482c142f910aa4bc2914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otvetin.ru/uploads/posts/2010-09/1283802459_den_studenta.jpg"/>
          <p:cNvSpPr>
            <a:spLocks noChangeAspect="1" noChangeArrowheads="1"/>
          </p:cNvSpPr>
          <p:nvPr/>
        </p:nvSpPr>
        <p:spPr bwMode="auto">
          <a:xfrm>
            <a:off x="155575" y="-2544763"/>
            <a:ext cx="4333875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AutoShape 4" descr="http://otvetin.ru/uploads/posts/2010-09/1283802459_den_studenta.jpg"/>
          <p:cNvSpPr>
            <a:spLocks noChangeAspect="1" noChangeArrowheads="1"/>
          </p:cNvSpPr>
          <p:nvPr/>
        </p:nvSpPr>
        <p:spPr bwMode="auto">
          <a:xfrm>
            <a:off x="307975" y="1412776"/>
            <a:ext cx="4333875" cy="15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090514"/>
            <a:ext cx="7378603" cy="734355"/>
          </a:xfrm>
          <a:prstGeom prst="rect">
            <a:avLst/>
          </a:prstGeom>
          <a:solidFill>
            <a:schemeClr val="bg2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 smtClean="0">
                <a:solidFill>
                  <a:schemeClr val="tx1"/>
                </a:solidFill>
              </a:rPr>
              <a:t>Расходы бюджета ЗАТО г. Североморск в 2017 году составили</a:t>
            </a:r>
          </a:p>
          <a:p>
            <a:pPr algn="r"/>
            <a:r>
              <a:rPr lang="ru-RU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</a:rPr>
              <a:t>1 </a:t>
            </a:r>
            <a:r>
              <a:rPr lang="ru-RU" sz="1700" b="1" dirty="0" smtClean="0">
                <a:solidFill>
                  <a:schemeClr val="tx1"/>
                </a:solidFill>
              </a:rPr>
              <a:t>652 345,3 тыс. рублей</a:t>
            </a:r>
            <a:r>
              <a:rPr lang="ru-RU" sz="1700" dirty="0" smtClean="0">
                <a:solidFill>
                  <a:prstClr val="white"/>
                </a:solidFill>
              </a:rPr>
              <a:t>. 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844824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За счет средств бюджета ЗАТО г. Североморск осуществлялась реализация муниципальной программы «Развитие образования ЗАТО г. Североморск» и подпрограммы «Совершенствование предоставления дополнительного образования детям в сфере культуры». В рамках этих программ/подпрограмм обеспечена деятельность </a:t>
            </a:r>
            <a:r>
              <a:rPr lang="en-US" sz="1400" dirty="0" smtClean="0"/>
              <a:t>4</a:t>
            </a:r>
            <a:r>
              <a:rPr lang="ru-RU" sz="1400" dirty="0" smtClean="0"/>
              <a:t>5 муниципальных учреждени</a:t>
            </a:r>
            <a:r>
              <a:rPr lang="ru-RU" sz="1400" dirty="0"/>
              <a:t>й</a:t>
            </a:r>
            <a:r>
              <a:rPr lang="ru-RU" sz="1400" dirty="0" smtClean="0"/>
              <a:t>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2080" y="3246127"/>
            <a:ext cx="3382815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 smtClean="0"/>
              <a:t>        </a:t>
            </a:r>
            <a:r>
              <a:rPr lang="ru-RU" sz="1000" b="1" dirty="0" smtClean="0"/>
              <a:t>За счет собственных  средств бюджета ЗАТО г. Североморск и субсидий из областного бюджета  осуществлялось финансирование социально – значимого  объекта капитального строительства  - Детского сада на 220 мест в н.п. Североморск-3. Объем финансирования фактически составил 197 457,4 тыс. руб.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7944" y="721182"/>
            <a:ext cx="3986989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b="1" dirty="0" smtClean="0"/>
              <a:t>РАСХОДЫ НА ОБРАЗОВАНИЕ</a:t>
            </a:r>
            <a:endParaRPr lang="ru-RU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00433156"/>
              </p:ext>
            </p:extLst>
          </p:nvPr>
        </p:nvGraphicFramePr>
        <p:xfrm>
          <a:off x="155575" y="3429000"/>
          <a:ext cx="4920481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67451584"/>
              </p:ext>
            </p:extLst>
          </p:nvPr>
        </p:nvGraphicFramePr>
        <p:xfrm>
          <a:off x="5580112" y="4725144"/>
          <a:ext cx="3192016" cy="183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254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1line.info/media/k2/items/cache/dc934bb2a5a7ed0c923adb346eb7ffec_XL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16784239"/>
              </p:ext>
            </p:extLst>
          </p:nvPr>
        </p:nvGraphicFramePr>
        <p:xfrm>
          <a:off x="395536" y="764704"/>
          <a:ext cx="8440489" cy="335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4477286"/>
            <a:ext cx="26799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Заявительный характер отдельных видов выплат (поддержка работающих в сельских населенных пунктах, субвенция – региональный норматив финансового обеспечения образовательной деятельности)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3640" y="4477286"/>
            <a:ext cx="288032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Уменьшение фактического количества детей против плановых показателей;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Заявительный характер отдельных видов выплат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)субвенция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региональный норматив финансового обеспечения образовательной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деятельности)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4786" y="337389"/>
            <a:ext cx="3775714" cy="384721"/>
          </a:xfrm>
          <a:prstGeom prst="rect">
            <a:avLst/>
          </a:prstGeom>
          <a:solidFill>
            <a:srgbClr val="FCECEA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sz="1900" b="1" dirty="0" smtClean="0"/>
              <a:t>РАСХОДЫ НА ОБРАЗОВАНИЕ</a:t>
            </a:r>
            <a:endParaRPr lang="ru-RU" sz="1900" b="1" dirty="0"/>
          </a:p>
        </p:txBody>
      </p:sp>
      <p:sp>
        <p:nvSpPr>
          <p:cNvPr id="7" name="AutoShape 2" descr="http://%D0%BB%D0%B0%D0%B1%D1%8B%D1%82%D0%BD%D0%B0%D0%BD%D0%B3%D0%B8-%D1%83%D0%BE.%D1%80%D1%84/images/2015/10/0_901c9_5cd8036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403648" y="3212977"/>
            <a:ext cx="864096" cy="1224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2987824" y="3264897"/>
            <a:ext cx="1224137" cy="1120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54949" y="4723507"/>
            <a:ext cx="22322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Экономия по итогам проведения конкурентных процедур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5436096" y="3645024"/>
            <a:ext cx="172819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6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www.cheboksary.ru/images/72514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9" y="0"/>
            <a:ext cx="9159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1202" y="782809"/>
            <a:ext cx="3332964" cy="400110"/>
          </a:xfrm>
          <a:prstGeom prst="rect">
            <a:avLst/>
          </a:prstGeom>
          <a:solidFill>
            <a:srgbClr val="FCECEA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РАСХОДЫ НА КУЛЬТУРУ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3" y="1268760"/>
            <a:ext cx="7317166" cy="602258"/>
          </a:xfrm>
          <a:prstGeom prst="rect">
            <a:avLst/>
          </a:prstGeom>
          <a:noFill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Расходы бюджета ЗАТО г. Североморск в 2017 году   составили                                                212 038,9 тыс. рублей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9" y="1916832"/>
            <a:ext cx="7056784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За счет средств бюджета ЗАТО г. Североморск осуществляется реализация муниципальной программы «Культура ЗАТО г. Североморск». В рамках этой программы  обеспечивается  деятельность 7 муниципальных учреждений, в том числе: МБУК ДК «Строитель», МБУК  Центр досуга молодежи, МБУК Североморская Централизованная библиотечная система и др.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60280348"/>
              </p:ext>
            </p:extLst>
          </p:nvPr>
        </p:nvGraphicFramePr>
        <p:xfrm>
          <a:off x="899593" y="3340732"/>
          <a:ext cx="3960439" cy="2070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69584400"/>
              </p:ext>
            </p:extLst>
          </p:nvPr>
        </p:nvGraphicFramePr>
        <p:xfrm>
          <a:off x="5024742" y="3501008"/>
          <a:ext cx="319201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18336" y="3609730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/>
              <a:t>Исполнение 2017 года по разделу </a:t>
            </a:r>
          </a:p>
          <a:p>
            <a:pPr algn="ctr"/>
            <a:r>
              <a:rPr lang="ru-RU" sz="1000" dirty="0" smtClean="0"/>
              <a:t> в сравнении с 2016 годом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8554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ekogradmoscow.ru/images/raznoe/22012016/%D0%93%D1%80%D0%B0%D0%B6%D0%B4%D0%B0%D0%BD%D1%81%D0%BA%D0%BE%D0%B5_%D0%BE%D0%B1%D1%89%D0%B5%D1%81%D1%82%D0%B2%D0%BE-%D0%B1%D1%83%D0%B4%D1%83%D1%89%D0%B5%D0%B5_%D0%A0%D0%BE%D1%81%D1%81%D0%B8%D0%B8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1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260648"/>
            <a:ext cx="5021824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b="1" dirty="0" smtClean="0"/>
              <a:t>РАСХОДЫ НА СОЦИАЛЬНУЮ ПОЛИТИКУ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7137" y="764704"/>
            <a:ext cx="7200800" cy="7485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 smtClean="0">
                <a:solidFill>
                  <a:schemeClr val="tx1"/>
                </a:solidFill>
              </a:rPr>
              <a:t>Расходы бюджета ЗАТО г. Североморск в 2017 году составили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 </a:t>
            </a:r>
            <a:r>
              <a:rPr lang="ru-RU" sz="1700" b="1" dirty="0" smtClean="0">
                <a:solidFill>
                  <a:schemeClr val="tx1"/>
                </a:solidFill>
              </a:rPr>
              <a:t>69 247,3 тыс. рублей. 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13219"/>
            <a:ext cx="806489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1400" dirty="0" smtClean="0"/>
              <a:t>За счет указанных расходов обеспечена реализация муниципальных подпрограмм «Доступная среда ЗАТО г. Североморск», «Дополнительные меры социальной поддержки отдельных категорий граждан ЗАТО г. Североморск», «Североморск – город без сирот» и др.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80112" y="3087001"/>
            <a:ext cx="3346242" cy="3123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       </a:t>
            </a:r>
            <a:r>
              <a:rPr lang="ru-RU" sz="1400" dirty="0" smtClean="0"/>
              <a:t>За счет собственных средств бюджета ЗАТО г. Североморск, а также за счет средств межбюджетных трансфертов,  предусмотрены бюджетные ассигнования на  реализацию различных мер социальной поддержки, в том числе: по оплате жилья и коммунальных услуг отдельным категориям граждан, предоставление жилых помещений детям-сиротам и детям, оставшимся без попечения родителей и др.</a:t>
            </a:r>
            <a:endParaRPr lang="ru-RU" sz="14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41142775"/>
              </p:ext>
            </p:extLst>
          </p:nvPr>
        </p:nvGraphicFramePr>
        <p:xfrm>
          <a:off x="179512" y="2924944"/>
          <a:ext cx="49685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600" y="6237312"/>
            <a:ext cx="33123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Заявительный характер расходов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zemlyak.news/wp-content/uploads/2017/01/gkh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3664" y="376484"/>
            <a:ext cx="7194720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РАСХОДЫ НА  ЖИЛИЩНО-КОММУНАЛЬНОЕ ХОЗЯЙСТВО</a:t>
            </a:r>
            <a:endParaRPr lang="ru-RU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85287310"/>
              </p:ext>
            </p:extLst>
          </p:nvPr>
        </p:nvGraphicFramePr>
        <p:xfrm>
          <a:off x="395536" y="3284984"/>
          <a:ext cx="5760640" cy="3097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28184" y="5373216"/>
            <a:ext cx="266429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Уменьшение расходов бюджета 2017 года обусловлено в основном уменьшением расходов по подразделу «Коммунальное хозяйство» за счет сокращения поступивших исполнительных документов в соответствии с решениям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Арбитражного суда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0606" y="1124744"/>
            <a:ext cx="7344816" cy="81828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171 853,6 </a:t>
            </a:r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3608" y="1844824"/>
            <a:ext cx="7056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За счет указанных средств проведены мероприятия по: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уплате взносов на капитальный ремонт муниципального жилого фонда;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благоустройству ЗАТО г. Североморск, в том числе: освещению, содержанию автомобильных дорог и инженерных сооружений на них, озеленению и др.;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энергосбережению и энергоэффективности. 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32403915"/>
              </p:ext>
            </p:extLst>
          </p:nvPr>
        </p:nvGraphicFramePr>
        <p:xfrm>
          <a:off x="6300192" y="3717032"/>
          <a:ext cx="2520280" cy="15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04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80158311"/>
              </p:ext>
            </p:extLst>
          </p:nvPr>
        </p:nvGraphicFramePr>
        <p:xfrm>
          <a:off x="899592" y="3698741"/>
          <a:ext cx="3264024" cy="219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0" name="Picture 2" descr="http://mer-voronezha.ru/files/images/641_0_798cac31bdfc6db046f0c33dfd2fcf6a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23"/>
            <a:ext cx="903649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32656"/>
            <a:ext cx="691276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РАСХОДЫ НА  ЖИЛИЩНО-КОММУНАЛЬНОЕ ХОЗЯЙСТВО</a:t>
            </a:r>
            <a:endParaRPr lang="ru-RU" b="1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48971914"/>
              </p:ext>
            </p:extLst>
          </p:nvPr>
        </p:nvGraphicFramePr>
        <p:xfrm>
          <a:off x="323528" y="836712"/>
          <a:ext cx="849694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4377060"/>
            <a:ext cx="1800200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Оплата работ "по факту" на основании актов выполненных работ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5896" y="5085184"/>
            <a:ext cx="252028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Оплата по договорам произведена за фактически выполненные услуги, работы</a:t>
            </a:r>
          </a:p>
          <a:p>
            <a:pPr marL="171450" indent="-171450">
              <a:buFontTx/>
              <a:buChar char="-"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Экономия, сложившаяся по итогам проведения конкурентных процедур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163gorod.ru/sites/116kzn.ru/files/styles/news-img-full/public/2017/04/Saratovskaya-oblast-uluchshila-s.jpg?itok=dn1FMqGv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440" y="370177"/>
            <a:ext cx="7698776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РАСХОДЫ НА  НАЦИОНАЛЬНУЮ   ЭКОНОМИКУ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836712"/>
            <a:ext cx="7482752" cy="81828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196 453,6  </a:t>
            </a:r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67643768"/>
              </p:ext>
            </p:extLst>
          </p:nvPr>
        </p:nvGraphicFramePr>
        <p:xfrm>
          <a:off x="1046648" y="1547069"/>
          <a:ext cx="7056784" cy="302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6898" y="4365104"/>
            <a:ext cx="4135102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Причины отклонения от плановых показателей: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Заявительный характер субсидии;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Проведение оплаты за фактически выполненные работы;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Экономия, сложившаяся по итогам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конкурентных процедур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Расторжение отдельных муниципальных контрактов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63886526"/>
              </p:ext>
            </p:extLst>
          </p:nvPr>
        </p:nvGraphicFramePr>
        <p:xfrm>
          <a:off x="5452210" y="4761432"/>
          <a:ext cx="3152238" cy="1907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63688" y="5373216"/>
            <a:ext cx="4104456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Уменьшение  расходов в 2017 году обусловлено: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Уменьшением объема субсидии на выполнение полномочий по отлову и содержанию безнадзорных животных;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Осуществлением в 2016 году реконструкции помещений под МФЦ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Не проведение отдельных видов работ по ремонту, реконструкции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2210" y="4178696"/>
            <a:ext cx="3008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Исполнение 2017 года по разделу </a:t>
            </a:r>
          </a:p>
          <a:p>
            <a:pPr algn="ctr"/>
            <a:r>
              <a:rPr lang="ru-RU" sz="1000" b="1" dirty="0" smtClean="0"/>
              <a:t> в сравнении с 2016</a:t>
            </a:r>
          </a:p>
          <a:p>
            <a:pPr algn="ctr"/>
            <a:r>
              <a:rPr lang="ru-RU" sz="1000" b="1" dirty="0" smtClean="0"/>
              <a:t> годом</a:t>
            </a:r>
            <a:endParaRPr lang="ru-RU" sz="1000" b="1" dirty="0"/>
          </a:p>
        </p:txBody>
      </p:sp>
      <p:sp>
        <p:nvSpPr>
          <p:cNvPr id="9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dorinfo.ru/upload/iblock/6df/v_testovom_rezhime_zarabotala_sistema_kontrolya_dorozhnykh_fondov_dorogi_rossi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01000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6573" y="166321"/>
            <a:ext cx="6900351" cy="3847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sz="1900" b="1" dirty="0" smtClean="0"/>
              <a:t>Муниципальный дорожный фонд ЗАТО г. Североморск</a:t>
            </a:r>
            <a:endParaRPr lang="ru-RU" sz="19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4572" y="1518911"/>
            <a:ext cx="33123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Доходы дорожного фонда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41884" y="692696"/>
            <a:ext cx="7416824" cy="492443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Муниципальный дорожный фонд формируется и распределяется в соответствии </a:t>
            </a:r>
          </a:p>
          <a:p>
            <a:pPr algn="ctr"/>
            <a:r>
              <a:rPr lang="ru-RU" sz="1300" dirty="0" smtClean="0"/>
              <a:t>с Решением Совета депутатов ЗАТО г. Североморск от 26.11.2013 № 475</a:t>
            </a:r>
            <a:endParaRPr lang="ru-RU" sz="1300" dirty="0"/>
          </a:p>
        </p:txBody>
      </p:sp>
      <p:sp>
        <p:nvSpPr>
          <p:cNvPr id="5" name="TextBox 4"/>
          <p:cNvSpPr txBox="1"/>
          <p:nvPr/>
        </p:nvSpPr>
        <p:spPr>
          <a:xfrm>
            <a:off x="4910788" y="1484784"/>
            <a:ext cx="34479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Расходы дорожного фонда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70756" y="1211134"/>
            <a:ext cx="440697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Остаток средств на 01.01.2017 – 870,4 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07995"/>
              </p:ext>
            </p:extLst>
          </p:nvPr>
        </p:nvGraphicFramePr>
        <p:xfrm>
          <a:off x="467544" y="1888240"/>
          <a:ext cx="3888432" cy="396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0259"/>
                <a:gridCol w="488173"/>
              </a:tblGrid>
              <a:tr h="297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источника формирования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Сумма тыс. руб.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</a:tr>
              <a:tr h="71749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3 823,6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  <a:tr h="85968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38,8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  <a:tr h="71749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5 443,0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Прочие денежные взыскания (штрафы) за правонарушения в области дорожного движения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2 077,2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  <a:tr h="32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10% от суммы налоговых и неналоговых за исключением вышеперечисленных источников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105 430,1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  <a:tr h="54613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строительство, модернизацию, ремонт и содержание автомобильных дорог общего пользования, в том числе дорог в поселениях (за исключением автомобильных дорог федерального значения)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50 499,6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  <a:tr h="14122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167 312,2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643" marR="5643" marT="5643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33752" y="6237312"/>
            <a:ext cx="571502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Остаток собственных средств на 01.01.2018 – 4 147,9 тыс. руб.</a:t>
            </a:r>
            <a:endParaRPr lang="ru-RU" sz="14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391829"/>
              </p:ext>
            </p:extLst>
          </p:nvPr>
        </p:nvGraphicFramePr>
        <p:xfrm>
          <a:off x="4767638" y="1913162"/>
          <a:ext cx="3620786" cy="3964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9533"/>
                <a:gridCol w="601253"/>
              </a:tblGrid>
              <a:tr h="235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Сумма,</a:t>
                      </a:r>
                    </a:p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 тыс.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3508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Подпрограмма 9. "Повышение безопасности дорожного движения и снижение дорожно-транспортного травматизма в ЗАТО г. Североморск"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477,9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4663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    Субсидия на строительство, реконструкцию, ремонт и капитальный ремонт автомобильных дорог общего пользования местного значения (на конкурсной основе)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28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951,5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58185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    Субсидии бюджетам муниципальных образований на строительство, реконструкцию, ремонт и капитальный ремонт мостов и путепроводов, расположенных на автомобильных дорогах общего пользования местного значения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4663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    Софинансирование субсидии на строительство, реконструкцию, ремонт и капитальный ремонт автомобильных дорог общего пользования местного значения (на конкурсной основе)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9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642,1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58185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    Софинансирование субсидии бюджетам муниципальных образований на строительство, реконструкцию, ремонт и капитальный ремонт мостов и путепроводов, расположенных на автомобильных дорогах общего пользования местного значения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605,1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3508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    Содержание автомобильных дорог общего пользования и инженерных сооружений на них в границах городских округов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99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897,0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46634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                Ремонт автомобильных дорог общего пользования местного значения, включая ремонт элементов их обустройства и защитных и искусственных дорожных сооружений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800" u="none" strike="noStrike" dirty="0" smtClean="0">
                          <a:effectLst/>
                          <a:latin typeface="+mn-lt"/>
                        </a:rPr>
                        <a:t>913,0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  <a:tr h="27040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142 486,7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13" marR="4513" marT="451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390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nf.dp.ua/wp-content/uploads/2016/05/ekologija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4006" y="370118"/>
            <a:ext cx="705078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РАСХОДЫ НА  ФИЗИЧЕСКУЮ КУЛЬТУРУ И СПОРТ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03393" y="836712"/>
            <a:ext cx="6960801" cy="7091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 </a:t>
            </a:r>
            <a:r>
              <a:rPr lang="ru-RU" sz="2000" b="1" dirty="0" smtClean="0">
                <a:solidFill>
                  <a:schemeClr val="tx1"/>
                </a:solidFill>
              </a:rPr>
              <a:t>1 694,2 </a:t>
            </a:r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78762517"/>
              </p:ext>
            </p:extLst>
          </p:nvPr>
        </p:nvGraphicFramePr>
        <p:xfrm>
          <a:off x="539552" y="1586730"/>
          <a:ext cx="3611209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41996" y="1827582"/>
            <a:ext cx="36624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       По  разделу «Физическая культура и спорт» были предусмотрены ассигнования на реализацию муниципальной подпрограммы «Развитие физической культуры и спорта и формирование здорового образа жизни в ЗАТО г. Североморск». Все мероприятия выполнены в полном объеме. </a:t>
            </a:r>
            <a:endParaRPr lang="ru-RU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738532" y="3673961"/>
            <a:ext cx="7698776" cy="369332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РАСХОДЫ НА  ОХРАНУ ОКРУЖАЮЩЕЙ СРЕДЫ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027770"/>
            <a:ext cx="8136904" cy="681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1 467,5 </a:t>
            </a:r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2051491"/>
              </p:ext>
            </p:extLst>
          </p:nvPr>
        </p:nvGraphicFramePr>
        <p:xfrm>
          <a:off x="323528" y="4709621"/>
          <a:ext cx="3672408" cy="1849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41996" y="4725144"/>
            <a:ext cx="39246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       В разделе «Охрана окружающей среды» были предусмотрены ассигнования на реализацию муниципальной подпрограммы «Охрана окружающей среды в ЗАТО г. Североморск». Все мероприятия выполнены в полном объеме. 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1500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128193"/>
            <a:ext cx="7272808" cy="57606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127000"/>
          </a:effectLst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/>
              <a:t>Сведения о внесенных изменениях в бюджет ЗАТО г. Североморск на </a:t>
            </a:r>
            <a:r>
              <a:rPr lang="ru-RU" sz="2000" b="1" dirty="0" smtClean="0"/>
              <a:t>2017 год (руб.)</a:t>
            </a:r>
            <a:endParaRPr lang="ru-RU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891044"/>
              </p:ext>
            </p:extLst>
          </p:nvPr>
        </p:nvGraphicFramePr>
        <p:xfrm>
          <a:off x="251520" y="704260"/>
          <a:ext cx="8784975" cy="6076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3471"/>
                <a:gridCol w="775145"/>
                <a:gridCol w="775145"/>
                <a:gridCol w="861272"/>
                <a:gridCol w="947399"/>
                <a:gridCol w="947399"/>
                <a:gridCol w="775144"/>
              </a:tblGrid>
              <a:tr h="325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Решение Совета депутатов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Доходы (изменения)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Расходы  (изменения)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Дефицит (профицит) (изменения)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Доходы (с учетом изменений)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Расходы (с учетом изменений)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Дефицит (профицит) (с учетом изменений)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32103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2 350 792,1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402 204,0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51 411,9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от17 01.2017 № 190 "О внесении изменений и дополнений в Решение Совета депутатов от 27.12.2016 № 176"О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                    -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141 </a:t>
                      </a:r>
                      <a:r>
                        <a:rPr lang="ru-RU" sz="700" u="none" strike="noStrike" dirty="0">
                          <a:effectLst/>
                        </a:rPr>
                        <a:t>363,9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2 350 792,1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543 567,9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192 775,8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от 17.03.2017 № 207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                    -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3 491,1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3 </a:t>
                      </a:r>
                      <a:r>
                        <a:rPr lang="ru-RU" sz="700" u="none" strike="noStrike" dirty="0">
                          <a:effectLst/>
                        </a:rPr>
                        <a:t>491,1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2 350 792,1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540 076,8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189 284,7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от11.04.2017 № 216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500,9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6 </a:t>
                      </a:r>
                      <a:r>
                        <a:rPr lang="ru-RU" sz="700" u="none" strike="noStrike" dirty="0">
                          <a:effectLst/>
                        </a:rPr>
                        <a:t>554,7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 </a:t>
                      </a:r>
                      <a:r>
                        <a:rPr lang="ru-RU" sz="700" u="none" strike="noStrike" dirty="0" smtClean="0">
                          <a:effectLst/>
                        </a:rPr>
                        <a:t>   </a:t>
                      </a:r>
                      <a:r>
                        <a:rPr lang="ru-RU" sz="700" u="none" strike="noStrike" dirty="0">
                          <a:effectLst/>
                        </a:rPr>
                        <a:t>4 053,8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2 353 293,0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546 631,5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193 338,5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10.05.2017 № 227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65 </a:t>
                      </a:r>
                      <a:r>
                        <a:rPr lang="ru-RU" sz="700" u="none" strike="noStrike" dirty="0">
                          <a:effectLst/>
                        </a:rPr>
                        <a:t>833,1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66 </a:t>
                      </a:r>
                      <a:r>
                        <a:rPr lang="ru-RU" sz="700" u="none" strike="noStrike" dirty="0">
                          <a:effectLst/>
                        </a:rPr>
                        <a:t>248,9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</a:t>
                      </a:r>
                      <a:r>
                        <a:rPr lang="ru-RU" sz="700" u="none" strike="noStrike" dirty="0" smtClean="0">
                          <a:effectLst/>
                        </a:rPr>
                        <a:t>   </a:t>
                      </a:r>
                      <a:r>
                        <a:rPr lang="ru-RU" sz="700" u="none" strike="noStrike" dirty="0">
                          <a:effectLst/>
                        </a:rPr>
                        <a:t>415,8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2 419 126,1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612 880,4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</a:t>
                      </a:r>
                      <a:r>
                        <a:rPr lang="ru-RU" sz="700" u="none" strike="noStrike" dirty="0" smtClean="0">
                          <a:effectLst/>
                        </a:rPr>
                        <a:t>193 </a:t>
                      </a:r>
                      <a:r>
                        <a:rPr lang="ru-RU" sz="700" u="none" strike="noStrike" dirty="0">
                          <a:effectLst/>
                        </a:rPr>
                        <a:t>754,3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31.05.2017 № 118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16 </a:t>
                      </a:r>
                      <a:r>
                        <a:rPr lang="ru-RU" sz="700" u="none" strike="noStrike" dirty="0">
                          <a:effectLst/>
                        </a:rPr>
                        <a:t>745,2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15 </a:t>
                      </a:r>
                      <a:r>
                        <a:rPr lang="ru-RU" sz="700" u="none" strike="noStrike" dirty="0">
                          <a:effectLst/>
                        </a:rPr>
                        <a:t>607,8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 </a:t>
                      </a:r>
                      <a:r>
                        <a:rPr lang="ru-RU" sz="700" u="none" strike="noStrike" dirty="0">
                          <a:effectLst/>
                        </a:rPr>
                        <a:t>137,4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2 435 871,3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628 488,2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192 616,9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10.08.2017 № 268 "О внесении изменений и дополнений в Решение Совета депутатовот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10 </a:t>
                      </a:r>
                      <a:r>
                        <a:rPr lang="ru-RU" sz="700" u="none" strike="noStrike" dirty="0">
                          <a:effectLst/>
                        </a:rPr>
                        <a:t>295,7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 </a:t>
                      </a:r>
                      <a:r>
                        <a:rPr lang="ru-RU" sz="700" u="none" strike="noStrike" dirty="0">
                          <a:effectLst/>
                        </a:rPr>
                        <a:t>432,7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8 </a:t>
                      </a:r>
                      <a:r>
                        <a:rPr lang="ru-RU" sz="700" u="none" strike="noStrike" dirty="0">
                          <a:effectLst/>
                        </a:rPr>
                        <a:t>863,0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2 446 167,0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629 920,9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183 753,9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14.09.2017 № 283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                 8,9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9 </a:t>
                      </a:r>
                      <a:r>
                        <a:rPr lang="ru-RU" sz="700" u="none" strike="noStrike" dirty="0">
                          <a:effectLst/>
                        </a:rPr>
                        <a:t>603,1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9 594,2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2 446 175,9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639 524,0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193 348,1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от 10.10.2017 № 290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                    - 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</a:t>
                      </a:r>
                      <a:r>
                        <a:rPr lang="ru-RU" sz="700" u="none" strike="noStrike" dirty="0" smtClean="0">
                          <a:effectLst/>
                        </a:rPr>
                        <a:t>       </a:t>
                      </a:r>
                      <a:r>
                        <a:rPr lang="ru-RU" sz="700" u="none" strike="noStrike" dirty="0">
                          <a:effectLst/>
                        </a:rPr>
                        <a:t>55,0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55,0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2 446 175,9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639 469,0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193 293,1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24.10.2017 № 296 "О внесении изменений и дополнений в Решение Совета депутатовот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40 287,1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8 808,6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31 478,5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2 405 888,8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630 660,4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224 771,6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07.11.2017 № 300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                    - 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                  - 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-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2 405 888,8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2 </a:t>
                      </a:r>
                      <a:r>
                        <a:rPr lang="ru-RU" sz="700" u="none" strike="noStrike" dirty="0">
                          <a:effectLst/>
                        </a:rPr>
                        <a:t>630 660,4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</a:t>
                      </a:r>
                      <a:r>
                        <a:rPr lang="ru-RU" sz="700" u="none" strike="noStrike" dirty="0" smtClean="0">
                          <a:effectLst/>
                        </a:rPr>
                        <a:t>   </a:t>
                      </a:r>
                      <a:r>
                        <a:rPr lang="ru-RU" sz="700" u="none" strike="noStrike" dirty="0">
                          <a:effectLst/>
                        </a:rPr>
                        <a:t>224 771,6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28.11.2017 № 313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 </a:t>
                      </a:r>
                      <a:r>
                        <a:rPr lang="ru-RU" sz="700" u="none" strike="noStrike" dirty="0">
                          <a:effectLst/>
                        </a:rPr>
                        <a:t>660,0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7 492,2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9 </a:t>
                      </a:r>
                      <a:r>
                        <a:rPr lang="ru-RU" sz="700" u="none" strike="noStrike" dirty="0">
                          <a:effectLst/>
                        </a:rPr>
                        <a:t>152,2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2 407 548,8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2 623 168,2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215 619,4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от20.12.2017 № 318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  </a:t>
                      </a:r>
                      <a:r>
                        <a:rPr lang="ru-RU" sz="700" u="none" strike="noStrike" dirty="0" smtClean="0">
                          <a:effectLst/>
                        </a:rPr>
                        <a:t>   </a:t>
                      </a:r>
                      <a:r>
                        <a:rPr lang="ru-RU" sz="700" u="none" strike="noStrike" dirty="0">
                          <a:effectLst/>
                        </a:rPr>
                        <a:t>7 638,6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1 </a:t>
                      </a:r>
                      <a:r>
                        <a:rPr lang="ru-RU" sz="700" u="none" strike="noStrike" dirty="0">
                          <a:effectLst/>
                        </a:rPr>
                        <a:t>387,1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9 025,7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2 399 910,2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2 624 555,3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</a:t>
                      </a:r>
                      <a:r>
                        <a:rPr lang="ru-RU" sz="700" u="none" strike="noStrike" dirty="0" smtClean="0">
                          <a:effectLst/>
                        </a:rPr>
                        <a:t> </a:t>
                      </a:r>
                      <a:r>
                        <a:rPr lang="ru-RU" sz="700" u="none" strike="noStrike" dirty="0">
                          <a:effectLst/>
                        </a:rPr>
                        <a:t>224 645,1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40129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от 28.12.2017 № 329 "О внесении изменений и дополнений в Решение Совета депутатов от 27.12.2016 № 176 "О бюджете муниципального образования ЗАТО г. Североморск на 2017 год и на плановый период 2018 и 2019 годы"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                                 -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                  - 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effectLst/>
                        </a:rPr>
                        <a:t>-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   2 399 910,2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          2 624 555,3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-      </a:t>
                      </a:r>
                      <a:r>
                        <a:rPr lang="ru-RU" sz="700" u="none" strike="noStrike" dirty="0" smtClean="0">
                          <a:effectLst/>
                        </a:rPr>
                        <a:t>  </a:t>
                      </a:r>
                      <a:r>
                        <a:rPr lang="ru-RU" sz="700" u="none" strike="noStrike" dirty="0">
                          <a:effectLst/>
                        </a:rPr>
                        <a:t>224 645,1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ctr"/>
                </a:tc>
              </a:tr>
              <a:tr h="10216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Итого изменений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 smtClean="0">
                          <a:effectLst/>
                        </a:rPr>
                        <a:t>49 </a:t>
                      </a:r>
                      <a:r>
                        <a:rPr lang="ru-RU" sz="700" b="1" u="none" strike="noStrike" dirty="0">
                          <a:effectLst/>
                        </a:rPr>
                        <a:t>118,1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 smtClean="0">
                          <a:effectLst/>
                        </a:rPr>
                        <a:t>222 </a:t>
                      </a:r>
                      <a:r>
                        <a:rPr lang="ru-RU" sz="700" b="1" u="none" strike="noStrike" dirty="0">
                          <a:effectLst/>
                        </a:rPr>
                        <a:t>351,3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-   </a:t>
                      </a:r>
                      <a:r>
                        <a:rPr lang="ru-RU" sz="700" b="1" u="none" strike="noStrike" dirty="0" smtClean="0">
                          <a:effectLst/>
                        </a:rPr>
                        <a:t> </a:t>
                      </a:r>
                      <a:r>
                        <a:rPr lang="ru-RU" sz="700" b="1" u="none" strike="noStrike" dirty="0">
                          <a:effectLst/>
                        </a:rPr>
                        <a:t>173 233,2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33" marR="2433" marT="243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222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cdn.fishki.net/upload/post/2016/12/18/2167887/zags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744974"/>
            <a:ext cx="6984776" cy="553998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РАСХОДЫ НА  НАЦИОНАЛЬНУЮ БЕЗОПАСНОСТЬ И ПРАВООХРАНИТЕЛЬНУЮ ДЕЯТЕЛЬНОСТЬ</a:t>
            </a:r>
            <a:endParaRPr lang="ru-RU" sz="15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26068035"/>
              </p:ext>
            </p:extLst>
          </p:nvPr>
        </p:nvGraphicFramePr>
        <p:xfrm>
          <a:off x="2483768" y="2119444"/>
          <a:ext cx="6336704" cy="2619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7584" y="1401625"/>
            <a:ext cx="7200800" cy="818282"/>
          </a:xfrm>
          <a:prstGeom prst="rect">
            <a:avLst/>
          </a:prstGeom>
          <a:solidFill>
            <a:srgbClr val="CCECFF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 10 278,1 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005064"/>
            <a:ext cx="400312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За счет средств бюджета по разделу: 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обеспечено функционирование Отдела ЗАГС и казенного учреждения «Единая дежурно – диспетчерская служба»;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реализована муниципальная подпрограмма «Профилактика правонарушений в ЗАТО г. Североморск»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Проводятся  мероприятия по защите населения от чрезвычайных ситуаций, а также по гражданской обороне. </a:t>
            </a:r>
          </a:p>
        </p:txBody>
      </p:sp>
    </p:spTree>
    <p:extLst>
      <p:ext uri="{BB962C8B-B14F-4D97-AF65-F5344CB8AC3E}">
        <p14:creationId xmlns:p14="http://schemas.microsoft.com/office/powerpoint/2010/main" val="22738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freehomedelivery.net/wp-content/uploads/2017/03/shutterstock_49846324-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42" y="55972"/>
            <a:ext cx="9144000" cy="69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170" y="476672"/>
            <a:ext cx="769877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РАСХОДЫ НА  СРЕДСТВА МАССОВОЙ ИНФОРМАЦИИ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0700" y="1240376"/>
            <a:ext cx="7344816" cy="818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15 263,2 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0864117"/>
              </p:ext>
            </p:extLst>
          </p:nvPr>
        </p:nvGraphicFramePr>
        <p:xfrm>
          <a:off x="467544" y="3837589"/>
          <a:ext cx="527543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600" y="2534291"/>
            <a:ext cx="7056784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          По разделу предусмотрены ассигнования на выполнение муниципального задания бюджетным учреждениям МТИУ «Радио-Североморск» и МТИУ «Редакция газеты «Североморские вести». Ассигнования освоены в полном объеме. Муниципальные задания учреждениями выполнены.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15480229"/>
              </p:ext>
            </p:extLst>
          </p:nvPr>
        </p:nvGraphicFramePr>
        <p:xfrm>
          <a:off x="6265930" y="4437112"/>
          <a:ext cx="2468978" cy="15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38416" y="3824977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/>
              <a:t>Исполнение 2017 года по разделу </a:t>
            </a:r>
          </a:p>
          <a:p>
            <a:pPr algn="ctr"/>
            <a:r>
              <a:rPr lang="ru-RU" sz="1000" b="1" dirty="0" smtClean="0"/>
              <a:t> в сравнении с 2016 годом</a:t>
            </a:r>
            <a:endParaRPr lang="ru-RU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426170" y="3303732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748" y="227901"/>
            <a:ext cx="76987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РАСХОДЫ НА  ОБЩЕГОСУДАРСТВЕННЫЕ ВОПРОСЫ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2736" y="597233"/>
            <a:ext cx="7344816" cy="504056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schemeClr val="tx1"/>
                </a:solidFill>
              </a:rPr>
              <a:t>Расходы бюджета ЗАТО г. Североморск в 2017 году составили </a:t>
            </a:r>
          </a:p>
          <a:p>
            <a:pPr algn="r"/>
            <a:r>
              <a:rPr lang="ru-RU" sz="1500" b="1" dirty="0" smtClean="0">
                <a:solidFill>
                  <a:schemeClr val="tx1"/>
                </a:solidFill>
              </a:rPr>
              <a:t> 221 077,2 тыс. рублей</a:t>
            </a: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40274403"/>
              </p:ext>
            </p:extLst>
          </p:nvPr>
        </p:nvGraphicFramePr>
        <p:xfrm>
          <a:off x="179512" y="1167238"/>
          <a:ext cx="8712968" cy="334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6672" y="4509120"/>
            <a:ext cx="8496944" cy="19543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  По разделу отражены расходы на обеспечение деятельности органов местного самоуправления ЗАТО г. Североморск, а также расходы на выполнение функций и полномочий городского округа в соответствии с Федеральным законом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от 06.10.2003 N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131-ФЗ «Об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общих принципах организации местного самоуправления в Российской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Федерации».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  По подразделу «Другие общегосударственные вопросы» предусмотрено и обеспечено: проведение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общегородских мероприятий,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компенсация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расходов на оплату стоимости проезда и провоза багажа при переезде лиц (работников), а также членов из семей, при заключении (расторжении) трудовых договоров (контрактов) с организациями, финансируемыми из местного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Закона Мурманской области "Об административных комиссиях«,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реализация муниципальных подпрограмм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"Создание условий для эффективного использования муниципального  имущества ЗАТО г.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Североморск», «Развитие информационного общества и системы «Электронный муниципалитет» в ЗАТО г. Североморск», «Развитие муниципальной службы в ЗАТО г. Североморск» и др.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 Все запланированные мероприятия и обязательства исполнены в полном объеме. Экономия бюджетных ассигнований сложилась по причине заявительного характера отдельных видов расходов, а также по итогам проведения конкурсных процедур.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2320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60648"/>
            <a:ext cx="676875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Ведомственная структура расходов бюджета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04448" y="137537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7389"/>
              </p:ext>
            </p:extLst>
          </p:nvPr>
        </p:nvGraphicFramePr>
        <p:xfrm>
          <a:off x="170435" y="764704"/>
          <a:ext cx="8794053" cy="56886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8771"/>
                <a:gridCol w="556387"/>
                <a:gridCol w="556387"/>
                <a:gridCol w="1048313"/>
                <a:gridCol w="1085633"/>
                <a:gridCol w="1038562"/>
              </a:tblGrid>
              <a:tr h="151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Вед.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Разд.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Утверждено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Исполнено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% исполнения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Администрация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701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0000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effectLst/>
                        </a:rPr>
                        <a:t>406 983 669,28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>
                          <a:effectLst/>
                        </a:rPr>
                        <a:t>402 350 379,25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98,86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122 038 237,86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119 699 577,13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98,08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419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НАЦИОНАЛЬНАЯ БЕЗОПАСНОСТЬ И ПРАВООХРАНИТЕЛЬНАЯ ДЕЯТЕЛЬНОСТЬ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0300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10 382 683,74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10 278 083,67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98,99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НАЦИОНАЛЬНАЯ ЭКОНОМИКА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0400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25 146 629,49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25 132 983,13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99,95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ЖИЛИЩНО-КОММУНАЛЬНОЕ ХОЗЯЙСТВО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18 808 623,23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18 808 623,23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ОБРАЗОВАНИЕ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0700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192 486 973,95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192 485 844,58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КУЛЬТУРА, КИНЕМАТОГРАФИЯ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0800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1 076 120,00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1 076 120,00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СОЦИАЛЬНАЯ ПОЛИТИКА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20 081 240,00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17 911 812,80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89,20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ФИЗИЧЕСКАЯ КУЛЬТУРА И СПОРТ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1 700 000,00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1 694 173,70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99,66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СРЕДСТВА МАССОВОЙ ИНФОРМАЦИИ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701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1200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15 263 161,01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15 263 161,01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Управление финансов администрации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703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0000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64 795 993,55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55 220 158,03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85,22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62 925 786,67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53 575 232,98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85,14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419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ОБСЛУЖИВАНИЕ ГОСУДАРСТВЕННОГО И МУНИЦИПАЛЬНОГО ДОЛГА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1300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1 870 206,88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1 644 925,05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87,95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419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Управление образования администрации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707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0000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1 425 049 700,47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1 413 726 452,41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99,21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5 188 908,76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4 890 099,46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94,24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НАЦИОНАЛЬНАЯ ЭКОНОМИКА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0400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359 594,00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269 394,00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74,92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ОБРАЗОВАНИЕ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0700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1 367 001 097,71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1 360 179 160,06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99,50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СОЦИАЛЬНАЯ ПОЛИТИКА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52 500 100,00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48 387 798,89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92,17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419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Управление культуры и международных связей администрации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709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0000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314 687 173,99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314 669 209,46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99,99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3 400 952,46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3 386 987,93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99,59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НАЦИОНАЛЬНАЯ ЭКОНОМИКА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0400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90 000,00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90 000,00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ОБРАЗОВАНИЕ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0700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99 680 247,69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99 680 247,69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КУЛЬТУРА, КИНЕМАТОГРАФИЯ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0800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210 962 796,50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210 958 796,50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СОЦИАЛЬНАЯ ПОЛИТИКА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553 177,34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553 177,34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419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Комитет по развитию городского хозяйства Администрации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731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0000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311 690 503,42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266 792 672,90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85,60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12 579 269,25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12 561 752,50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99,86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НАЦИОНАЛЬНАЯ ЭКОНОМИКА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0400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186 662 991,43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147 212 912,90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78,87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ЖИЛИЩНО-КОММУНАЛЬНОЕ ХОЗЯЙСТВО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0500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110 698 420,08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105 268 184,89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  95,09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ОХРАНА ОКРУЖАЮЩЕЙ СРЕДЫ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0600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1 467 500,00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1 467 499,95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СОЦИАЛЬНАЯ ПОЛИТИКА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282 322,66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282 322,66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           100,00   </a:t>
                      </a:r>
                      <a:endParaRPr lang="ru-RU" sz="700" b="0" i="0" u="none" strike="noStrike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Совет депутатов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732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0000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8 718 399,75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8 639 060,55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99,09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732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8 718 399,75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8 639 060,55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99,09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КОНТРОЛЬНО-СЧЕТНАЯ ПАЛАТА ЗАТО 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734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0000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3 291 255,00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3 281 640,16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99,71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3 291 255,00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3 281 640,16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99,71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41985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u="none" strike="noStrike" dirty="0">
                          <a:effectLst/>
                        </a:rPr>
                        <a:t>    Комитет имущественных отношений администрации ЗАТО </a:t>
                      </a:r>
                      <a:r>
                        <a:rPr lang="ru-RU" sz="700" b="1" u="none" strike="noStrike" dirty="0" smtClean="0">
                          <a:effectLst/>
                        </a:rPr>
                        <a:t>г. Североморск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913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0000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89 338 585,08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u="none" strike="noStrike" dirty="0">
                          <a:effectLst/>
                        </a:rPr>
                        <a:t>88 680 170,95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             99,26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ОБЩЕГОСУДАРСТВЕННЫЕ ВОПРОСЫ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0100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15 065 695,74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15 042 893,04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99,85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НАЦИОНАЛЬНАЯ ЭКОНОМИКА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0400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23 848 919,42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23 748 262,94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99,58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ЖИЛИЩНО-КОММУНАЛЬНОЕ ХОЗЯЙСТВО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48 311 769,92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47 776 828,97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  98,89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effectLst/>
                        </a:rPr>
                        <a:t>      СОЦИАЛЬНАЯ ПОЛИТИКА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2 112 200,00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2 112 186,00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           100,00   </a:t>
                      </a:r>
                      <a:endParaRPr lang="ru-RU" sz="700" b="0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ctr"/>
                </a:tc>
              </a:tr>
              <a:tr h="137810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ВСЕГО РАСХОДОВ: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1" u="none" strike="noStrike">
                          <a:effectLst/>
                        </a:rPr>
                        <a:t>2 624 555 280,54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1" u="none" strike="noStrike">
                          <a:effectLst/>
                        </a:rPr>
                        <a:t>2 553 359 743,71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Arial CYR"/>
                      </a:endParaRPr>
                    </a:p>
                  </a:txBody>
                  <a:tcPr marL="3211" marR="3211" marT="321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             97,29   </a:t>
                      </a:r>
                      <a:endParaRPr lang="ru-RU" sz="700" b="1" i="0" u="none" strike="noStrike" dirty="0">
                        <a:effectLst/>
                        <a:latin typeface="Calibri"/>
                      </a:endParaRPr>
                    </a:p>
                  </a:txBody>
                  <a:tcPr marL="3211" marR="3211" marT="321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4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kapital.kz/c/6ef2ad75f5a904e003c1c1fdc54c1d69/n/1024/768/9/8/f/4/a/a3c04ecb51467860a5add3e49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5547" y="312910"/>
            <a:ext cx="633670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Исполнение расходов бюджета в разрезе</a:t>
            </a:r>
          </a:p>
          <a:p>
            <a:pPr algn="ctr"/>
            <a:r>
              <a:rPr lang="ru-RU" sz="2000" b="1" dirty="0" smtClean="0"/>
              <a:t> муниципальных программ ЗАТО г. Североморск</a:t>
            </a:r>
            <a:endParaRPr lang="ru-RU" sz="2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1761"/>
              </p:ext>
            </p:extLst>
          </p:nvPr>
        </p:nvGraphicFramePr>
        <p:xfrm>
          <a:off x="688751" y="1556792"/>
          <a:ext cx="8131721" cy="481969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049396"/>
                <a:gridCol w="1185876"/>
                <a:gridCol w="1016465"/>
                <a:gridCol w="1016465"/>
                <a:gridCol w="1863519"/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эффективности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40261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Муниципальная программа "Улучшение качества и безопасности жизни населения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14 855,4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278,7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Предоставлено полное финансирование.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4660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Муниципальная программа "Развитие конкурентоспособной экономики ЗАТО г. Североморск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Предоставлено полное финансирование.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567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Муниципальная программа "Развитие муниципального управления и гражданского общества в ЗАТО г. Североморск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49 703,5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48 682,9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Предоставлено полное финансирование.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Муниципальная программа "Обеспечение комфортной городской среды в ЗАТО г. Североморск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318 647,3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273 316,5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Предоставлено полное финансирование, но не освоено в связи с невыполнением работ подрядчиком.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5717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Муниципальная программа "Развитие образования ЗАТО г. Североморск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1 610 428,2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1 599 493,9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Предоставлено полное финансирование.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40261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Муниципальная программа "Культура ЗАТО г. Североморск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311 899,2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311 895,2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Полное финансирование.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402614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“Создание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условий для эффективного и ответственного управления муниципальными финансами, повышение устойчивости  бюджета муниципального образования ЗАТО г. Североморск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12 890,8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12 636,2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Предоставлено полное финансирование. Целевые индикаторы в целом достигнуты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  <a:tr h="2368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2 318 574,3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2 260 453,5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02" marR="8702" marT="8702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8384" y="1205463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8266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7272808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 fontAlgn="t"/>
            <a:r>
              <a:rPr lang="ru-RU" sz="1500" b="1" dirty="0">
                <a:solidFill>
                  <a:srgbClr val="000000"/>
                </a:solidFill>
                <a:latin typeface="+mj-lt"/>
              </a:rPr>
              <a:t>Муниципальная программа </a:t>
            </a:r>
            <a:endParaRPr lang="ru-RU" sz="1500" b="1" dirty="0" smtClean="0">
              <a:solidFill>
                <a:srgbClr val="000000"/>
              </a:solidFill>
              <a:latin typeface="+mj-lt"/>
            </a:endParaRPr>
          </a:p>
          <a:p>
            <a:pPr lvl="0" algn="ctr" fontAlgn="t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Улучшение качества и безопасности жизни населения" </a:t>
            </a:r>
            <a:endParaRPr lang="ru-RU" sz="1500" b="1" dirty="0" smtClean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64846"/>
              </p:ext>
            </p:extLst>
          </p:nvPr>
        </p:nvGraphicFramePr>
        <p:xfrm>
          <a:off x="971600" y="1628800"/>
          <a:ext cx="7056784" cy="4206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3332"/>
                <a:gridCol w="774147"/>
                <a:gridCol w="1063163"/>
                <a:gridCol w="853282"/>
                <a:gridCol w="732860"/>
              </a:tblGrid>
              <a:tr h="51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ЦСт.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Утверждено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Исполнено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% исполнения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3523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effectLst/>
                        </a:rPr>
                        <a:t>      Муниципальная программа 1. "Улучшение качества и безопасности жизни населения"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0100000000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14 855,4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14 287,7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96,1%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34564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        Подпрограмма 1. "Молодежь Североморска"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0110000000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500,0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499,4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99,9%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5285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        Подпрограмма 2. "Развитие физической культуры и спорта и формирования здорового образа жизни в ЗАТО г. Североморск"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0120000000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1 700,0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</a:rPr>
                        <a:t>694,2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99,7%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3523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        Подпрограмма 3. "Профилактика наркомании, алкоголизма и токсикомании в ЗАТО г. Североморск"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0130000000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270,0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269,4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99,8%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5285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        Подпрограмма 4. "Дополнительные меры социальной поддержки отдельных категорий граждан ЗАТО г. Североморск"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0140000000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7 002,4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6 505,7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92,9%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3523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        Подпрограмма 5. "Доступная среда в ЗАТО г. Североморск"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0150000000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1 625,5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</a:rPr>
                        <a:t>625,5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100,0%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3523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        Подпрограмма 6. "Профилактика правонарушений в ЗАТО г. Североморск"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0160000000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750,0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739,1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98,5%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3523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        Подпрограмма 8. "Охрана окружающей среды ЗАТО г. Североморск"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0180000000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1 467,5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1 467,5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100,0%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  <a:tr h="5285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        Подпрограмма 9. "Повышение безопасности дорожного движения и снижение дорожно-транспортного травматизма в ЗАТО г. Североморск"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0190000000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1 540,0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1 477,9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96,0%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8479" marR="8479" marT="8479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80312" y="1287924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112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3004" y="980728"/>
            <a:ext cx="661270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lvl="0" algn="ctr" fontAlgn="t"/>
            <a:r>
              <a:rPr lang="ru-RU" sz="1500" b="1" dirty="0">
                <a:solidFill>
                  <a:srgbClr val="000000"/>
                </a:solidFill>
                <a:latin typeface="+mj-lt"/>
              </a:rPr>
              <a:t>Муниципальная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pPr lvl="0" algn="ctr" fontAlgn="t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"Развитие конкурентоспособной экономики ЗАТО г. Североморск" </a:t>
            </a:r>
            <a:endParaRPr lang="ru-RU" sz="15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37170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518928"/>
              </p:ext>
            </p:extLst>
          </p:nvPr>
        </p:nvGraphicFramePr>
        <p:xfrm>
          <a:off x="971600" y="1772816"/>
          <a:ext cx="7126475" cy="122349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864400"/>
                <a:gridCol w="799173"/>
                <a:gridCol w="712995"/>
                <a:gridCol w="749907"/>
              </a:tblGrid>
              <a:tr h="327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Утверждено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Исполнено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% исполнения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</a:tr>
              <a:tr h="32760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effectLst/>
                        </a:rPr>
                        <a:t>    Муниципальная программа "Развитие конкурентоспособной экономики ЗАТО г. Североморск</a:t>
                      </a:r>
                      <a:r>
                        <a:rPr lang="ru-RU" sz="800" b="1" i="1" u="none" strike="noStrike" dirty="0" smtClean="0">
                          <a:effectLst/>
                        </a:rPr>
                        <a:t>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effectLst/>
                          <a:latin typeface="Times New Roman"/>
                        </a:rPr>
                        <a:t>100</a:t>
                      </a:r>
                      <a:endParaRPr lang="ru-RU" sz="8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</a:tr>
              <a:tr h="34097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      Подпрограмма "Развитие малого и среднего предпринимательства, стимулирование инвестиционной деятельности ЗАТО г. Североморск</a:t>
                      </a:r>
                      <a:r>
                        <a:rPr lang="ru-RU" sz="800" u="none" strike="noStrike" dirty="0" smtClean="0">
                          <a:effectLst/>
                        </a:rPr>
                        <a:t>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effectLst/>
                          <a:latin typeface="Times New Roman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</a:tr>
              <a:tr h="2273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      Подпрограмма "Развитие потребительского рынка ЗАТО г. Североморск</a:t>
                      </a:r>
                      <a:r>
                        <a:rPr lang="ru-RU" sz="800" u="none" strike="noStrike" dirty="0" smtClean="0">
                          <a:effectLst/>
                        </a:rPr>
                        <a:t>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effectLst/>
                          <a:latin typeface="Times New Roman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686" marR="6686" marT="6686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63785" y="3284984"/>
            <a:ext cx="6552728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 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Муниципальная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 «Развитие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образования ЗАТО г.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Североморск»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243463"/>
              </p:ext>
            </p:extLst>
          </p:nvPr>
        </p:nvGraphicFramePr>
        <p:xfrm>
          <a:off x="1039749" y="4116384"/>
          <a:ext cx="7090470" cy="185538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900403"/>
                <a:gridCol w="792088"/>
                <a:gridCol w="720080"/>
                <a:gridCol w="677899"/>
              </a:tblGrid>
              <a:tr h="411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Утверждено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Исполнено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 исполнения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</a:tr>
              <a:tr h="28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effectLst/>
                        </a:rPr>
                        <a:t>    Муниципальная программа "Развитие образования ЗАТО г. Североморск" </a:t>
                      </a:r>
                      <a:r>
                        <a:rPr lang="ru-RU" sz="800" b="1" i="1" u="none" strike="noStrike" dirty="0" smtClean="0">
                          <a:effectLst/>
                        </a:rPr>
                        <a:t>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1 610</a:t>
                      </a:r>
                      <a:r>
                        <a:rPr lang="ru-RU" sz="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428,2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1 599 493,9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effectLst/>
                          <a:latin typeface="Times New Roman"/>
                        </a:rPr>
                        <a:t>99,3</a:t>
                      </a:r>
                      <a:endParaRPr lang="ru-RU" sz="8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</a:tr>
              <a:tr h="31094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      Подпрограмма "Развитие дошкольного, общего и дополнительного образования детей" 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1 514 930,1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1 505 498,5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effectLst/>
                          <a:latin typeface="Times New Roman"/>
                        </a:rPr>
                        <a:t>99,4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</a:tr>
              <a:tr h="27609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      Подпрограмма "Школьное питание" 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60 462,5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60 462,5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</a:tr>
              <a:tr h="28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      Подпрограмма "Североморск - город без сирот" 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30 216,9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28 894,5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effectLst/>
                          <a:latin typeface="Times New Roman"/>
                        </a:rPr>
                        <a:t>95,6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</a:tr>
              <a:tr h="28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      Подпрограмма "Отдых и оздоровление детей" 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4 818,4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4 801,4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effectLst/>
                          <a:latin typeface="Times New Roman"/>
                        </a:rPr>
                        <a:t>99,6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869" marR="2869" marT="2869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45755" y="1484862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36461" y="3808204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9432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4024" y="279348"/>
            <a:ext cx="652935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lvl="0" algn="ctr" fontAlgn="t"/>
            <a:r>
              <a:rPr lang="ru-RU" dirty="0" smtClean="0"/>
              <a:t> 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Муниципальная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pPr lvl="0" algn="ctr" fontAlgn="t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"Развитие муниципального управления и гражданского общества </a:t>
            </a:r>
            <a:endParaRPr lang="ru-RU" sz="1500" b="1" dirty="0" smtClean="0">
              <a:solidFill>
                <a:srgbClr val="000000"/>
              </a:solidFill>
              <a:latin typeface="+mj-lt"/>
            </a:endParaRPr>
          </a:p>
          <a:p>
            <a:pPr lvl="0" algn="ctr" fontAlgn="t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в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ЗАТО г. Североморск" </a:t>
            </a:r>
            <a:r>
              <a:rPr lang="ru-RU" sz="1500" dirty="0" smtClean="0"/>
              <a:t> </a:t>
            </a:r>
            <a:endParaRPr lang="ru-RU" sz="15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838076"/>
              </p:ext>
            </p:extLst>
          </p:nvPr>
        </p:nvGraphicFramePr>
        <p:xfrm>
          <a:off x="1115616" y="1266438"/>
          <a:ext cx="6912767" cy="228361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349820"/>
                <a:gridCol w="942649"/>
                <a:gridCol w="802578"/>
                <a:gridCol w="817720"/>
              </a:tblGrid>
              <a:tr h="474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Утверждено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Исполнено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% исполнения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</a:tr>
              <a:tr h="3922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 dirty="0">
                          <a:effectLst/>
                        </a:rPr>
                        <a:t>    Муниципальная программа "Развитие муниципального управления и гражданского общества в ЗАТО г. Североморск</a:t>
                      </a:r>
                      <a:r>
                        <a:rPr lang="ru-RU" sz="1000" b="1" i="1" u="none" strike="noStrike" dirty="0" smtClean="0">
                          <a:effectLst/>
                        </a:rPr>
                        <a:t>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49 703,5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48 682,9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effectLst/>
                          <a:latin typeface="Times New Roman"/>
                        </a:rPr>
                        <a:t>97,9</a:t>
                      </a:r>
                      <a:endParaRPr lang="ru-RU" sz="1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</a:tr>
              <a:tr h="4027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"Создание условий для эффективного использования муниципального  имущества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37 673,7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37 550,2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99,7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</a:tr>
              <a:tr h="4133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"Развитие информационного общества, создание системы "Электронный муниципалитет" в ЗАТО г. </a:t>
                      </a:r>
                      <a:r>
                        <a:rPr lang="ru-RU" sz="1000" u="none" strike="noStrike" dirty="0" smtClean="0">
                          <a:effectLst/>
                        </a:rPr>
                        <a:t>Североморск»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6 365,3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6 087,5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95,6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</a:tr>
              <a:tr h="49352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"Развитие муниципальной службы в муниципальном образовании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5 664,6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5 045,2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89,1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638" marR="4638" marT="4638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3837528"/>
            <a:ext cx="6696744" cy="1061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 fontAlgn="t"/>
            <a:r>
              <a:rPr lang="ru-RU" dirty="0" smtClean="0">
                <a:latin typeface="+mj-lt"/>
              </a:rPr>
              <a:t> 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Муниципальная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pPr algn="ctr" fontAlgn="t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500" b="1" dirty="0" smtClean="0">
                <a:latin typeface="+mj-lt"/>
              </a:rPr>
              <a:t>"</a:t>
            </a:r>
            <a:r>
              <a:rPr lang="ru-RU" sz="1500" b="1" dirty="0">
                <a:latin typeface="+mj-lt"/>
              </a:rPr>
              <a:t>Создание условий для эффективного и ответственного </a:t>
            </a:r>
            <a:r>
              <a:rPr lang="ru-RU" sz="1500" b="1" dirty="0" smtClean="0">
                <a:latin typeface="+mj-lt"/>
              </a:rPr>
              <a:t>управления  </a:t>
            </a:r>
            <a:r>
              <a:rPr lang="ru-RU" sz="1500" b="1" dirty="0">
                <a:latin typeface="+mj-lt"/>
              </a:rPr>
              <a:t>муниципальными финансами, </a:t>
            </a:r>
            <a:r>
              <a:rPr lang="ru-RU" sz="1500" b="1" dirty="0" smtClean="0">
                <a:latin typeface="+mj-lt"/>
              </a:rPr>
              <a:t>повышение устойчивости бюджета </a:t>
            </a:r>
            <a:r>
              <a:rPr lang="ru-RU" sz="1500" b="1" dirty="0">
                <a:latin typeface="+mj-lt"/>
              </a:rPr>
              <a:t>муниципального образования ЗАТО г. Североморск</a:t>
            </a:r>
            <a:r>
              <a:rPr lang="ru-RU" sz="1500" b="1" dirty="0" smtClean="0">
                <a:latin typeface="+mj-lt"/>
              </a:rPr>
              <a:t>"</a:t>
            </a:r>
            <a:endParaRPr lang="ru-RU" sz="1500" b="1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497603"/>
              </p:ext>
            </p:extLst>
          </p:nvPr>
        </p:nvGraphicFramePr>
        <p:xfrm>
          <a:off x="1115616" y="5031179"/>
          <a:ext cx="6912767" cy="137728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232307"/>
                <a:gridCol w="846461"/>
                <a:gridCol w="846461"/>
                <a:gridCol w="987538"/>
              </a:tblGrid>
              <a:tr h="444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Утверждено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Исполнено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% исполнения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</a:tr>
              <a:tr h="5633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 dirty="0">
                          <a:effectLst/>
                        </a:rPr>
                        <a:t>      Муниципальная  программа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</a:t>
                      </a:r>
                      <a:r>
                        <a:rPr lang="ru-RU" sz="1000" b="1" i="1" u="none" strike="noStrike" dirty="0" smtClean="0">
                          <a:effectLst/>
                        </a:rPr>
                        <a:t>г. Североморск"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effectLst/>
                        </a:rPr>
                        <a:t>12 890,8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effectLst/>
                        </a:rPr>
                        <a:t>12 636,2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effectLst/>
                        </a:rPr>
                        <a:t>98,0%</a:t>
                      </a:r>
                      <a:endParaRPr lang="ru-RU" sz="1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</a:tr>
              <a:tr h="30859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  Подпрограмма 1. "Управление муниципальными финансами"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12 890,8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12 636,2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98,0%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076" marR="9076" marT="9076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85218" y="1018012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693957" y="4653136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0644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2700" y="673532"/>
            <a:ext cx="756084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+mj-lt"/>
              </a:rPr>
              <a:t>Муниципальная программа </a:t>
            </a:r>
            <a:endParaRPr lang="ru-RU" sz="1500" b="1" dirty="0" smtClean="0">
              <a:latin typeface="+mj-lt"/>
            </a:endParaRPr>
          </a:p>
          <a:p>
            <a:pPr algn="ctr"/>
            <a:r>
              <a:rPr lang="ru-RU" sz="1500" b="1" dirty="0" smtClean="0">
                <a:latin typeface="+mj-lt"/>
              </a:rPr>
              <a:t>"</a:t>
            </a:r>
            <a:r>
              <a:rPr lang="ru-RU" sz="1500" b="1" dirty="0">
                <a:latin typeface="+mj-lt"/>
              </a:rPr>
              <a:t>Обеспечение комфортной городской среды в ЗАТО г. Североморск" </a:t>
            </a:r>
            <a:endParaRPr lang="ru-RU" sz="1500" b="1" dirty="0" smtClean="0"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288233"/>
              </p:ext>
            </p:extLst>
          </p:nvPr>
        </p:nvGraphicFramePr>
        <p:xfrm>
          <a:off x="1043608" y="1484784"/>
          <a:ext cx="7200800" cy="467395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531060"/>
                <a:gridCol w="981927"/>
                <a:gridCol w="836020"/>
                <a:gridCol w="851793"/>
              </a:tblGrid>
              <a:tr h="491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Утверждено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Исполнено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% </a:t>
                      </a:r>
                      <a:endParaRPr lang="ru-RU" sz="10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исполнения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3931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 dirty="0">
                          <a:effectLst/>
                        </a:rPr>
                        <a:t>    Муниципальная программа "Обеспечение комфортной городской среды в ЗАТО г. Североморск</a:t>
                      </a:r>
                      <a:r>
                        <a:rPr lang="ru-RU" sz="1000" b="1" i="1" u="none" strike="noStrike" dirty="0" smtClean="0">
                          <a:effectLst/>
                        </a:rPr>
                        <a:t>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318 647,6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273 316,5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effectLst/>
                          <a:latin typeface="Times New Roman"/>
                        </a:rPr>
                        <a:t>85,8</a:t>
                      </a:r>
                      <a:endParaRPr lang="ru-RU" sz="1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3931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"Автомобильные дороги  и проезды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177 925,0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141 008,8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79,3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5120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"Комплексная эксплуатация муниципальных объектов уличного (наружного) освещения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22 377,6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19 687,3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88,0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5120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"Энергосбережение и повышение энергоэффективности на территории ЗАТО г. Североморск 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2 671,1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10,6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5120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"Подготовка объектов и систем жизнеобеспечения ЗАТО г. Североморск к работе в отопительный период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3 499,9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3931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"Муниципальный жилищный фонд 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49 191,9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48 656,0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98,9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3931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"Осуществление прочих мероприятий по благоустройству в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39 681,6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36 880,7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92,9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39310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</a:rPr>
                        <a:t>      Подпрограмма «Городские парки и скверы – центры отдыха североморцев"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10 343,2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10 343,2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  <a:tr h="39310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</a:rPr>
                        <a:t>Подпрограмма «Реализация приоритетного проекта по формированию комфортной городской среды на территории ЗАТО г. Североморск»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12 957,0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12 957,0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81" marR="3381" marT="3381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28112" y="1742619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1509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novostipmr.com/sites/default/files/filefield_paths/byudzhet_3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8353" y="548680"/>
            <a:ext cx="6552728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 fontAlgn="t"/>
            <a:r>
              <a:rPr lang="ru-RU" sz="1400" dirty="0" smtClean="0">
                <a:latin typeface="+mj-lt"/>
              </a:rPr>
              <a:t> 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Муниципальная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программа</a:t>
            </a:r>
          </a:p>
          <a:p>
            <a:pPr lvl="0" algn="ctr" fontAlgn="t"/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 «Культура 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ЗАТО г. </a:t>
            </a:r>
            <a:r>
              <a:rPr lang="ru-RU" sz="1500" b="1" dirty="0" smtClean="0">
                <a:solidFill>
                  <a:srgbClr val="000000"/>
                </a:solidFill>
                <a:latin typeface="+mj-lt"/>
              </a:rPr>
              <a:t>Североморск» </a:t>
            </a:r>
            <a:endParaRPr lang="ru-RU" sz="1500" b="1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001253"/>
              </p:ext>
            </p:extLst>
          </p:nvPr>
        </p:nvGraphicFramePr>
        <p:xfrm>
          <a:off x="1043608" y="2060849"/>
          <a:ext cx="7056783" cy="345605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440443"/>
                <a:gridCol w="962287"/>
                <a:gridCol w="819296"/>
                <a:gridCol w="834757"/>
              </a:tblGrid>
              <a:tr h="342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Утверждено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Исполнено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% исполнения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37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 dirty="0">
                          <a:effectLst/>
                        </a:rPr>
                        <a:t>    Муниципальная программа "Культура ЗАТО г. Североморск</a:t>
                      </a:r>
                      <a:r>
                        <a:rPr lang="ru-RU" sz="1000" b="1" i="1" u="none" strike="noStrike" dirty="0" smtClean="0">
                          <a:effectLst/>
                        </a:rPr>
                        <a:t>"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311 899,2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311 895,2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37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"Совершенствование предоставления дополнительного образования детям в сфере культуры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99 680,3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99 680,3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37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"Совершенствование библиотечного, библиографического и информационного обслуживания пользователей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68 097,5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68 097,5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37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"Совершенствование организации досуга и развитие творческих способностей граждан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109 578,1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109 578,1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37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"Совершенствование музейного обслуживания граждан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14 829,5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14 829,5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5559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"Сохранение, использование, популяризация и охрана объектов культурного наследия (памятников истории и культуры)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1 256,1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1 256,1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  <a:tr h="5559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      Подпрограмма "Финансовое обеспечение деятельности муниципальных учреждений, подведомственных Управлению культуры и международных связей администрации ЗАТО г. Североморск</a:t>
                      </a:r>
                      <a:r>
                        <a:rPr lang="ru-RU" sz="1000" u="none" strike="noStrike" dirty="0" smtClean="0"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18 457,7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457,7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38" marR="2238" marT="2238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28112" y="1742619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552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tayskoe.info/wp-content/uploads/2017/10/index.php_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88640"/>
            <a:ext cx="7200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Динамика исполнения бюджета ЗАТО г. Североморск  </a:t>
            </a:r>
          </a:p>
          <a:p>
            <a:pPr algn="ctr"/>
            <a:r>
              <a:rPr lang="ru-RU" dirty="0" smtClean="0"/>
              <a:t>за период 2014 – 2017 годов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63470084"/>
              </p:ext>
            </p:extLst>
          </p:nvPr>
        </p:nvGraphicFramePr>
        <p:xfrm>
          <a:off x="1054481" y="1376970"/>
          <a:ext cx="3653430" cy="210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52320" y="683404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</a:t>
            </a:r>
            <a:r>
              <a:rPr lang="ru-RU" sz="1000" dirty="0" smtClean="0"/>
              <a:t>лн. рублей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052736"/>
            <a:ext cx="3583032" cy="292388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1300" b="1" dirty="0" smtClean="0"/>
              <a:t>Доходы бюджета ЗАТО г. Североморск</a:t>
            </a:r>
            <a:endParaRPr lang="ru-RU" sz="13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97038" y="1041768"/>
            <a:ext cx="3658374" cy="292388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1300" b="1" dirty="0" smtClean="0"/>
              <a:t>Расходы бюджета ЗАТО г. Североморск</a:t>
            </a:r>
            <a:endParaRPr lang="ru-RU" sz="1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1412776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2 846,7</a:t>
            </a:r>
            <a:endParaRPr lang="ru-RU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39752" y="1556020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2 393,4</a:t>
            </a:r>
            <a:endParaRPr lang="ru-RU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51779" y="1623888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2 461,0</a:t>
            </a:r>
            <a:endParaRPr lang="ru-RU" sz="1000" b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33472281"/>
              </p:ext>
            </p:extLst>
          </p:nvPr>
        </p:nvGraphicFramePr>
        <p:xfrm>
          <a:off x="5360887" y="1346640"/>
          <a:ext cx="3243561" cy="215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12947" y="3573016"/>
            <a:ext cx="6478055" cy="292388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1300" b="1" dirty="0" smtClean="0"/>
              <a:t>Изменение дефицита (-) / профицита (+) бюджета ЗАТО г. Североморск</a:t>
            </a:r>
            <a:endParaRPr lang="ru-RU" sz="1300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65146693"/>
              </p:ext>
            </p:extLst>
          </p:nvPr>
        </p:nvGraphicFramePr>
        <p:xfrm>
          <a:off x="1456678" y="3877265"/>
          <a:ext cx="6480720" cy="88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07415" y="4858048"/>
            <a:ext cx="3924825" cy="292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1300" b="1" dirty="0" smtClean="0"/>
              <a:t>Муниципальный долг  ЗАТО г. Североморск</a:t>
            </a:r>
            <a:endParaRPr lang="ru-RU" sz="1300" b="1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04161007"/>
              </p:ext>
            </p:extLst>
          </p:nvPr>
        </p:nvGraphicFramePr>
        <p:xfrm>
          <a:off x="195409" y="5242696"/>
          <a:ext cx="4896544" cy="113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624877" y="5287196"/>
            <a:ext cx="3519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        </a:t>
            </a:r>
            <a:r>
              <a:rPr lang="ru-RU" sz="900" b="1" dirty="0" smtClean="0"/>
              <a:t>Муниципальный долг по состоянию</a:t>
            </a:r>
          </a:p>
          <a:p>
            <a:r>
              <a:rPr lang="ru-RU" sz="900" b="1" dirty="0" smtClean="0"/>
              <a:t> на  01.01.2014,  01.01.2015,  01.01.2016 отсутствует.</a:t>
            </a:r>
          </a:p>
          <a:p>
            <a:r>
              <a:rPr lang="ru-RU" sz="900" b="1" dirty="0" smtClean="0"/>
              <a:t>        Муниципальный долг по состоянию </a:t>
            </a:r>
          </a:p>
          <a:p>
            <a:r>
              <a:rPr lang="ru-RU" sz="900" b="1" dirty="0" smtClean="0"/>
              <a:t>на 01.01.2017 составил 60,0 млн. рублей. </a:t>
            </a:r>
          </a:p>
          <a:p>
            <a:r>
              <a:rPr lang="ru-RU" sz="900" b="1" dirty="0"/>
              <a:t> </a:t>
            </a:r>
            <a:r>
              <a:rPr lang="ru-RU" sz="900" b="1" dirty="0" smtClean="0"/>
              <a:t>       Муниципальный долг по состоянию </a:t>
            </a:r>
          </a:p>
          <a:p>
            <a:r>
              <a:rPr lang="ru-RU" sz="900" b="1" dirty="0" smtClean="0"/>
              <a:t>На 01.01.2018 составил 137,0 млн. рублей.</a:t>
            </a:r>
            <a:endParaRPr lang="ru-RU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39751" y="1556020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2 393,4</a:t>
            </a:r>
            <a:endParaRPr lang="ru-RU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81196" y="1535886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2 363,6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145967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547" y="472796"/>
            <a:ext cx="6374245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Исполнение Указов Президента РФ </a:t>
            </a:r>
          </a:p>
          <a:p>
            <a:pPr algn="ctr"/>
            <a:r>
              <a:rPr lang="ru-RU" dirty="0" smtClean="0"/>
              <a:t>№</a:t>
            </a:r>
            <a:r>
              <a:rPr lang="ru-RU" dirty="0"/>
              <a:t>597 от 07.05.2012 г., </a:t>
            </a:r>
            <a:r>
              <a:rPr lang="ru-RU" dirty="0" smtClean="0"/>
              <a:t>№ </a:t>
            </a:r>
            <a:r>
              <a:rPr lang="ru-RU" dirty="0"/>
              <a:t>761 от 01.06.2012г. за 2016 год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240030"/>
            <a:ext cx="2897524" cy="461665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Управление образования</a:t>
            </a:r>
          </a:p>
          <a:p>
            <a:r>
              <a:rPr lang="ru-RU" sz="1200" dirty="0" smtClean="0"/>
              <a:t> администрации ЗАТО </a:t>
            </a:r>
            <a:r>
              <a:rPr lang="ru-RU" sz="1200" dirty="0"/>
              <a:t>г. Североморск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704111"/>
              </p:ext>
            </p:extLst>
          </p:nvPr>
        </p:nvGraphicFramePr>
        <p:xfrm>
          <a:off x="872190" y="1988840"/>
          <a:ext cx="3672407" cy="316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19"/>
                <a:gridCol w="1368152"/>
                <a:gridCol w="648072"/>
                <a:gridCol w="576064"/>
              </a:tblGrid>
              <a:tr h="667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Категория персонала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 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Индикатор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на </a:t>
                      </a:r>
                      <a:r>
                        <a:rPr lang="ru-RU" sz="900" b="0" dirty="0" smtClean="0">
                          <a:effectLst/>
                        </a:rPr>
                        <a:t>2017 </a:t>
                      </a:r>
                      <a:r>
                        <a:rPr lang="ru-RU" sz="900" b="0" dirty="0">
                          <a:effectLst/>
                        </a:rPr>
                        <a:t>год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(средняя заработная плата по дорожной карте)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 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Средняя заработная плата за  </a:t>
                      </a:r>
                      <a:r>
                        <a:rPr lang="ru-RU" sz="900" b="0" dirty="0" smtClean="0">
                          <a:effectLst/>
                        </a:rPr>
                        <a:t>2017 </a:t>
                      </a:r>
                      <a:r>
                        <a:rPr lang="ru-RU" sz="900" b="0" dirty="0">
                          <a:effectLst/>
                        </a:rPr>
                        <a:t>год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% </a:t>
                      </a:r>
                      <a:r>
                        <a:rPr lang="ru-RU" sz="900" b="0" dirty="0">
                          <a:effectLst/>
                        </a:rPr>
                        <a:t>исполнения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/>
                </a:tc>
              </a:tr>
              <a:tr h="400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Педагогический персонал  ООШ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46 600,0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47 151,55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101,2%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9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Педагогический персонал ДОО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43 037,54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44 130,75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102,5%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Педагогический персонал УДО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47 542,93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46 582,28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98,0%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503" marR="5650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40670" y="1240029"/>
            <a:ext cx="3664080" cy="461665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Управление культуры и международных связей</a:t>
            </a:r>
          </a:p>
          <a:p>
            <a:r>
              <a:rPr lang="ru-RU" sz="1200" dirty="0" smtClean="0"/>
              <a:t> администрации ЗАТО </a:t>
            </a:r>
            <a:r>
              <a:rPr lang="ru-RU" sz="1200" dirty="0"/>
              <a:t>г. Североморск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082374"/>
              </p:ext>
            </p:extLst>
          </p:nvPr>
        </p:nvGraphicFramePr>
        <p:xfrm>
          <a:off x="4772257" y="1988840"/>
          <a:ext cx="3533102" cy="31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6838"/>
                <a:gridCol w="936104"/>
                <a:gridCol w="792088"/>
                <a:gridCol w="648072"/>
              </a:tblGrid>
              <a:tr h="1299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Категория персонала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Индикатор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 </a:t>
                      </a:r>
                      <a:r>
                        <a:rPr lang="ru-RU" sz="900" dirty="0" smtClean="0">
                          <a:effectLst/>
                        </a:rPr>
                        <a:t>2017 год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(средняя заработная по дорожной карте)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Средняя заработная плата за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2017 </a:t>
                      </a:r>
                      <a:r>
                        <a:rPr lang="ru-RU" sz="900" dirty="0">
                          <a:effectLst/>
                        </a:rPr>
                        <a:t>год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исполнения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79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Педагогический </a:t>
                      </a:r>
                      <a:r>
                        <a:rPr lang="ru-RU" sz="900" dirty="0">
                          <a:effectLst/>
                        </a:rPr>
                        <a:t>персонал УДО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45 165,77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43</a:t>
                      </a:r>
                      <a:r>
                        <a:rPr lang="ru-RU" sz="900" baseline="0" dirty="0" smtClean="0">
                          <a:effectLst/>
                        </a:rPr>
                        <a:t> 944,60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97,3%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0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Работники учреждений культуры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41940,0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40 402,40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96,3%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417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krassever.ru/statics/images/arcticles/092017/13092017xd64036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572500" cy="5715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260648"/>
            <a:ext cx="415370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СПАСИБО ЗА ВНИМАНИЕ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5531729"/>
            <a:ext cx="50161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Управление финансов администрации ЗАТО г. Североморск</a:t>
            </a:r>
          </a:p>
          <a:p>
            <a:r>
              <a:rPr lang="ru-RU" sz="1200" b="1" dirty="0"/>
              <a:t>г</a:t>
            </a:r>
            <a:r>
              <a:rPr lang="ru-RU" sz="1200" b="1" dirty="0" smtClean="0"/>
              <a:t>. Североморск, ул.Ломоносова,4</a:t>
            </a:r>
          </a:p>
          <a:p>
            <a:r>
              <a:rPr lang="ru-RU" sz="1200" b="1" dirty="0" smtClean="0"/>
              <a:t>тел.  (81537)42113, 50788, 46199, 50776</a:t>
            </a:r>
          </a:p>
          <a:p>
            <a:r>
              <a:rPr lang="ru-RU" sz="1200" b="1" dirty="0"/>
              <a:t> </a:t>
            </a:r>
          </a:p>
          <a:p>
            <a:r>
              <a:rPr lang="x-none" sz="1200" b="1" u="sng">
                <a:hlinkClick r:id="rId4"/>
              </a:rPr>
              <a:t>finupr@citysever.ru</a:t>
            </a:r>
            <a:endParaRPr lang="ru-RU" sz="1200" b="1" dirty="0"/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0740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01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47921571"/>
              </p:ext>
            </p:extLst>
          </p:nvPr>
        </p:nvGraphicFramePr>
        <p:xfrm>
          <a:off x="1043608" y="3501008"/>
          <a:ext cx="72481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84905503"/>
              </p:ext>
            </p:extLst>
          </p:nvPr>
        </p:nvGraphicFramePr>
        <p:xfrm>
          <a:off x="1115616" y="260648"/>
          <a:ext cx="72481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00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8293" y="188640"/>
            <a:ext cx="6532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Динамика поступления доходов бюджета ЗАТО г. Североморск</a:t>
            </a:r>
          </a:p>
          <a:p>
            <a:pPr algn="ctr"/>
            <a:r>
              <a:rPr lang="ru-RU" b="1" dirty="0" smtClean="0"/>
              <a:t> за 2015 – 2017 годы </a:t>
            </a:r>
            <a:endParaRPr lang="ru-RU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14900492"/>
              </p:ext>
            </p:extLst>
          </p:nvPr>
        </p:nvGraphicFramePr>
        <p:xfrm>
          <a:off x="107504" y="764704"/>
          <a:ext cx="6096000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51720" y="1634199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- 67,6</a:t>
            </a:r>
            <a:endParaRPr lang="ru-RU" sz="9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939672" y="1430070"/>
            <a:ext cx="368111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981547" y="1675738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025868" y="1457953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- 29,8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1248480"/>
            <a:ext cx="27363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В 2017 году общий объем доходов бюджета  сократился по отношению к уровню 2015 года на </a:t>
            </a:r>
            <a:r>
              <a:rPr lang="ru-RU" sz="1300" b="1" dirty="0" smtClean="0"/>
              <a:t>97,4 </a:t>
            </a:r>
            <a:r>
              <a:rPr lang="ru-RU" sz="1300" dirty="0" smtClean="0"/>
              <a:t>млн. рублей</a:t>
            </a:r>
            <a:endParaRPr lang="ru-RU" sz="13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11469314"/>
              </p:ext>
            </p:extLst>
          </p:nvPr>
        </p:nvGraphicFramePr>
        <p:xfrm>
          <a:off x="4572001" y="4149080"/>
          <a:ext cx="4392488" cy="204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трелка вниз 9"/>
          <p:cNvSpPr/>
          <p:nvPr/>
        </p:nvSpPr>
        <p:spPr>
          <a:xfrm rot="10800000">
            <a:off x="6048164" y="5144679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391132" y="5197633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38204" y="4941168"/>
            <a:ext cx="470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+ 43,3</a:t>
            </a:r>
            <a:endParaRPr lang="ru-RU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7397538" y="4969940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- 58,6</a:t>
            </a:r>
            <a:endParaRPr lang="ru-RU" sz="900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51811630"/>
              </p:ext>
            </p:extLst>
          </p:nvPr>
        </p:nvGraphicFramePr>
        <p:xfrm>
          <a:off x="179512" y="4581128"/>
          <a:ext cx="4232544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Стрелка вниз 14"/>
          <p:cNvSpPr/>
          <p:nvPr/>
        </p:nvSpPr>
        <p:spPr>
          <a:xfrm>
            <a:off x="1670342" y="5133764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2915816" y="5474749"/>
            <a:ext cx="360040" cy="25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525115" y="5489049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- 110,9</a:t>
            </a:r>
            <a:endParaRPr lang="ru-RU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2948863" y="5243917"/>
            <a:ext cx="4443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+28,8</a:t>
            </a:r>
            <a:endParaRPr lang="ru-RU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509430" y="2930819"/>
            <a:ext cx="828091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    При увеличении общего объема безвозмездных поступлений в 2017 году на 28,8 млн. рублей (в сравнении с прошлым отчетным периодом (за 2016 год)), налоговые и неналоговые доходы бюджета уменьшились на 58,6 млн. рублей, в результате, общий объем доходов уменьшился на 29,8 млн. рублей.</a:t>
            </a:r>
            <a:endParaRPr lang="ru-RU" sz="1300" dirty="0"/>
          </a:p>
        </p:txBody>
      </p:sp>
      <p:sp>
        <p:nvSpPr>
          <p:cNvPr id="20" name="TextBox 1"/>
          <p:cNvSpPr txBox="1"/>
          <p:nvPr/>
        </p:nvSpPr>
        <p:spPr>
          <a:xfrm>
            <a:off x="7778930" y="690960"/>
            <a:ext cx="914378" cy="28802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млн.</a:t>
            </a:r>
            <a:r>
              <a:rPr lang="en-US" sz="1100" dirty="0" smtClean="0"/>
              <a:t> </a:t>
            </a:r>
            <a:r>
              <a:rPr lang="ru-RU" sz="1100" dirty="0" smtClean="0"/>
              <a:t>рублей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079562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714077"/>
              </p:ext>
            </p:extLst>
          </p:nvPr>
        </p:nvGraphicFramePr>
        <p:xfrm>
          <a:off x="512853" y="1052736"/>
          <a:ext cx="4449841" cy="1165065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353497"/>
                <a:gridCol w="936104"/>
                <a:gridCol w="792088"/>
                <a:gridCol w="720080"/>
                <a:gridCol w="64807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Утверждено</a:t>
                      </a:r>
                      <a:r>
                        <a:rPr lang="en-US" sz="800" b="1" u="none" strike="noStrike" dirty="0" smtClean="0">
                          <a:effectLst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</a:rPr>
                        <a:t>     </a:t>
                      </a:r>
                    </a:p>
                    <a:p>
                      <a:pPr algn="ctr" fontAlgn="ctr"/>
                      <a:r>
                        <a:rPr lang="en-US" sz="800" b="1" u="none" strike="noStrike" dirty="0" smtClean="0">
                          <a:effectLst/>
                        </a:rPr>
                        <a:t>(</a:t>
                      </a:r>
                      <a:r>
                        <a:rPr lang="ru-RU" sz="800" b="1" u="none" strike="noStrike" dirty="0" smtClean="0">
                          <a:effectLst/>
                        </a:rPr>
                        <a:t>тыс. рублей)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 (тыс. рублей)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 исполнения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удельный вес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</a:tr>
              <a:tr h="18205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1 085 582,2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1 075 838,0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</a:tr>
              <a:tr h="9236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i="1" u="none" strike="noStrike" dirty="0">
                          <a:effectLst/>
                        </a:rPr>
                        <a:t>НАЛОГОВЫЕ ДОХОДЫ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947 578,7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933 809,2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39,5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</a:tr>
              <a:tr h="9236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i="1" u="none" strike="noStrike" dirty="0">
                          <a:effectLst/>
                        </a:rPr>
                        <a:t>НЕНАЛОГОВЫЕ ДОХОДЫ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138 003,5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142 028,8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102,9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6,0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</a:tr>
              <a:tr h="21606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1 314 328,1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1 287 755,5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</a:tr>
              <a:tr h="233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</a:rPr>
                        <a:t>ВСЕГО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2 399 910,2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2 363 593,5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553" marR="4553" marT="4553" marB="0" anchor="ctr"/>
                </a:tc>
              </a:tr>
            </a:tbl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43098331"/>
              </p:ext>
            </p:extLst>
          </p:nvPr>
        </p:nvGraphicFramePr>
        <p:xfrm>
          <a:off x="4788024" y="816022"/>
          <a:ext cx="468052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260648"/>
            <a:ext cx="6768752" cy="576064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/>
              <a:t>Доходы бюджета ЗАТО г. Североморск за 2017 год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852936"/>
            <a:ext cx="7416824" cy="569387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Объем безвозмездных поступлений </a:t>
            </a:r>
            <a:r>
              <a:rPr lang="ru-RU" sz="1300" dirty="0" smtClean="0"/>
              <a:t>от других бюджетов бюджетной системы РФ в 2017 году по сравнению с 2016 годом увеличился на </a:t>
            </a:r>
            <a:r>
              <a:rPr lang="ru-RU" sz="1300" b="1" dirty="0" smtClean="0"/>
              <a:t>36 901,5 </a:t>
            </a:r>
            <a:r>
              <a:rPr lang="ru-RU" sz="1300" dirty="0" smtClean="0"/>
              <a:t>тыс. руб.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3878647"/>
              </p:ext>
            </p:extLst>
          </p:nvPr>
        </p:nvGraphicFramePr>
        <p:xfrm>
          <a:off x="107505" y="3494331"/>
          <a:ext cx="6336703" cy="3175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25826" y="4607043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- 9 415,6</a:t>
            </a:r>
          </a:p>
          <a:p>
            <a:r>
              <a:rPr lang="ru-RU" sz="1000" b="1" dirty="0" smtClean="0"/>
              <a:t>  2,6%</a:t>
            </a:r>
            <a:endParaRPr lang="ru-RU" sz="1000" b="1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778435" y="4735090"/>
            <a:ext cx="242316" cy="144016"/>
          </a:xfrm>
          <a:prstGeom prst="downArrow">
            <a:avLst>
              <a:gd name="adj1" fmla="val 42299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2267744" y="5073873"/>
            <a:ext cx="242316" cy="144016"/>
          </a:xfrm>
          <a:prstGeom prst="downArrow">
            <a:avLst>
              <a:gd name="adj1" fmla="val 42299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32040" y="713601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23953150"/>
              </p:ext>
            </p:extLst>
          </p:nvPr>
        </p:nvGraphicFramePr>
        <p:xfrm>
          <a:off x="5508104" y="3494331"/>
          <a:ext cx="3456384" cy="3247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8124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vnovgorode.ru/images/wsscontent/articles/2015/12/proekty-gorodskogo-i-oblastnogo-byudzheta-2016-vylozhili-v-internet-na-sud-novgorodtsev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57706166"/>
              </p:ext>
            </p:extLst>
          </p:nvPr>
        </p:nvGraphicFramePr>
        <p:xfrm>
          <a:off x="251520" y="836712"/>
          <a:ext cx="871296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3608" y="260648"/>
            <a:ext cx="7128792" cy="400110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fontAlgn="b"/>
            <a:r>
              <a:rPr lang="ru-RU" b="1" dirty="0">
                <a:solidFill>
                  <a:srgbClr val="000000"/>
                </a:solidFill>
              </a:rPr>
              <a:t>НАЛОГОВЫЕ 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и НЕНАЛОГОВЫЕ  </a:t>
            </a:r>
            <a:r>
              <a:rPr lang="ru-RU" sz="2000" b="1" dirty="0" smtClean="0">
                <a:solidFill>
                  <a:srgbClr val="000000"/>
                </a:solidFill>
              </a:rPr>
              <a:t>ДОХОДЫ</a:t>
            </a:r>
            <a:r>
              <a:rPr lang="ru-RU" b="1" dirty="0" smtClean="0">
                <a:solidFill>
                  <a:srgbClr val="000000"/>
                </a:solidFill>
              </a:rPr>
              <a:t> в  2017 году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65854695"/>
              </p:ext>
            </p:extLst>
          </p:nvPr>
        </p:nvGraphicFramePr>
        <p:xfrm>
          <a:off x="323528" y="3501008"/>
          <a:ext cx="864096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03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.pfst.net/2016.10/520574567567cc20a941cc2314471b46b64c0894463c_b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467380"/>
            <a:ext cx="3600400" cy="400110"/>
          </a:xfrm>
          <a:prstGeom prst="rect">
            <a:avLst/>
          </a:prstGeom>
          <a:solidFill>
            <a:schemeClr val="bg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fontAlgn="b"/>
            <a:r>
              <a:rPr lang="ru-RU" sz="2000" b="1" dirty="0">
                <a:solidFill>
                  <a:srgbClr val="000000"/>
                </a:solidFill>
              </a:rPr>
              <a:t>НАЛОГОВЫЕ ДОХОДЫ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22489110"/>
              </p:ext>
            </p:extLst>
          </p:nvPr>
        </p:nvGraphicFramePr>
        <p:xfrm>
          <a:off x="3995936" y="4293096"/>
          <a:ext cx="49685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1840" y="3768056"/>
            <a:ext cx="4320480" cy="24622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Исполнение 2017 года по разделу  в сравнении с 2016 годом</a:t>
            </a:r>
            <a:endParaRPr lang="ru-RU" sz="10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83824689"/>
              </p:ext>
            </p:extLst>
          </p:nvPr>
        </p:nvGraphicFramePr>
        <p:xfrm>
          <a:off x="755576" y="3739927"/>
          <a:ext cx="244827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72400" y="619255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тыс.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27733"/>
              </p:ext>
            </p:extLst>
          </p:nvPr>
        </p:nvGraphicFramePr>
        <p:xfrm>
          <a:off x="107503" y="865477"/>
          <a:ext cx="8856986" cy="2638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0209"/>
                <a:gridCol w="1125263"/>
                <a:gridCol w="904230"/>
                <a:gridCol w="991304"/>
                <a:gridCol w="937720"/>
                <a:gridCol w="957814"/>
                <a:gridCol w="669800"/>
                <a:gridCol w="850646"/>
              </a:tblGrid>
              <a:tr h="1403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Наименование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Код БК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2016 год                         отчет по исполнению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первоначальный план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уточненный план поступлений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2017 год                         отчет по исполнению         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исполнение 2017 к уточненному плану 2017, %</a:t>
                      </a:r>
                      <a:endParaRPr lang="ru-RU" sz="7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542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исполнение 2017/2016, %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</a:tr>
              <a:tr h="1889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НАЛОГОВЫЕ И НЕНАЛОГОВЫЕ ДОХОДЫ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0001000000000000000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1 134 550,73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1 132 669,33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1 085 582,17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1 075 838,01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94,83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99,10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188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НАЛОГОВЫЕ ДОХОДЫ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976 768,03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976 181,40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947 578,70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933 809,25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95,60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98,55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4378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  НАЛОГИ НА ПРИБЫЛЬ, ДОХОДЫ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00010100000000000000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863 653,94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864 688,70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831 525,95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818 040,40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94,72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98,38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4388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00010302000010000110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13 136,73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12 868,49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9 365,27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9 305,43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70,84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99,36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4865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Налоги на совокупный доход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00010500000000000000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71 718,05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67 338,23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73 563,49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72 237,61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100,72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98,20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5921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Налоги на имущество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00010600000000000000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16 893,01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19 121,15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18 349,97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20 854,14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123,45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113,65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  <a:tr h="24378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Государственная пошлина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00010800000000000000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11 366,29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12 164,83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14 774,01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effectLst/>
                        </a:rPr>
                        <a:t>13 371,55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effectLst/>
                        </a:rPr>
                        <a:t>117,64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effectLst/>
                        </a:rPr>
                        <a:t>90,51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228" marR="6228" marT="622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3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Кнопка">
    <a:majorFont>
      <a:latin typeface="Constantia"/>
      <a:ea typeface=""/>
      <a:cs typeface=""/>
      <a:font script="Jpan" typeface="HGS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Franklin Gothic Book"/>
      <a:ea typeface=""/>
      <a:cs typeface=""/>
      <a:font script="Grek" typeface="Arial"/>
      <a:font script="Cyrl" typeface="Arial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нопк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  <a:lumMod val="100000"/>
            </a:schemeClr>
          </a:gs>
          <a:gs pos="40000">
            <a:schemeClr val="phClr">
              <a:tint val="60000"/>
              <a:satMod val="130000"/>
              <a:lumMod val="100000"/>
            </a:schemeClr>
          </a:gs>
          <a:gs pos="100000">
            <a:schemeClr val="phClr">
              <a:tint val="96000"/>
              <a:lumMod val="108000"/>
            </a:schemeClr>
          </a:gs>
        </a:gsLst>
        <a:lin ang="5400000" scaled="0"/>
      </a:gradFill>
      <a:gradFill rotWithShape="1">
        <a:gsLst>
          <a:gs pos="0">
            <a:schemeClr val="phClr"/>
          </a:gs>
          <a:gs pos="100000">
            <a:schemeClr val="phClr">
              <a:shade val="76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80000"/>
            <a:lumMod val="9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a:effectStyle>
      <a:effectStyle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a:effectStyle>
    </a:effectStyleLst>
    <a:bgFillStyleLst>
      <a:solidFill>
        <a:schemeClr val="phClr">
          <a:tint val="93000"/>
        </a:schemeClr>
      </a:solidFill>
      <a:blipFill rotWithShape="1">
        <a:blip xmlns:r="http://schemas.openxmlformats.org/officeDocument/2006/relationships" r:embed="rId1">
          <a:duotone>
            <a:schemeClr val="phClr">
              <a:shade val="80000"/>
              <a:satMod val="140000"/>
              <a:lumMod val="50000"/>
            </a:schemeClr>
            <a:schemeClr val="phClr">
              <a:tint val="95000"/>
              <a:satMod val="180000"/>
              <a:lumMod val="160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tint val="98000"/>
              <a:shade val="90000"/>
              <a:satMod val="120000"/>
              <a:lumMod val="54000"/>
            </a:schemeClr>
            <a:schemeClr val="phClr">
              <a:tint val="80000"/>
              <a:satMod val="160000"/>
              <a:lumMod val="14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5369</TotalTime>
  <Words>7116</Words>
  <Application>Microsoft Office PowerPoint</Application>
  <PresentationFormat>Экран (4:3)</PresentationFormat>
  <Paragraphs>1745</Paragraphs>
  <Slides>41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Аптека</vt:lpstr>
      <vt:lpstr>Итоги исполнения бюджета  ЗАТО г. Североморск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исполнения бюджета ЗАТО г. Североморск</dc:title>
  <dc:creator>Шкода</dc:creator>
  <cp:lastModifiedBy>Windows User</cp:lastModifiedBy>
  <cp:revision>457</cp:revision>
  <dcterms:created xsi:type="dcterms:W3CDTF">2015-02-24T12:31:19Z</dcterms:created>
  <dcterms:modified xsi:type="dcterms:W3CDTF">2018-05-07T15:08:04Z</dcterms:modified>
</cp:coreProperties>
</file>