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4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27.xml" ContentType="application/vnd.openxmlformats-officedocument.drawingml.chart+xml"/>
  <Override PartName="/ppt/drawings/drawing6.xml" ContentType="application/vnd.openxmlformats-officedocument.drawingml.chartshapes+xml"/>
  <Override PartName="/ppt/charts/chart2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7.xml" ContentType="application/vnd.openxmlformats-officedocument.drawingml.chartshapes+xml"/>
  <Override PartName="/ppt/charts/chart2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8.xml" ContentType="application/vnd.openxmlformats-officedocument.drawingml.chartshapes+xml"/>
  <Override PartName="/ppt/charts/chart3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9.xml" ContentType="application/vnd.openxmlformats-officedocument.drawingml.chartshapes+xml"/>
  <Override PartName="/ppt/charts/chart3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0.xml" ContentType="application/vnd.openxmlformats-officedocument.drawingml.chartshapes+xml"/>
  <Override PartName="/ppt/charts/chart3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1.xml" ContentType="application/vnd.openxmlformats-officedocument.drawingml.chartshapes+xml"/>
  <Override PartName="/ppt/charts/chart3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2.xml" ContentType="application/vnd.openxmlformats-officedocument.drawingml.chartshapes+xml"/>
  <Override PartName="/ppt/charts/chart3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3.xml" ContentType="application/vnd.openxmlformats-officedocument.drawingml.chartshapes+xml"/>
  <Override PartName="/ppt/charts/chart3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4.xml" ContentType="application/vnd.openxmlformats-officedocument.drawingml.chartshapes+xml"/>
  <Override PartName="/ppt/charts/chart3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5.xml" ContentType="application/vnd.openxmlformats-officedocument.drawingml.chartshapes+xml"/>
  <Override PartName="/ppt/charts/chart3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6.xml" ContentType="application/vnd.openxmlformats-officedocument.drawingml.chartshapes+xml"/>
  <Override PartName="/ppt/charts/chart38.xml" ContentType="application/vnd.openxmlformats-officedocument.drawingml.chart+xml"/>
  <Override PartName="/ppt/drawings/drawing17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0.xml" ContentType="application/vnd.openxmlformats-officedocument.drawingml.chart+xml"/>
  <Override PartName="/ppt/notesSlides/notesSlide6.xml" ContentType="application/vnd.openxmlformats-officedocument.presentationml.notesSlide+xml"/>
  <Override PartName="/ppt/charts/chart4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8.xml" ContentType="application/vnd.openxmlformats-officedocument.drawingml.chartshapes+xml"/>
  <Override PartName="/ppt/charts/chart4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9.xml" ContentType="application/vnd.openxmlformats-officedocument.drawingml.chartshapes+xml"/>
  <Override PartName="/ppt/charts/chart4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20.xml" ContentType="application/vnd.openxmlformats-officedocument.drawingml.chartshapes+xml"/>
  <Override PartName="/ppt/charts/chart4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1.xml" ContentType="application/vnd.openxmlformats-officedocument.drawingml.chartshapes+xml"/>
  <Override PartName="/ppt/charts/chart4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22.xml" ContentType="application/vnd.openxmlformats-officedocument.drawingml.chartshapes+xml"/>
  <Override PartName="/ppt/charts/chart4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2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7.xml" ContentType="application/vnd.openxmlformats-officedocument.drawingml.chart+xml"/>
  <Override PartName="/ppt/drawings/drawing24.xml" ContentType="application/vnd.openxmlformats-officedocument.drawingml.chartshapes+xml"/>
  <Override PartName="/ppt/charts/chart48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8.xml" ContentType="application/vnd.openxmlformats-officedocument.presentationml.notesSlide+xml"/>
  <Override PartName="/ppt/charts/chart49.xml" ContentType="application/vnd.openxmlformats-officedocument.drawingml.chart+xml"/>
  <Override PartName="/ppt/drawings/drawing25.xml" ContentType="application/vnd.openxmlformats-officedocument.drawingml.chartshapes+xml"/>
  <Override PartName="/ppt/charts/chart5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2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74" r:id="rId2"/>
    <p:sldId id="295" r:id="rId3"/>
    <p:sldId id="355" r:id="rId4"/>
    <p:sldId id="357" r:id="rId5"/>
    <p:sldId id="294" r:id="rId6"/>
    <p:sldId id="293" r:id="rId7"/>
    <p:sldId id="303" r:id="rId8"/>
    <p:sldId id="304" r:id="rId9"/>
    <p:sldId id="307" r:id="rId10"/>
    <p:sldId id="305" r:id="rId11"/>
    <p:sldId id="306" r:id="rId12"/>
    <p:sldId id="320" r:id="rId13"/>
    <p:sldId id="350" r:id="rId14"/>
    <p:sldId id="349" r:id="rId15"/>
    <p:sldId id="351" r:id="rId16"/>
    <p:sldId id="352" r:id="rId17"/>
    <p:sldId id="353" r:id="rId18"/>
    <p:sldId id="354" r:id="rId19"/>
    <p:sldId id="358" r:id="rId20"/>
    <p:sldId id="317" r:id="rId21"/>
    <p:sldId id="323" r:id="rId22"/>
    <p:sldId id="330" r:id="rId23"/>
    <p:sldId id="359" r:id="rId24"/>
    <p:sldId id="360" r:id="rId25"/>
    <p:sldId id="361" r:id="rId26"/>
    <p:sldId id="362" r:id="rId27"/>
    <p:sldId id="363" r:id="rId28"/>
    <p:sldId id="371" r:id="rId29"/>
    <p:sldId id="368" r:id="rId30"/>
    <p:sldId id="373" r:id="rId31"/>
    <p:sldId id="258" r:id="rId3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1D5"/>
    <a:srgbClr val="BDE7EF"/>
    <a:srgbClr val="FFCCCC"/>
    <a:srgbClr val="333399"/>
    <a:srgbClr val="FF9999"/>
    <a:srgbClr val="FFCC66"/>
    <a:srgbClr val="FFCC99"/>
    <a:srgbClr val="FF6699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4629" autoAdjust="0"/>
  </p:normalViewPr>
  <p:slideViewPr>
    <p:cSldViewPr snapToGrid="0">
      <p:cViewPr varScale="1">
        <p:scale>
          <a:sx n="108" d="100"/>
          <a:sy n="108" d="100"/>
        </p:scale>
        <p:origin x="20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8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6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9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20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1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22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23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26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5844162896967"/>
          <c:y val="4.9660866640786283E-2"/>
          <c:w val="0.72412220685195172"/>
          <c:h val="0.820550092574172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2363593.5</c:v>
                </c:pt>
                <c:pt idx="1">
                  <c:v>2682115.2000000002</c:v>
                </c:pt>
                <c:pt idx="2">
                  <c:v>3318836.7</c:v>
                </c:pt>
                <c:pt idx="3">
                  <c:v>4163744.9</c:v>
                </c:pt>
                <c:pt idx="4">
                  <c:v>3978893.5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2553359.7000000002</c:v>
                </c:pt>
                <c:pt idx="1">
                  <c:v>2712123.4</c:v>
                </c:pt>
                <c:pt idx="2">
                  <c:v>3354577.5</c:v>
                </c:pt>
                <c:pt idx="3">
                  <c:v>4149188.4</c:v>
                </c:pt>
                <c:pt idx="4">
                  <c:v>3991378.4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-189766.20000000019</c:v>
                </c:pt>
                <c:pt idx="1">
                  <c:v>-30008.199999999713</c:v>
                </c:pt>
                <c:pt idx="2">
                  <c:v>-35740.799999999814</c:v>
                </c:pt>
                <c:pt idx="3">
                  <c:v>14556.5</c:v>
                </c:pt>
                <c:pt idx="4">
                  <c:v>-12484.899999999905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137000</c:v>
                </c:pt>
                <c:pt idx="1">
                  <c:v>178000</c:v>
                </c:pt>
                <c:pt idx="2">
                  <c:v>164700</c:v>
                </c:pt>
                <c:pt idx="3">
                  <c:v>114000</c:v>
                </c:pt>
                <c:pt idx="4">
                  <c:v>152050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139416"/>
        <c:axId val="157139808"/>
        <c:axId val="0"/>
      </c:bar3DChart>
      <c:catAx>
        <c:axId val="157139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7139808"/>
        <c:crosses val="autoZero"/>
        <c:auto val="1"/>
        <c:lblAlgn val="ctr"/>
        <c:lblOffset val="100"/>
        <c:noMultiLvlLbl val="0"/>
      </c:catAx>
      <c:valAx>
        <c:axId val="157139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157139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6296362726421933E-2"/>
          <c:y val="0.85781413422706054"/>
          <c:w val="0.63532837947279241"/>
          <c:h val="0.12400658080572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103318000217131E-4"/>
          <c:y val="0.13473047539701291"/>
          <c:w val="0.97629030080109902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5666491514941E-3"/>
                  <c:y val="-0.41494320395503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6896657588953868E-17"/>
                  <c:y val="-0.18540954405723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17202</c:v>
                </c:pt>
                <c:pt idx="1">
                  <c:v>20710.7</c:v>
                </c:pt>
                <c:pt idx="2">
                  <c:v>3508.7000000000007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890784"/>
        <c:axId val="309890000"/>
      </c:barChart>
      <c:catAx>
        <c:axId val="309890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9890000"/>
        <c:crosses val="autoZero"/>
        <c:auto val="1"/>
        <c:lblAlgn val="ctr"/>
        <c:lblOffset val="100"/>
        <c:noMultiLvlLbl val="0"/>
      </c:catAx>
      <c:valAx>
        <c:axId val="30989000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09890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885900701354487E-3"/>
          <c:y val="0.125916344566912"/>
          <c:w val="0.77648928519516469"/>
          <c:h val="0.58039121773536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401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4527E-3"/>
                  <c:y val="0.176257714378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11188.6</c:v>
                </c:pt>
                <c:pt idx="1">
                  <c:v>12337.7</c:v>
                </c:pt>
                <c:pt idx="2">
                  <c:v>1149.1000000000004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894312"/>
        <c:axId val="309895096"/>
      </c:barChart>
      <c:catAx>
        <c:axId val="30989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9895096"/>
        <c:crosses val="autoZero"/>
        <c:auto val="1"/>
        <c:lblAlgn val="ctr"/>
        <c:lblOffset val="100"/>
        <c:noMultiLvlLbl val="0"/>
      </c:catAx>
      <c:valAx>
        <c:axId val="30989509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09894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314164686347276E-3"/>
          <c:y val="0.11678827434692669"/>
          <c:w val="0.73946368013283847"/>
          <c:h val="0.651314966564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8325021247935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7787087669783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26102413251463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325665874538911E-2"/>
                  <c:y val="-0.37604515787616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58157</c:v>
                </c:pt>
                <c:pt idx="1">
                  <c:v>59170.8</c:v>
                </c:pt>
                <c:pt idx="2">
                  <c:v>1013.8000000000029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889608"/>
        <c:axId val="309890392"/>
      </c:barChart>
      <c:catAx>
        <c:axId val="309889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9890392"/>
        <c:crosses val="autoZero"/>
        <c:auto val="1"/>
        <c:lblAlgn val="ctr"/>
        <c:lblOffset val="100"/>
        <c:noMultiLvlLbl val="0"/>
      </c:catAx>
      <c:valAx>
        <c:axId val="30989039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09889608"/>
        <c:crosses val="autoZero"/>
        <c:crossBetween val="between"/>
      </c:valAx>
      <c:spPr>
        <a:ln>
          <a:solidFill>
            <a:schemeClr val="accent6">
              <a:lumMod val="20000"/>
              <a:lumOff val="8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5497027499292276"/>
          <c:w val="0.86288952996973434"/>
          <c:h val="0.487673926723535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963738789815101E-3"/>
                  <c:y val="-0.33233552443216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97035401812247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583957128442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297035401812247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6660728995321E-3"/>
                  <c:y val="-0.14990298559642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90857.9</c:v>
                </c:pt>
                <c:pt idx="1">
                  <c:v>105223.4</c:v>
                </c:pt>
                <c:pt idx="2">
                  <c:v>14365.5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744320"/>
        <c:axId val="310748632"/>
      </c:barChart>
      <c:catAx>
        <c:axId val="31074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748632"/>
        <c:crosses val="autoZero"/>
        <c:auto val="1"/>
        <c:lblAlgn val="ctr"/>
        <c:lblOffset val="100"/>
        <c:noMultiLvlLbl val="0"/>
      </c:catAx>
      <c:valAx>
        <c:axId val="31074863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0744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5497027499292276"/>
          <c:w val="0.86288952996973434"/>
          <c:h val="0.487673926723535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963738789815101E-3"/>
                  <c:y val="-0.33233552443216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97035401812247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583957128442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297035401812247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6660728995321E-3"/>
                  <c:y val="-0.14990298559642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4620.7</c:v>
                </c:pt>
                <c:pt idx="1">
                  <c:v>3893</c:v>
                </c:pt>
                <c:pt idx="2">
                  <c:v>-727.69999999999982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749808"/>
        <c:axId val="310747848"/>
      </c:barChart>
      <c:catAx>
        <c:axId val="31074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747848"/>
        <c:crosses val="autoZero"/>
        <c:auto val="1"/>
        <c:lblAlgn val="ctr"/>
        <c:lblOffset val="100"/>
        <c:noMultiLvlLbl val="0"/>
      </c:catAx>
      <c:valAx>
        <c:axId val="31074784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0749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608594515091944E-3"/>
          <c:y val="0.3295082589908459"/>
          <c:w val="0.86288952996973434"/>
          <c:h val="0.487673926723535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614358420596854E-2"/>
                  <c:y val="-0.33071737589422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21804823050175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4209575411250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1465742442881034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6660728995321E-3"/>
                  <c:y val="-0.14990298559642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9158.9</c:v>
                </c:pt>
                <c:pt idx="1">
                  <c:v>9403.4</c:v>
                </c:pt>
                <c:pt idx="2">
                  <c:v>244.5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745888"/>
        <c:axId val="310745104"/>
      </c:barChart>
      <c:catAx>
        <c:axId val="31074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745104"/>
        <c:crosses val="autoZero"/>
        <c:auto val="1"/>
        <c:lblAlgn val="ctr"/>
        <c:lblOffset val="100"/>
        <c:noMultiLvlLbl val="0"/>
      </c:catAx>
      <c:valAx>
        <c:axId val="31074510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0745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5497027499292276"/>
          <c:w val="0.86288952996973434"/>
          <c:h val="0.487673926723535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963738789815101E-3"/>
                  <c:y val="-0.33233552443216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97035401812247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583957128442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297035401812247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6660728995321E-3"/>
                  <c:y val="-0.14990298559642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11268.4</c:v>
                </c:pt>
                <c:pt idx="1">
                  <c:v>13096.4</c:v>
                </c:pt>
                <c:pt idx="2">
                  <c:v>1828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742360"/>
        <c:axId val="310746672"/>
      </c:barChart>
      <c:catAx>
        <c:axId val="310742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746672"/>
        <c:crosses val="autoZero"/>
        <c:auto val="1"/>
        <c:lblAlgn val="ctr"/>
        <c:lblOffset val="100"/>
        <c:noMultiLvlLbl val="0"/>
      </c:catAx>
      <c:valAx>
        <c:axId val="31074667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0742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5497027499292276"/>
          <c:w val="0.86288952996973434"/>
          <c:h val="0.487673926723535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CCC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CCCC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CCCC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7.2963738789815101E-3"/>
                  <c:y val="-0.33233552443216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97035401812247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583957128442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297035401812247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6660728995321E-3"/>
                  <c:y val="-0.14990298559642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3728.4</c:v>
                </c:pt>
                <c:pt idx="1">
                  <c:v>4211.2</c:v>
                </c:pt>
                <c:pt idx="2">
                  <c:v>482.79999999999967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747064"/>
        <c:axId val="161257856"/>
      </c:barChart>
      <c:catAx>
        <c:axId val="310747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257856"/>
        <c:crosses val="autoZero"/>
        <c:auto val="1"/>
        <c:lblAlgn val="ctr"/>
        <c:lblOffset val="100"/>
        <c:noMultiLvlLbl val="0"/>
      </c:catAx>
      <c:valAx>
        <c:axId val="16125785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0747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5497027499292276"/>
          <c:w val="0.86288952996973434"/>
          <c:h val="0.487673926723535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963738789815101E-3"/>
                  <c:y val="-0.33233552443216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97035401812247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583957128442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297035401812247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7411772865854E-3"/>
                  <c:y val="-0.31290293280783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1072.8</c:v>
                </c:pt>
                <c:pt idx="1">
                  <c:v>-178.1</c:v>
                </c:pt>
                <c:pt idx="2">
                  <c:v>-1250.8999999999999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25368"/>
        <c:axId val="313034384"/>
      </c:barChart>
      <c:catAx>
        <c:axId val="313025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34384"/>
        <c:crosses val="autoZero"/>
        <c:auto val="1"/>
        <c:lblAlgn val="ctr"/>
        <c:lblOffset val="100"/>
        <c:noMultiLvlLbl val="0"/>
      </c:catAx>
      <c:valAx>
        <c:axId val="31303438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25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32"/>
          <c:w val="0.91570883769003664"/>
          <c:h val="0.784248617510224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448439170452867E-4"/>
                  <c:y val="-0.244737954189476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222549935641952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0.13409832824155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1293704.8</c:v>
                </c:pt>
                <c:pt idx="1">
                  <c:v>1274652.1000000001</c:v>
                </c:pt>
                <c:pt idx="2">
                  <c:v>-19052.69999999995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31640"/>
        <c:axId val="313024976"/>
      </c:barChart>
      <c:catAx>
        <c:axId val="31303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24976"/>
        <c:crosses val="autoZero"/>
        <c:auto val="1"/>
        <c:lblAlgn val="ctr"/>
        <c:lblOffset val="100"/>
        <c:noMultiLvlLbl val="0"/>
      </c:catAx>
      <c:valAx>
        <c:axId val="31302497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31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980608485718967E-2"/>
          <c:y val="6.2695058148432292E-2"/>
          <c:w val="0.97203878302856217"/>
          <c:h val="0.783656303387474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8284226070742497E-2"/>
                  <c:y val="-7.5234069778118723E-2"/>
                </c:manualLayout>
              </c:layout>
              <c:tx>
                <c:rich>
                  <a:bodyPr/>
                  <a:lstStyle/>
                  <a:p>
                    <a:fld id="{5F72BAB7-1523-4AC3-A4CF-453DAE7A7774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59172299941195"/>
                      <c:h val="8.0479720863829304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812893223377899E-3"/>
                  <c:y val="-0.10031209303749163"/>
                </c:manualLayout>
              </c:layout>
              <c:tx>
                <c:rich>
                  <a:bodyPr/>
                  <a:lstStyle/>
                  <a:p>
                    <a:fld id="{5EC2FC7A-4780-4C84-BC84-D204B56BF49B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8959686610199821E-2"/>
                  <c:y val="0.31347561985007838"/>
                </c:manualLayout>
              </c:layout>
              <c:tx>
                <c:rich>
                  <a:bodyPr/>
                  <a:lstStyle/>
                  <a:p>
                    <a:fld id="{9FCEBC05-E2EC-42E5-81D7-00090453A78C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4012700.3</c:v>
                </c:pt>
                <c:pt idx="1">
                  <c:v>4076726.4</c:v>
                </c:pt>
                <c:pt idx="2">
                  <c:v>-64484.4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646750854548426E-2"/>
                  <c:y val="-0.1003120930374916"/>
                </c:manualLayout>
              </c:layout>
              <c:tx>
                <c:rich>
                  <a:bodyPr/>
                  <a:lstStyle/>
                  <a:p>
                    <a:fld id="{4E28751F-8C3A-4094-AA97-7E02A41D2688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94654503837512"/>
                      <c:h val="8.0479720863829304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6023362527485889E-2"/>
                  <c:y val="-0.11703077521040693"/>
                </c:manualLayout>
              </c:layout>
              <c:tx>
                <c:rich>
                  <a:bodyPr/>
                  <a:lstStyle/>
                  <a:p>
                    <a:fld id="{F30395AA-FEC3-45EA-9C68-FE6CF7FF00A8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6021397036070878E-2"/>
                  <c:y val="0.30093660822039181"/>
                </c:manualLayout>
              </c:layout>
              <c:tx>
                <c:rich>
                  <a:bodyPr/>
                  <a:lstStyle/>
                  <a:p>
                    <a:fld id="{BE2568A7-F818-47C3-B68A-B4250BA2C964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3978893.5</c:v>
                </c:pt>
                <c:pt idx="1">
                  <c:v>3991378.4</c:v>
                </c:pt>
                <c:pt idx="2">
                  <c:v>-12484.9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57140984"/>
        <c:axId val="155828328"/>
        <c:axId val="0"/>
      </c:bar3DChart>
      <c:catAx>
        <c:axId val="15714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828328"/>
        <c:crosses val="autoZero"/>
        <c:auto val="1"/>
        <c:lblAlgn val="ctr"/>
        <c:lblOffset val="100"/>
        <c:noMultiLvlLbl val="0"/>
      </c:catAx>
      <c:valAx>
        <c:axId val="155828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15714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470374520185925"/>
          <c:y val="0.89232773751142413"/>
          <c:w val="0.35145728578845636"/>
          <c:h val="8.2594239229202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519723204572E-2"/>
          <c:y val="0.36742962439717491"/>
          <c:w val="0.91570883769003664"/>
          <c:h val="0.518579984903004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8325021247935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401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43321168827819E-2"/>
                  <c:y val="0.108349648063728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7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596342.30000000005</c:v>
                </c:pt>
                <c:pt idx="1">
                  <c:v>571258.19999999972</c:v>
                </c:pt>
                <c:pt idx="2">
                  <c:v>-25084.100000000093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25760"/>
        <c:axId val="313027720"/>
      </c:barChart>
      <c:catAx>
        <c:axId val="31302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27720"/>
        <c:crosses val="autoZero"/>
        <c:auto val="1"/>
        <c:lblAlgn val="ctr"/>
        <c:lblOffset val="100"/>
        <c:noMultiLvlLbl val="0"/>
      </c:catAx>
      <c:valAx>
        <c:axId val="31302772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2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263139979655235E-2"/>
          <c:y val="0.38989424916552251"/>
          <c:w val="0.91570883769003664"/>
          <c:h val="0.512757426806673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293108113513427E-3"/>
                  <c:y val="-0.420235661107035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921632663305169E-2"/>
                  <c:y val="-0.15812352223290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7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499407.4</c:v>
                </c:pt>
                <c:pt idx="1">
                  <c:v>499407.4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30856"/>
        <c:axId val="313032816"/>
      </c:barChart>
      <c:catAx>
        <c:axId val="313030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32816"/>
        <c:crosses val="autoZero"/>
        <c:auto val="1"/>
        <c:lblAlgn val="ctr"/>
        <c:lblOffset val="100"/>
        <c:noMultiLvlLbl val="0"/>
      </c:catAx>
      <c:valAx>
        <c:axId val="31303281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30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015131219552349E-2"/>
          <c:y val="0.15028033683449604"/>
          <c:w val="0.89545838914623033"/>
          <c:h val="0.551663303198378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25665874538911E-2"/>
                  <c:y val="-0.586983712480590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8121842985534795E-3"/>
                  <c:y val="-0.169386486172487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7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297864.7</c:v>
                </c:pt>
                <c:pt idx="1">
                  <c:v>296393.5</c:v>
                </c:pt>
                <c:pt idx="2">
                  <c:v>-1471.2000000000116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28112"/>
        <c:axId val="313029680"/>
      </c:barChart>
      <c:catAx>
        <c:axId val="31302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29680"/>
        <c:crosses val="autoZero"/>
        <c:auto val="1"/>
        <c:lblAlgn val="ctr"/>
        <c:lblOffset val="100"/>
        <c:noMultiLvlLbl val="0"/>
      </c:catAx>
      <c:valAx>
        <c:axId val="31302968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28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518914024440452E-2"/>
          <c:y val="0"/>
          <c:w val="0.89545838914623033"/>
          <c:h val="0.80133016135456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8087120503475992E-2"/>
                  <c:y val="-0.414550423088908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701109772433045E-3"/>
                  <c:y val="-0.42606611213653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606670607867962E-3"/>
                  <c:y val="0.148238647167983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7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32431.4</c:v>
                </c:pt>
                <c:pt idx="1">
                  <c:v>32475</c:v>
                </c:pt>
                <c:pt idx="2">
                  <c:v>43.599999999998552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39480"/>
        <c:axId val="313037912"/>
      </c:barChart>
      <c:catAx>
        <c:axId val="313039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37912"/>
        <c:crosses val="autoZero"/>
        <c:auto val="1"/>
        <c:lblAlgn val="ctr"/>
        <c:lblOffset val="100"/>
        <c:noMultiLvlLbl val="0"/>
      </c:catAx>
      <c:valAx>
        <c:axId val="31303791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39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518914024440452E-2"/>
          <c:y val="0"/>
          <c:w val="0.89545838914623033"/>
          <c:h val="0.80133016135456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3335229101031968E-2"/>
                  <c:y val="-0.51602624030171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817804252007396E-3"/>
                  <c:y val="-0.48695096323641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606670607867962E-3"/>
                  <c:y val="0.148238647167983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7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-25576.7</c:v>
                </c:pt>
                <c:pt idx="1">
                  <c:v>-27512.7</c:v>
                </c:pt>
                <c:pt idx="2">
                  <c:v>-1936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037520"/>
        <c:axId val="313038304"/>
      </c:barChart>
      <c:catAx>
        <c:axId val="31303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038304"/>
        <c:crosses val="autoZero"/>
        <c:auto val="1"/>
        <c:lblAlgn val="ctr"/>
        <c:lblOffset val="100"/>
        <c:noMultiLvlLbl val="0"/>
      </c:catAx>
      <c:valAx>
        <c:axId val="31303830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3037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394216133942158E-2"/>
          <c:y val="5.6531056875827525E-2"/>
          <c:w val="0.97321156773211559"/>
          <c:h val="0.7666469192394982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бюджетов других уровней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1 641 517,6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2 375 669,1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1641517.6</c:v>
                </c:pt>
                <c:pt idx="1">
                  <c:v>2375669.1</c:v>
                </c:pt>
                <c:pt idx="2">
                  <c:v>2134782.1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175601337504045E-3"/>
                  <c:y val="-1.54175609661347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1 713 060,0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529680365296798E-3"/>
                  <c:y val="1.79873567906869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1 773 519,3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280060882800604E-2"/>
                      <c:h val="8.274091051825664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4353120243530337E-3"/>
                  <c:y val="5.1389846585151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11263318112633"/>
                      <c:h val="9.8158471484391413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1713060</c:v>
                </c:pt>
                <c:pt idx="1">
                  <c:v>1773519.3</c:v>
                </c:pt>
                <c:pt idx="2">
                  <c:v>1856596.3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260992"/>
        <c:axId val="161262168"/>
      </c:barChart>
      <c:catAx>
        <c:axId val="161260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262168"/>
        <c:crosses val="autoZero"/>
        <c:auto val="1"/>
        <c:lblAlgn val="ctr"/>
        <c:lblOffset val="100"/>
        <c:noMultiLvlLbl val="0"/>
      </c:catAx>
      <c:valAx>
        <c:axId val="1612621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61260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0.3589393432334988"/>
          <c:w val="0.96562500000000051"/>
          <c:h val="0.551325820958126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flat">
              <a:prstDash val="sysDot"/>
              <a:bevel/>
              <a:headEnd type="diamond" w="sm" len="sm"/>
            </a:ln>
          </c:spPr>
          <c:marker>
            <c:symbol val="diamond"/>
            <c:size val="30"/>
            <c:spPr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6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c:spPr>
          </c:marker>
          <c:dLbls>
            <c:dLbl>
              <c:idx val="0"/>
              <c:layout>
                <c:manualLayout>
                  <c:x val="-7.1874998523474398E-2"/>
                  <c:y val="-0.406275417368919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3 354 577,6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702490721513168E-2"/>
                  <c:y val="-0.336715048759422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4 149 188,4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4727126255932599E-2"/>
                  <c:y val="-0.322664956103941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3 991 378,4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3354577.6</c:v>
                </c:pt>
                <c:pt idx="1">
                  <c:v>4149188.4</c:v>
                </c:pt>
                <c:pt idx="2">
                  <c:v>3991378.4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5835208"/>
        <c:axId val="315832856"/>
      </c:lineChart>
      <c:catAx>
        <c:axId val="3158352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5832856"/>
        <c:crosses val="autoZero"/>
        <c:auto val="1"/>
        <c:lblAlgn val="ctr"/>
        <c:lblOffset val="100"/>
        <c:noMultiLvlLbl val="0"/>
      </c:catAx>
      <c:valAx>
        <c:axId val="31583285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15835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077999621938045E-2"/>
          <c:y val="0.11270901165054305"/>
          <c:w val="0.86559306447353801"/>
          <c:h val="0.82647658904619026"/>
        </c:manualLayout>
      </c:layout>
      <c:pie3DChart>
        <c:varyColors val="1"/>
        <c:ser>
          <c:idx val="2"/>
          <c:order val="0"/>
          <c:explosion val="12"/>
          <c:dPt>
            <c:idx val="0"/>
            <c:bubble3D val="0"/>
            <c:explosion val="39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explosion val="0"/>
          </c:dPt>
          <c:dPt>
            <c:idx val="4"/>
            <c:bubble3D val="0"/>
            <c:explosion val="26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5"/>
            <c:bubble3D val="0"/>
            <c:explosion val="0"/>
          </c:dPt>
          <c:dPt>
            <c:idx val="6"/>
            <c:bubble3D val="0"/>
            <c:explosion val="22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18187136157780892"/>
                  <c:y val="-8.5332478126844219E-2"/>
                </c:manualLayout>
              </c:layout>
              <c:tx>
                <c:rich>
                  <a:bodyPr/>
                  <a:lstStyle/>
                  <a:p>
                    <a:fld id="{AD350CB1-330A-476F-A754-45D8FC3B741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312679904873267"/>
                      <c:h val="0.1350983836691254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4662919249807291"/>
                  <c:y val="-5.7340300786771319E-2"/>
                </c:manualLayout>
              </c:layout>
              <c:tx>
                <c:rich>
                  <a:bodyPr/>
                  <a:lstStyle/>
                  <a:p>
                    <a:fld id="{A2589DD2-4FC8-4CF5-BF55-B7EE837F1558}" type="CATEGORYNAME">
                      <a:rPr lang="ru-RU" smtClean="0"/>
                      <a:pPr/>
                      <a:t>[ИМЯ КАТЕГОРИИ]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10273098851893"/>
                      <c:h val="0.1498177246492438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1745288091171018E-4"/>
                  <c:y val="-0.15191048687563843"/>
                </c:manualLayout>
              </c:layout>
              <c:tx>
                <c:rich>
                  <a:bodyPr/>
                  <a:lstStyle/>
                  <a:p>
                    <a:fld id="{468F32E9-396F-47B8-91FB-58B097488679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1523204969591"/>
                      <c:h val="0.1368829141493393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28107528074498594"/>
                  <c:y val="-2.276170904358776E-2"/>
                </c:manualLayout>
              </c:layout>
              <c:tx>
                <c:rich>
                  <a:bodyPr/>
                  <a:lstStyle/>
                  <a:p>
                    <a:fld id="{A80C8F15-C53E-4C1A-9959-85A0E5D3FDD7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64868646096621"/>
                      <c:h val="7.282328072099682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2650361705716093"/>
                  <c:y val="6.6374562392950157E-2"/>
                </c:manualLayout>
              </c:layout>
              <c:tx>
                <c:rich>
                  <a:bodyPr/>
                  <a:lstStyle/>
                  <a:p>
                    <a:fld id="{D502E397-F49D-4B5C-B886-2176B72EF8A4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79963280446158"/>
                      <c:h val="0.116635807291463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0.3327907653265087"/>
                  <c:y val="-1.3883690867787723E-3"/>
                </c:manualLayout>
              </c:layout>
              <c:tx>
                <c:rich>
                  <a:bodyPr/>
                  <a:lstStyle/>
                  <a:p>
                    <a:fld id="{B7FF09E7-E519-4E17-9E3E-88B80CF66297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559727568983"/>
                      <c:h val="8.679902198187611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2.3000657646756534E-2"/>
                  <c:y val="-0.27536574206069031"/>
                </c:manualLayout>
              </c:layout>
              <c:tx>
                <c:rich>
                  <a:bodyPr/>
                  <a:lstStyle/>
                  <a:p>
                    <a:fld id="{81AA3DF1-1369-445B-A7D3-481518C1158E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39724241131108"/>
                      <c:h val="8.379345060602887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aseline="0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0102 Функционирование высшего должностного лица субъекта Российской Федерации и муниципального образования
</c:v>
                </c:pt>
                <c:pt idx="1">
                  <c:v>0103 Функционирование законодательных (представительных) органов государственной власти и представительных органов муниципальных образований
</c:v>
                </c:pt>
                <c:pt idx="2">
                  <c:v>0104 Функционирование законодательных (представительных) органов государственной власти и представительных органов муниципальных образований
</c:v>
                </c:pt>
                <c:pt idx="3">
                  <c:v>0105 Судебная система
</c:v>
                </c:pt>
                <c:pt idx="4">
                  <c:v>0106 Обеспечение деятельности финансовых, налоговых и таможенных органов и органов финансового (финансово-бюджетного) надзора
</c:v>
                </c:pt>
                <c:pt idx="5">
                  <c:v>0107 Обеспечение проведения выборов и референдумов</c:v>
                </c:pt>
                <c:pt idx="6">
                  <c:v>0113  Другие общегосударственные вопросы
</c:v>
                </c:pt>
              </c:strCache>
            </c:strRef>
          </c:cat>
          <c:val>
            <c:numRef>
              <c:f>Sheet1!$B$2:$B$8</c:f>
              <c:numCache>
                <c:formatCode>#\ ##0.0</c:formatCode>
                <c:ptCount val="7"/>
                <c:pt idx="0">
                  <c:v>2607.9</c:v>
                </c:pt>
                <c:pt idx="1">
                  <c:v>10123.9</c:v>
                </c:pt>
                <c:pt idx="2">
                  <c:v>105061.5</c:v>
                </c:pt>
                <c:pt idx="3">
                  <c:v>3.5</c:v>
                </c:pt>
                <c:pt idx="4">
                  <c:v>1928</c:v>
                </c:pt>
                <c:pt idx="5">
                  <c:v>1125.5</c:v>
                </c:pt>
                <c:pt idx="6">
                  <c:v>121239.7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2"/>
          <c:order val="0"/>
          <c:explosion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3.0272993304574208E-2"/>
                  <c:y val="-0.113354935800387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0" i="0" u="none" strike="noStrike" kern="1200" baseline="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0304 Органы юстиции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 dirty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0822198102720663"/>
                  <c:y val="2.00708458982456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989AE00-B65D-4F14-8420-3FCE316B5D38}" type="CATEGORYNAME">
                      <a:rPr lang="ru-RU" sz="800" b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7464179495311"/>
                      <c:h val="0.1661403998678306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6505304390556039"/>
                  <c:y val="1.66259091884985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0314 Другие вопросы в области национальной безопасности и правоохранительной деятельности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0304 Органы юстиции</c:v>
                </c:pt>
                <c:pt idx="1">
                  <c:v>0310 Защита населения и территории от чрезвычайных ситуаций природного и техногенного характера, пожарная безопасность</c:v>
                </c:pt>
                <c:pt idx="2">
                  <c:v>0314 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Sheet1!$B$2:$B$4</c:f>
              <c:numCache>
                <c:formatCode>#\ ##0.0</c:formatCode>
                <c:ptCount val="3"/>
                <c:pt idx="0">
                  <c:v>2751.8</c:v>
                </c:pt>
                <c:pt idx="1">
                  <c:v>8496.4</c:v>
                </c:pt>
                <c:pt idx="2">
                  <c:v>2515.1999999999998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7"/>
          <c:dPt>
            <c:idx val="0"/>
            <c:bubble3D val="0"/>
            <c:explosion val="22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explosion val="39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explosion val="3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explosion val="14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44F885-16D6-463F-A011-2C203030C339}" type="CATEGORYNAME">
                      <a:rPr lang="ru-RU" smtClean="0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0420233648953196"/>
                  <c:y val="1.2798220867951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8C855B-E79F-4F1C-98C5-37F944944244}" type="CATEGORYNAME">
                      <a:rPr lang="ru-RU" smtClean="0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6982149122539933"/>
                  <c:y val="-3.85719461553468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B5A416-E1F3-4CA4-ABBD-E653239C19DC}" type="CATEGORYNAME">
                      <a:rPr lang="ru-RU" smtClean="0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83428387799739"/>
                      <c:h val="0.1501821349791027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8.9237991868802866E-2"/>
                  <c:y val="2.28602485349659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72E96F-F732-43A0-99E2-638FA3A11672}" type="CATEGORYNAME">
                      <a:rPr lang="ru-RU" smtClean="0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63073272120598"/>
                      <c:h val="0.1752717632391956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1476141602189695E-2"/>
                  <c:y val="1.46772850555027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174809-2B4C-4562-A6CE-67A7DC8256F0}" type="CATEGORYNAME">
                      <a:rPr lang="ru-RU" sz="800" b="0" i="0" u="none" strike="noStrike" kern="1200" baseline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ru-RU" sz="800" b="0" smtClean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 smtClean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   0405 Сельское хозяйство и рыболовство
</c:v>
                </c:pt>
                <c:pt idx="1">
                  <c:v>   0408 Транспорт
</c:v>
                </c:pt>
                <c:pt idx="2">
                  <c:v>   0409 Дорожное хозяйство (дорожные фонды)
</c:v>
                </c:pt>
                <c:pt idx="3">
                  <c:v>   0410 Связь и информатика
</c:v>
                </c:pt>
                <c:pt idx="4">
                  <c:v>   0412 Другие вопросы в области национальной экономики
</c:v>
                </c:pt>
              </c:strCache>
            </c:strRef>
          </c:cat>
          <c:val>
            <c:numRef>
              <c:f>Sheet1!$B$2:$B$6</c:f>
              <c:numCache>
                <c:formatCode>#\ ##0.0</c:formatCode>
                <c:ptCount val="5"/>
                <c:pt idx="0">
                  <c:v>12617.7</c:v>
                </c:pt>
                <c:pt idx="1">
                  <c:v>19534.3</c:v>
                </c:pt>
                <c:pt idx="2">
                  <c:v>199459.1</c:v>
                </c:pt>
                <c:pt idx="3">
                  <c:v>29745.1</c:v>
                </c:pt>
                <c:pt idx="4">
                  <c:v>34535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3744492345696624"/>
          <c:y val="1.2597806592918247E-2"/>
        </c:manualLayout>
      </c:layout>
      <c:overlay val="0"/>
      <c:spPr>
        <a:solidFill>
          <a:schemeClr val="tx2">
            <a:lumMod val="20000"/>
            <a:lumOff val="80000"/>
          </a:schemeClr>
        </a:solidFill>
        <a:effectLst>
          <a:softEdge rad="63500"/>
        </a:effectLst>
      </c:spPr>
      <c:txPr>
        <a:bodyPr/>
        <a:lstStyle/>
        <a:p>
          <a:pPr algn="ctr" rtl="0">
            <a:defRPr lang="ru-RU" sz="2000" b="1" i="0" u="none" strike="noStrike" kern="1200" baseline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10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10">
          <a:fgClr>
            <a:schemeClr val="accent1"/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2.9761127144174851E-2"/>
          <c:y val="0.17051168018900342"/>
          <c:w val="0.96898195983420621"/>
          <c:h val="0.68354342903698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одного жителя ЗАТО г. Североморск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333333333333332E-3"/>
                  <c:y val="-7.715853441344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845651080944741E-3"/>
                  <c:y val="-5.6077830561957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312217194570044E-2"/>
                  <c:y val="-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055304172951324E-2"/>
                  <c:y val="-4.4967069588133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276520864756162E-3"/>
                  <c:y val="-6.745060438220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41.19917387375758</c:v>
                </c:pt>
                <c:pt idx="1">
                  <c:v>43.760865496321152</c:v>
                </c:pt>
                <c:pt idx="2" formatCode="General">
                  <c:v>53.584077694715994</c:v>
                </c:pt>
                <c:pt idx="3" formatCode="General">
                  <c:v>64.963024894316575</c:v>
                </c:pt>
                <c:pt idx="4" formatCode="General">
                  <c:v>61.330338045482485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5832248"/>
        <c:axId val="112481280"/>
        <c:axId val="0"/>
      </c:bar3DChart>
      <c:catAx>
        <c:axId val="155832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2481280"/>
        <c:crosses val="autoZero"/>
        <c:auto val="1"/>
        <c:lblAlgn val="ctr"/>
        <c:lblOffset val="100"/>
        <c:noMultiLvlLbl val="0"/>
      </c:catAx>
      <c:valAx>
        <c:axId val="11248128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55832248"/>
        <c:crosses val="autoZero"/>
        <c:crossBetween val="between"/>
        <c:minorUnit val="0.2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0.10708559024256342"/>
                  <c:y val="-6.44380611736524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312C94-FAD4-4EA7-B2DD-53AC67D7A368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48067845232751"/>
                      <c:h val="0.2902828726402893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0352391695292312"/>
                  <c:y val="0.11985522104008227"/>
                </c:manualLayout>
              </c:layout>
              <c:tx>
                <c:rich>
                  <a:bodyPr/>
                  <a:lstStyle/>
                  <a:p>
                    <a:fld id="{BF9AF40F-029C-4C46-81C7-2DC670A479FC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51146907282897"/>
                      <c:h val="0.4344807873461657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4.3599668531217592E-2"/>
                  <c:y val="0.157806259882386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0C0FED-4F7B-42DC-8E55-F954946F5B73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76579922341865"/>
                      <c:h val="0.148436719685177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8.9237991868802866E-2"/>
                  <c:y val="2.3599466085679302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D4BB4E-865F-4BE4-B669-4A9A9321BE09}" type="CATEGORYNAME">
                      <a:rPr lang="ru-RU" smtClean="0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 smtClean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00042065993018"/>
                      <c:h val="0.332117174181051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      0501 Жилищное хозяйство
</c:v>
                </c:pt>
                <c:pt idx="1">
                  <c:v>      0502 Коммунальное хозяйство
</c:v>
                </c:pt>
                <c:pt idx="2">
                  <c:v>      0503 Благоустройство
</c:v>
                </c:pt>
                <c:pt idx="3">
                  <c:v>      0505 Другие вопросы в области жилищно-коммунального хозяйства
</c:v>
                </c:pt>
              </c:strCache>
            </c:strRef>
          </c:cat>
          <c:val>
            <c:numRef>
              <c:f>Sheet1!$B$2:$B$5</c:f>
              <c:numCache>
                <c:formatCode>#\ ##0.0</c:formatCode>
                <c:ptCount val="4"/>
                <c:pt idx="0">
                  <c:v>84376.4</c:v>
                </c:pt>
                <c:pt idx="1">
                  <c:v>104804.2</c:v>
                </c:pt>
                <c:pt idx="2">
                  <c:v>352587.1</c:v>
                </c:pt>
                <c:pt idx="3">
                  <c:v>31605.5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25253883257967E-2"/>
          <c:y val="3.0169558662776156E-2"/>
          <c:w val="0.94047474611674198"/>
          <c:h val="0.86206805257779806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2"/>
          <c:dPt>
            <c:idx val="0"/>
            <c:bubble3D val="0"/>
            <c:explosion val="13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36713317915381782"/>
                  <c:y val="-0.326946095894351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E7FA55-7D80-45E1-A87D-59C2E0A88E3A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27877901815721"/>
                      <c:h val="0.6021529368041028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   0605 Другие вопросы в области охраны окружающей среды
</c:v>
                </c:pt>
              </c:strCache>
            </c:strRef>
          </c:cat>
          <c:val>
            <c:numRef>
              <c:f>Sheet1!$B$2:$B$2</c:f>
              <c:numCache>
                <c:formatCode>#,##0.00</c:formatCode>
                <c:ptCount val="1"/>
                <c:pt idx="0">
                  <c:v>1300.9000000000001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220450630779163E-2"/>
          <c:y val="0.17899913226726194"/>
          <c:w val="0.7649401028040409"/>
          <c:h val="0.76164968389735965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1"/>
          <c:dPt>
            <c:idx val="0"/>
            <c:bubble3D val="0"/>
            <c:explosion val="9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4"/>
            <c:bubble3D val="0"/>
            <c:explosion val="43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5.0621012104044467E-2"/>
                  <c:y val="0.259957532578400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B2B23C-F630-4C92-9075-4422F8AEC4DC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5.0760256162222968E-3"/>
                  <c:y val="0.190328002975083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610AE1-0B91-42E3-801B-ED8DB30CF145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63242988259463"/>
                      <c:h val="0.1094010164869220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1802321686799476"/>
                  <c:y val="3.91664807239370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6F2853-8209-47B7-A7EE-665244F09A5A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4.340327468297088E-2"/>
                  <c:y val="-7.21333829180612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25644C-43B6-4810-A4FE-3A5E9D604634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6736161435972"/>
                      <c:h val="0.1616980290070658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40752016286753295"/>
                  <c:y val="-7.39680178505020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EE62E8-97FC-45AD-BED1-A315D85696E0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53852106649005"/>
                      <c:h val="0.1413985372505268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0701 Дошкольное образование
</c:v>
                </c:pt>
                <c:pt idx="1">
                  <c:v>0702 Общее образование
</c:v>
                </c:pt>
                <c:pt idx="2">
                  <c:v>0703 Общее образование
</c:v>
                </c:pt>
                <c:pt idx="3">
                  <c:v>0707 Молодежная политика и оздоровление детей
</c:v>
                </c:pt>
                <c:pt idx="4">
                  <c:v>0709 Молодежная политика и оздоровление детей
</c:v>
                </c:pt>
              </c:strCache>
            </c:strRef>
          </c:cat>
          <c:val>
            <c:numRef>
              <c:f>Sheet1!$B$2:$B$6</c:f>
              <c:numCache>
                <c:formatCode>#\ ##0.0</c:formatCode>
                <c:ptCount val="5"/>
                <c:pt idx="0">
                  <c:v>1193956</c:v>
                </c:pt>
                <c:pt idx="1">
                  <c:v>870782</c:v>
                </c:pt>
                <c:pt idx="2">
                  <c:v>292728.8</c:v>
                </c:pt>
                <c:pt idx="3">
                  <c:v>21650.2</c:v>
                </c:pt>
                <c:pt idx="4">
                  <c:v>89310.5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2"/>
          <c:dPt>
            <c:idx val="0"/>
            <c:bubble3D val="0"/>
            <c:explosion val="25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explosion val="26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8.7750692004322783E-2"/>
                  <c:y val="-0.193314790446181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312C94-FAD4-4EA7-B2DD-53AC67D7A368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91248306000588"/>
                      <c:h val="0.1644033205392760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2403284520229858"/>
                  <c:y val="1.49559256371383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9AF40F-029C-4C46-81C7-2DC670A479FC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92726283891111"/>
                      <c:h val="0.4524635954636162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      0801 Культура</c:v>
                </c:pt>
                <c:pt idx="1">
                  <c:v>     0804 Другие вопросы в области культуры, кинематографии</c:v>
                </c:pt>
              </c:strCache>
            </c:strRef>
          </c:cat>
          <c:val>
            <c:numRef>
              <c:f>Sheet1!$B$2:$B$3</c:f>
              <c:numCache>
                <c:formatCode>#\ ##0.0</c:formatCode>
                <c:ptCount val="2"/>
                <c:pt idx="0">
                  <c:v>245230.2</c:v>
                </c:pt>
                <c:pt idx="1">
                  <c:v>42789.5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626854967417587E-2"/>
          <c:y val="0.13652550853087347"/>
          <c:w val="0.94047474611674198"/>
          <c:h val="0.86206805257779806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0.13941656154072091"/>
                  <c:y val="5.33970030524466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E7FA55-7D80-45E1-A87D-59C2E0A88E3A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6458633623466"/>
                      <c:h val="0.2087087225973544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0360291951107906E-2"/>
                  <c:y val="0.368089163320510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754D3A-5DA2-446C-9481-077AF77B5E5D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95795555526404"/>
                      <c:h val="0.27636792492495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568427270568186E-2"/>
                  <c:y val="-2.6062725530070236E-2"/>
                </c:manualLayout>
              </c:layout>
              <c:tx>
                <c:rich>
                  <a:bodyPr/>
                  <a:lstStyle/>
                  <a:p>
                    <a:fld id="{0A84642B-51FD-45B3-9772-6435F40408C8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31352093766879"/>
                      <c:h val="0.1812402286873807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4137705698255665"/>
                  <c:y val="2.13589273551349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844F69-6A3E-48ED-94D8-F514AE2890A8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49534346321169"/>
                      <c:h val="0.1953788649607722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      1001 Пенсионное обеспечение</c:v>
                </c:pt>
                <c:pt idx="1">
                  <c:v>      1003 Социальное обеспечение населения</c:v>
                </c:pt>
                <c:pt idx="2">
                  <c:v>      1004 Охрана семьи и детства</c:v>
                </c:pt>
                <c:pt idx="3">
                  <c:v>      1006 Другие вопросы в области социальной политики</c:v>
                </c:pt>
              </c:strCache>
            </c:strRef>
          </c:cat>
          <c:val>
            <c:numRef>
              <c:f>Sheet1!$B$2:$B$5</c:f>
              <c:numCache>
                <c:formatCode>#\ ##0.0</c:formatCode>
                <c:ptCount val="4"/>
                <c:pt idx="0">
                  <c:v>6144.3</c:v>
                </c:pt>
                <c:pt idx="1">
                  <c:v>14125.7</c:v>
                </c:pt>
                <c:pt idx="2">
                  <c:v>62720.6</c:v>
                </c:pt>
                <c:pt idx="3">
                  <c:v>1178.3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10552858018846E-2"/>
          <c:y val="6.2499698732749485E-2"/>
          <c:w val="0.90508944714198114"/>
          <c:h val="0.77880166561194464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39092472760112407"/>
                  <c:y val="-0.323373861971973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312C94-FAD4-4EA7-B2DD-53AC67D7A368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51623212338973"/>
                      <c:h val="0.6313514883290787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      1105 Другие вопросы в области физической культуры и спорта</c:v>
                </c:pt>
              </c:strCache>
            </c:strRef>
          </c:cat>
          <c:val>
            <c:numRef>
              <c:f>Sheet1!$B$2:$B$2</c:f>
              <c:numCache>
                <c:formatCode>#\ ##0.0</c:formatCode>
                <c:ptCount val="1"/>
                <c:pt idx="0">
                  <c:v>13764.8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590178516134692E-2"/>
          <c:y val="0.10150434148031598"/>
          <c:w val="0.94047474611674198"/>
          <c:h val="0.86206805257779806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37758282322505227"/>
                  <c:y val="-0.471191481437408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E7FA55-7D80-45E1-A87D-59C2E0A88E3A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4561592866539"/>
                      <c:h val="0.5426239824062101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      1301 Обслуживание государственного внутреннего и муниципального долга</c:v>
                </c:pt>
              </c:strCache>
            </c:strRef>
          </c:cat>
          <c:val>
            <c:numRef>
              <c:f>Sheet1!$B$2:$B$2</c:f>
              <c:numCache>
                <c:formatCode>#\ ##0.0</c:formatCode>
                <c:ptCount val="1"/>
                <c:pt idx="0">
                  <c:v>479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10552858018846E-2"/>
          <c:y val="6.2499698732749485E-2"/>
          <c:w val="0.90508944714198114"/>
          <c:h val="0.77880166561194464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FF999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explosion val="26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36970822474318193"/>
                  <c:y val="-0.419896854410493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0C0866-F193-4B10-B849-EEDF49E686B8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30849193480271"/>
                      <c:h val="0.3802543654104040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29239437736751372"/>
                  <c:y val="-0.392299884519959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8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312C94-FAD4-4EA7-B2DD-53AC67D7A368}" type="CATEGORYNAME">
                      <a:rPr lang="ru-RU"/>
                      <a:pPr algn="ctr" rtl="0">
                        <a:defRPr lang="ru-RU" sz="800" b="0">
                          <a:solidFill>
                            <a:srgbClr val="7030A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8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258488025326063"/>
                      <c:h val="0.50891647770037018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8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1202 Периодическая печать и издательства</c:v>
                </c:pt>
              </c:strCache>
            </c:strRef>
          </c:cat>
          <c:val>
            <c:numRef>
              <c:f>Sheet1!$B$2:$B$2</c:f>
              <c:numCache>
                <c:formatCode>#\ ##0.0</c:formatCode>
                <c:ptCount val="1"/>
                <c:pt idx="0">
                  <c:v>10099.799999999997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>
      <a:outerShdw blurRad="50800" dist="50800" dir="5400000" sx="14000" sy="14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Pt>
            <c:idx val="1"/>
            <c:bubble3D val="0"/>
            <c:explosion val="33"/>
          </c:dPt>
          <c:dPt>
            <c:idx val="2"/>
            <c:bubble3D val="0"/>
            <c:explosion val="41"/>
          </c:dPt>
          <c:dPt>
            <c:idx val="3"/>
            <c:bubble3D val="0"/>
            <c:explosion val="37"/>
          </c:dPt>
          <c:dLbls>
            <c:dLbl>
              <c:idx val="0"/>
              <c:layout>
                <c:manualLayout>
                  <c:x val="9.7296204954808188E-2"/>
                  <c:y val="-0.30708717331986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037080591783756E-2"/>
                  <c:y val="-3.8883282797236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891551475867761E-2"/>
                  <c:y val="-3.8832386054536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468752472054577E-3"/>
                  <c:y val="-8.8236056044933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197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Оплата труда</c:v>
                </c:pt>
                <c:pt idx="1">
                  <c:v>Коммунальные услуги</c:v>
                </c:pt>
                <c:pt idx="2">
                  <c:v>Расходы на капитальные вложения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2247911.5</c:v>
                </c:pt>
                <c:pt idx="1">
                  <c:v>193174.7</c:v>
                </c:pt>
                <c:pt idx="2">
                  <c:v>317949.7</c:v>
                </c:pt>
                <c:pt idx="3">
                  <c:v>1232342.5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77935073433028001"/>
          <c:w val="1"/>
          <c:h val="0.14287206148863155"/>
        </c:manualLayout>
      </c:layout>
      <c:overlay val="0"/>
      <c:txPr>
        <a:bodyPr/>
        <a:lstStyle/>
        <a:p>
          <a:pPr>
            <a:defRPr lang="ru-RU"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446748376981"/>
          <c:y val="1.2238794949420368E-2"/>
          <c:w val="0.76784703094362561"/>
          <c:h val="0.733156000917825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долговая нагрузка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7 565,1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4 736,0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7565.1</c:v>
                </c:pt>
                <c:pt idx="1">
                  <c:v>4736</c:v>
                </c:pt>
                <c:pt idx="2">
                  <c:v>479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672424"/>
        <c:axId val="158672816"/>
      </c:barChart>
      <c:catAx>
        <c:axId val="158672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672816"/>
        <c:crosses val="autoZero"/>
        <c:auto val="1"/>
        <c:lblAlgn val="ctr"/>
        <c:lblOffset val="100"/>
        <c:noMultiLvlLbl val="0"/>
      </c:catAx>
      <c:valAx>
        <c:axId val="15867281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one"/>
        <c:crossAx val="158672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000" b="1" i="0" u="none" strike="noStrike" kern="1200" baseline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Доходы на одного жителя ЗАТО г. Североморск</a:t>
            </a:r>
          </a:p>
        </c:rich>
      </c:tx>
      <c:layout>
        <c:manualLayout>
          <c:xMode val="edge"/>
          <c:yMode val="edge"/>
          <c:x val="0.24914513720282425"/>
          <c:y val="5.45904952359791E-2"/>
        </c:manualLayout>
      </c:layout>
      <c:overlay val="0"/>
      <c:spPr>
        <a:solidFill>
          <a:schemeClr val="tx2">
            <a:lumMod val="20000"/>
            <a:lumOff val="80000"/>
          </a:schemeClr>
        </a:solidFill>
        <a:ln>
          <a:noFill/>
        </a:ln>
        <a:effectLst>
          <a:softEdge rad="63500"/>
        </a:effectLst>
      </c:spPr>
      <c:txPr>
        <a:bodyPr rot="0" spcFirstLastPara="1" vertOverflow="ellipsis" vert="horz" wrap="square" anchor="ctr" anchorCtr="1"/>
        <a:lstStyle/>
        <a:p>
          <a:pPr>
            <a:defRPr lang="ru-RU" sz="2000" b="1" i="0" u="none" strike="noStrike" kern="1200" baseline="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 w="12700" cap="rnd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12700">
          <a:contourClr>
            <a:schemeClr val="tx1">
              <a:tint val="75000"/>
            </a:schemeClr>
          </a:contourClr>
        </a:sp3d>
      </c:spPr>
    </c:floor>
    <c:sideWall>
      <c:thickness val="0"/>
      <c:spPr>
        <a:pattFill prst="pct10">
          <a:fgClr>
            <a:schemeClr val="accent1"/>
          </a:fgClr>
          <a:bgClr>
            <a:schemeClr val="bg1"/>
          </a:bgClr>
        </a:pattFill>
        <a:ln>
          <a:noFill/>
        </a:ln>
        <a:effectLst/>
        <a:sp3d/>
      </c:spPr>
    </c:sideWall>
    <c:backWall>
      <c:thickness val="0"/>
      <c:spPr>
        <a:pattFill prst="pct10">
          <a:fgClr>
            <a:schemeClr val="accent1"/>
          </a:fgClr>
          <a:bgClr>
            <a:schemeClr val="bg1"/>
          </a:bgClr>
        </a:patt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071497344774004E-2"/>
          <c:y val="0.20051975675159225"/>
          <c:w val="0.92092700131233596"/>
          <c:h val="0.68354342903698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одного жителя ЗАТО г. Североморск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3333333333333367E-3"/>
                  <c:y val="-8.0167860136752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43195154268511E-3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830399394283563E-2"/>
                  <c:y val="-6.7188301828897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3.209461593864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647359454855196E-2"/>
                  <c:y val="-6.8774177011373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0">
                  <c:v>38.137238608493611</c:v>
                </c:pt>
                <c:pt idx="1">
                  <c:v>43.276673228346461</c:v>
                </c:pt>
                <c:pt idx="2">
                  <c:v>53.013173279662645</c:v>
                </c:pt>
                <c:pt idx="3">
                  <c:v>65.190933145451694</c:v>
                </c:pt>
                <c:pt idx="4">
                  <c:v>61.138498770743702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093528"/>
        <c:axId val="306090784"/>
        <c:axId val="0"/>
      </c:bar3DChart>
      <c:catAx>
        <c:axId val="306093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90784"/>
        <c:crosses val="autoZero"/>
        <c:auto val="1"/>
        <c:lblAlgn val="ctr"/>
        <c:lblOffset val="100"/>
        <c:noMultiLvlLbl val="0"/>
      </c:catAx>
      <c:valAx>
        <c:axId val="306090784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93528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571738412937924E-2"/>
          <c:y val="0.13311252300062207"/>
          <c:w val="0.83108806010027192"/>
          <c:h val="0.78361917445673401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1,5%</c:v>
                </c:pt>
              </c:strCache>
            </c:strRef>
          </c:tx>
          <c:explosion val="25"/>
          <c:dLbls>
            <c:dLbl>
              <c:idx val="2"/>
              <c:layout>
                <c:manualLayout>
                  <c:x val="-2.7452182249673891E-3"/>
                  <c:y val="0.149591731272404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Лист1!$A$3:$A$12</c:f>
              <c:strCache>
                <c:ptCount val="8"/>
                <c:pt idx="0">
                  <c:v>МП 3. "Развитие муниципального управления и гражданского общества в ЗАТО г. Североморск"</c:v>
                </c:pt>
                <c:pt idx="1">
                  <c:v>МП 4. "Обеспечение комфортной городской среды в ЗАТО г. Североморск"</c:v>
                </c:pt>
                <c:pt idx="2">
                  <c:v>МП 5. "Развитие образования ЗАТО г. Североморск"</c:v>
                </c:pt>
                <c:pt idx="3">
                  <c:v>МП 6. "Культура ЗАТО г. Североморск"</c:v>
                </c:pt>
                <c:pt idx="4">
                  <c:v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г.Североморск"</c:v>
                </c:pt>
                <c:pt idx="5">
                  <c:v>МП 8. "Формирование современной городской среды ЗАТО г. Североморск"</c:v>
                </c:pt>
                <c:pt idx="6">
                  <c:v>МП 9. "Повышение безопасности дорожного движения и снижение дорожно-транспортного травматизма в ЗАТО г. Североморск"</c:v>
                </c:pt>
                <c:pt idx="7">
                  <c:v>Непрограммная деятельность</c:v>
                </c:pt>
              </c:strCache>
            </c:strRef>
          </c:cat>
          <c:val>
            <c:numRef>
              <c:f>Лист1!$B$3:$B$12</c:f>
              <c:numCache>
                <c:formatCode>0.0%</c:formatCode>
                <c:ptCount val="8"/>
                <c:pt idx="0">
                  <c:v>4.1000000000000002E-2</c:v>
                </c:pt>
                <c:pt idx="1">
                  <c:v>0.15100000000000002</c:v>
                </c:pt>
                <c:pt idx="2">
                  <c:v>0.59899999999999998</c:v>
                </c:pt>
                <c:pt idx="3">
                  <c:v>0.10900000000000001</c:v>
                </c:pt>
                <c:pt idx="4">
                  <c:v>5.000000000000001E-3</c:v>
                </c:pt>
                <c:pt idx="5">
                  <c:v>4.3000000000000003E-2</c:v>
                </c:pt>
                <c:pt idx="6">
                  <c:v>1.0000000000000002E-3</c:v>
                </c:pt>
                <c:pt idx="7">
                  <c:v>3.5999999999999997E-2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746959582516223E-4"/>
          <c:y val="0.36657244183428644"/>
          <c:w val="0.66549496178834144"/>
          <c:h val="0.29612598266517332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1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dLbl>
              <c:idx val="0"/>
              <c:layout>
                <c:manualLayout>
                  <c:x val="-7.4668861682738188E-2"/>
                  <c:y val="-7.54509470793946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227607123969644E-2"/>
                  <c:y val="9.73121694528561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022571763470898E-2"/>
                  <c:y val="5.1140485499002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2852688702272455E-2"/>
                  <c:y val="0.134110584698351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4148425123738372E-2"/>
                  <c:y val="-1.25320368220313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5839290110943091E-2"/>
                  <c:y val="1.49830253605853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4570688770202797"/>
                  <c:y val="1.4525925007202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Подпрограмма 1. "Молодежь Североморска"</c:v>
                </c:pt>
                <c:pt idx="1">
                  <c:v>Подпрограмма 2. "Развитие физической культуры и спорта и формирование здорового образа жизни в ЗАТО г.Североморск"</c:v>
                </c:pt>
                <c:pt idx="2">
                  <c:v>Подпрограмма 3. "Профилактика наркомании, алкоголизма и токсикомании в ЗАТО г.Североморск"</c:v>
                </c:pt>
                <c:pt idx="3">
                  <c:v>Подпрограмма 4. "Дополнительные меры социальной поддержки отдельных категорий граждан ЗАТО г.Североморск"</c:v>
                </c:pt>
                <c:pt idx="4">
                  <c:v>Подпрограмма 5. "Доступная среда в ЗАТО г.Североморск"</c:v>
                </c:pt>
                <c:pt idx="5">
                  <c:v>Подпрограмма 6. "Профилактика правонарушений в ЗАТО г.Североморск"</c:v>
                </c:pt>
                <c:pt idx="6">
                  <c:v>Подпрограмма 7. "Транспортная инфраструктура ЗАТО г.Североморск"</c:v>
                </c:pt>
                <c:pt idx="7">
                  <c:v>Подпрограмма 8. "Охрана окружающей среды ЗАТО г.Североморск"</c:v>
                </c:pt>
              </c:strCache>
            </c:strRef>
          </c:cat>
          <c:val>
            <c:numRef>
              <c:f>Sheet1!$B$2:$B$9</c:f>
              <c:numCache>
                <c:formatCode>#,##0.0</c:formatCode>
                <c:ptCount val="8"/>
                <c:pt idx="0">
                  <c:v>14498.2</c:v>
                </c:pt>
                <c:pt idx="1">
                  <c:v>13606.6</c:v>
                </c:pt>
                <c:pt idx="2">
                  <c:v>144.4</c:v>
                </c:pt>
                <c:pt idx="3">
                  <c:v>7229.4</c:v>
                </c:pt>
                <c:pt idx="4">
                  <c:v>1178.3</c:v>
                </c:pt>
                <c:pt idx="5">
                  <c:v>2461.6999999999998</c:v>
                </c:pt>
                <c:pt idx="6">
                  <c:v>19534.3</c:v>
                </c:pt>
                <c:pt idx="7">
                  <c:v>1000.9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734164605107104"/>
          <c:y val="0.1054481359034747"/>
          <c:w val="0.45146547898597611"/>
          <c:h val="0.78022202167107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131398489618E-3"/>
          <c:y val="0.10439821333690595"/>
          <c:w val="0.99506632073194834"/>
          <c:h val="0.87931519995604301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explosion val="28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bubble3D val="0"/>
            <c:explosion val="39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dLbl>
              <c:idx val="0"/>
              <c:layout>
                <c:manualLayout>
                  <c:x val="-3.2517955185102775E-2"/>
                  <c:y val="-0.366560308993192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887926575661118E-2"/>
                  <c:y val="2.3498028236276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6262053937074235E-2"/>
                  <c:y val="9.378523040972766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Подпрограмма 1. "Создание условий для эффективного использования муниципального  имущества ЗАТО г. Североморск" </c:v>
                </c:pt>
                <c:pt idx="1">
                  <c:v>Подпрограмма 2. "Развитие информационного общества, создание системы "Электронный муниципалитет" в ЗАТО г. Североморск"</c:v>
                </c:pt>
                <c:pt idx="2">
                  <c:v>Подпрограмма 3. "Развитие муниципальной службы в муниципальном образовании ЗАТО г. Североморск"</c:v>
                </c:pt>
              </c:strCache>
            </c:strRef>
          </c:cat>
          <c:val>
            <c:numRef>
              <c:f>Sheet1!$B$2:$B$4</c:f>
              <c:numCache>
                <c:formatCode>#\ ##0.0</c:formatCode>
                <c:ptCount val="3"/>
                <c:pt idx="0">
                  <c:v>152458.6</c:v>
                </c:pt>
                <c:pt idx="1">
                  <c:v>5423.5</c:v>
                </c:pt>
                <c:pt idx="2">
                  <c:v>3243.7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229835180296083"/>
          <c:y val="1.769301365880423E-2"/>
          <c:w val="0.31166406992694212"/>
          <c:h val="0.86113397147937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948830354305777E-3"/>
          <c:y val="1.1574485459438722E-2"/>
          <c:w val="0.99506632073194834"/>
          <c:h val="0.87931519995604301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bubble3D val="0"/>
            <c:explosion val="36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bubble3D val="0"/>
            <c:explosion val="13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dLbl>
              <c:idx val="0"/>
              <c:layout>
                <c:manualLayout>
                  <c:x val="-6.7140671934382792E-2"/>
                  <c:y val="-0.259292625776834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338533997380058E-2"/>
                  <c:y val="-5.42086925297174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Подпрограмма 1. "Развитие малого и среднего предпринимательства, стимулирование инвестиционной деятельности ЗАТО г.Североморск"</c:v>
                </c:pt>
                <c:pt idx="1">
                  <c:v>Подпрограмма 2. "Развитие информационного общества, создание системы "Электронный муниципалитет" в ЗАТО г. Североморск"</c:v>
                </c:pt>
                <c:pt idx="2">
                  <c:v>Подпрограмма 3. "Поддержка социально - ориентированных некоммерческий организаций"</c:v>
                </c:pt>
              </c:strCache>
            </c:strRef>
          </c:cat>
          <c:val>
            <c:numRef>
              <c:f>Sheet1!$B$2:$B$4</c:f>
              <c:numCache>
                <c:formatCode>#\ ##0.0</c:formatCode>
                <c:ptCount val="3"/>
                <c:pt idx="0">
                  <c:v>909</c:v>
                </c:pt>
                <c:pt idx="1">
                  <c:v>45.5</c:v>
                </c:pt>
                <c:pt idx="2">
                  <c:v>268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703272140889946"/>
          <c:y val="0.11571705760174837"/>
          <c:w val="0.302703420448172"/>
          <c:h val="0.878495699668532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747510109850729E-4"/>
          <c:y val="0.29103630230479688"/>
          <c:w val="0.84365409534201763"/>
          <c:h val="0.37610542451992657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1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dLbl>
              <c:idx val="0"/>
              <c:layout>
                <c:manualLayout>
                  <c:x val="-9.2821148818211963E-2"/>
                  <c:y val="-0.233188179626269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691730768778211E-2"/>
                  <c:y val="6.8430704338639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94320244874812E-2"/>
                  <c:y val="0.2149403766555893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238840910485615E-2"/>
                  <c:y val="0.1066817645648038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8950246497130961E-4"/>
                  <c:y val="9.85641660962388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639973124594305E-2"/>
                  <c:y val="-4.80784554241438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5112060199897706E-3"/>
                  <c:y val="-5.26592552150637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Подпрограмма 1. "Автомобильные дороги и проезды ЗАТО г.Североморск"</c:v>
                </c:pt>
                <c:pt idx="1">
                  <c:v>Подпрограмма 2. "Комплексная эксплуатация муниципальных объектов уличного (наружного) освещения"</c:v>
                </c:pt>
                <c:pt idx="2">
                  <c:v>Подпрограмма 3. "Энергосбережение и повышение энергоэффективности на территории ЗАТО г.Североморск"</c:v>
                </c:pt>
                <c:pt idx="3">
                  <c:v>Подпрограмма 4. "Подготовка объектов и систем жизнеобеспечения ЗАТО г.Североморск к работе в отопительный период"</c:v>
                </c:pt>
                <c:pt idx="4">
                  <c:v>Подпрограмма 5. "Муниципальный жилищный фонд ЗАТО г.Североморск"</c:v>
                </c:pt>
                <c:pt idx="5">
                  <c:v>Подпрограмма 6. "Осуществление прочих мероприятий по благоустройству в ЗАТО г.Североморск"</c:v>
                </c:pt>
                <c:pt idx="6">
                  <c:v>Подпрограмма 7. "Городские парки и скверы - центры отдыха Североморцев"</c:v>
                </c:pt>
              </c:strCache>
            </c:strRef>
          </c:cat>
          <c:val>
            <c:numRef>
              <c:f>Sheet1!$B$2:$B$8</c:f>
              <c:numCache>
                <c:formatCode>#\ ##0.0</c:formatCode>
                <c:ptCount val="7"/>
                <c:pt idx="0">
                  <c:v>196553</c:v>
                </c:pt>
                <c:pt idx="1">
                  <c:v>23681.5</c:v>
                </c:pt>
                <c:pt idx="2">
                  <c:v>6942.6</c:v>
                </c:pt>
                <c:pt idx="3">
                  <c:v>82814.7</c:v>
                </c:pt>
                <c:pt idx="4">
                  <c:v>98842.3</c:v>
                </c:pt>
                <c:pt idx="5">
                  <c:v>192115.8</c:v>
                </c:pt>
                <c:pt idx="6">
                  <c:v>2985.6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74612848468961"/>
          <c:y val="0.10766978706610673"/>
          <c:w val="0.39054183926552055"/>
          <c:h val="0.758005510044749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570190703367009E-3"/>
          <c:y val="0.28214969765426895"/>
          <c:w val="0.84365409534201763"/>
          <c:h val="0.37610542451992657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5"/>
          <c:dPt>
            <c:idx val="0"/>
            <c:bubble3D val="0"/>
            <c:explosion val="19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dLbl>
              <c:idx val="0"/>
              <c:layout>
                <c:manualLayout>
                  <c:x val="-0.20662189460094069"/>
                  <c:y val="-0.3798171563599839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635263043277973E-2"/>
                  <c:y val="-3.15435979798018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083414235981802E-2"/>
                  <c:y val="-8.49825302997356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395394459470439"/>
                  <c:y val="-5.1055467982070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Подпрограмма 1. "Развитие дошкольного, общего и дополнительного образования детей"</c:v>
                </c:pt>
                <c:pt idx="1">
                  <c:v>Подпрограмма 2. "Школьное питание"</c:v>
                </c:pt>
                <c:pt idx="2">
                  <c:v>Подпрограмма 3. "Североморск - город без сирот"</c:v>
                </c:pt>
                <c:pt idx="3">
                  <c:v>Подпрограмма 4. "Отдых и оздоровление детей"</c:v>
                </c:pt>
              </c:strCache>
            </c:strRef>
          </c:cat>
          <c:val>
            <c:numRef>
              <c:f>Sheet1!$B$2:$B$5</c:f>
              <c:numCache>
                <c:formatCode>#\ ##0.0</c:formatCode>
                <c:ptCount val="4"/>
                <c:pt idx="0">
                  <c:v>2254281.5</c:v>
                </c:pt>
                <c:pt idx="1">
                  <c:v>84726.5</c:v>
                </c:pt>
                <c:pt idx="2">
                  <c:v>43991.6</c:v>
                </c:pt>
                <c:pt idx="3">
                  <c:v>7007.7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424536429181878"/>
          <c:y val="0.1787626242703319"/>
          <c:w val="0.3445617399593674"/>
          <c:h val="0.41364957983678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747510109850729E-4"/>
          <c:y val="0.29103630230479688"/>
          <c:w val="0.84365409534201763"/>
          <c:h val="0.37610542451992657"/>
        </c:manualLayout>
      </c:layout>
      <c:pie3DChart>
        <c:varyColors val="1"/>
        <c:ser>
          <c:idx val="2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explosion val="1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dPt>
          <c:dLbls>
            <c:dLbl>
              <c:idx val="0"/>
              <c:layout>
                <c:manualLayout>
                  <c:x val="-9.2821148818211963E-2"/>
                  <c:y val="-0.233188179626269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28974069939352E-2"/>
                  <c:y val="7.73173089891680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026946510481585E-2"/>
                  <c:y val="0.117187725499779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032870702331533E-2"/>
                  <c:y val="1.11507645716262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998554885304088E-2"/>
                  <c:y val="-3.695655482431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7742925626827352E-2"/>
                  <c:y val="-7.69599205383603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Подпрограмма 1. "Совершенствование предоставления дополнительного образования детям в сфере культуры"</c:v>
                </c:pt>
                <c:pt idx="1">
                  <c:v>Подпрограмма 2. "Совершенствование библиотечного, библиографического и информационного обслуживания пользователей"</c:v>
                </c:pt>
                <c:pt idx="2">
                  <c:v>Подпрограмма 3. "Совершенствование организации досуга и развитие творческих способностей граждан"</c:v>
                </c:pt>
                <c:pt idx="3">
                  <c:v>Подпрограмма 4. "Совершенствование музейного обслуживания граждан"</c:v>
                </c:pt>
                <c:pt idx="4">
                  <c:v>Подпрограмма 5. "Сохранение, использование, популяризация и охрана объектов культурного наследия (памятников истории и культуры) ЗАТО г. Североморск"</c:v>
                </c:pt>
                <c:pt idx="5">
                  <c:v>Подпрограмма 6. «Создание условий для обеспечения и развития в сфере культуры, спорта и молодежной политики»</c:v>
                </c:pt>
              </c:strCache>
            </c:strRef>
          </c:cat>
          <c:val>
            <c:numRef>
              <c:f>Sheet1!$B$2:$B$7</c:f>
              <c:numCache>
                <c:formatCode>#\ ##0.0</c:formatCode>
                <c:ptCount val="6"/>
                <c:pt idx="0">
                  <c:v>131869.29999999999</c:v>
                </c:pt>
                <c:pt idx="1">
                  <c:v>91840.1</c:v>
                </c:pt>
                <c:pt idx="2">
                  <c:v>131570.4</c:v>
                </c:pt>
                <c:pt idx="3">
                  <c:v>21819.599999999995</c:v>
                </c:pt>
                <c:pt idx="4">
                  <c:v>5366.8</c:v>
                </c:pt>
                <c:pt idx="5">
                  <c:v>52861.8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74612848468961"/>
          <c:y val="6.990171730136209E-2"/>
          <c:w val="0.39054183926552055"/>
          <c:h val="0.77355706818317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solidFill>
          <a:schemeClr val="accent2">
            <a:lumMod val="20000"/>
            <a:lumOff val="80000"/>
            <a:alpha val="39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8.2915849097979781E-4"/>
          <c:y val="5.7222413647783708E-2"/>
          <c:w val="0.57387400501916075"/>
          <c:h val="0.61747839986499276"/>
        </c:manualLayout>
      </c:layout>
      <c:pie3DChart>
        <c:varyColors val="1"/>
        <c:ser>
          <c:idx val="4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0.23415443331567948"/>
                  <c:y val="-0.53176038123209057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21 422,3</a:t>
                    </a:r>
                    <a:endParaRPr lang="en-US" sz="1200" b="1" i="0" u="none" strike="noStrike" kern="1200" baseline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Подпрограмма 1. "Управление муниципальными финансами"</c:v>
                </c:pt>
              </c:strCache>
            </c:strRef>
          </c:cat>
          <c:val>
            <c:numRef>
              <c:f>Sheet1!$B$2</c:f>
              <c:numCache>
                <c:formatCode>#\ ##0.0</c:formatCode>
                <c:ptCount val="1"/>
                <c:pt idx="0">
                  <c:v>21422.3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7335046051239138"/>
          <c:y val="0.26409835385093816"/>
          <c:w val="0.52664953948760873"/>
          <c:h val="0.27926216919317531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solidFill>
          <a:schemeClr val="accent2">
            <a:lumMod val="20000"/>
            <a:lumOff val="80000"/>
            <a:alpha val="39000"/>
          </a:schemeClr>
        </a:solidFill>
        <a:ln w="12700" cap="rnd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 w="20541">
          <a:noFill/>
        </a:ln>
        <a:effectLst/>
        <a:sp3d/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917101917444249E-4"/>
          <c:y val="0.17821157618891756"/>
          <c:w val="0.57387400501916075"/>
          <c:h val="0.61747839986499276"/>
        </c:manualLayout>
      </c:layout>
      <c:pie3DChart>
        <c:varyColors val="1"/>
        <c:ser>
          <c:idx val="4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0783212438467488"/>
                  <c:y val="-5.6445131880417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171 779,8</a:t>
                    </a:r>
                    <a:endParaRPr lang="en-US" sz="1200" b="1" i="0" u="none" strike="noStrike" kern="1200" baseline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Verdan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12700" cap="rnd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Муниципальная программа 8. "Формирование современной городской среды ЗАТО г. Североморск"</c:v>
                </c:pt>
              </c:strCache>
            </c:strRef>
          </c:cat>
          <c:val>
            <c:numRef>
              <c:f>Sheet1!$B$2</c:f>
              <c:numCache>
                <c:formatCode>#\ ##0.0</c:formatCode>
                <c:ptCount val="1"/>
                <c:pt idx="0">
                  <c:v>55591.4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335046051239138"/>
          <c:y val="0.26409835385093816"/>
          <c:w val="0.52664953948760873"/>
          <c:h val="0.27926216919317531"/>
        </c:manualLayout>
      </c:layout>
      <c:overlay val="0"/>
      <c:spPr>
        <a:noFill/>
        <a:ln w="20541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solidFill>
          <a:schemeClr val="accent2">
            <a:lumMod val="20000"/>
            <a:lumOff val="80000"/>
            <a:alpha val="39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8.2917101917444249E-4"/>
          <c:y val="0.16956948074615996"/>
          <c:w val="0.57387400501916075"/>
          <c:h val="0.61747839986499276"/>
        </c:manualLayout>
      </c:layout>
      <c:pie3DChart>
        <c:varyColors val="1"/>
        <c:ser>
          <c:idx val="4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0.21402560883902891"/>
                  <c:y val="-0.6786760037589715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2 211,9</a:t>
                    </a:r>
                    <a:endParaRPr lang="en-US" sz="1200" b="1" i="0" u="none" strike="noStrike" kern="1200" baseline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Муниципальная программа 9. "Повышение безопасности дорожного движения и снижение дорожно-транспортного травматизма в ЗАТО г. Североморск"</c:v>
                </c:pt>
              </c:strCache>
            </c:strRef>
          </c:cat>
          <c:val>
            <c:numRef>
              <c:f>Sheet1!$B$2</c:f>
              <c:numCache>
                <c:formatCode>#\ ##0.0</c:formatCode>
                <c:ptCount val="1"/>
                <c:pt idx="0">
                  <c:v>2211.9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7335046051239138"/>
          <c:y val="0.26409835385093816"/>
          <c:w val="0.52664953948760873"/>
          <c:h val="0.37432521906351002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6997623616775E-2"/>
          <c:y val="0.24251485571462322"/>
          <c:w val="0.91570883769003664"/>
          <c:h val="0.560599009571875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  <a:alpha val="40000"/>
                </a:schemeClr>
              </a:solidFill>
            </a:ln>
            <a:effectLst>
              <a:glow rad="127000">
                <a:schemeClr val="bg1"/>
              </a:glow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8314164686347276E-3"/>
                  <c:y val="-0.3682632994185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25665874538911E-2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314164686347276E-3"/>
                  <c:y val="-0.40419142619103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138226.4</c:v>
                </c:pt>
                <c:pt idx="1">
                  <c:v>121139.9</c:v>
                </c:pt>
                <c:pt idx="2">
                  <c:v>135649.29999999999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6086864"/>
        <c:axId val="306087256"/>
      </c:barChart>
      <c:catAx>
        <c:axId val="30608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6087256"/>
        <c:crosses val="autoZero"/>
        <c:auto val="1"/>
        <c:lblAlgn val="ctr"/>
        <c:lblOffset val="100"/>
        <c:noMultiLvlLbl val="0"/>
      </c:catAx>
      <c:valAx>
        <c:axId val="3060872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306086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solidFill>
          <a:schemeClr val="accent2">
            <a:lumMod val="20000"/>
            <a:lumOff val="80000"/>
            <a:alpha val="39000"/>
          </a:schemeClr>
        </a:solidFill>
        <a:ln w="12700" cap="rnd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 w="20541">
          <a:noFill/>
        </a:ln>
        <a:effectLst/>
        <a:sp3d/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917101917444249E-4"/>
          <c:y val="0.21277995795994831"/>
          <c:w val="0.57387400501916075"/>
          <c:h val="0.61747839986499276"/>
        </c:manualLayout>
      </c:layout>
      <c:pie3DChart>
        <c:varyColors val="1"/>
        <c:ser>
          <c:idx val="4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17122351066206"/>
                  <c:y val="-0.721886480972759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53,5</a:t>
                    </a:r>
                    <a:endParaRPr lang="en-US" sz="1200" b="1" i="0" u="none" strike="noStrike" kern="1200" baseline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Verdan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12700" cap="rnd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Муниципальная программа 10. "Профилактика терроризма, экстремизма и ликвидация последствий проявления терроризма и экстремизма на территории ЗАТО г.Североморск"</c:v>
                </c:pt>
              </c:strCache>
            </c:strRef>
          </c:cat>
          <c:val>
            <c:numRef>
              <c:f>Sheet1!$B$2</c:f>
              <c:numCache>
                <c:formatCode>#\ ##0.0</c:formatCode>
                <c:ptCount val="1"/>
                <c:pt idx="0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560860494444917"/>
          <c:y val="0.17767739942336136"/>
          <c:w val="0.53284302394196259"/>
          <c:h val="0.5039566507048755"/>
        </c:manualLayout>
      </c:layout>
      <c:overlay val="0"/>
      <c:spPr>
        <a:noFill/>
        <a:ln w="20541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6997623616775E-2"/>
          <c:y val="0.10778438031761038"/>
          <c:w val="0.91570883769003664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71000"/>
              </a:schemeClr>
            </a:solidFill>
            <a:ln>
              <a:solidFill>
                <a:srgbClr val="92D050">
                  <a:alpha val="6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6628329372694527E-3"/>
                  <c:y val="-0.31437110925969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314164686347276E-3"/>
                  <c:y val="-0.36826329941850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314164686347276E-3"/>
                  <c:y val="-0.386227362804770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2108088.7000000002</c:v>
                </c:pt>
                <c:pt idx="1">
                  <c:v>2892275.8</c:v>
                </c:pt>
                <c:pt idx="2" formatCode="#,##0.00">
                  <c:v>2646673.5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878256"/>
        <c:axId val="156880608"/>
      </c:barChart>
      <c:catAx>
        <c:axId val="15687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880608"/>
        <c:crosses val="autoZero"/>
        <c:auto val="1"/>
        <c:lblAlgn val="ctr"/>
        <c:lblOffset val="100"/>
        <c:noMultiLvlLbl val="0"/>
      </c:catAx>
      <c:valAx>
        <c:axId val="1568806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5687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6997623616775E-2"/>
          <c:y val="0.24251485571462322"/>
          <c:w val="0.91570883769003664"/>
          <c:h val="0.560599009571875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E3A1D5"/>
            </a:solidFill>
            <a:ln>
              <a:solidFill>
                <a:schemeClr val="bg2">
                  <a:lumMod val="50000"/>
                  <a:alpha val="40000"/>
                </a:schemeClr>
              </a:solidFill>
            </a:ln>
            <a:effectLst>
              <a:glow rad="127000">
                <a:schemeClr val="bg1"/>
              </a:glow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8314164686347276E-3"/>
                  <c:y val="-0.3682632994185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25665874538911E-2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314164686347276E-3"/>
                  <c:y val="-0.40419142619103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1072521.7</c:v>
                </c:pt>
                <c:pt idx="1">
                  <c:v>1150329.2</c:v>
                </c:pt>
                <c:pt idx="2">
                  <c:v>1196570.7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879824"/>
        <c:axId val="156874336"/>
      </c:barChart>
      <c:catAx>
        <c:axId val="15687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874336"/>
        <c:crosses val="autoZero"/>
        <c:auto val="1"/>
        <c:lblAlgn val="ctr"/>
        <c:lblOffset val="100"/>
        <c:noMultiLvlLbl val="0"/>
      </c:catAx>
      <c:valAx>
        <c:axId val="15687433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5687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79845416153389E-3"/>
          <c:y val="0.22462385052743195"/>
          <c:w val="0.86288952996973434"/>
          <c:h val="0.766290060147352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963738789815101E-3"/>
                  <c:y val="-0.33233552443216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08816950435316"/>
                      <c:h val="0.297035401812247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769768124229741E-3"/>
                  <c:y val="-0.3583957128442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9670775778623"/>
                      <c:h val="0.297035401812247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2576660728995321E-3"/>
                  <c:y val="-0.14990298559642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1099194</c:v>
                </c:pt>
                <c:pt idx="1">
                  <c:v>1092041.6000000001</c:v>
                </c:pt>
                <c:pt idx="2">
                  <c:v>-7152.3999999999078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896664"/>
        <c:axId val="309892352"/>
      </c:barChart>
      <c:catAx>
        <c:axId val="309896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9892352"/>
        <c:crosses val="autoZero"/>
        <c:auto val="1"/>
        <c:lblAlgn val="ctr"/>
        <c:lblOffset val="100"/>
        <c:noMultiLvlLbl val="0"/>
      </c:catAx>
      <c:valAx>
        <c:axId val="30989235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09896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314164686347276E-3"/>
          <c:y val="0.11678827434692669"/>
          <c:w val="0.73946368013283847"/>
          <c:h val="0.651314966564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8325021247935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7787087669783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13045189948523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325665874538911E-2"/>
                  <c:y val="-0.37604515787616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12077.7</c:v>
                </c:pt>
                <c:pt idx="1">
                  <c:v>12309.9</c:v>
                </c:pt>
                <c:pt idx="2">
                  <c:v>232.19999999999888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896272"/>
        <c:axId val="309895488"/>
      </c:barChart>
      <c:catAx>
        <c:axId val="30989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9895488"/>
        <c:crosses val="autoZero"/>
        <c:auto val="1"/>
        <c:lblAlgn val="ctr"/>
        <c:lblOffset val="100"/>
        <c:noMultiLvlLbl val="0"/>
      </c:catAx>
      <c:valAx>
        <c:axId val="30989548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309896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02FC2-18C6-4BBD-AE40-33A153453063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30D7CB5-F31B-4E6C-9AE8-024916401DAC}">
      <dgm:prSet custT="1"/>
      <dgm:spPr>
        <a:solidFill>
          <a:srgbClr val="E3A1D5"/>
        </a:solidFill>
      </dgm:spPr>
      <dgm:t>
        <a:bodyPr/>
        <a:lstStyle/>
        <a:p>
          <a:pPr rtl="0"/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rtl="0"/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17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Налоговые </a:t>
          </a:r>
        </a:p>
        <a:p>
          <a:pPr rtl="0"/>
          <a:r>
            <a:rPr lang="ru-RU" sz="17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1 196 570,7 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16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30,1%</a:t>
          </a:r>
          <a:endParaRPr lang="ru-RU" sz="1600" dirty="0">
            <a:solidFill>
              <a:srgbClr val="3333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D0D028-0BA2-4262-A4AB-843D9C6454CA}" type="parTrans" cxnId="{23F19BF6-2107-4896-B72C-EED01EDED2BD}">
      <dgm:prSet/>
      <dgm:spPr/>
      <dgm:t>
        <a:bodyPr/>
        <a:lstStyle/>
        <a:p>
          <a:endParaRPr lang="ru-RU"/>
        </a:p>
      </dgm:t>
    </dgm:pt>
    <dgm:pt modelId="{0119F1C8-FF1B-405E-80DD-FAE66AF2C423}" type="sibTrans" cxnId="{23F19BF6-2107-4896-B72C-EED01EDED2BD}">
      <dgm:prSet/>
      <dgm:spPr/>
      <dgm:t>
        <a:bodyPr/>
        <a:lstStyle/>
        <a:p>
          <a:endParaRPr lang="ru-RU"/>
        </a:p>
      </dgm:t>
    </dgm:pt>
    <dgm:pt modelId="{8122D38F-1ACF-40DB-A8A3-3369D4249DA5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ru-RU" sz="17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2 646 673,5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 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                       </a:t>
          </a:r>
        </a:p>
        <a:p>
          <a:pPr rtl="0"/>
          <a:r>
            <a:rPr lang="ru-RU" sz="16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66,5 %</a:t>
          </a:r>
          <a:endParaRPr lang="ru-RU" sz="1600" dirty="0">
            <a:solidFill>
              <a:srgbClr val="3333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33B9D6-765C-41A9-A6EF-6A8FAE34D08A}" type="parTrans" cxnId="{F2977584-E403-4E3B-A26D-B12A2068ED31}">
      <dgm:prSet/>
      <dgm:spPr/>
      <dgm:t>
        <a:bodyPr/>
        <a:lstStyle/>
        <a:p>
          <a:endParaRPr lang="ru-RU"/>
        </a:p>
      </dgm:t>
    </dgm:pt>
    <dgm:pt modelId="{D79B6341-5082-4857-9D51-8461A7D926F1}" type="sibTrans" cxnId="{F2977584-E403-4E3B-A26D-B12A2068ED31}">
      <dgm:prSet/>
      <dgm:spPr/>
      <dgm:t>
        <a:bodyPr/>
        <a:lstStyle/>
        <a:p>
          <a:endParaRPr lang="ru-RU"/>
        </a:p>
      </dgm:t>
    </dgm:pt>
    <dgm:pt modelId="{0E773EF0-5FC6-4451-8254-09D2E52DE2CD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ru-RU" sz="1700" b="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Неналоговые доходы  </a:t>
          </a:r>
        </a:p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135 649,3                      </a:t>
          </a:r>
        </a:p>
        <a:p>
          <a:pPr rtl="0"/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             </a:t>
          </a:r>
          <a:r>
            <a:rPr lang="ru-RU" sz="1600" b="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rPr>
            <a:t>3,4%</a:t>
          </a:r>
          <a:endParaRPr lang="ru-RU" sz="1600" b="0" dirty="0">
            <a:solidFill>
              <a:srgbClr val="3333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38A32B-5467-4CFA-803C-73E1779B5FC5}" type="parTrans" cxnId="{14E5CA10-9348-4DE6-98E4-CA9D2314D18B}">
      <dgm:prSet/>
      <dgm:spPr/>
      <dgm:t>
        <a:bodyPr/>
        <a:lstStyle/>
        <a:p>
          <a:endParaRPr lang="ru-RU"/>
        </a:p>
      </dgm:t>
    </dgm:pt>
    <dgm:pt modelId="{4D5213DA-7E05-4493-9B26-A86BD0668E4E}" type="sibTrans" cxnId="{14E5CA10-9348-4DE6-98E4-CA9D2314D18B}">
      <dgm:prSet/>
      <dgm:spPr/>
      <dgm:t>
        <a:bodyPr/>
        <a:lstStyle/>
        <a:p>
          <a:endParaRPr lang="ru-RU"/>
        </a:p>
      </dgm:t>
    </dgm:pt>
    <dgm:pt modelId="{11829688-016B-4340-9A3D-1C609D41E2BE}" type="pres">
      <dgm:prSet presAssocID="{48B02FC2-18C6-4BBD-AE40-33A15345306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73552-79ED-4075-9D50-DD2F4BBD40A3}" type="pres">
      <dgm:prSet presAssocID="{730D7CB5-F31B-4E6C-9AE8-024916401DAC}" presName="circ1" presStyleLbl="vennNode1" presStyleIdx="0" presStyleCnt="3" custScaleX="104508" custScaleY="100720" custLinFactNeighborX="-26858" custLinFactNeighborY="3837"/>
      <dgm:spPr/>
      <dgm:t>
        <a:bodyPr/>
        <a:lstStyle/>
        <a:p>
          <a:endParaRPr lang="ru-RU"/>
        </a:p>
      </dgm:t>
    </dgm:pt>
    <dgm:pt modelId="{22F6BA16-B0E9-41C7-A4F2-9F43862BA773}" type="pres">
      <dgm:prSet presAssocID="{730D7CB5-F31B-4E6C-9AE8-024916401DA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7A811-B15A-4846-848A-441E4197C5DD}" type="pres">
      <dgm:prSet presAssocID="{8122D38F-1ACF-40DB-A8A3-3369D4249DA5}" presName="circ2" presStyleLbl="vennNode1" presStyleIdx="1" presStyleCnt="3" custScaleX="113917" custScaleY="115694" custLinFactNeighborX="-5511" custLinFactNeighborY="1621"/>
      <dgm:spPr/>
      <dgm:t>
        <a:bodyPr/>
        <a:lstStyle/>
        <a:p>
          <a:endParaRPr lang="ru-RU"/>
        </a:p>
      </dgm:t>
    </dgm:pt>
    <dgm:pt modelId="{6E06ABE5-7F93-46F2-BF7E-E285CC3AFA38}" type="pres">
      <dgm:prSet presAssocID="{8122D38F-1ACF-40DB-A8A3-3369D4249DA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BC002-633A-4D75-B4F6-AEA633AED538}" type="pres">
      <dgm:prSet presAssocID="{0E773EF0-5FC6-4451-8254-09D2E52DE2CD}" presName="circ3" presStyleLbl="vennNode1" presStyleIdx="2" presStyleCnt="3" custScaleX="77443" custScaleY="75179" custLinFactNeighborX="-6127" custLinFactNeighborY="14130"/>
      <dgm:spPr/>
      <dgm:t>
        <a:bodyPr/>
        <a:lstStyle/>
        <a:p>
          <a:endParaRPr lang="ru-RU"/>
        </a:p>
      </dgm:t>
    </dgm:pt>
    <dgm:pt modelId="{93C5296E-A372-4CF2-9EEB-BA8E8ECE3A0A}" type="pres">
      <dgm:prSet presAssocID="{0E773EF0-5FC6-4451-8254-09D2E52DE2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5EC4C-4A3A-4130-9566-1F727F580DBE}" type="presOf" srcId="{48B02FC2-18C6-4BBD-AE40-33A153453063}" destId="{11829688-016B-4340-9A3D-1C609D41E2BE}" srcOrd="0" destOrd="0" presId="urn:microsoft.com/office/officeart/2005/8/layout/venn1"/>
    <dgm:cxn modelId="{C31F1AA6-D17C-4E0E-ADC0-115407F9E912}" type="presOf" srcId="{0E773EF0-5FC6-4451-8254-09D2E52DE2CD}" destId="{93C5296E-A372-4CF2-9EEB-BA8E8ECE3A0A}" srcOrd="1" destOrd="0" presId="urn:microsoft.com/office/officeart/2005/8/layout/venn1"/>
    <dgm:cxn modelId="{60485D7A-2BFD-4F06-88F1-B4618E37849D}" type="presOf" srcId="{0E773EF0-5FC6-4451-8254-09D2E52DE2CD}" destId="{857BC002-633A-4D75-B4F6-AEA633AED538}" srcOrd="0" destOrd="0" presId="urn:microsoft.com/office/officeart/2005/8/layout/venn1"/>
    <dgm:cxn modelId="{F2977584-E403-4E3B-A26D-B12A2068ED31}" srcId="{48B02FC2-18C6-4BBD-AE40-33A153453063}" destId="{8122D38F-1ACF-40DB-A8A3-3369D4249DA5}" srcOrd="1" destOrd="0" parTransId="{7C33B9D6-765C-41A9-A6EF-6A8FAE34D08A}" sibTransId="{D79B6341-5082-4857-9D51-8461A7D926F1}"/>
    <dgm:cxn modelId="{57C33259-8AA4-4059-8744-A6A08918DD82}" type="presOf" srcId="{730D7CB5-F31B-4E6C-9AE8-024916401DAC}" destId="{22F6BA16-B0E9-41C7-A4F2-9F43862BA773}" srcOrd="1" destOrd="0" presId="urn:microsoft.com/office/officeart/2005/8/layout/venn1"/>
    <dgm:cxn modelId="{5ACCDFCE-12DB-46B7-A9EF-7FE14F51E6D7}" type="presOf" srcId="{8122D38F-1ACF-40DB-A8A3-3369D4249DA5}" destId="{3A47A811-B15A-4846-848A-441E4197C5DD}" srcOrd="0" destOrd="0" presId="urn:microsoft.com/office/officeart/2005/8/layout/venn1"/>
    <dgm:cxn modelId="{23F19BF6-2107-4896-B72C-EED01EDED2BD}" srcId="{48B02FC2-18C6-4BBD-AE40-33A153453063}" destId="{730D7CB5-F31B-4E6C-9AE8-024916401DAC}" srcOrd="0" destOrd="0" parTransId="{A2D0D028-0BA2-4262-A4AB-843D9C6454CA}" sibTransId="{0119F1C8-FF1B-405E-80DD-FAE66AF2C423}"/>
    <dgm:cxn modelId="{83CCD47A-6332-4F50-8525-3500815CE075}" type="presOf" srcId="{8122D38F-1ACF-40DB-A8A3-3369D4249DA5}" destId="{6E06ABE5-7F93-46F2-BF7E-E285CC3AFA38}" srcOrd="1" destOrd="0" presId="urn:microsoft.com/office/officeart/2005/8/layout/venn1"/>
    <dgm:cxn modelId="{14E5CA10-9348-4DE6-98E4-CA9D2314D18B}" srcId="{48B02FC2-18C6-4BBD-AE40-33A153453063}" destId="{0E773EF0-5FC6-4451-8254-09D2E52DE2CD}" srcOrd="2" destOrd="0" parTransId="{2338A32B-5467-4CFA-803C-73E1779B5FC5}" sibTransId="{4D5213DA-7E05-4493-9B26-A86BD0668E4E}"/>
    <dgm:cxn modelId="{21984E68-F1C7-48E7-90AC-838A513DA208}" type="presOf" srcId="{730D7CB5-F31B-4E6C-9AE8-024916401DAC}" destId="{C9273552-79ED-4075-9D50-DD2F4BBD40A3}" srcOrd="0" destOrd="0" presId="urn:microsoft.com/office/officeart/2005/8/layout/venn1"/>
    <dgm:cxn modelId="{EAE8C104-B7A9-45A9-B8BC-5C7F005C2363}" type="presParOf" srcId="{11829688-016B-4340-9A3D-1C609D41E2BE}" destId="{C9273552-79ED-4075-9D50-DD2F4BBD40A3}" srcOrd="0" destOrd="0" presId="urn:microsoft.com/office/officeart/2005/8/layout/venn1"/>
    <dgm:cxn modelId="{F06E413E-FD4B-4CD7-A53D-964AEED1129D}" type="presParOf" srcId="{11829688-016B-4340-9A3D-1C609D41E2BE}" destId="{22F6BA16-B0E9-41C7-A4F2-9F43862BA773}" srcOrd="1" destOrd="0" presId="urn:microsoft.com/office/officeart/2005/8/layout/venn1"/>
    <dgm:cxn modelId="{DAB4FF4F-FBEB-4CDF-9E78-375D2FBA997E}" type="presParOf" srcId="{11829688-016B-4340-9A3D-1C609D41E2BE}" destId="{3A47A811-B15A-4846-848A-441E4197C5DD}" srcOrd="2" destOrd="0" presId="urn:microsoft.com/office/officeart/2005/8/layout/venn1"/>
    <dgm:cxn modelId="{D4DA71D7-8DD6-4FA0-A566-A2BF309E28E2}" type="presParOf" srcId="{11829688-016B-4340-9A3D-1C609D41E2BE}" destId="{6E06ABE5-7F93-46F2-BF7E-E285CC3AFA38}" srcOrd="3" destOrd="0" presId="urn:microsoft.com/office/officeart/2005/8/layout/venn1"/>
    <dgm:cxn modelId="{9DFD502A-F694-4955-9435-A61CBBD691E2}" type="presParOf" srcId="{11829688-016B-4340-9A3D-1C609D41E2BE}" destId="{857BC002-633A-4D75-B4F6-AEA633AED538}" srcOrd="4" destOrd="0" presId="urn:microsoft.com/office/officeart/2005/8/layout/venn1"/>
    <dgm:cxn modelId="{8FB5EEE3-05FB-49F8-971F-1F11B3DC2285}" type="presParOf" srcId="{11829688-016B-4340-9A3D-1C609D41E2BE}" destId="{93C5296E-A372-4CF2-9EEB-BA8E8ECE3A0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товары (работы, услуги), реализуемые на территории РФ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Государственная пошлина 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EE983921-4F48-4E64-AEB4-75E0A300E86A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6D3CBD-83CD-4496-A844-92FD5D687315}" type="parTrans" cxnId="{633CC575-687A-4813-A9DC-49D5208F41EA}">
      <dgm:prSet/>
      <dgm:spPr/>
      <dgm:t>
        <a:bodyPr/>
        <a:lstStyle/>
        <a:p>
          <a:endParaRPr lang="ru-RU"/>
        </a:p>
      </dgm:t>
    </dgm:pt>
    <dgm:pt modelId="{00815B47-4794-471B-BD3A-B121B8859FBE}" type="sibTrans" cxnId="{633CC575-687A-4813-A9DC-49D5208F41EA}">
      <dgm:prSet/>
      <dgm:spPr/>
      <dgm:t>
        <a:bodyPr/>
        <a:lstStyle/>
        <a:p>
          <a:endParaRPr lang="ru-RU"/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5" custScaleX="102826" custLinFactNeighborX="595" custLinFactNeighborY="-39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5" custLinFactNeighborX="-11864" custLinFactNeighborY="-26735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5" custScaleX="96973" custScaleY="112007" custLinFactNeighborX="2482" custLinFactNeighborY="-26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5" custLinFactNeighborX="2379" custLinFactNeighborY="-20440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A1D94EF3-339F-4D5C-9BCC-4D7B0DB39AD8}" type="pres">
      <dgm:prSet presAssocID="{EE983921-4F48-4E64-AEB4-75E0A300E86A}" presName="text_3" presStyleLbl="node1" presStyleIdx="2" presStyleCnt="5" custScaleX="101902" custScaleY="107908" custLinFactNeighborX="-1032" custLinFactNeighborY="-17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D8E30-DA4F-44DE-A281-E71E16ABD739}" type="pres">
      <dgm:prSet presAssocID="{EE983921-4F48-4E64-AEB4-75E0A300E86A}" presName="accent_3" presStyleCnt="0"/>
      <dgm:spPr/>
    </dgm:pt>
    <dgm:pt modelId="{3AC60645-7175-430E-B391-A9953F57F59D}" type="pres">
      <dgm:prSet presAssocID="{EE983921-4F48-4E64-AEB4-75E0A300E86A}" presName="accentRepeatNode" presStyleLbl="solidFgAcc1" presStyleIdx="2" presStyleCnt="5" custLinFactNeighborX="-2858" custLinFactNeighborY="-10062"/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EB61C41-2190-46B6-BD4E-8A5A075DB712}" type="pres">
      <dgm:prSet presAssocID="{1A94D9DA-590C-4AE4-8144-20CE96949CAC}" presName="text_4" presStyleLbl="node1" presStyleIdx="3" presStyleCnt="5" custScaleX="101608" custScaleY="104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E7C11-A0AD-4DE4-89E2-8C095CDB679A}" type="pres">
      <dgm:prSet presAssocID="{1A94D9DA-590C-4AE4-8144-20CE96949CAC}" presName="accent_4" presStyleCnt="0"/>
      <dgm:spPr/>
    </dgm:pt>
    <dgm:pt modelId="{E85F03DE-49E7-4C12-9C17-1EEAAC058AFF}" type="pres">
      <dgm:prSet presAssocID="{1A94D9DA-590C-4AE4-8144-20CE96949CAC}" presName="accentRepeatNode" presStyleLbl="solidFgAcc1" presStyleIdx="3" presStyleCnt="5" custLinFactNeighborX="-6285" custLinFactNeighborY="195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E3115B88-1CA1-4FE2-826B-2068B2D9C59F}" type="pres">
      <dgm:prSet presAssocID="{646C5398-179D-4814-8B95-4A057674EC0A}" presName="text_5" presStyleLbl="node1" presStyleIdx="4" presStyleCnt="5" custScaleX="101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871C1-3955-4085-A483-6177BF620A14}" type="pres">
      <dgm:prSet presAssocID="{646C5398-179D-4814-8B95-4A057674EC0A}" presName="accent_5" presStyleCnt="0"/>
      <dgm:spPr/>
    </dgm:pt>
    <dgm:pt modelId="{589B0F58-5177-4635-B6E0-97DEF92789F2}" type="pres">
      <dgm:prSet presAssocID="{646C5398-179D-4814-8B95-4A057674EC0A}" presName="accentRepeatNode" presStyleLbl="solidFgAcc1" presStyleIdx="4" presStyleCnt="5" custLinFactNeighborX="3081" custLinFactNeighborY="1457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71B8274C-5D00-4687-B788-02361421A05E}" type="presOf" srcId="{1A94D9DA-590C-4AE4-8144-20CE96949CAC}" destId="{7EB61C41-2190-46B6-BD4E-8A5A075DB712}" srcOrd="0" destOrd="0" presId="urn:microsoft.com/office/officeart/2008/layout/VerticalCurvedList"/>
    <dgm:cxn modelId="{F6486D3C-BF0F-433B-9C38-793D394DE9ED}" type="presOf" srcId="{A63D4E48-BEE8-4082-9E46-D475E0C5A9DC}" destId="{795B2716-B385-4B38-9B03-B08F883B97FB}" srcOrd="0" destOrd="0" presId="urn:microsoft.com/office/officeart/2008/layout/VerticalCurvedList"/>
    <dgm:cxn modelId="{D5BF29D9-D02C-4D22-B8CF-F9D492F5E0ED}" type="presOf" srcId="{646C5398-179D-4814-8B95-4A057674EC0A}" destId="{E3115B88-1CA1-4FE2-826B-2068B2D9C59F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0F65FA68-6400-4D29-927A-D27043E3E6E8}" type="presOf" srcId="{F7AC7C5A-66F5-475B-BDF5-BE9CFDB0B3DB}" destId="{148A202E-567D-4211-ACA4-9D122248155D}" srcOrd="0" destOrd="0" presId="urn:microsoft.com/office/officeart/2008/layout/VerticalCurvedList"/>
    <dgm:cxn modelId="{B693FE73-428E-4154-A454-F24C95AB401D}" srcId="{BDA6F235-5EC6-4A5D-8213-B90542CDCA00}" destId="{1A94D9DA-590C-4AE4-8144-20CE96949CAC}" srcOrd="3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4" destOrd="0" parTransId="{69966FD7-A5B7-47EA-920D-856877FBB02B}" sibTransId="{B7235404-9A0E-455E-97A2-73AA63558B31}"/>
    <dgm:cxn modelId="{633CC575-687A-4813-A9DC-49D5208F41EA}" srcId="{BDA6F235-5EC6-4A5D-8213-B90542CDCA00}" destId="{EE983921-4F48-4E64-AEB4-75E0A300E86A}" srcOrd="2" destOrd="0" parTransId="{1E6D3CBD-83CD-4496-A844-92FD5D687315}" sibTransId="{00815B47-4794-471B-BD3A-B121B8859FBE}"/>
    <dgm:cxn modelId="{3301AA5B-A48F-4228-A45A-80E67483AC0D}" type="presOf" srcId="{BDA6F235-5EC6-4A5D-8213-B90542CDCA00}" destId="{DA8906FC-00FE-452F-B44A-58EC04B00151}" srcOrd="0" destOrd="0" presId="urn:microsoft.com/office/officeart/2008/layout/VerticalCurvedList"/>
    <dgm:cxn modelId="{6F00F8DE-4879-4A8F-AA3D-29ACACA79056}" type="presOf" srcId="{EE983921-4F48-4E64-AEB4-75E0A300E86A}" destId="{A1D94EF3-339F-4D5C-9BCC-4D7B0DB39AD8}" srcOrd="0" destOrd="0" presId="urn:microsoft.com/office/officeart/2008/layout/VerticalCurvedList"/>
    <dgm:cxn modelId="{CE7A0F1C-DE46-4C74-9A9E-892D453F437C}" type="presOf" srcId="{0AB08F8F-B884-48DD-83E5-B051A61D0AEB}" destId="{81F794EA-B8A4-42EE-9F78-0A4E056B0FCE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55E0BA88-51D7-4A1E-9D42-FF5A51CAC2EA}" type="presParOf" srcId="{DA8906FC-00FE-452F-B44A-58EC04B00151}" destId="{E291B005-4018-4A18-937E-C10920569746}" srcOrd="0" destOrd="0" presId="urn:microsoft.com/office/officeart/2008/layout/VerticalCurvedList"/>
    <dgm:cxn modelId="{8A7A8772-D4BD-4CA7-A43A-98ED9C0FCCFA}" type="presParOf" srcId="{E291B005-4018-4A18-937E-C10920569746}" destId="{18389065-5BBE-4DA8-8415-D76ED40A02C0}" srcOrd="0" destOrd="0" presId="urn:microsoft.com/office/officeart/2008/layout/VerticalCurvedList"/>
    <dgm:cxn modelId="{301DEF8F-73F1-4C17-A9B2-FF179850CA8F}" type="presParOf" srcId="{18389065-5BBE-4DA8-8415-D76ED40A02C0}" destId="{92F800D5-E23D-4D36-A4B5-B64D42289C02}" srcOrd="0" destOrd="0" presId="urn:microsoft.com/office/officeart/2008/layout/VerticalCurvedList"/>
    <dgm:cxn modelId="{90AA4391-C7F3-470C-B2A1-46CFF6DBB155}" type="presParOf" srcId="{18389065-5BBE-4DA8-8415-D76ED40A02C0}" destId="{81F794EA-B8A4-42EE-9F78-0A4E056B0FCE}" srcOrd="1" destOrd="0" presId="urn:microsoft.com/office/officeart/2008/layout/VerticalCurvedList"/>
    <dgm:cxn modelId="{037F107F-EF2A-40F8-90F9-2265E2BA8C4B}" type="presParOf" srcId="{18389065-5BBE-4DA8-8415-D76ED40A02C0}" destId="{223DD99F-CFF1-4BDF-B78F-6331219C1BD6}" srcOrd="2" destOrd="0" presId="urn:microsoft.com/office/officeart/2008/layout/VerticalCurvedList"/>
    <dgm:cxn modelId="{6D69916D-FE65-4D97-91E8-97DF3FFEEAE4}" type="presParOf" srcId="{18389065-5BBE-4DA8-8415-D76ED40A02C0}" destId="{DE6A3600-4043-4F57-86D3-535ACF91F2DF}" srcOrd="3" destOrd="0" presId="urn:microsoft.com/office/officeart/2008/layout/VerticalCurvedList"/>
    <dgm:cxn modelId="{DE0A7FA6-D190-4493-A2CD-58221ED6593C}" type="presParOf" srcId="{E291B005-4018-4A18-937E-C10920569746}" destId="{148A202E-567D-4211-ACA4-9D122248155D}" srcOrd="1" destOrd="0" presId="urn:microsoft.com/office/officeart/2008/layout/VerticalCurvedList"/>
    <dgm:cxn modelId="{7914966D-3E63-4A8A-B832-2DB7196A807E}" type="presParOf" srcId="{E291B005-4018-4A18-937E-C10920569746}" destId="{1E027219-B99C-4B99-A444-CF3143F7D566}" srcOrd="2" destOrd="0" presId="urn:microsoft.com/office/officeart/2008/layout/VerticalCurvedList"/>
    <dgm:cxn modelId="{A9A71275-C6F7-4BCD-87FE-AE652AC2E8AD}" type="presParOf" srcId="{1E027219-B99C-4B99-A444-CF3143F7D566}" destId="{AC54C164-C850-4B9D-A02D-8802B7C25E5F}" srcOrd="0" destOrd="0" presId="urn:microsoft.com/office/officeart/2008/layout/VerticalCurvedList"/>
    <dgm:cxn modelId="{805B0DA7-DC26-49AC-9324-14FA15D3895D}" type="presParOf" srcId="{E291B005-4018-4A18-937E-C10920569746}" destId="{795B2716-B385-4B38-9B03-B08F883B97FB}" srcOrd="3" destOrd="0" presId="urn:microsoft.com/office/officeart/2008/layout/VerticalCurvedList"/>
    <dgm:cxn modelId="{6BBF50E8-FE6D-4C91-91E0-74723D7C1C85}" type="presParOf" srcId="{E291B005-4018-4A18-937E-C10920569746}" destId="{EA312AB8-BD84-45F6-AECA-AFDBC04EE6B8}" srcOrd="4" destOrd="0" presId="urn:microsoft.com/office/officeart/2008/layout/VerticalCurvedList"/>
    <dgm:cxn modelId="{83CA5861-D2ED-4C9C-84A5-A28CEA955252}" type="presParOf" srcId="{EA312AB8-BD84-45F6-AECA-AFDBC04EE6B8}" destId="{056D494C-3191-4791-ABC4-E2723D31B9C4}" srcOrd="0" destOrd="0" presId="urn:microsoft.com/office/officeart/2008/layout/VerticalCurvedList"/>
    <dgm:cxn modelId="{CB644E00-9CEF-4C2B-BD87-8EA7E2A8CD77}" type="presParOf" srcId="{E291B005-4018-4A18-937E-C10920569746}" destId="{A1D94EF3-339F-4D5C-9BCC-4D7B0DB39AD8}" srcOrd="5" destOrd="0" presId="urn:microsoft.com/office/officeart/2008/layout/VerticalCurvedList"/>
    <dgm:cxn modelId="{8DDE79D2-3FC4-4B27-AA46-CC35AA2A874E}" type="presParOf" srcId="{E291B005-4018-4A18-937E-C10920569746}" destId="{475D8E30-DA4F-44DE-A281-E71E16ABD739}" srcOrd="6" destOrd="0" presId="urn:microsoft.com/office/officeart/2008/layout/VerticalCurvedList"/>
    <dgm:cxn modelId="{FDCF92D8-8DBD-4645-891B-8B9B77E52654}" type="presParOf" srcId="{475D8E30-DA4F-44DE-A281-E71E16ABD739}" destId="{3AC60645-7175-430E-B391-A9953F57F59D}" srcOrd="0" destOrd="0" presId="urn:microsoft.com/office/officeart/2008/layout/VerticalCurvedList"/>
    <dgm:cxn modelId="{42967C00-3320-44DE-8F5B-377193C8113F}" type="presParOf" srcId="{E291B005-4018-4A18-937E-C10920569746}" destId="{7EB61C41-2190-46B6-BD4E-8A5A075DB712}" srcOrd="7" destOrd="0" presId="urn:microsoft.com/office/officeart/2008/layout/VerticalCurvedList"/>
    <dgm:cxn modelId="{C41E8534-5409-42FD-9040-9488C9DEBA12}" type="presParOf" srcId="{E291B005-4018-4A18-937E-C10920569746}" destId="{4D7E7C11-A0AD-4DE4-89E2-8C095CDB679A}" srcOrd="8" destOrd="0" presId="urn:microsoft.com/office/officeart/2008/layout/VerticalCurvedList"/>
    <dgm:cxn modelId="{FB57491E-0DBE-4264-A445-D0C62F1DDE6E}" type="presParOf" srcId="{4D7E7C11-A0AD-4DE4-89E2-8C095CDB679A}" destId="{E85F03DE-49E7-4C12-9C17-1EEAAC058AFF}" srcOrd="0" destOrd="0" presId="urn:microsoft.com/office/officeart/2008/layout/VerticalCurvedList"/>
    <dgm:cxn modelId="{D46C3092-4777-499A-9823-153743F56860}" type="presParOf" srcId="{E291B005-4018-4A18-937E-C10920569746}" destId="{E3115B88-1CA1-4FE2-826B-2068B2D9C59F}" srcOrd="9" destOrd="0" presId="urn:microsoft.com/office/officeart/2008/layout/VerticalCurvedList"/>
    <dgm:cxn modelId="{FD2BA181-89A5-44A4-8DC7-567EB0838DD7}" type="presParOf" srcId="{E291B005-4018-4A18-937E-C10920569746}" destId="{5ED871C1-3955-4085-A483-6177BF620A14}" srcOrd="10" destOrd="0" presId="urn:microsoft.com/office/officeart/2008/layout/VerticalCurvedList"/>
    <dgm:cxn modelId="{B9A21017-8BD2-4D83-ACFB-21ADA1002E0E}" type="presParOf" srcId="{5ED871C1-3955-4085-A483-6177BF620A14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Платежи при пользовании природными ресурсами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Доходы от оказания платных услуг (работ)    и компенсации затрат государства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Доходы от продажи материальных и нематериальных активов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E56C38D3-37E8-4A77-9860-1E9CC7F9D2C8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Прочие неналоговые доходы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20E634-FE7B-48AD-B2FA-003BEA96F542}" type="parTrans" cxnId="{55E26E91-EC45-4E64-9246-2E8E34A154FC}">
      <dgm:prSet/>
      <dgm:spPr/>
      <dgm:t>
        <a:bodyPr/>
        <a:lstStyle/>
        <a:p>
          <a:endParaRPr lang="ru-RU"/>
        </a:p>
      </dgm:t>
    </dgm:pt>
    <dgm:pt modelId="{6A2A613F-A642-4A59-9D83-27FEF7730CD0}" type="sibTrans" cxnId="{55E26E91-EC45-4E64-9246-2E8E34A154FC}">
      <dgm:prSet/>
      <dgm:spPr/>
      <dgm:t>
        <a:bodyPr/>
        <a:lstStyle/>
        <a:p>
          <a:endParaRPr lang="ru-RU"/>
        </a:p>
      </dgm:t>
    </dgm:pt>
    <dgm:pt modelId="{CABD5AC7-BAD0-4F60-B9F0-4D6058B60FEF}">
      <dgm:prSet phldrT="[Текст]" custT="1"/>
      <dgm:spPr>
        <a:solidFill>
          <a:srgbClr val="FFCCCC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возмещение ущерба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D30BDD-944D-40C9-9695-02BE27262AFD}" type="parTrans" cxnId="{356191B4-86B3-477D-9174-936426C75B9A}">
      <dgm:prSet/>
      <dgm:spPr/>
      <dgm:t>
        <a:bodyPr/>
        <a:lstStyle/>
        <a:p>
          <a:endParaRPr lang="ru-RU"/>
        </a:p>
      </dgm:t>
    </dgm:pt>
    <dgm:pt modelId="{8009134D-5671-4CBC-9FAA-522EDF9AD8A9}" type="sibTrans" cxnId="{356191B4-86B3-477D-9174-936426C75B9A}">
      <dgm:prSet/>
      <dgm:spPr/>
      <dgm:t>
        <a:bodyPr/>
        <a:lstStyle/>
        <a:p>
          <a:endParaRPr lang="ru-RU"/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6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80726" custScaleY="110476" custLinFactNeighborX="4648" custLinFactNeighborY="-93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6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6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6" custLinFactNeighborX="5962" custLinFactNeighborY="-32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6" custScaleX="101616" custLinFactNeighborX="10533" custLinFactNeighborY="-26725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6" custScaleX="117998" custLinFactNeighborX="-3118" custLinFactNeighborY="-47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6" custLinFactNeighborX="-43233" custLinFactNeighborY="-3803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6968916F-8FCF-4B65-8209-D42E0B418DA3}" type="pres">
      <dgm:prSet presAssocID="{1A94D9DA-590C-4AE4-8144-20CE96949CAC}" presName="text_3" presStyleLbl="node1" presStyleIdx="2" presStyleCnt="6" custScaleX="120354" custScaleY="103940" custLinFactNeighborX="-3910" custLinFactNeighborY="-43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6EE11-DCDD-47AA-97E4-0F7C1015C895}" type="pres">
      <dgm:prSet presAssocID="{1A94D9DA-590C-4AE4-8144-20CE96949CAC}" presName="accent_3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E85F03DE-49E7-4C12-9C17-1EEAAC058AFF}" type="pres">
      <dgm:prSet presAssocID="{1A94D9DA-590C-4AE4-8144-20CE96949CAC}" presName="accentRepeatNode" presStyleLbl="solidFgAcc1" presStyleIdx="2" presStyleCnt="6" custLinFactNeighborX="-57981" custLinFactNeighborY="-3514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0C2A3C0A-5CC2-4836-9FC7-B85F49068D88}" type="pres">
      <dgm:prSet presAssocID="{646C5398-179D-4814-8B95-4A057674EC0A}" presName="text_4" presStyleLbl="node1" presStyleIdx="3" presStyleCnt="6" custScaleX="112382" custScaleY="105257" custLinFactNeighborX="0" custLinFactNeighborY="-21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745B5-BD20-4466-8616-98C64DA46A96}" type="pres">
      <dgm:prSet presAssocID="{646C5398-179D-4814-8B95-4A057674EC0A}" presName="accent_4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589B0F58-5177-4635-B6E0-97DEF92789F2}" type="pres">
      <dgm:prSet presAssocID="{646C5398-179D-4814-8B95-4A057674EC0A}" presName="accentRepeatNode" presStyleLbl="solidFgAcc1" presStyleIdx="3" presStyleCnt="6" custLinFactNeighborX="-61071" custLinFactNeighborY="-17705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35024E67-1D1D-4BB4-AB93-EBB1A1F2A3A0}" type="pres">
      <dgm:prSet presAssocID="{CABD5AC7-BAD0-4F60-B9F0-4D6058B60FEF}" presName="text_5" presStyleLbl="node1" presStyleIdx="4" presStyleCnt="6" custScaleX="110518" custScaleY="96543" custLinFactNeighborX="524" custLinFactNeighborY="-6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911DA-A1EE-4467-B9A6-F46DE255869B}" type="pres">
      <dgm:prSet presAssocID="{CABD5AC7-BAD0-4F60-B9F0-4D6058B60FEF}" presName="accent_5" presStyleCnt="0"/>
      <dgm:spPr/>
    </dgm:pt>
    <dgm:pt modelId="{C70742BB-0A62-443C-A150-7E5AD40C5F24}" type="pres">
      <dgm:prSet presAssocID="{CABD5AC7-BAD0-4F60-B9F0-4D6058B60FEF}" presName="accentRepeatNode" presStyleLbl="solidFgAcc1" presStyleIdx="4" presStyleCnt="6" custLinFactNeighborX="-49675" custLinFactNeighborY="-3810"/>
      <dgm:spPr>
        <a:solidFill>
          <a:srgbClr val="FFCCCC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97AD279D-3C20-47B3-AEE7-875731F0830E}" type="pres">
      <dgm:prSet presAssocID="{E56C38D3-37E8-4A77-9860-1E9CC7F9D2C8}" presName="text_6" presStyleLbl="node1" presStyleIdx="5" presStyleCnt="6" custScaleX="107828" custScaleY="97087" custLinFactNeighborX="2057" custLinFactNeighborY="17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4DA3C-18E0-467A-8E2C-3FF98B476856}" type="pres">
      <dgm:prSet presAssocID="{E56C38D3-37E8-4A77-9860-1E9CC7F9D2C8}" presName="accent_6" presStyleCnt="0"/>
      <dgm:spPr/>
    </dgm:pt>
    <dgm:pt modelId="{047C73CE-D85B-4EF0-B752-6191F77E1890}" type="pres">
      <dgm:prSet presAssocID="{E56C38D3-37E8-4A77-9860-1E9CC7F9D2C8}" presName="accentRepeatNode" presStyleLbl="solidFgAcc1" presStyleIdx="5" presStyleCnt="6" custLinFactNeighborX="2011" custLinFactNeighborY="12728"/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8A7F0229-6340-4F6D-866B-5BF1B5D42784}" type="presOf" srcId="{0AB08F8F-B884-48DD-83E5-B051A61D0AEB}" destId="{81F794EA-B8A4-42EE-9F78-0A4E056B0FCE}" srcOrd="0" destOrd="0" presId="urn:microsoft.com/office/officeart/2008/layout/VerticalCurvedList"/>
    <dgm:cxn modelId="{CDF75CEF-B3F7-44CB-87CB-EC10B9B62E1D}" type="presOf" srcId="{646C5398-179D-4814-8B95-4A057674EC0A}" destId="{0C2A3C0A-5CC2-4836-9FC7-B85F49068D88}" srcOrd="0" destOrd="0" presId="urn:microsoft.com/office/officeart/2008/layout/VerticalCurvedList"/>
    <dgm:cxn modelId="{4B73A1D6-988A-4540-8F00-C2D8E5B943A3}" type="presOf" srcId="{A63D4E48-BEE8-4082-9E46-D475E0C5A9DC}" destId="{795B2716-B385-4B38-9B03-B08F883B97FB}" srcOrd="0" destOrd="0" presId="urn:microsoft.com/office/officeart/2008/layout/VerticalCurvedList"/>
    <dgm:cxn modelId="{4B3DBEEA-35BA-4685-9513-3DA3A9ED73D1}" type="presOf" srcId="{E56C38D3-37E8-4A77-9860-1E9CC7F9D2C8}" destId="{97AD279D-3C20-47B3-AEE7-875731F0830E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55E26E91-EC45-4E64-9246-2E8E34A154FC}" srcId="{BDA6F235-5EC6-4A5D-8213-B90542CDCA00}" destId="{E56C38D3-37E8-4A77-9860-1E9CC7F9D2C8}" srcOrd="5" destOrd="0" parTransId="{9620E634-FE7B-48AD-B2FA-003BEA96F542}" sibTransId="{6A2A613F-A642-4A59-9D83-27FEF7730CD0}"/>
    <dgm:cxn modelId="{7A1C14EE-28D8-4D2C-9ECB-264B2D34E07A}" type="presOf" srcId="{F7AC7C5A-66F5-475B-BDF5-BE9CFDB0B3DB}" destId="{148A202E-567D-4211-ACA4-9D122248155D}" srcOrd="0" destOrd="0" presId="urn:microsoft.com/office/officeart/2008/layout/VerticalCurvedList"/>
    <dgm:cxn modelId="{356191B4-86B3-477D-9174-936426C75B9A}" srcId="{BDA6F235-5EC6-4A5D-8213-B90542CDCA00}" destId="{CABD5AC7-BAD0-4F60-B9F0-4D6058B60FEF}" srcOrd="4" destOrd="0" parTransId="{28D30BDD-944D-40C9-9695-02BE27262AFD}" sibTransId="{8009134D-5671-4CBC-9FAA-522EDF9AD8A9}"/>
    <dgm:cxn modelId="{9FDFF01A-AB88-467E-9F35-B2AE9DD52C94}" type="presOf" srcId="{CABD5AC7-BAD0-4F60-B9F0-4D6058B60FEF}" destId="{35024E67-1D1D-4BB4-AB93-EBB1A1F2A3A0}" srcOrd="0" destOrd="0" presId="urn:microsoft.com/office/officeart/2008/layout/VerticalCurvedList"/>
    <dgm:cxn modelId="{B693FE73-428E-4154-A454-F24C95AB401D}" srcId="{BDA6F235-5EC6-4A5D-8213-B90542CDCA00}" destId="{1A94D9DA-590C-4AE4-8144-20CE96949CAC}" srcOrd="2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3" destOrd="0" parTransId="{69966FD7-A5B7-47EA-920D-856877FBB02B}" sibTransId="{B7235404-9A0E-455E-97A2-73AA63558B31}"/>
    <dgm:cxn modelId="{1060BE49-3D09-46B1-90D1-C6903484D025}" type="presOf" srcId="{BDA6F235-5EC6-4A5D-8213-B90542CDCA00}" destId="{DA8906FC-00FE-452F-B44A-58EC04B00151}" srcOrd="0" destOrd="0" presId="urn:microsoft.com/office/officeart/2008/layout/VerticalCurvedList"/>
    <dgm:cxn modelId="{38EAF95F-9C8B-43D6-BB87-04F504DB22FA}" type="presOf" srcId="{1A94D9DA-590C-4AE4-8144-20CE96949CAC}" destId="{6968916F-8FCF-4B65-8209-D42E0B418DA3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E8B1A14C-E800-4469-8F53-74A7319D6988}" type="presParOf" srcId="{DA8906FC-00FE-452F-B44A-58EC04B00151}" destId="{E291B005-4018-4A18-937E-C10920569746}" srcOrd="0" destOrd="0" presId="urn:microsoft.com/office/officeart/2008/layout/VerticalCurvedList"/>
    <dgm:cxn modelId="{5A9D05E8-7F3A-4AAA-A371-4A35A671D9B1}" type="presParOf" srcId="{E291B005-4018-4A18-937E-C10920569746}" destId="{18389065-5BBE-4DA8-8415-D76ED40A02C0}" srcOrd="0" destOrd="0" presId="urn:microsoft.com/office/officeart/2008/layout/VerticalCurvedList"/>
    <dgm:cxn modelId="{6227BCD5-5EBF-4933-B929-C0E7EDC791D0}" type="presParOf" srcId="{18389065-5BBE-4DA8-8415-D76ED40A02C0}" destId="{92F800D5-E23D-4D36-A4B5-B64D42289C02}" srcOrd="0" destOrd="0" presId="urn:microsoft.com/office/officeart/2008/layout/VerticalCurvedList"/>
    <dgm:cxn modelId="{7255F211-55C2-4378-B2EA-85800FE90A4B}" type="presParOf" srcId="{18389065-5BBE-4DA8-8415-D76ED40A02C0}" destId="{81F794EA-B8A4-42EE-9F78-0A4E056B0FCE}" srcOrd="1" destOrd="0" presId="urn:microsoft.com/office/officeart/2008/layout/VerticalCurvedList"/>
    <dgm:cxn modelId="{FA9002B5-9B1E-48B6-A4AC-BD79E5B17A5A}" type="presParOf" srcId="{18389065-5BBE-4DA8-8415-D76ED40A02C0}" destId="{223DD99F-CFF1-4BDF-B78F-6331219C1BD6}" srcOrd="2" destOrd="0" presId="urn:microsoft.com/office/officeart/2008/layout/VerticalCurvedList"/>
    <dgm:cxn modelId="{F0A92A62-7036-4CD5-A749-0FF671CFB4BB}" type="presParOf" srcId="{18389065-5BBE-4DA8-8415-D76ED40A02C0}" destId="{DE6A3600-4043-4F57-86D3-535ACF91F2DF}" srcOrd="3" destOrd="0" presId="urn:microsoft.com/office/officeart/2008/layout/VerticalCurvedList"/>
    <dgm:cxn modelId="{1760569E-8BE4-436D-B8E4-A282C4034BF0}" type="presParOf" srcId="{E291B005-4018-4A18-937E-C10920569746}" destId="{148A202E-567D-4211-ACA4-9D122248155D}" srcOrd="1" destOrd="0" presId="urn:microsoft.com/office/officeart/2008/layout/VerticalCurvedList"/>
    <dgm:cxn modelId="{D2E7936E-319A-458D-83DA-642489538C20}" type="presParOf" srcId="{E291B005-4018-4A18-937E-C10920569746}" destId="{1E027219-B99C-4B99-A444-CF3143F7D566}" srcOrd="2" destOrd="0" presId="urn:microsoft.com/office/officeart/2008/layout/VerticalCurvedList"/>
    <dgm:cxn modelId="{6C6E1C96-7776-4C4B-9571-9C513D64D5EC}" type="presParOf" srcId="{1E027219-B99C-4B99-A444-CF3143F7D566}" destId="{AC54C164-C850-4B9D-A02D-8802B7C25E5F}" srcOrd="0" destOrd="0" presId="urn:microsoft.com/office/officeart/2008/layout/VerticalCurvedList"/>
    <dgm:cxn modelId="{B2BC7BD0-1787-4A42-A2B2-1C785F450863}" type="presParOf" srcId="{E291B005-4018-4A18-937E-C10920569746}" destId="{795B2716-B385-4B38-9B03-B08F883B97FB}" srcOrd="3" destOrd="0" presId="urn:microsoft.com/office/officeart/2008/layout/VerticalCurvedList"/>
    <dgm:cxn modelId="{C52C3009-635D-4BCA-AB82-6BAB39BB8B90}" type="presParOf" srcId="{E291B005-4018-4A18-937E-C10920569746}" destId="{EA312AB8-BD84-45F6-AECA-AFDBC04EE6B8}" srcOrd="4" destOrd="0" presId="urn:microsoft.com/office/officeart/2008/layout/VerticalCurvedList"/>
    <dgm:cxn modelId="{88EB45A8-CBB4-48B9-AF58-C889AE0A099D}" type="presParOf" srcId="{EA312AB8-BD84-45F6-AECA-AFDBC04EE6B8}" destId="{056D494C-3191-4791-ABC4-E2723D31B9C4}" srcOrd="0" destOrd="0" presId="urn:microsoft.com/office/officeart/2008/layout/VerticalCurvedList"/>
    <dgm:cxn modelId="{6B7F74B9-53A3-4D53-BA86-7CBC4994B6A1}" type="presParOf" srcId="{E291B005-4018-4A18-937E-C10920569746}" destId="{6968916F-8FCF-4B65-8209-D42E0B418DA3}" srcOrd="5" destOrd="0" presId="urn:microsoft.com/office/officeart/2008/layout/VerticalCurvedList"/>
    <dgm:cxn modelId="{54E59AF5-062C-4BB3-A387-FBB061A80E6E}" type="presParOf" srcId="{E291B005-4018-4A18-937E-C10920569746}" destId="{B766EE11-DCDD-47AA-97E4-0F7C1015C895}" srcOrd="6" destOrd="0" presId="urn:microsoft.com/office/officeart/2008/layout/VerticalCurvedList"/>
    <dgm:cxn modelId="{43ECE3DE-D5AC-40E6-89D0-2FC1E3FCFADB}" type="presParOf" srcId="{B766EE11-DCDD-47AA-97E4-0F7C1015C895}" destId="{E85F03DE-49E7-4C12-9C17-1EEAAC058AFF}" srcOrd="0" destOrd="0" presId="urn:microsoft.com/office/officeart/2008/layout/VerticalCurvedList"/>
    <dgm:cxn modelId="{2CA9B3EE-5AEF-4348-8FB8-C51A37B60BC9}" type="presParOf" srcId="{E291B005-4018-4A18-937E-C10920569746}" destId="{0C2A3C0A-5CC2-4836-9FC7-B85F49068D88}" srcOrd="7" destOrd="0" presId="urn:microsoft.com/office/officeart/2008/layout/VerticalCurvedList"/>
    <dgm:cxn modelId="{9F080A40-10A9-44E0-8D25-8263E54A9CC7}" type="presParOf" srcId="{E291B005-4018-4A18-937E-C10920569746}" destId="{943745B5-BD20-4466-8616-98C64DA46A96}" srcOrd="8" destOrd="0" presId="urn:microsoft.com/office/officeart/2008/layout/VerticalCurvedList"/>
    <dgm:cxn modelId="{48D59325-F507-4C11-98EE-3A58E6925580}" type="presParOf" srcId="{943745B5-BD20-4466-8616-98C64DA46A96}" destId="{589B0F58-5177-4635-B6E0-97DEF92789F2}" srcOrd="0" destOrd="0" presId="urn:microsoft.com/office/officeart/2008/layout/VerticalCurvedList"/>
    <dgm:cxn modelId="{E3D94A29-FB05-42AB-B0F9-3D9CD5E5972A}" type="presParOf" srcId="{E291B005-4018-4A18-937E-C10920569746}" destId="{35024E67-1D1D-4BB4-AB93-EBB1A1F2A3A0}" srcOrd="9" destOrd="0" presId="urn:microsoft.com/office/officeart/2008/layout/VerticalCurvedList"/>
    <dgm:cxn modelId="{366EF687-8F1F-4299-BAEB-0574A5EF8366}" type="presParOf" srcId="{E291B005-4018-4A18-937E-C10920569746}" destId="{4BA911DA-A1EE-4467-B9A6-F46DE255869B}" srcOrd="10" destOrd="0" presId="urn:microsoft.com/office/officeart/2008/layout/VerticalCurvedList"/>
    <dgm:cxn modelId="{3086890E-7987-48C9-9270-895F4F85AB8D}" type="presParOf" srcId="{4BA911DA-A1EE-4467-B9A6-F46DE255869B}" destId="{C70742BB-0A62-443C-A150-7E5AD40C5F24}" srcOrd="0" destOrd="0" presId="urn:microsoft.com/office/officeart/2008/layout/VerticalCurvedList"/>
    <dgm:cxn modelId="{5EB49988-15FC-4A9C-AA49-8AD4FD6F43D8}" type="presParOf" srcId="{E291B005-4018-4A18-937E-C10920569746}" destId="{97AD279D-3C20-47B3-AEE7-875731F0830E}" srcOrd="11" destOrd="0" presId="urn:microsoft.com/office/officeart/2008/layout/VerticalCurvedList"/>
    <dgm:cxn modelId="{877B7E66-EFA9-4758-8634-F6DA5351D879}" type="presParOf" srcId="{E291B005-4018-4A18-937E-C10920569746}" destId="{13C4DA3C-18E0-467A-8E2C-3FF98B476856}" srcOrd="12" destOrd="0" presId="urn:microsoft.com/office/officeart/2008/layout/VerticalCurvedList"/>
    <dgm:cxn modelId="{B542DCBD-B581-4A05-BB29-039D0D9D3A43}" type="presParOf" srcId="{13C4DA3C-18E0-467A-8E2C-3FF98B476856}" destId="{047C73CE-D85B-4EF0-B752-6191F77E18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Субвенции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Субсидии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Иные межбюджетные трансферты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Дотации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A8BC055-BC98-4E54-BD13-DC5A31A17C59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Доходы от возврата организациями остатков субсидий, субвенций и иных МБТ прошлых лет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B725FA-47F5-4B96-903E-1C0F48E2AC6A}" type="parTrans" cxnId="{D1489916-62DA-4395-9F59-A2EC7A41AE9B}">
      <dgm:prSet/>
      <dgm:spPr/>
      <dgm:t>
        <a:bodyPr/>
        <a:lstStyle/>
        <a:p>
          <a:endParaRPr lang="ru-RU"/>
        </a:p>
      </dgm:t>
    </dgm:pt>
    <dgm:pt modelId="{77FB0FEC-DA9B-48CF-AC87-73B85AD66F57}" type="sibTrans" cxnId="{D1489916-62DA-4395-9F59-A2EC7A41AE9B}">
      <dgm:prSet/>
      <dgm:spPr/>
      <dgm:t>
        <a:bodyPr/>
        <a:lstStyle/>
        <a:p>
          <a:endParaRPr lang="ru-RU"/>
        </a:p>
      </dgm:t>
    </dgm:pt>
    <dgm:pt modelId="{231E521A-79BE-4AA2-87ED-477F40418F21}">
      <dgm:prSet phldrT="[Текст]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ctr"/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Возврат остатков трансфертов, имеющих целевое назначение прошлых лет</a:t>
          </a:r>
          <a:endParaRPr lang="ru-RU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95A5EF-EA82-45A5-B19B-F7E162F7BD66}" type="parTrans" cxnId="{202DD5AE-BFB3-44CB-8EA3-CA3364D0277F}">
      <dgm:prSet/>
      <dgm:spPr/>
      <dgm:t>
        <a:bodyPr/>
        <a:lstStyle/>
        <a:p>
          <a:endParaRPr lang="ru-RU"/>
        </a:p>
      </dgm:t>
    </dgm:pt>
    <dgm:pt modelId="{224BBE4A-89EC-494A-A515-BF5EFD59041A}" type="sibTrans" cxnId="{202DD5AE-BFB3-44CB-8EA3-CA3364D0277F}">
      <dgm:prSet/>
      <dgm:spPr/>
      <dgm:t>
        <a:bodyPr/>
        <a:lstStyle/>
        <a:p>
          <a:endParaRPr lang="ru-RU"/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6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6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6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6" custScaleX="91771" custScaleY="102112" custLinFactY="100000" custLinFactNeighborX="7612" custLinFactNeighborY="194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6" custLinFactY="100000" custLinFactNeighborX="71756" custLinFactNeighborY="135782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6" custScaleX="104974" custLinFactNeighborX="1456" custLinFactNeighborY="-7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6" custLinFactNeighborX="-10290" custLinFactNeighborY="-10719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6968916F-8FCF-4B65-8209-D42E0B418DA3}" type="pres">
      <dgm:prSet presAssocID="{1A94D9DA-590C-4AE4-8144-20CE96949CAC}" presName="text_3" presStyleLbl="node1" presStyleIdx="2" presStyleCnt="6" custScaleX="109985" custScaleY="118278" custLinFactY="-112851" custLinFactNeighborX="-814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6EE11-DCDD-47AA-97E4-0F7C1015C895}" type="pres">
      <dgm:prSet presAssocID="{1A94D9DA-590C-4AE4-8144-20CE96949CAC}" presName="accent_3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E85F03DE-49E7-4C12-9C17-1EEAAC058AFF}" type="pres">
      <dgm:prSet presAssocID="{1A94D9DA-590C-4AE4-8144-20CE96949CAC}" presName="accentRepeatNode" presStyleLbl="solidFgAcc1" presStyleIdx="2" presStyleCnt="6" custLinFactY="-100000" custLinFactNeighborX="-63736" custLinFactNeighborY="-15162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0C2A3C0A-5CC2-4836-9FC7-B85F49068D88}" type="pres">
      <dgm:prSet presAssocID="{646C5398-179D-4814-8B95-4A057674EC0A}" presName="text_4" presStyleLbl="node1" presStyleIdx="3" presStyleCnt="6" custScaleX="104562" custScaleY="110816" custLinFactNeighborX="1314" custLinFactNeighborY="2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745B5-BD20-4466-8616-98C64DA46A96}" type="pres">
      <dgm:prSet presAssocID="{646C5398-179D-4814-8B95-4A057674EC0A}" presName="accent_4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589B0F58-5177-4635-B6E0-97DEF92789F2}" type="pres">
      <dgm:prSet presAssocID="{646C5398-179D-4814-8B95-4A057674EC0A}" presName="accentRepeatNode" presStyleLbl="solidFgAcc1" presStyleIdx="3" presStyleCnt="6" custLinFactNeighborX="-13298" custLinFactNeighborY="2794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A92F7226-B50A-4985-B16C-6C502D270F0B}" type="pres">
      <dgm:prSet presAssocID="{AA8BC055-BC98-4E54-BD13-DC5A31A17C59}" presName="text_5" presStyleLbl="node1" presStyleIdx="4" presStyleCnt="6" custScaleX="103942" custScaleY="122142" custLinFactNeighborX="1981" custLinFactNeighborY="31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ACEB8B-17E4-4D7D-A760-5FC667908569}" type="pres">
      <dgm:prSet presAssocID="{AA8BC055-BC98-4E54-BD13-DC5A31A17C59}" presName="accent_5" presStyleCnt="0"/>
      <dgm:spPr/>
    </dgm:pt>
    <dgm:pt modelId="{23D8E746-3FB9-45B7-A19D-E542AF94041C}" type="pres">
      <dgm:prSet presAssocID="{AA8BC055-BC98-4E54-BD13-DC5A31A17C59}" presName="accentRepeatNode" presStyleLbl="solidFgAcc1" presStyleIdx="4" presStyleCnt="6" custLinFactNeighborX="-11301" custLinFactNeighborY="26457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0D4758D2-FF6D-40D6-A7BB-AFF4D1B5A5E9}" type="pres">
      <dgm:prSet presAssocID="{231E521A-79BE-4AA2-87ED-477F40418F21}" presName="text_6" presStyleLbl="node1" presStyleIdx="5" presStyleCnt="6" custScaleX="103601" custLinFactNeighborX="1845" custLinFactNeighborY="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8975C-8BE2-48BD-9F82-99A318EFD868}" type="pres">
      <dgm:prSet presAssocID="{231E521A-79BE-4AA2-87ED-477F40418F21}" presName="accent_6" presStyleCnt="0"/>
      <dgm:spPr/>
    </dgm:pt>
    <dgm:pt modelId="{B74C923B-D35C-4DA2-AB56-5B56EAEF65FB}" type="pres">
      <dgm:prSet presAssocID="{231E521A-79BE-4AA2-87ED-477F40418F21}" presName="accentRepeatNode" presStyleLbl="solidFgAcc1" presStyleIdx="5" presStyleCnt="6" custLinFactNeighborX="4505" custLinFactNeighborY="26556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91C0E06D-3EDF-476D-9733-03BAC169C63A}" type="presOf" srcId="{231E521A-79BE-4AA2-87ED-477F40418F21}" destId="{0D4758D2-FF6D-40D6-A7BB-AFF4D1B5A5E9}" srcOrd="0" destOrd="0" presId="urn:microsoft.com/office/officeart/2008/layout/VerticalCurvedList"/>
    <dgm:cxn modelId="{CF62B7DC-9ADC-49CE-92DB-7B265620BF31}" type="presOf" srcId="{BDA6F235-5EC6-4A5D-8213-B90542CDCA00}" destId="{DA8906FC-00FE-452F-B44A-58EC04B00151}" srcOrd="0" destOrd="0" presId="urn:microsoft.com/office/officeart/2008/layout/VerticalCurvedList"/>
    <dgm:cxn modelId="{6B9D4E5C-E4A9-4859-90C7-1B95E1653072}" type="presOf" srcId="{646C5398-179D-4814-8B95-4A057674EC0A}" destId="{0C2A3C0A-5CC2-4836-9FC7-B85F49068D88}" srcOrd="0" destOrd="0" presId="urn:microsoft.com/office/officeart/2008/layout/VerticalCurvedList"/>
    <dgm:cxn modelId="{D1489916-62DA-4395-9F59-A2EC7A41AE9B}" srcId="{BDA6F235-5EC6-4A5D-8213-B90542CDCA00}" destId="{AA8BC055-BC98-4E54-BD13-DC5A31A17C59}" srcOrd="4" destOrd="0" parTransId="{75B725FA-47F5-4B96-903E-1C0F48E2AC6A}" sibTransId="{77FB0FEC-DA9B-48CF-AC87-73B85AD66F57}"/>
    <dgm:cxn modelId="{C3A106FE-5CA4-4EA0-B774-222392C5F31F}" type="presOf" srcId="{1A94D9DA-590C-4AE4-8144-20CE96949CAC}" destId="{6968916F-8FCF-4B65-8209-D42E0B418DA3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202DD5AE-BFB3-44CB-8EA3-CA3364D0277F}" srcId="{BDA6F235-5EC6-4A5D-8213-B90542CDCA00}" destId="{231E521A-79BE-4AA2-87ED-477F40418F21}" srcOrd="5" destOrd="0" parTransId="{4995A5EF-EA82-45A5-B19B-F7E162F7BD66}" sibTransId="{224BBE4A-89EC-494A-A515-BF5EFD59041A}"/>
    <dgm:cxn modelId="{BFBBA407-5B5A-4501-BF5A-1D8BC11649C6}" type="presOf" srcId="{0AB08F8F-B884-48DD-83E5-B051A61D0AEB}" destId="{81F794EA-B8A4-42EE-9F78-0A4E056B0FCE}" srcOrd="0" destOrd="0" presId="urn:microsoft.com/office/officeart/2008/layout/VerticalCurvedList"/>
    <dgm:cxn modelId="{35EAF025-C073-43EE-B0AC-379DAB25BBFC}" type="presOf" srcId="{A63D4E48-BEE8-4082-9E46-D475E0C5A9DC}" destId="{795B2716-B385-4B38-9B03-B08F883B97FB}" srcOrd="0" destOrd="0" presId="urn:microsoft.com/office/officeart/2008/layout/VerticalCurvedList"/>
    <dgm:cxn modelId="{1BF43E24-902B-4042-8C57-A1970E619DA4}" type="presOf" srcId="{AA8BC055-BC98-4E54-BD13-DC5A31A17C59}" destId="{A92F7226-B50A-4985-B16C-6C502D270F0B}" srcOrd="0" destOrd="0" presId="urn:microsoft.com/office/officeart/2008/layout/VerticalCurvedList"/>
    <dgm:cxn modelId="{B693FE73-428E-4154-A454-F24C95AB401D}" srcId="{BDA6F235-5EC6-4A5D-8213-B90542CDCA00}" destId="{1A94D9DA-590C-4AE4-8144-20CE96949CAC}" srcOrd="2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3" destOrd="0" parTransId="{69966FD7-A5B7-47EA-920D-856877FBB02B}" sibTransId="{B7235404-9A0E-455E-97A2-73AA63558B31}"/>
    <dgm:cxn modelId="{863B99B9-878A-488E-A3CF-14D81C7309E2}" type="presOf" srcId="{F7AC7C5A-66F5-475B-BDF5-BE9CFDB0B3DB}" destId="{148A202E-567D-4211-ACA4-9D122248155D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03E31D10-BCAB-4D62-A7CA-88B8CB6F1D40}" type="presParOf" srcId="{DA8906FC-00FE-452F-B44A-58EC04B00151}" destId="{E291B005-4018-4A18-937E-C10920569746}" srcOrd="0" destOrd="0" presId="urn:microsoft.com/office/officeart/2008/layout/VerticalCurvedList"/>
    <dgm:cxn modelId="{12D62C26-64DC-4F02-963E-D1E98FA5DFFD}" type="presParOf" srcId="{E291B005-4018-4A18-937E-C10920569746}" destId="{18389065-5BBE-4DA8-8415-D76ED40A02C0}" srcOrd="0" destOrd="0" presId="urn:microsoft.com/office/officeart/2008/layout/VerticalCurvedList"/>
    <dgm:cxn modelId="{B0D82F27-A998-4FDC-A398-926C105F76E3}" type="presParOf" srcId="{18389065-5BBE-4DA8-8415-D76ED40A02C0}" destId="{92F800D5-E23D-4D36-A4B5-B64D42289C02}" srcOrd="0" destOrd="0" presId="urn:microsoft.com/office/officeart/2008/layout/VerticalCurvedList"/>
    <dgm:cxn modelId="{F3423784-6221-4498-9AF9-AEC578CD48BB}" type="presParOf" srcId="{18389065-5BBE-4DA8-8415-D76ED40A02C0}" destId="{81F794EA-B8A4-42EE-9F78-0A4E056B0FCE}" srcOrd="1" destOrd="0" presId="urn:microsoft.com/office/officeart/2008/layout/VerticalCurvedList"/>
    <dgm:cxn modelId="{EB24E57B-A9B5-4705-8C96-D80F013E7473}" type="presParOf" srcId="{18389065-5BBE-4DA8-8415-D76ED40A02C0}" destId="{223DD99F-CFF1-4BDF-B78F-6331219C1BD6}" srcOrd="2" destOrd="0" presId="urn:microsoft.com/office/officeart/2008/layout/VerticalCurvedList"/>
    <dgm:cxn modelId="{F44518AA-ED80-41EE-B94D-5C0E86A95561}" type="presParOf" srcId="{18389065-5BBE-4DA8-8415-D76ED40A02C0}" destId="{DE6A3600-4043-4F57-86D3-535ACF91F2DF}" srcOrd="3" destOrd="0" presId="urn:microsoft.com/office/officeart/2008/layout/VerticalCurvedList"/>
    <dgm:cxn modelId="{CD5156AF-F91A-4411-9C5C-F7864E2A890A}" type="presParOf" srcId="{E291B005-4018-4A18-937E-C10920569746}" destId="{148A202E-567D-4211-ACA4-9D122248155D}" srcOrd="1" destOrd="0" presId="urn:microsoft.com/office/officeart/2008/layout/VerticalCurvedList"/>
    <dgm:cxn modelId="{9C9BD17C-ABE5-40AB-ACBD-B2542AE3D091}" type="presParOf" srcId="{E291B005-4018-4A18-937E-C10920569746}" destId="{1E027219-B99C-4B99-A444-CF3143F7D566}" srcOrd="2" destOrd="0" presId="urn:microsoft.com/office/officeart/2008/layout/VerticalCurvedList"/>
    <dgm:cxn modelId="{A4295906-274E-4A6D-8976-D0850F211368}" type="presParOf" srcId="{1E027219-B99C-4B99-A444-CF3143F7D566}" destId="{AC54C164-C850-4B9D-A02D-8802B7C25E5F}" srcOrd="0" destOrd="0" presId="urn:microsoft.com/office/officeart/2008/layout/VerticalCurvedList"/>
    <dgm:cxn modelId="{AB2185BF-3250-4E3F-B6D1-1C36AAEEF4D8}" type="presParOf" srcId="{E291B005-4018-4A18-937E-C10920569746}" destId="{795B2716-B385-4B38-9B03-B08F883B97FB}" srcOrd="3" destOrd="0" presId="urn:microsoft.com/office/officeart/2008/layout/VerticalCurvedList"/>
    <dgm:cxn modelId="{8B08F8FF-3178-48B6-A734-FDBFADDA3C0D}" type="presParOf" srcId="{E291B005-4018-4A18-937E-C10920569746}" destId="{EA312AB8-BD84-45F6-AECA-AFDBC04EE6B8}" srcOrd="4" destOrd="0" presId="urn:microsoft.com/office/officeart/2008/layout/VerticalCurvedList"/>
    <dgm:cxn modelId="{C9E762B4-A780-423D-9CEC-D9ADA5D42549}" type="presParOf" srcId="{EA312AB8-BD84-45F6-AECA-AFDBC04EE6B8}" destId="{056D494C-3191-4791-ABC4-E2723D31B9C4}" srcOrd="0" destOrd="0" presId="urn:microsoft.com/office/officeart/2008/layout/VerticalCurvedList"/>
    <dgm:cxn modelId="{1DB4BDFA-B450-4EEA-906D-FB22B6FACAFE}" type="presParOf" srcId="{E291B005-4018-4A18-937E-C10920569746}" destId="{6968916F-8FCF-4B65-8209-D42E0B418DA3}" srcOrd="5" destOrd="0" presId="urn:microsoft.com/office/officeart/2008/layout/VerticalCurvedList"/>
    <dgm:cxn modelId="{258303C4-D7BC-47AB-A932-BB759401522D}" type="presParOf" srcId="{E291B005-4018-4A18-937E-C10920569746}" destId="{B766EE11-DCDD-47AA-97E4-0F7C1015C895}" srcOrd="6" destOrd="0" presId="urn:microsoft.com/office/officeart/2008/layout/VerticalCurvedList"/>
    <dgm:cxn modelId="{32E7B36A-9761-4E85-BF1A-8A9DD608B3CE}" type="presParOf" srcId="{B766EE11-DCDD-47AA-97E4-0F7C1015C895}" destId="{E85F03DE-49E7-4C12-9C17-1EEAAC058AFF}" srcOrd="0" destOrd="0" presId="urn:microsoft.com/office/officeart/2008/layout/VerticalCurvedList"/>
    <dgm:cxn modelId="{3F8875EE-FEDA-4554-B92C-1932377D8A05}" type="presParOf" srcId="{E291B005-4018-4A18-937E-C10920569746}" destId="{0C2A3C0A-5CC2-4836-9FC7-B85F49068D88}" srcOrd="7" destOrd="0" presId="urn:microsoft.com/office/officeart/2008/layout/VerticalCurvedList"/>
    <dgm:cxn modelId="{45F0C289-2532-4148-A368-41CCE46526E6}" type="presParOf" srcId="{E291B005-4018-4A18-937E-C10920569746}" destId="{943745B5-BD20-4466-8616-98C64DA46A96}" srcOrd="8" destOrd="0" presId="urn:microsoft.com/office/officeart/2008/layout/VerticalCurvedList"/>
    <dgm:cxn modelId="{6774D176-BC15-4033-AB64-05C3797CA183}" type="presParOf" srcId="{943745B5-BD20-4466-8616-98C64DA46A96}" destId="{589B0F58-5177-4635-B6E0-97DEF92789F2}" srcOrd="0" destOrd="0" presId="urn:microsoft.com/office/officeart/2008/layout/VerticalCurvedList"/>
    <dgm:cxn modelId="{3C06B710-CBEE-423D-B783-8EC252E1DE20}" type="presParOf" srcId="{E291B005-4018-4A18-937E-C10920569746}" destId="{A92F7226-B50A-4985-B16C-6C502D270F0B}" srcOrd="9" destOrd="0" presId="urn:microsoft.com/office/officeart/2008/layout/VerticalCurvedList"/>
    <dgm:cxn modelId="{05EA985C-2E85-4838-9CF7-F51088E52C82}" type="presParOf" srcId="{E291B005-4018-4A18-937E-C10920569746}" destId="{96ACEB8B-17E4-4D7D-A760-5FC667908569}" srcOrd="10" destOrd="0" presId="urn:microsoft.com/office/officeart/2008/layout/VerticalCurvedList"/>
    <dgm:cxn modelId="{B09E6D73-173D-47A4-B8FD-0AC4C147AF92}" type="presParOf" srcId="{96ACEB8B-17E4-4D7D-A760-5FC667908569}" destId="{23D8E746-3FB9-45B7-A19D-E542AF94041C}" srcOrd="0" destOrd="0" presId="urn:microsoft.com/office/officeart/2008/layout/VerticalCurvedList"/>
    <dgm:cxn modelId="{494DCE1C-2785-479B-B7A1-4F302BC25D48}" type="presParOf" srcId="{E291B005-4018-4A18-937E-C10920569746}" destId="{0D4758D2-FF6D-40D6-A7BB-AFF4D1B5A5E9}" srcOrd="11" destOrd="0" presId="urn:microsoft.com/office/officeart/2008/layout/VerticalCurvedList"/>
    <dgm:cxn modelId="{60116411-505F-49D7-B28C-60B2A7B61BBB}" type="presParOf" srcId="{E291B005-4018-4A18-937E-C10920569746}" destId="{F9F8975C-8BE2-48BD-9F82-99A318EFD868}" srcOrd="12" destOrd="0" presId="urn:microsoft.com/office/officeart/2008/layout/VerticalCurvedList"/>
    <dgm:cxn modelId="{AC2D9287-9E34-4541-8B05-58D3A3E9F318}" type="presParOf" srcId="{F9F8975C-8BE2-48BD-9F82-99A318EFD868}" destId="{B74C923B-D35C-4DA2-AB56-5B56EAEF65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F64DE9-FE94-474D-9F88-B8BD2B0083F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A3ACCE-0FC4-4899-A9ED-8AF189E2C569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Общегосударственные вопросы 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242 090,0</a:t>
          </a:r>
        </a:p>
        <a:p>
          <a:pPr algn="ctr"/>
          <a:r>
            <a:rPr lang="ru-RU" sz="14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6,1%</a:t>
          </a:r>
          <a:endParaRPr lang="ru-RU" sz="14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ABC66665-55BD-4367-B676-04B781A23D36}" type="parTrans" cxnId="{A0547289-0713-4D0B-8B3D-4A366D75F233}">
      <dgm:prSet/>
      <dgm:spPr/>
      <dgm:t>
        <a:bodyPr/>
        <a:lstStyle/>
        <a:p>
          <a:endParaRPr lang="ru-RU"/>
        </a:p>
      </dgm:t>
    </dgm:pt>
    <dgm:pt modelId="{680AE726-790C-4CFA-BE77-9778C43F0AD9}" type="sibTrans" cxnId="{A0547289-0713-4D0B-8B3D-4A366D75F233}">
      <dgm:prSet/>
      <dgm:spPr/>
      <dgm:t>
        <a:bodyPr/>
        <a:lstStyle/>
        <a:p>
          <a:endParaRPr lang="ru-RU"/>
        </a:p>
      </dgm:t>
    </dgm:pt>
    <dgm:pt modelId="{E3C2FCB4-D8D8-458B-8B16-94AB2568375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Национальная безопасность   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13 763,4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0,4%           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42CC6F4-D8B4-4692-914D-E050C8D79E5F}" type="parTrans" cxnId="{E18188BB-8F5A-4F1B-ACF7-177FC9A7EB21}">
      <dgm:prSet/>
      <dgm:spPr/>
      <dgm:t>
        <a:bodyPr/>
        <a:lstStyle/>
        <a:p>
          <a:endParaRPr lang="ru-RU"/>
        </a:p>
      </dgm:t>
    </dgm:pt>
    <dgm:pt modelId="{07FD2FC9-E112-476F-989D-C4AE8483F2FA}" type="sibTrans" cxnId="{E18188BB-8F5A-4F1B-ACF7-177FC9A7EB21}">
      <dgm:prSet/>
      <dgm:spPr/>
      <dgm:t>
        <a:bodyPr/>
        <a:lstStyle/>
        <a:p>
          <a:endParaRPr lang="ru-RU"/>
        </a:p>
      </dgm:t>
    </dgm:pt>
    <dgm:pt modelId="{C8311745-B82A-4C1E-9158-43582D8C32CB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Национальная экономика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295 891,2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7,4%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A1B2298-AB48-49FE-9E5F-B83CC2FDA8EA}" type="parTrans" cxnId="{8777AEE3-8270-4E6E-B16A-FF561B1CD919}">
      <dgm:prSet/>
      <dgm:spPr/>
      <dgm:t>
        <a:bodyPr/>
        <a:lstStyle/>
        <a:p>
          <a:endParaRPr lang="ru-RU"/>
        </a:p>
      </dgm:t>
    </dgm:pt>
    <dgm:pt modelId="{B5A159A6-45DF-476C-BB7A-8584474FCBD0}" type="sibTrans" cxnId="{8777AEE3-8270-4E6E-B16A-FF561B1CD919}">
      <dgm:prSet/>
      <dgm:spPr/>
      <dgm:t>
        <a:bodyPr/>
        <a:lstStyle/>
        <a:p>
          <a:endParaRPr lang="ru-RU"/>
        </a:p>
      </dgm:t>
    </dgm:pt>
    <dgm:pt modelId="{B1E3D20C-8904-4E93-8462-608D5B2F32C6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Жилищно-коммунальное  хозяйство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573 373,2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14,4%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0E6A39E-7566-4523-B6BD-58534D3586D1}" type="parTrans" cxnId="{95501C93-3EF9-4B30-B097-863C50BA56C9}">
      <dgm:prSet/>
      <dgm:spPr/>
      <dgm:t>
        <a:bodyPr/>
        <a:lstStyle/>
        <a:p>
          <a:endParaRPr lang="ru-RU"/>
        </a:p>
      </dgm:t>
    </dgm:pt>
    <dgm:pt modelId="{7C0957B5-A7A6-464D-A7CD-46B7171A477E}" type="sibTrans" cxnId="{95501C93-3EF9-4B30-B097-863C50BA56C9}">
      <dgm:prSet/>
      <dgm:spPr/>
      <dgm:t>
        <a:bodyPr/>
        <a:lstStyle/>
        <a:p>
          <a:endParaRPr lang="ru-RU"/>
        </a:p>
      </dgm:t>
    </dgm:pt>
    <dgm:pt modelId="{A5FF3751-33CB-4D60-AB53-FBF001D7AAAB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Охрана окружающей среды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1 300,9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0,03%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D6FD88D-8DF7-4BE8-BC79-DB8F96537D17}" type="parTrans" cxnId="{258DF26A-F8AC-48D7-8C7C-C105B5CC21F5}">
      <dgm:prSet/>
      <dgm:spPr/>
      <dgm:t>
        <a:bodyPr/>
        <a:lstStyle/>
        <a:p>
          <a:endParaRPr lang="ru-RU"/>
        </a:p>
      </dgm:t>
    </dgm:pt>
    <dgm:pt modelId="{1DC18677-DEF8-4AB6-A052-EB8B24A0E59A}" type="sibTrans" cxnId="{258DF26A-F8AC-48D7-8C7C-C105B5CC21F5}">
      <dgm:prSet/>
      <dgm:spPr/>
      <dgm:t>
        <a:bodyPr/>
        <a:lstStyle/>
        <a:p>
          <a:endParaRPr lang="ru-RU"/>
        </a:p>
      </dgm:t>
    </dgm:pt>
    <dgm:pt modelId="{C74F5623-F145-47D7-9033-9349C834E54D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Образование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2 468 427,5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61,8%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A2F4D374-2605-4116-B017-BE59D9618915}" type="parTrans" cxnId="{598BDD76-760F-4B03-8DB0-6FEA64171825}">
      <dgm:prSet/>
      <dgm:spPr/>
      <dgm:t>
        <a:bodyPr/>
        <a:lstStyle/>
        <a:p>
          <a:endParaRPr lang="ru-RU"/>
        </a:p>
      </dgm:t>
    </dgm:pt>
    <dgm:pt modelId="{FD6BC6C1-58C8-4662-BC37-604EE2FFCD79}" type="sibTrans" cxnId="{598BDD76-760F-4B03-8DB0-6FEA64171825}">
      <dgm:prSet/>
      <dgm:spPr/>
      <dgm:t>
        <a:bodyPr/>
        <a:lstStyle/>
        <a:p>
          <a:endParaRPr lang="ru-RU"/>
        </a:p>
      </dgm:t>
    </dgm:pt>
    <dgm:pt modelId="{21051696-D3A3-4D80-B66A-A15CF8550B70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/>
            <a:t>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Культура и кинематография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288 019,7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7,2%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44601C6B-D26A-4738-93FD-49A852A547F4}" type="parTrans" cxnId="{E48C6033-BE1D-49D6-9E40-43F97BA47164}">
      <dgm:prSet/>
      <dgm:spPr/>
      <dgm:t>
        <a:bodyPr/>
        <a:lstStyle/>
        <a:p>
          <a:endParaRPr lang="ru-RU"/>
        </a:p>
      </dgm:t>
    </dgm:pt>
    <dgm:pt modelId="{C4AB7082-5113-4079-9E4E-A02ED569B919}" type="sibTrans" cxnId="{E48C6033-BE1D-49D6-9E40-43F97BA47164}">
      <dgm:prSet/>
      <dgm:spPr/>
      <dgm:t>
        <a:bodyPr/>
        <a:lstStyle/>
        <a:p>
          <a:endParaRPr lang="ru-RU"/>
        </a:p>
      </dgm:t>
    </dgm:pt>
    <dgm:pt modelId="{3D5F70CA-D888-47A5-989C-0A5865A73E2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Социальная политика 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84 168,9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2,1%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EFA8493-E36B-4222-BE30-7F1B77939D76}" type="parTrans" cxnId="{E75770AE-D91F-4B9E-8D85-2C0B061025A8}">
      <dgm:prSet/>
      <dgm:spPr/>
      <dgm:t>
        <a:bodyPr/>
        <a:lstStyle/>
        <a:p>
          <a:endParaRPr lang="ru-RU"/>
        </a:p>
      </dgm:t>
    </dgm:pt>
    <dgm:pt modelId="{BA0F80C6-BA10-4935-93EC-8DE19F6A3EEF}" type="sibTrans" cxnId="{E75770AE-D91F-4B9E-8D85-2C0B061025A8}">
      <dgm:prSet/>
      <dgm:spPr/>
      <dgm:t>
        <a:bodyPr/>
        <a:lstStyle/>
        <a:p>
          <a:endParaRPr lang="ru-RU"/>
        </a:p>
      </dgm:t>
    </dgm:pt>
    <dgm:pt modelId="{1C48DCB0-2CD6-4E6A-8E12-42688F0B2895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13 764,8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0,3%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0F9A769-49CF-4EC6-92EF-8A75A071E0CF}" type="parTrans" cxnId="{9D664075-98D9-4060-8485-E8A67D81C8DB}">
      <dgm:prSet/>
      <dgm:spPr/>
      <dgm:t>
        <a:bodyPr/>
        <a:lstStyle/>
        <a:p>
          <a:endParaRPr lang="ru-RU"/>
        </a:p>
      </dgm:t>
    </dgm:pt>
    <dgm:pt modelId="{E2DD99A8-EA9C-4D6E-AB7F-F0107CBC5EEF}" type="sibTrans" cxnId="{9D664075-98D9-4060-8485-E8A67D81C8DB}">
      <dgm:prSet/>
      <dgm:spPr/>
      <dgm:t>
        <a:bodyPr/>
        <a:lstStyle/>
        <a:p>
          <a:endParaRPr lang="ru-RU"/>
        </a:p>
      </dgm:t>
    </dgm:pt>
    <dgm:pt modelId="{EEB5DF76-C667-4C09-A6BB-0B3AD761B496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10 099,8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0,3%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FB1C167-E904-4D47-85A9-A8596335EF61}" type="parTrans" cxnId="{B7EA8766-887F-45D8-AAEB-8DD18B75DC44}">
      <dgm:prSet/>
      <dgm:spPr/>
      <dgm:t>
        <a:bodyPr/>
        <a:lstStyle/>
        <a:p>
          <a:endParaRPr lang="ru-RU"/>
        </a:p>
      </dgm:t>
    </dgm:pt>
    <dgm:pt modelId="{66670A60-2E56-4236-92B7-489DD38B6886}" type="sibTrans" cxnId="{B7EA8766-887F-45D8-AAEB-8DD18B75DC44}">
      <dgm:prSet/>
      <dgm:spPr/>
      <dgm:t>
        <a:bodyPr/>
        <a:lstStyle/>
        <a:p>
          <a:endParaRPr lang="ru-RU"/>
        </a:p>
      </dgm:t>
    </dgm:pt>
    <dgm:pt modelId="{D2262E2C-F362-4131-A18F-9A26AA91357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Обслуживание 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 муниципального долга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479,0</a:t>
          </a:r>
        </a:p>
        <a:p>
          <a:pPr algn="ctr"/>
          <a:r>
            <a:rPr lang="ru-RU" sz="1200" b="1" dirty="0" smtClean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rPr>
            <a:t>0,01%</a:t>
          </a:r>
          <a:endParaRPr lang="ru-RU" sz="1200" b="1" dirty="0">
            <a:solidFill>
              <a:srgbClr val="7030A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5091EA84-5C3E-4D75-9E42-358A4CE3B4D1}" type="parTrans" cxnId="{4CB04CDE-3143-4996-9613-AA9D8CB813F9}">
      <dgm:prSet/>
      <dgm:spPr/>
      <dgm:t>
        <a:bodyPr/>
        <a:lstStyle/>
        <a:p>
          <a:endParaRPr lang="ru-RU"/>
        </a:p>
      </dgm:t>
    </dgm:pt>
    <dgm:pt modelId="{EB7FB4DE-23B9-45D2-9E9E-3D20B62BC5D1}" type="sibTrans" cxnId="{4CB04CDE-3143-4996-9613-AA9D8CB813F9}">
      <dgm:prSet/>
      <dgm:spPr/>
      <dgm:t>
        <a:bodyPr/>
        <a:lstStyle/>
        <a:p>
          <a:endParaRPr lang="ru-RU"/>
        </a:p>
      </dgm:t>
    </dgm:pt>
    <dgm:pt modelId="{36B5A7B5-D20A-45CD-BD51-C701B967F4D0}" type="pres">
      <dgm:prSet presAssocID="{65F64DE9-FE94-474D-9F88-B8BD2B0083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B9B995-B855-431D-AB36-DB2F6A69849B}" type="pres">
      <dgm:prSet presAssocID="{76A3ACCE-0FC4-4899-A9ED-8AF189E2C569}" presName="composite" presStyleCnt="0"/>
      <dgm:spPr/>
    </dgm:pt>
    <dgm:pt modelId="{A62924C4-1051-45B3-93D4-4C366A21DB8B}" type="pres">
      <dgm:prSet presAssocID="{76A3ACCE-0FC4-4899-A9ED-8AF189E2C569}" presName="rect1" presStyleLbl="trAlignAcc1" presStyleIdx="0" presStyleCnt="11" custLinFactNeighborX="-371" custLinFactNeighborY="-8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4DF76-606C-4626-8118-789E0593A2E0}" type="pres">
      <dgm:prSet presAssocID="{76A3ACCE-0FC4-4899-A9ED-8AF189E2C569}" presName="rect2" presStyleLbl="fgImgPlace1" presStyleIdx="0" presStyleCnt="11" custScaleX="72369" custScaleY="58479" custLinFactNeighborX="14346" custLinFactNeighborY="639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14362B61-427E-4051-98DF-4B6310BF3B65}" type="pres">
      <dgm:prSet presAssocID="{680AE726-790C-4CFA-BE77-9778C43F0AD9}" presName="sibTrans" presStyleCnt="0"/>
      <dgm:spPr/>
    </dgm:pt>
    <dgm:pt modelId="{01BA65E8-7680-48FF-8427-8593001075ED}" type="pres">
      <dgm:prSet presAssocID="{E3C2FCB4-D8D8-458B-8B16-94AB25683757}" presName="composite" presStyleCnt="0"/>
      <dgm:spPr/>
    </dgm:pt>
    <dgm:pt modelId="{F31B8ADC-BA20-4982-8C63-C55B4453C063}" type="pres">
      <dgm:prSet presAssocID="{E3C2FCB4-D8D8-458B-8B16-94AB25683757}" presName="rect1" presStyleLbl="trAlignAcc1" presStyleIdx="1" presStyleCnt="11" custLinFactNeighborX="-1331" custLinFactNeighborY="-12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10B5E-D2F6-43F5-9A66-9B46C89CEA48}" type="pres">
      <dgm:prSet presAssocID="{E3C2FCB4-D8D8-458B-8B16-94AB25683757}" presName="rect2" presStyleLbl="fgImgPlace1" presStyleIdx="1" presStyleCnt="11" custScaleX="81059" custScaleY="54396" custLinFactNeighborX="18952" custLinFactNeighborY="948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B49B3A5B-8FC5-47B2-B892-0B9F552AE4B2}" type="pres">
      <dgm:prSet presAssocID="{07FD2FC9-E112-476F-989D-C4AE8483F2FA}" presName="sibTrans" presStyleCnt="0"/>
      <dgm:spPr/>
    </dgm:pt>
    <dgm:pt modelId="{E619F92D-6324-4A4A-84B0-F8B9B783AEFF}" type="pres">
      <dgm:prSet presAssocID="{C8311745-B82A-4C1E-9158-43582D8C32CB}" presName="composite" presStyleCnt="0"/>
      <dgm:spPr/>
    </dgm:pt>
    <dgm:pt modelId="{310FECE5-64F4-4D5A-8FED-4A3D9AFC3EF3}" type="pres">
      <dgm:prSet presAssocID="{C8311745-B82A-4C1E-9158-43582D8C32CB}" presName="rect1" presStyleLbl="trAlignAcc1" presStyleIdx="2" presStyleCnt="11" custLinFactNeighborY="-15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55A65-276C-40ED-9CA3-73E9D3F70B5F}" type="pres">
      <dgm:prSet presAssocID="{C8311745-B82A-4C1E-9158-43582D8C32CB}" presName="rect2" presStyleLbl="fgImgPlace1" presStyleIdx="2" presStyleCnt="11" custScaleX="86962" custScaleY="56381" custLinFactNeighborX="23649" custLinFactNeighborY="535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026CC5C0-BE90-4BDC-B149-72FFEC2C1251}" type="pres">
      <dgm:prSet presAssocID="{B5A159A6-45DF-476C-BB7A-8584474FCBD0}" presName="sibTrans" presStyleCnt="0"/>
      <dgm:spPr/>
    </dgm:pt>
    <dgm:pt modelId="{35534D24-D5AE-4D78-9C0F-8840249ACEE3}" type="pres">
      <dgm:prSet presAssocID="{B1E3D20C-8904-4E93-8462-608D5B2F32C6}" presName="composite" presStyleCnt="0"/>
      <dgm:spPr/>
    </dgm:pt>
    <dgm:pt modelId="{80F0C8F5-A8E1-43FC-B1DF-6C15EB70CB22}" type="pres">
      <dgm:prSet presAssocID="{B1E3D20C-8904-4E93-8462-608D5B2F32C6}" presName="rect1" presStyleLbl="trAlignAcc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1D2BC-7150-4BD5-B30A-6D787ADF21F2}" type="pres">
      <dgm:prSet presAssocID="{B1E3D20C-8904-4E93-8462-608D5B2F32C6}" presName="rect2" presStyleLbl="fgImgPlace1" presStyleIdx="3" presStyleCnt="11" custScaleX="81138" custScaleY="53679" custLinFactNeighborX="23136" custLinFactNeighborY="14648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0E257BC-F247-4D54-B360-5FEC494B9B74}" type="pres">
      <dgm:prSet presAssocID="{7C0957B5-A7A6-464D-A7CD-46B7171A477E}" presName="sibTrans" presStyleCnt="0"/>
      <dgm:spPr/>
    </dgm:pt>
    <dgm:pt modelId="{3567B58A-A336-48AD-A5AC-69B9D1B9EEE4}" type="pres">
      <dgm:prSet presAssocID="{A5FF3751-33CB-4D60-AB53-FBF001D7AAAB}" presName="composite" presStyleCnt="0"/>
      <dgm:spPr/>
    </dgm:pt>
    <dgm:pt modelId="{8E5A267E-BD1A-486B-A2A7-A5DED444559D}" type="pres">
      <dgm:prSet presAssocID="{A5FF3751-33CB-4D60-AB53-FBF001D7AAAB}" presName="rect1" presStyleLbl="trAlignAcc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297D3-DF6F-4F0E-B903-7D4DEA6B433B}" type="pres">
      <dgm:prSet presAssocID="{A5FF3751-33CB-4D60-AB53-FBF001D7AAAB}" presName="rect2" presStyleLbl="fgImgPlace1" presStyleIdx="4" presStyleCnt="11" custScaleX="94510" custScaleY="54860" custLinFactNeighborX="23635" custLinFactNeighborY="7381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E28491A5-C4E8-4CD3-87C2-726A0FE08318}" type="pres">
      <dgm:prSet presAssocID="{1DC18677-DEF8-4AB6-A052-EB8B24A0E59A}" presName="sibTrans" presStyleCnt="0"/>
      <dgm:spPr/>
    </dgm:pt>
    <dgm:pt modelId="{95CB6DC1-5178-42AF-AE8C-4174CF0D6340}" type="pres">
      <dgm:prSet presAssocID="{C74F5623-F145-47D7-9033-9349C834E54D}" presName="composite" presStyleCnt="0"/>
      <dgm:spPr/>
    </dgm:pt>
    <dgm:pt modelId="{5990FA24-65BF-4AD4-B39B-B7E8F4020FC8}" type="pres">
      <dgm:prSet presAssocID="{C74F5623-F145-47D7-9033-9349C834E54D}" presName="rect1" presStyleLbl="trAlignAcc1" presStyleIdx="5" presStyleCnt="11" custLinFactNeighborX="-2769" custLinFactNeighborY="-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FBA00-3FBB-4285-8450-76A15C9D0BDC}" type="pres">
      <dgm:prSet presAssocID="{C74F5623-F145-47D7-9033-9349C834E54D}" presName="rect2" presStyleLbl="fgImgPlace1" presStyleIdx="5" presStyleCnt="11" custScaleX="93462" custScaleY="51623" custLinFactNeighborX="11071" custLinFactNeighborY="11707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ED4E933B-2562-4920-BE1E-053B3FECDC6E}" type="pres">
      <dgm:prSet presAssocID="{FD6BC6C1-58C8-4662-BC37-604EE2FFCD79}" presName="sibTrans" presStyleCnt="0"/>
      <dgm:spPr/>
    </dgm:pt>
    <dgm:pt modelId="{5BC60005-34DE-40E8-AF04-CB210774549E}" type="pres">
      <dgm:prSet presAssocID="{21051696-D3A3-4D80-B66A-A15CF8550B70}" presName="composite" presStyleCnt="0"/>
      <dgm:spPr/>
    </dgm:pt>
    <dgm:pt modelId="{130899F1-3E63-4FB4-BBF7-E6FBC6485D33}" type="pres">
      <dgm:prSet presAssocID="{21051696-D3A3-4D80-B66A-A15CF8550B70}" presName="rect1" presStyleLbl="trAlignAcc1" presStyleIdx="6" presStyleCnt="11" custLinFactNeighborX="-1583" custLinFactNeighborY="11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1C8A5-8F21-4CFF-B1ED-27EE6309A762}" type="pres">
      <dgm:prSet presAssocID="{21051696-D3A3-4D80-B66A-A15CF8550B70}" presName="rect2" presStyleLbl="fgImgPlace1" presStyleIdx="6" presStyleCnt="11" custScaleX="80347" custScaleY="47115" custLinFactNeighborX="12512" custLinFactNeighborY="11469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DD46551B-351B-4B51-B419-4CCE4F9FF141}" type="pres">
      <dgm:prSet presAssocID="{C4AB7082-5113-4079-9E4E-A02ED569B919}" presName="sibTrans" presStyleCnt="0"/>
      <dgm:spPr/>
    </dgm:pt>
    <dgm:pt modelId="{010509AA-1BD7-466C-9C37-D6AE99D7F0BE}" type="pres">
      <dgm:prSet presAssocID="{3D5F70CA-D888-47A5-989C-0A5865A73E27}" presName="composite" presStyleCnt="0"/>
      <dgm:spPr/>
    </dgm:pt>
    <dgm:pt modelId="{238769CD-EF77-4A6C-A724-CBE51A934605}" type="pres">
      <dgm:prSet presAssocID="{3D5F70CA-D888-47A5-989C-0A5865A73E27}" presName="rect1" presStyleLbl="trAlignAcc1" presStyleIdx="7" presStyleCnt="11" custLinFactNeighborX="-2173" custLinFactNeighborY="9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D5FA2-1F69-4E07-A26C-B799479396BA}" type="pres">
      <dgm:prSet presAssocID="{3D5F70CA-D888-47A5-989C-0A5865A73E27}" presName="rect2" presStyleLbl="fgImgPlace1" presStyleIdx="7" presStyleCnt="11" custScaleX="77686" custScaleY="51085" custLinFactNeighborX="15673" custLinFactNeighborY="7399"/>
      <dgm:spPr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C707043-1B16-433C-A7D0-AA99DCEEB26F}" type="pres">
      <dgm:prSet presAssocID="{BA0F80C6-BA10-4935-93EC-8DE19F6A3EEF}" presName="sibTrans" presStyleCnt="0"/>
      <dgm:spPr/>
    </dgm:pt>
    <dgm:pt modelId="{47AA64FA-96CD-4D9F-9A13-DDA07D6CB169}" type="pres">
      <dgm:prSet presAssocID="{1C48DCB0-2CD6-4E6A-8E12-42688F0B2895}" presName="composite" presStyleCnt="0"/>
      <dgm:spPr/>
    </dgm:pt>
    <dgm:pt modelId="{42BBA4D7-1299-41A1-9866-50B5B12DE2F9}" type="pres">
      <dgm:prSet presAssocID="{1C48DCB0-2CD6-4E6A-8E12-42688F0B2895}" presName="rect1" presStyleLbl="trAlignAcc1" presStyleIdx="8" presStyleCnt="11" custLinFactNeighborY="10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F1C40-6EC3-473C-BC76-651B8363C981}" type="pres">
      <dgm:prSet presAssocID="{1C48DCB0-2CD6-4E6A-8E12-42688F0B2895}" presName="rect2" presStyleLbl="fgImgPlace1" presStyleIdx="8" presStyleCnt="11" custScaleX="76160" custScaleY="42943" custLinFactNeighborX="18828" custLinFactNeighborY="10427"/>
      <dgm:spPr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2E3BFF6E-1FF5-440B-8945-28BDCD210B61}" type="pres">
      <dgm:prSet presAssocID="{E2DD99A8-EA9C-4D6E-AB7F-F0107CBC5EEF}" presName="sibTrans" presStyleCnt="0"/>
      <dgm:spPr/>
    </dgm:pt>
    <dgm:pt modelId="{FEAEEC57-8228-43CA-B359-656EE2317A6E}" type="pres">
      <dgm:prSet presAssocID="{EEB5DF76-C667-4C09-A6BB-0B3AD761B496}" presName="composite" presStyleCnt="0"/>
      <dgm:spPr/>
    </dgm:pt>
    <dgm:pt modelId="{E9037664-FCCA-4EF2-8EF6-9E4EA042B432}" type="pres">
      <dgm:prSet presAssocID="{EEB5DF76-C667-4C09-A6BB-0B3AD761B496}" presName="rect1" presStyleLbl="trAlignAcc1" presStyleIdx="9" presStyleCnt="11" custLinFactNeighborX="-684" custLinFactNeighborY="20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EEF70-5DD6-4FDB-B026-303FF1FD0B9D}" type="pres">
      <dgm:prSet presAssocID="{EEB5DF76-C667-4C09-A6BB-0B3AD761B496}" presName="rect2" presStyleLbl="fgImgPlace1" presStyleIdx="9" presStyleCnt="11" custScaleX="82298" custScaleY="60053" custLinFactNeighborX="18050" custLinFactNeighborY="24227"/>
      <dgm:spPr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12A08AB0-9196-45D2-BF05-0E2C609167A9}" type="pres">
      <dgm:prSet presAssocID="{66670A60-2E56-4236-92B7-489DD38B6886}" presName="sibTrans" presStyleCnt="0"/>
      <dgm:spPr/>
    </dgm:pt>
    <dgm:pt modelId="{271F0BFB-E971-40C6-BC64-37AE8C62BD93}" type="pres">
      <dgm:prSet presAssocID="{D2262E2C-F362-4131-A18F-9A26AA913577}" presName="composite" presStyleCnt="0"/>
      <dgm:spPr/>
    </dgm:pt>
    <dgm:pt modelId="{843239DE-48C1-4BBD-B6EE-C6BB5CC7474F}" type="pres">
      <dgm:prSet presAssocID="{D2262E2C-F362-4131-A18F-9A26AA913577}" presName="rect1" presStyleLbl="trAlignAcc1" presStyleIdx="10" presStyleCnt="11" custScaleY="99204" custLinFactNeighborX="323" custLinFactNeighborY="22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B5FD9-F6EB-469C-B21E-D024A9AAF139}" type="pres">
      <dgm:prSet presAssocID="{D2262E2C-F362-4131-A18F-9A26AA913577}" presName="rect2" presStyleLbl="fgImgPlace1" presStyleIdx="10" presStyleCnt="11" custScaleX="89100" custScaleY="54641" custLinFactNeighborX="24579" custLinFactNeighborY="22168"/>
      <dgm:spPr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68A2DE1C-28E6-42FA-B9CC-BBACC58DF9C4}" type="presOf" srcId="{65F64DE9-FE94-474D-9F88-B8BD2B0083FE}" destId="{36B5A7B5-D20A-45CD-BD51-C701B967F4D0}" srcOrd="0" destOrd="0" presId="urn:microsoft.com/office/officeart/2008/layout/PictureStrips"/>
    <dgm:cxn modelId="{6A841C67-BB32-4F3B-9C19-162A9C72B40A}" type="presOf" srcId="{D2262E2C-F362-4131-A18F-9A26AA913577}" destId="{843239DE-48C1-4BBD-B6EE-C6BB5CC7474F}" srcOrd="0" destOrd="0" presId="urn:microsoft.com/office/officeart/2008/layout/PictureStrips"/>
    <dgm:cxn modelId="{B7EA8766-887F-45D8-AAEB-8DD18B75DC44}" srcId="{65F64DE9-FE94-474D-9F88-B8BD2B0083FE}" destId="{EEB5DF76-C667-4C09-A6BB-0B3AD761B496}" srcOrd="9" destOrd="0" parTransId="{DFB1C167-E904-4D47-85A9-A8596335EF61}" sibTransId="{66670A60-2E56-4236-92B7-489DD38B6886}"/>
    <dgm:cxn modelId="{4CB04CDE-3143-4996-9613-AA9D8CB813F9}" srcId="{65F64DE9-FE94-474D-9F88-B8BD2B0083FE}" destId="{D2262E2C-F362-4131-A18F-9A26AA913577}" srcOrd="10" destOrd="0" parTransId="{5091EA84-5C3E-4D75-9E42-358A4CE3B4D1}" sibTransId="{EB7FB4DE-23B9-45D2-9E9E-3D20B62BC5D1}"/>
    <dgm:cxn modelId="{E18188BB-8F5A-4F1B-ACF7-177FC9A7EB21}" srcId="{65F64DE9-FE94-474D-9F88-B8BD2B0083FE}" destId="{E3C2FCB4-D8D8-458B-8B16-94AB25683757}" srcOrd="1" destOrd="0" parTransId="{342CC6F4-D8B4-4692-914D-E050C8D79E5F}" sibTransId="{07FD2FC9-E112-476F-989D-C4AE8483F2FA}"/>
    <dgm:cxn modelId="{CDFC8EF7-272B-4EFF-B999-B15FDAAEF0D2}" type="presOf" srcId="{C8311745-B82A-4C1E-9158-43582D8C32CB}" destId="{310FECE5-64F4-4D5A-8FED-4A3D9AFC3EF3}" srcOrd="0" destOrd="0" presId="urn:microsoft.com/office/officeart/2008/layout/PictureStrips"/>
    <dgm:cxn modelId="{598BDD76-760F-4B03-8DB0-6FEA64171825}" srcId="{65F64DE9-FE94-474D-9F88-B8BD2B0083FE}" destId="{C74F5623-F145-47D7-9033-9349C834E54D}" srcOrd="5" destOrd="0" parTransId="{A2F4D374-2605-4116-B017-BE59D9618915}" sibTransId="{FD6BC6C1-58C8-4662-BC37-604EE2FFCD79}"/>
    <dgm:cxn modelId="{158C4F49-881D-4E04-8E54-06D5D9541149}" type="presOf" srcId="{C74F5623-F145-47D7-9033-9349C834E54D}" destId="{5990FA24-65BF-4AD4-B39B-B7E8F4020FC8}" srcOrd="0" destOrd="0" presId="urn:microsoft.com/office/officeart/2008/layout/PictureStrips"/>
    <dgm:cxn modelId="{1145EFA6-7073-4124-B123-4ED9856E4952}" type="presOf" srcId="{3D5F70CA-D888-47A5-989C-0A5865A73E27}" destId="{238769CD-EF77-4A6C-A724-CBE51A934605}" srcOrd="0" destOrd="0" presId="urn:microsoft.com/office/officeart/2008/layout/PictureStrips"/>
    <dgm:cxn modelId="{9273376E-973F-4DC9-9AD0-5996CD95FC38}" type="presOf" srcId="{1C48DCB0-2CD6-4E6A-8E12-42688F0B2895}" destId="{42BBA4D7-1299-41A1-9866-50B5B12DE2F9}" srcOrd="0" destOrd="0" presId="urn:microsoft.com/office/officeart/2008/layout/PictureStrips"/>
    <dgm:cxn modelId="{AE66332D-EDB5-45F1-8758-1F2F15B07D15}" type="presOf" srcId="{E3C2FCB4-D8D8-458B-8B16-94AB25683757}" destId="{F31B8ADC-BA20-4982-8C63-C55B4453C063}" srcOrd="0" destOrd="0" presId="urn:microsoft.com/office/officeart/2008/layout/PictureStrips"/>
    <dgm:cxn modelId="{C42A39EB-A835-43E1-A7F9-BDE1E4A49F69}" type="presOf" srcId="{B1E3D20C-8904-4E93-8462-608D5B2F32C6}" destId="{80F0C8F5-A8E1-43FC-B1DF-6C15EB70CB22}" srcOrd="0" destOrd="0" presId="urn:microsoft.com/office/officeart/2008/layout/PictureStrips"/>
    <dgm:cxn modelId="{A0547289-0713-4D0B-8B3D-4A366D75F233}" srcId="{65F64DE9-FE94-474D-9F88-B8BD2B0083FE}" destId="{76A3ACCE-0FC4-4899-A9ED-8AF189E2C569}" srcOrd="0" destOrd="0" parTransId="{ABC66665-55BD-4367-B676-04B781A23D36}" sibTransId="{680AE726-790C-4CFA-BE77-9778C43F0AD9}"/>
    <dgm:cxn modelId="{26FE12F7-0E28-43E4-A4F0-C9F5A8FE549E}" type="presOf" srcId="{21051696-D3A3-4D80-B66A-A15CF8550B70}" destId="{130899F1-3E63-4FB4-BBF7-E6FBC6485D33}" srcOrd="0" destOrd="0" presId="urn:microsoft.com/office/officeart/2008/layout/PictureStrips"/>
    <dgm:cxn modelId="{8777AEE3-8270-4E6E-B16A-FF561B1CD919}" srcId="{65F64DE9-FE94-474D-9F88-B8BD2B0083FE}" destId="{C8311745-B82A-4C1E-9158-43582D8C32CB}" srcOrd="2" destOrd="0" parTransId="{1A1B2298-AB48-49FE-9E5F-B83CC2FDA8EA}" sibTransId="{B5A159A6-45DF-476C-BB7A-8584474FCBD0}"/>
    <dgm:cxn modelId="{95501C93-3EF9-4B30-B097-863C50BA56C9}" srcId="{65F64DE9-FE94-474D-9F88-B8BD2B0083FE}" destId="{B1E3D20C-8904-4E93-8462-608D5B2F32C6}" srcOrd="3" destOrd="0" parTransId="{90E6A39E-7566-4523-B6BD-58534D3586D1}" sibTransId="{7C0957B5-A7A6-464D-A7CD-46B7171A477E}"/>
    <dgm:cxn modelId="{9D664075-98D9-4060-8485-E8A67D81C8DB}" srcId="{65F64DE9-FE94-474D-9F88-B8BD2B0083FE}" destId="{1C48DCB0-2CD6-4E6A-8E12-42688F0B2895}" srcOrd="8" destOrd="0" parTransId="{80F9A769-49CF-4EC6-92EF-8A75A071E0CF}" sibTransId="{E2DD99A8-EA9C-4D6E-AB7F-F0107CBC5EEF}"/>
    <dgm:cxn modelId="{05023B2F-865B-4B7B-B13D-2FE6E39EC545}" type="presOf" srcId="{EEB5DF76-C667-4C09-A6BB-0B3AD761B496}" destId="{E9037664-FCCA-4EF2-8EF6-9E4EA042B432}" srcOrd="0" destOrd="0" presId="urn:microsoft.com/office/officeart/2008/layout/PictureStrips"/>
    <dgm:cxn modelId="{E48C6033-BE1D-49D6-9E40-43F97BA47164}" srcId="{65F64DE9-FE94-474D-9F88-B8BD2B0083FE}" destId="{21051696-D3A3-4D80-B66A-A15CF8550B70}" srcOrd="6" destOrd="0" parTransId="{44601C6B-D26A-4738-93FD-49A852A547F4}" sibTransId="{C4AB7082-5113-4079-9E4E-A02ED569B919}"/>
    <dgm:cxn modelId="{40A2615B-0A67-40F7-90EE-D644DC11CF06}" type="presOf" srcId="{76A3ACCE-0FC4-4899-A9ED-8AF189E2C569}" destId="{A62924C4-1051-45B3-93D4-4C366A21DB8B}" srcOrd="0" destOrd="0" presId="urn:microsoft.com/office/officeart/2008/layout/PictureStrips"/>
    <dgm:cxn modelId="{B87DC134-B1A3-4165-984A-AF0B2D407BC4}" type="presOf" srcId="{A5FF3751-33CB-4D60-AB53-FBF001D7AAAB}" destId="{8E5A267E-BD1A-486B-A2A7-A5DED444559D}" srcOrd="0" destOrd="0" presId="urn:microsoft.com/office/officeart/2008/layout/PictureStrips"/>
    <dgm:cxn modelId="{E75770AE-D91F-4B9E-8D85-2C0B061025A8}" srcId="{65F64DE9-FE94-474D-9F88-B8BD2B0083FE}" destId="{3D5F70CA-D888-47A5-989C-0A5865A73E27}" srcOrd="7" destOrd="0" parTransId="{DEFA8493-E36B-4222-BE30-7F1B77939D76}" sibTransId="{BA0F80C6-BA10-4935-93EC-8DE19F6A3EEF}"/>
    <dgm:cxn modelId="{258DF26A-F8AC-48D7-8C7C-C105B5CC21F5}" srcId="{65F64DE9-FE94-474D-9F88-B8BD2B0083FE}" destId="{A5FF3751-33CB-4D60-AB53-FBF001D7AAAB}" srcOrd="4" destOrd="0" parTransId="{6D6FD88D-8DF7-4BE8-BC79-DB8F96537D17}" sibTransId="{1DC18677-DEF8-4AB6-A052-EB8B24A0E59A}"/>
    <dgm:cxn modelId="{D4C6CEEE-B1A5-495C-8B38-A0DA854D9C54}" type="presParOf" srcId="{36B5A7B5-D20A-45CD-BD51-C701B967F4D0}" destId="{C1B9B995-B855-431D-AB36-DB2F6A69849B}" srcOrd="0" destOrd="0" presId="urn:microsoft.com/office/officeart/2008/layout/PictureStrips"/>
    <dgm:cxn modelId="{933978BA-364F-4658-BFB3-07EECA1A6429}" type="presParOf" srcId="{C1B9B995-B855-431D-AB36-DB2F6A69849B}" destId="{A62924C4-1051-45B3-93D4-4C366A21DB8B}" srcOrd="0" destOrd="0" presId="urn:microsoft.com/office/officeart/2008/layout/PictureStrips"/>
    <dgm:cxn modelId="{13F65CFC-D869-49AE-85D3-C004B8A1760D}" type="presParOf" srcId="{C1B9B995-B855-431D-AB36-DB2F6A69849B}" destId="{E954DF76-606C-4626-8118-789E0593A2E0}" srcOrd="1" destOrd="0" presId="urn:microsoft.com/office/officeart/2008/layout/PictureStrips"/>
    <dgm:cxn modelId="{6EDD08CC-8F74-40D2-9313-1160120E08DD}" type="presParOf" srcId="{36B5A7B5-D20A-45CD-BD51-C701B967F4D0}" destId="{14362B61-427E-4051-98DF-4B6310BF3B65}" srcOrd="1" destOrd="0" presId="urn:microsoft.com/office/officeart/2008/layout/PictureStrips"/>
    <dgm:cxn modelId="{15038AB7-D9DC-4BE6-9FF5-FA9E81E6B036}" type="presParOf" srcId="{36B5A7B5-D20A-45CD-BD51-C701B967F4D0}" destId="{01BA65E8-7680-48FF-8427-8593001075ED}" srcOrd="2" destOrd="0" presId="urn:microsoft.com/office/officeart/2008/layout/PictureStrips"/>
    <dgm:cxn modelId="{AE124935-57C9-458D-BDFD-B13709A927BE}" type="presParOf" srcId="{01BA65E8-7680-48FF-8427-8593001075ED}" destId="{F31B8ADC-BA20-4982-8C63-C55B4453C063}" srcOrd="0" destOrd="0" presId="urn:microsoft.com/office/officeart/2008/layout/PictureStrips"/>
    <dgm:cxn modelId="{1FF05798-B3E0-4D18-8FF2-E0AB33F6E336}" type="presParOf" srcId="{01BA65E8-7680-48FF-8427-8593001075ED}" destId="{23010B5E-D2F6-43F5-9A66-9B46C89CEA48}" srcOrd="1" destOrd="0" presId="urn:microsoft.com/office/officeart/2008/layout/PictureStrips"/>
    <dgm:cxn modelId="{6F1ABC7A-99CE-4E87-945F-2D0F9B559A59}" type="presParOf" srcId="{36B5A7B5-D20A-45CD-BD51-C701B967F4D0}" destId="{B49B3A5B-8FC5-47B2-B892-0B9F552AE4B2}" srcOrd="3" destOrd="0" presId="urn:microsoft.com/office/officeart/2008/layout/PictureStrips"/>
    <dgm:cxn modelId="{D73142DB-4808-4315-9224-DA56B8D312DF}" type="presParOf" srcId="{36B5A7B5-D20A-45CD-BD51-C701B967F4D0}" destId="{E619F92D-6324-4A4A-84B0-F8B9B783AEFF}" srcOrd="4" destOrd="0" presId="urn:microsoft.com/office/officeart/2008/layout/PictureStrips"/>
    <dgm:cxn modelId="{52181502-822A-48FF-BD6C-8402A08FF8FB}" type="presParOf" srcId="{E619F92D-6324-4A4A-84B0-F8B9B783AEFF}" destId="{310FECE5-64F4-4D5A-8FED-4A3D9AFC3EF3}" srcOrd="0" destOrd="0" presId="urn:microsoft.com/office/officeart/2008/layout/PictureStrips"/>
    <dgm:cxn modelId="{963C3A7E-1846-49FB-A957-287E1D1B99B3}" type="presParOf" srcId="{E619F92D-6324-4A4A-84B0-F8B9B783AEFF}" destId="{30D55A65-276C-40ED-9CA3-73E9D3F70B5F}" srcOrd="1" destOrd="0" presId="urn:microsoft.com/office/officeart/2008/layout/PictureStrips"/>
    <dgm:cxn modelId="{34D0633F-4B8B-4D1F-98F3-C99D90F28405}" type="presParOf" srcId="{36B5A7B5-D20A-45CD-BD51-C701B967F4D0}" destId="{026CC5C0-BE90-4BDC-B149-72FFEC2C1251}" srcOrd="5" destOrd="0" presId="urn:microsoft.com/office/officeart/2008/layout/PictureStrips"/>
    <dgm:cxn modelId="{081898E7-0C4F-4829-A488-F05F0DD243BE}" type="presParOf" srcId="{36B5A7B5-D20A-45CD-BD51-C701B967F4D0}" destId="{35534D24-D5AE-4D78-9C0F-8840249ACEE3}" srcOrd="6" destOrd="0" presId="urn:microsoft.com/office/officeart/2008/layout/PictureStrips"/>
    <dgm:cxn modelId="{8EF684F0-CAED-494D-BB7E-AC4EA43DBB22}" type="presParOf" srcId="{35534D24-D5AE-4D78-9C0F-8840249ACEE3}" destId="{80F0C8F5-A8E1-43FC-B1DF-6C15EB70CB22}" srcOrd="0" destOrd="0" presId="urn:microsoft.com/office/officeart/2008/layout/PictureStrips"/>
    <dgm:cxn modelId="{9567E38D-CF9B-4559-AF51-785C7A094525}" type="presParOf" srcId="{35534D24-D5AE-4D78-9C0F-8840249ACEE3}" destId="{15D1D2BC-7150-4BD5-B30A-6D787ADF21F2}" srcOrd="1" destOrd="0" presId="urn:microsoft.com/office/officeart/2008/layout/PictureStrips"/>
    <dgm:cxn modelId="{BB5D345D-D5E3-45F8-A703-237EB8232C5E}" type="presParOf" srcId="{36B5A7B5-D20A-45CD-BD51-C701B967F4D0}" destId="{70E257BC-F247-4D54-B360-5FEC494B9B74}" srcOrd="7" destOrd="0" presId="urn:microsoft.com/office/officeart/2008/layout/PictureStrips"/>
    <dgm:cxn modelId="{DBBEC741-F5AF-478D-AD36-7DA59E02B925}" type="presParOf" srcId="{36B5A7B5-D20A-45CD-BD51-C701B967F4D0}" destId="{3567B58A-A336-48AD-A5AC-69B9D1B9EEE4}" srcOrd="8" destOrd="0" presId="urn:microsoft.com/office/officeart/2008/layout/PictureStrips"/>
    <dgm:cxn modelId="{A366011A-A5C2-418B-BD28-89E9BAB3B995}" type="presParOf" srcId="{3567B58A-A336-48AD-A5AC-69B9D1B9EEE4}" destId="{8E5A267E-BD1A-486B-A2A7-A5DED444559D}" srcOrd="0" destOrd="0" presId="urn:microsoft.com/office/officeart/2008/layout/PictureStrips"/>
    <dgm:cxn modelId="{C2A31500-FD46-444C-B4E1-04C2C7FC1DB3}" type="presParOf" srcId="{3567B58A-A336-48AD-A5AC-69B9D1B9EEE4}" destId="{4AF297D3-DF6F-4F0E-B903-7D4DEA6B433B}" srcOrd="1" destOrd="0" presId="urn:microsoft.com/office/officeart/2008/layout/PictureStrips"/>
    <dgm:cxn modelId="{72D97DB9-1E8D-4AE9-A749-AD8731BDB725}" type="presParOf" srcId="{36B5A7B5-D20A-45CD-BD51-C701B967F4D0}" destId="{E28491A5-C4E8-4CD3-87C2-726A0FE08318}" srcOrd="9" destOrd="0" presId="urn:microsoft.com/office/officeart/2008/layout/PictureStrips"/>
    <dgm:cxn modelId="{A72862A1-64A0-42E5-B0D5-6C0CDEA026FC}" type="presParOf" srcId="{36B5A7B5-D20A-45CD-BD51-C701B967F4D0}" destId="{95CB6DC1-5178-42AF-AE8C-4174CF0D6340}" srcOrd="10" destOrd="0" presId="urn:microsoft.com/office/officeart/2008/layout/PictureStrips"/>
    <dgm:cxn modelId="{88C73941-AD4E-4F48-96A4-67F9208EB559}" type="presParOf" srcId="{95CB6DC1-5178-42AF-AE8C-4174CF0D6340}" destId="{5990FA24-65BF-4AD4-B39B-B7E8F4020FC8}" srcOrd="0" destOrd="0" presId="urn:microsoft.com/office/officeart/2008/layout/PictureStrips"/>
    <dgm:cxn modelId="{FC17E3A6-C5B4-49B6-B3C5-E1C25632E426}" type="presParOf" srcId="{95CB6DC1-5178-42AF-AE8C-4174CF0D6340}" destId="{80DFBA00-3FBB-4285-8450-76A15C9D0BDC}" srcOrd="1" destOrd="0" presId="urn:microsoft.com/office/officeart/2008/layout/PictureStrips"/>
    <dgm:cxn modelId="{0D49056F-83E1-499A-9BE6-9558D9B9E958}" type="presParOf" srcId="{36B5A7B5-D20A-45CD-BD51-C701B967F4D0}" destId="{ED4E933B-2562-4920-BE1E-053B3FECDC6E}" srcOrd="11" destOrd="0" presId="urn:microsoft.com/office/officeart/2008/layout/PictureStrips"/>
    <dgm:cxn modelId="{861B0E78-F162-4EF9-9C5D-46BA91318115}" type="presParOf" srcId="{36B5A7B5-D20A-45CD-BD51-C701B967F4D0}" destId="{5BC60005-34DE-40E8-AF04-CB210774549E}" srcOrd="12" destOrd="0" presId="urn:microsoft.com/office/officeart/2008/layout/PictureStrips"/>
    <dgm:cxn modelId="{7D40CA9D-80E6-47F3-9016-069240D0A15C}" type="presParOf" srcId="{5BC60005-34DE-40E8-AF04-CB210774549E}" destId="{130899F1-3E63-4FB4-BBF7-E6FBC6485D33}" srcOrd="0" destOrd="0" presId="urn:microsoft.com/office/officeart/2008/layout/PictureStrips"/>
    <dgm:cxn modelId="{4315C824-CD36-4F2D-90F2-02D636CF1997}" type="presParOf" srcId="{5BC60005-34DE-40E8-AF04-CB210774549E}" destId="{7961C8A5-8F21-4CFF-B1ED-27EE6309A762}" srcOrd="1" destOrd="0" presId="urn:microsoft.com/office/officeart/2008/layout/PictureStrips"/>
    <dgm:cxn modelId="{42830D01-7A4A-4504-B310-88C79B479D77}" type="presParOf" srcId="{36B5A7B5-D20A-45CD-BD51-C701B967F4D0}" destId="{DD46551B-351B-4B51-B419-4CCE4F9FF141}" srcOrd="13" destOrd="0" presId="urn:microsoft.com/office/officeart/2008/layout/PictureStrips"/>
    <dgm:cxn modelId="{B254680C-2968-4B17-B4F3-0BEAC48422E4}" type="presParOf" srcId="{36B5A7B5-D20A-45CD-BD51-C701B967F4D0}" destId="{010509AA-1BD7-466C-9C37-D6AE99D7F0BE}" srcOrd="14" destOrd="0" presId="urn:microsoft.com/office/officeart/2008/layout/PictureStrips"/>
    <dgm:cxn modelId="{2BC3C600-E50F-451B-BB35-B3BAA4837017}" type="presParOf" srcId="{010509AA-1BD7-466C-9C37-D6AE99D7F0BE}" destId="{238769CD-EF77-4A6C-A724-CBE51A934605}" srcOrd="0" destOrd="0" presId="urn:microsoft.com/office/officeart/2008/layout/PictureStrips"/>
    <dgm:cxn modelId="{7BF6E0B4-BFBB-4545-817B-0E6848D94DC1}" type="presParOf" srcId="{010509AA-1BD7-466C-9C37-D6AE99D7F0BE}" destId="{E7CD5FA2-1F69-4E07-A26C-B799479396BA}" srcOrd="1" destOrd="0" presId="urn:microsoft.com/office/officeart/2008/layout/PictureStrips"/>
    <dgm:cxn modelId="{B63EBB8C-47EF-4A90-BA71-09483CED374C}" type="presParOf" srcId="{36B5A7B5-D20A-45CD-BD51-C701B967F4D0}" destId="{7C707043-1B16-433C-A7D0-AA99DCEEB26F}" srcOrd="15" destOrd="0" presId="urn:microsoft.com/office/officeart/2008/layout/PictureStrips"/>
    <dgm:cxn modelId="{8D979652-FF44-4575-BF6D-DD427BE43843}" type="presParOf" srcId="{36B5A7B5-D20A-45CD-BD51-C701B967F4D0}" destId="{47AA64FA-96CD-4D9F-9A13-DDA07D6CB169}" srcOrd="16" destOrd="0" presId="urn:microsoft.com/office/officeart/2008/layout/PictureStrips"/>
    <dgm:cxn modelId="{A7F614A6-7DE2-4A99-84D2-C385BFB8F8EC}" type="presParOf" srcId="{47AA64FA-96CD-4D9F-9A13-DDA07D6CB169}" destId="{42BBA4D7-1299-41A1-9866-50B5B12DE2F9}" srcOrd="0" destOrd="0" presId="urn:microsoft.com/office/officeart/2008/layout/PictureStrips"/>
    <dgm:cxn modelId="{DB303773-5FD3-4A74-B898-52BD7159452A}" type="presParOf" srcId="{47AA64FA-96CD-4D9F-9A13-DDA07D6CB169}" destId="{C8BF1C40-6EC3-473C-BC76-651B8363C981}" srcOrd="1" destOrd="0" presId="urn:microsoft.com/office/officeart/2008/layout/PictureStrips"/>
    <dgm:cxn modelId="{7F3DB6C6-7112-4A29-A43E-065F026E8800}" type="presParOf" srcId="{36B5A7B5-D20A-45CD-BD51-C701B967F4D0}" destId="{2E3BFF6E-1FF5-440B-8945-28BDCD210B61}" srcOrd="17" destOrd="0" presId="urn:microsoft.com/office/officeart/2008/layout/PictureStrips"/>
    <dgm:cxn modelId="{C13731EB-11A1-4B47-B44D-E4E06C8CAD64}" type="presParOf" srcId="{36B5A7B5-D20A-45CD-BD51-C701B967F4D0}" destId="{FEAEEC57-8228-43CA-B359-656EE2317A6E}" srcOrd="18" destOrd="0" presId="urn:microsoft.com/office/officeart/2008/layout/PictureStrips"/>
    <dgm:cxn modelId="{90917DB3-B4E1-4B2A-9614-4E9926D77B7D}" type="presParOf" srcId="{FEAEEC57-8228-43CA-B359-656EE2317A6E}" destId="{E9037664-FCCA-4EF2-8EF6-9E4EA042B432}" srcOrd="0" destOrd="0" presId="urn:microsoft.com/office/officeart/2008/layout/PictureStrips"/>
    <dgm:cxn modelId="{37DFC4F8-E840-4205-BEB9-CDA1C6CE0A0B}" type="presParOf" srcId="{FEAEEC57-8228-43CA-B359-656EE2317A6E}" destId="{57DEEF70-5DD6-4FDB-B026-303FF1FD0B9D}" srcOrd="1" destOrd="0" presId="urn:microsoft.com/office/officeart/2008/layout/PictureStrips"/>
    <dgm:cxn modelId="{96D16B05-24D4-42A9-A469-524FE4B1C378}" type="presParOf" srcId="{36B5A7B5-D20A-45CD-BD51-C701B967F4D0}" destId="{12A08AB0-9196-45D2-BF05-0E2C609167A9}" srcOrd="19" destOrd="0" presId="urn:microsoft.com/office/officeart/2008/layout/PictureStrips"/>
    <dgm:cxn modelId="{BF0FFB77-473C-47F7-A56D-1CA9A0C10CFE}" type="presParOf" srcId="{36B5A7B5-D20A-45CD-BD51-C701B967F4D0}" destId="{271F0BFB-E971-40C6-BC64-37AE8C62BD93}" srcOrd="20" destOrd="0" presId="urn:microsoft.com/office/officeart/2008/layout/PictureStrips"/>
    <dgm:cxn modelId="{41E5F6CC-00F4-449D-9774-FADF2014FB2F}" type="presParOf" srcId="{271F0BFB-E971-40C6-BC64-37AE8C62BD93}" destId="{843239DE-48C1-4BBD-B6EE-C6BB5CC7474F}" srcOrd="0" destOrd="0" presId="urn:microsoft.com/office/officeart/2008/layout/PictureStrips"/>
    <dgm:cxn modelId="{3CBB7CF7-2249-49AF-97FA-8CF05AB80EB0}" type="presParOf" srcId="{271F0BFB-E971-40C6-BC64-37AE8C62BD93}" destId="{7E3B5FD9-F6EB-469C-B21E-D024A9AAF13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8D8B2E-7144-486C-BED2-0C024C3E10F5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36940B-91C1-4B9B-810E-9B6442FE5836}" type="pres">
      <dgm:prSet presAssocID="{818D8B2E-7144-486C-BED2-0C024C3E10F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1A74F0E-637D-4529-ACDC-7BAF30AB2C2D}" type="presOf" srcId="{818D8B2E-7144-486C-BED2-0C024C3E10F5}" destId="{7036940B-91C1-4B9B-810E-9B6442FE5836}" srcOrd="0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9CFEB7-B5A6-45BB-8B79-A5887D31C49D}" type="doc">
      <dgm:prSet loTypeId="urn:microsoft.com/office/officeart/2005/8/layout/hierarchy3" loCatId="relationship" qsTypeId="urn:microsoft.com/office/officeart/2005/8/quickstyle/3d7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0F8D445-AEF2-4E27-A0A2-5E7738A4A8F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Муниципальные программы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ЗАТО г. Североморск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3 846 740,4</a:t>
          </a:r>
        </a:p>
        <a:p>
          <a:r>
            <a:rPr lang="ru-RU" sz="20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96,4 %</a:t>
          </a:r>
          <a:endParaRPr lang="ru-RU" sz="2000" b="1" dirty="0">
            <a:solidFill>
              <a:schemeClr val="accent5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6BDC2E-FF26-40B4-AF25-974D21368AD9}" type="parTrans" cxnId="{05C34F31-1FBC-4204-B1A0-A3A0AEB0E2BD}">
      <dgm:prSet/>
      <dgm:spPr/>
      <dgm:t>
        <a:bodyPr/>
        <a:lstStyle/>
        <a:p>
          <a:endParaRPr lang="ru-RU"/>
        </a:p>
      </dgm:t>
    </dgm:pt>
    <dgm:pt modelId="{E91834EF-5062-4F65-A0EA-A68233B26E6D}" type="sibTrans" cxnId="{05C34F31-1FBC-4204-B1A0-A3A0AEB0E2BD}">
      <dgm:prSet/>
      <dgm:spPr/>
      <dgm:t>
        <a:bodyPr/>
        <a:lstStyle/>
        <a:p>
          <a:endParaRPr lang="ru-RU"/>
        </a:p>
      </dgm:t>
    </dgm:pt>
    <dgm:pt modelId="{B2958434-E818-481F-AF62-DF77F8011C2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Непрограммное направление деятельности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144 638,0</a:t>
          </a:r>
        </a:p>
        <a:p>
          <a:r>
            <a:rPr lang="ru-RU" sz="20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3,6 %</a:t>
          </a:r>
          <a:endParaRPr lang="ru-RU" sz="2000" b="1" dirty="0">
            <a:solidFill>
              <a:schemeClr val="accent5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428793F-9C82-44B9-953D-B7B52EAB72A3}" type="parTrans" cxnId="{EDFC43CD-02E9-4DDD-BD17-ADF1B95B5591}">
      <dgm:prSet/>
      <dgm:spPr/>
      <dgm:t>
        <a:bodyPr/>
        <a:lstStyle/>
        <a:p>
          <a:endParaRPr lang="ru-RU"/>
        </a:p>
      </dgm:t>
    </dgm:pt>
    <dgm:pt modelId="{5B3B6481-CC7D-4C7E-80AB-12671683D571}" type="sibTrans" cxnId="{EDFC43CD-02E9-4DDD-BD17-ADF1B95B5591}">
      <dgm:prSet/>
      <dgm:spPr/>
      <dgm:t>
        <a:bodyPr/>
        <a:lstStyle/>
        <a:p>
          <a:endParaRPr lang="ru-RU"/>
        </a:p>
      </dgm:t>
    </dgm:pt>
    <dgm:pt modelId="{94398E89-99BD-40EC-B31F-E2B6661052D8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 бюджета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2021 год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3 991 378,4</a:t>
          </a:r>
        </a:p>
        <a:p>
          <a:r>
            <a:rPr lang="ru-RU" sz="20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100 %</a:t>
          </a:r>
        </a:p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CCC5DCF5-4645-4589-A467-D35930556E9D}" type="parTrans" cxnId="{B972E297-91DD-4521-8AEE-A2115974891B}">
      <dgm:prSet/>
      <dgm:spPr/>
      <dgm:t>
        <a:bodyPr/>
        <a:lstStyle/>
        <a:p>
          <a:endParaRPr lang="ru-RU"/>
        </a:p>
      </dgm:t>
    </dgm:pt>
    <dgm:pt modelId="{F2966FD2-38B1-4509-BA1A-8BC2F5A19345}" type="sibTrans" cxnId="{B972E297-91DD-4521-8AEE-A2115974891B}">
      <dgm:prSet/>
      <dgm:spPr/>
      <dgm:t>
        <a:bodyPr/>
        <a:lstStyle/>
        <a:p>
          <a:endParaRPr lang="ru-RU"/>
        </a:p>
      </dgm:t>
    </dgm:pt>
    <dgm:pt modelId="{F8DEE274-9FE8-4365-B327-2B80A0A52587}" type="pres">
      <dgm:prSet presAssocID="{3C9CFEB7-B5A6-45BB-8B79-A5887D31C4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A79AD6-2CA8-4655-AA20-EA62EFA4402D}" type="pres">
      <dgm:prSet presAssocID="{00F8D445-AEF2-4E27-A0A2-5E7738A4A8FA}" presName="root" presStyleCnt="0"/>
      <dgm:spPr/>
      <dgm:t>
        <a:bodyPr/>
        <a:lstStyle/>
        <a:p>
          <a:endParaRPr lang="ru-RU"/>
        </a:p>
      </dgm:t>
    </dgm:pt>
    <dgm:pt modelId="{1EB50664-6269-4B41-B98D-34693D87A443}" type="pres">
      <dgm:prSet presAssocID="{00F8D445-AEF2-4E27-A0A2-5E7738A4A8FA}" presName="rootComposite" presStyleCnt="0"/>
      <dgm:spPr/>
      <dgm:t>
        <a:bodyPr/>
        <a:lstStyle/>
        <a:p>
          <a:endParaRPr lang="ru-RU"/>
        </a:p>
      </dgm:t>
    </dgm:pt>
    <dgm:pt modelId="{5C3D0221-A5BA-471B-A88B-79D178F55015}" type="pres">
      <dgm:prSet presAssocID="{00F8D445-AEF2-4E27-A0A2-5E7738A4A8FA}" presName="rootText" presStyleLbl="node1" presStyleIdx="0" presStyleCnt="3" custAng="60000" custScaleX="367810" custScaleY="454833" custLinFactX="100000" custLinFactY="-200000" custLinFactNeighborX="102084" custLinFactNeighborY="-205058"/>
      <dgm:spPr/>
      <dgm:t>
        <a:bodyPr/>
        <a:lstStyle/>
        <a:p>
          <a:endParaRPr lang="ru-RU"/>
        </a:p>
      </dgm:t>
    </dgm:pt>
    <dgm:pt modelId="{01F4CAFD-B1C7-49F8-AF00-CE7FDAC7F6B2}" type="pres">
      <dgm:prSet presAssocID="{00F8D445-AEF2-4E27-A0A2-5E7738A4A8FA}" presName="rootConnector" presStyleLbl="node1" presStyleIdx="0" presStyleCnt="3"/>
      <dgm:spPr/>
      <dgm:t>
        <a:bodyPr/>
        <a:lstStyle/>
        <a:p>
          <a:endParaRPr lang="ru-RU"/>
        </a:p>
      </dgm:t>
    </dgm:pt>
    <dgm:pt modelId="{30B1F7F1-F092-4035-AFE5-6D2533A9E3B1}" type="pres">
      <dgm:prSet presAssocID="{00F8D445-AEF2-4E27-A0A2-5E7738A4A8FA}" presName="childShape" presStyleCnt="0"/>
      <dgm:spPr/>
      <dgm:t>
        <a:bodyPr/>
        <a:lstStyle/>
        <a:p>
          <a:endParaRPr lang="ru-RU"/>
        </a:p>
      </dgm:t>
    </dgm:pt>
    <dgm:pt modelId="{88194953-4D41-4EF6-BF9B-4DF968A85555}" type="pres">
      <dgm:prSet presAssocID="{B2958434-E818-481F-AF62-DF77F8011C22}" presName="root" presStyleCnt="0"/>
      <dgm:spPr/>
      <dgm:t>
        <a:bodyPr/>
        <a:lstStyle/>
        <a:p>
          <a:endParaRPr lang="ru-RU"/>
        </a:p>
      </dgm:t>
    </dgm:pt>
    <dgm:pt modelId="{8D1B95B8-11B5-4302-9D6E-9F4F291753FE}" type="pres">
      <dgm:prSet presAssocID="{B2958434-E818-481F-AF62-DF77F8011C22}" presName="rootComposite" presStyleCnt="0"/>
      <dgm:spPr/>
      <dgm:t>
        <a:bodyPr/>
        <a:lstStyle/>
        <a:p>
          <a:endParaRPr lang="ru-RU"/>
        </a:p>
      </dgm:t>
    </dgm:pt>
    <dgm:pt modelId="{79D741E4-6E20-43AF-B429-916706C3EF70}" type="pres">
      <dgm:prSet presAssocID="{B2958434-E818-481F-AF62-DF77F8011C22}" presName="rootText" presStyleLbl="node1" presStyleIdx="1" presStyleCnt="3" custScaleX="258591" custScaleY="448089" custLinFactX="100000" custLinFactY="-80254" custLinFactNeighborX="175741" custLinFactNeighborY="-100000"/>
      <dgm:spPr/>
      <dgm:t>
        <a:bodyPr/>
        <a:lstStyle/>
        <a:p>
          <a:endParaRPr lang="ru-RU"/>
        </a:p>
      </dgm:t>
    </dgm:pt>
    <dgm:pt modelId="{EB13B288-38F2-4B15-8A0E-8BF0CE9D0310}" type="pres">
      <dgm:prSet presAssocID="{B2958434-E818-481F-AF62-DF77F8011C22}" presName="rootConnector" presStyleLbl="node1" presStyleIdx="1" presStyleCnt="3"/>
      <dgm:spPr/>
      <dgm:t>
        <a:bodyPr/>
        <a:lstStyle/>
        <a:p>
          <a:endParaRPr lang="ru-RU"/>
        </a:p>
      </dgm:t>
    </dgm:pt>
    <dgm:pt modelId="{0F94EFB5-6476-4F5D-A817-6E41D39BB8CF}" type="pres">
      <dgm:prSet presAssocID="{B2958434-E818-481F-AF62-DF77F8011C22}" presName="childShape" presStyleCnt="0"/>
      <dgm:spPr/>
      <dgm:t>
        <a:bodyPr/>
        <a:lstStyle/>
        <a:p>
          <a:endParaRPr lang="ru-RU"/>
        </a:p>
      </dgm:t>
    </dgm:pt>
    <dgm:pt modelId="{20ED557A-0A6A-4025-BB9F-7FE983D70CF3}" type="pres">
      <dgm:prSet presAssocID="{94398E89-99BD-40EC-B31F-E2B6661052D8}" presName="root" presStyleCnt="0"/>
      <dgm:spPr/>
      <dgm:t>
        <a:bodyPr/>
        <a:lstStyle/>
        <a:p>
          <a:endParaRPr lang="ru-RU"/>
        </a:p>
      </dgm:t>
    </dgm:pt>
    <dgm:pt modelId="{EF59D1F3-B097-419A-85CE-44E788F44B06}" type="pres">
      <dgm:prSet presAssocID="{94398E89-99BD-40EC-B31F-E2B6661052D8}" presName="rootComposite" presStyleCnt="0"/>
      <dgm:spPr/>
      <dgm:t>
        <a:bodyPr/>
        <a:lstStyle/>
        <a:p>
          <a:endParaRPr lang="ru-RU"/>
        </a:p>
      </dgm:t>
    </dgm:pt>
    <dgm:pt modelId="{F8C63BE2-8081-4FED-9B34-6155D4597431}" type="pres">
      <dgm:prSet presAssocID="{94398E89-99BD-40EC-B31F-E2B6661052D8}" presName="rootText" presStyleLbl="node1" presStyleIdx="2" presStyleCnt="3" custScaleX="291620" custScaleY="475520" custLinFactX="-112803" custLinFactY="179164" custLinFactNeighborX="-200000" custLinFactNeighborY="200000"/>
      <dgm:spPr/>
      <dgm:t>
        <a:bodyPr/>
        <a:lstStyle/>
        <a:p>
          <a:endParaRPr lang="ru-RU"/>
        </a:p>
      </dgm:t>
    </dgm:pt>
    <dgm:pt modelId="{469D39F3-0C2E-4EEA-AFB8-3018F1AC3486}" type="pres">
      <dgm:prSet presAssocID="{94398E89-99BD-40EC-B31F-E2B6661052D8}" presName="rootConnector" presStyleLbl="node1" presStyleIdx="2" presStyleCnt="3"/>
      <dgm:spPr/>
      <dgm:t>
        <a:bodyPr/>
        <a:lstStyle/>
        <a:p>
          <a:endParaRPr lang="ru-RU"/>
        </a:p>
      </dgm:t>
    </dgm:pt>
    <dgm:pt modelId="{9501D821-9952-4FB3-BFB1-1218DAF5B3FA}" type="pres">
      <dgm:prSet presAssocID="{94398E89-99BD-40EC-B31F-E2B6661052D8}" presName="childShape" presStyleCnt="0"/>
      <dgm:spPr/>
      <dgm:t>
        <a:bodyPr/>
        <a:lstStyle/>
        <a:p>
          <a:endParaRPr lang="ru-RU"/>
        </a:p>
      </dgm:t>
    </dgm:pt>
  </dgm:ptLst>
  <dgm:cxnLst>
    <dgm:cxn modelId="{EDFC43CD-02E9-4DDD-BD17-ADF1B95B5591}" srcId="{3C9CFEB7-B5A6-45BB-8B79-A5887D31C49D}" destId="{B2958434-E818-481F-AF62-DF77F8011C22}" srcOrd="1" destOrd="0" parTransId="{0428793F-9C82-44B9-953D-B7B52EAB72A3}" sibTransId="{5B3B6481-CC7D-4C7E-80AB-12671683D571}"/>
    <dgm:cxn modelId="{B972E297-91DD-4521-8AEE-A2115974891B}" srcId="{3C9CFEB7-B5A6-45BB-8B79-A5887D31C49D}" destId="{94398E89-99BD-40EC-B31F-E2B6661052D8}" srcOrd="2" destOrd="0" parTransId="{CCC5DCF5-4645-4589-A467-D35930556E9D}" sibTransId="{F2966FD2-38B1-4509-BA1A-8BC2F5A19345}"/>
    <dgm:cxn modelId="{80571EE4-7489-434C-B753-97B062F755C4}" type="presOf" srcId="{00F8D445-AEF2-4E27-A0A2-5E7738A4A8FA}" destId="{5C3D0221-A5BA-471B-A88B-79D178F55015}" srcOrd="0" destOrd="0" presId="urn:microsoft.com/office/officeart/2005/8/layout/hierarchy3"/>
    <dgm:cxn modelId="{2E60FFFB-F692-477C-96C1-A978E5D05E20}" type="presOf" srcId="{B2958434-E818-481F-AF62-DF77F8011C22}" destId="{EB13B288-38F2-4B15-8A0E-8BF0CE9D0310}" srcOrd="1" destOrd="0" presId="urn:microsoft.com/office/officeart/2005/8/layout/hierarchy3"/>
    <dgm:cxn modelId="{A63173AE-B9A3-4FA2-8A18-36DCB3D7A300}" type="presOf" srcId="{94398E89-99BD-40EC-B31F-E2B6661052D8}" destId="{469D39F3-0C2E-4EEA-AFB8-3018F1AC3486}" srcOrd="1" destOrd="0" presId="urn:microsoft.com/office/officeart/2005/8/layout/hierarchy3"/>
    <dgm:cxn modelId="{C2B6B530-1A8A-4AEB-8095-BC2010C60609}" type="presOf" srcId="{B2958434-E818-481F-AF62-DF77F8011C22}" destId="{79D741E4-6E20-43AF-B429-916706C3EF70}" srcOrd="0" destOrd="0" presId="urn:microsoft.com/office/officeart/2005/8/layout/hierarchy3"/>
    <dgm:cxn modelId="{77348458-C32B-435E-829E-5AF8A5C8F406}" type="presOf" srcId="{3C9CFEB7-B5A6-45BB-8B79-A5887D31C49D}" destId="{F8DEE274-9FE8-4365-B327-2B80A0A52587}" srcOrd="0" destOrd="0" presId="urn:microsoft.com/office/officeart/2005/8/layout/hierarchy3"/>
    <dgm:cxn modelId="{05C34F31-1FBC-4204-B1A0-A3A0AEB0E2BD}" srcId="{3C9CFEB7-B5A6-45BB-8B79-A5887D31C49D}" destId="{00F8D445-AEF2-4E27-A0A2-5E7738A4A8FA}" srcOrd="0" destOrd="0" parTransId="{686BDC2E-FF26-40B4-AF25-974D21368AD9}" sibTransId="{E91834EF-5062-4F65-A0EA-A68233B26E6D}"/>
    <dgm:cxn modelId="{C9EAB8DA-C861-4B41-A82D-B2485133BFAB}" type="presOf" srcId="{94398E89-99BD-40EC-B31F-E2B6661052D8}" destId="{F8C63BE2-8081-4FED-9B34-6155D4597431}" srcOrd="0" destOrd="0" presId="urn:microsoft.com/office/officeart/2005/8/layout/hierarchy3"/>
    <dgm:cxn modelId="{21DC3255-33A7-4158-B247-BDEB55B1D1F8}" type="presOf" srcId="{00F8D445-AEF2-4E27-A0A2-5E7738A4A8FA}" destId="{01F4CAFD-B1C7-49F8-AF00-CE7FDAC7F6B2}" srcOrd="1" destOrd="0" presId="urn:microsoft.com/office/officeart/2005/8/layout/hierarchy3"/>
    <dgm:cxn modelId="{A26EF9E2-FC09-4BDD-9231-C095C5EF4C2F}" type="presParOf" srcId="{F8DEE274-9FE8-4365-B327-2B80A0A52587}" destId="{C2A79AD6-2CA8-4655-AA20-EA62EFA4402D}" srcOrd="0" destOrd="0" presId="urn:microsoft.com/office/officeart/2005/8/layout/hierarchy3"/>
    <dgm:cxn modelId="{29D98A25-363D-44DD-A9A5-06A3B57CEF1F}" type="presParOf" srcId="{C2A79AD6-2CA8-4655-AA20-EA62EFA4402D}" destId="{1EB50664-6269-4B41-B98D-34693D87A443}" srcOrd="0" destOrd="0" presId="urn:microsoft.com/office/officeart/2005/8/layout/hierarchy3"/>
    <dgm:cxn modelId="{25504D41-F567-4B4C-9EAA-103E60AB409B}" type="presParOf" srcId="{1EB50664-6269-4B41-B98D-34693D87A443}" destId="{5C3D0221-A5BA-471B-A88B-79D178F55015}" srcOrd="0" destOrd="0" presId="urn:microsoft.com/office/officeart/2005/8/layout/hierarchy3"/>
    <dgm:cxn modelId="{EBF33B91-2B89-438E-B2F0-4FAC0ED42344}" type="presParOf" srcId="{1EB50664-6269-4B41-B98D-34693D87A443}" destId="{01F4CAFD-B1C7-49F8-AF00-CE7FDAC7F6B2}" srcOrd="1" destOrd="0" presId="urn:microsoft.com/office/officeart/2005/8/layout/hierarchy3"/>
    <dgm:cxn modelId="{AFEC151E-DE2A-404D-A546-14C2A530962E}" type="presParOf" srcId="{C2A79AD6-2CA8-4655-AA20-EA62EFA4402D}" destId="{30B1F7F1-F092-4035-AFE5-6D2533A9E3B1}" srcOrd="1" destOrd="0" presId="urn:microsoft.com/office/officeart/2005/8/layout/hierarchy3"/>
    <dgm:cxn modelId="{BD2130BF-3BFE-47A6-A500-6EC7B15A44D6}" type="presParOf" srcId="{F8DEE274-9FE8-4365-B327-2B80A0A52587}" destId="{88194953-4D41-4EF6-BF9B-4DF968A85555}" srcOrd="1" destOrd="0" presId="urn:microsoft.com/office/officeart/2005/8/layout/hierarchy3"/>
    <dgm:cxn modelId="{B9D013DF-29A6-4D64-BCD6-CA0859924704}" type="presParOf" srcId="{88194953-4D41-4EF6-BF9B-4DF968A85555}" destId="{8D1B95B8-11B5-4302-9D6E-9F4F291753FE}" srcOrd="0" destOrd="0" presId="urn:microsoft.com/office/officeart/2005/8/layout/hierarchy3"/>
    <dgm:cxn modelId="{2A8BA39F-78FE-48E3-8505-753686941880}" type="presParOf" srcId="{8D1B95B8-11B5-4302-9D6E-9F4F291753FE}" destId="{79D741E4-6E20-43AF-B429-916706C3EF70}" srcOrd="0" destOrd="0" presId="urn:microsoft.com/office/officeart/2005/8/layout/hierarchy3"/>
    <dgm:cxn modelId="{D04A288C-DACF-4843-83A5-40162B9581B7}" type="presParOf" srcId="{8D1B95B8-11B5-4302-9D6E-9F4F291753FE}" destId="{EB13B288-38F2-4B15-8A0E-8BF0CE9D0310}" srcOrd="1" destOrd="0" presId="urn:microsoft.com/office/officeart/2005/8/layout/hierarchy3"/>
    <dgm:cxn modelId="{1799FE85-1A04-4BD1-9242-23ABB6DF4384}" type="presParOf" srcId="{88194953-4D41-4EF6-BF9B-4DF968A85555}" destId="{0F94EFB5-6476-4F5D-A817-6E41D39BB8CF}" srcOrd="1" destOrd="0" presId="urn:microsoft.com/office/officeart/2005/8/layout/hierarchy3"/>
    <dgm:cxn modelId="{6AE90E39-FFD7-4AE3-8D77-40D5117CA247}" type="presParOf" srcId="{F8DEE274-9FE8-4365-B327-2B80A0A52587}" destId="{20ED557A-0A6A-4025-BB9F-7FE983D70CF3}" srcOrd="2" destOrd="0" presId="urn:microsoft.com/office/officeart/2005/8/layout/hierarchy3"/>
    <dgm:cxn modelId="{F055FCF5-1036-47C1-ACD9-13008B0D1422}" type="presParOf" srcId="{20ED557A-0A6A-4025-BB9F-7FE983D70CF3}" destId="{EF59D1F3-B097-419A-85CE-44E788F44B06}" srcOrd="0" destOrd="0" presId="urn:microsoft.com/office/officeart/2005/8/layout/hierarchy3"/>
    <dgm:cxn modelId="{B143CA38-4FF0-42E9-9785-2290CFEBDF97}" type="presParOf" srcId="{EF59D1F3-B097-419A-85CE-44E788F44B06}" destId="{F8C63BE2-8081-4FED-9B34-6155D4597431}" srcOrd="0" destOrd="0" presId="urn:microsoft.com/office/officeart/2005/8/layout/hierarchy3"/>
    <dgm:cxn modelId="{E128505F-A71C-4A5D-8481-D7B4C17C3616}" type="presParOf" srcId="{EF59D1F3-B097-419A-85CE-44E788F44B06}" destId="{469D39F3-0C2E-4EEA-AFB8-3018F1AC3486}" srcOrd="1" destOrd="0" presId="urn:microsoft.com/office/officeart/2005/8/layout/hierarchy3"/>
    <dgm:cxn modelId="{83A1A25A-86AE-4B01-BFB9-AF49FC58F8FF}" type="presParOf" srcId="{20ED557A-0A6A-4025-BB9F-7FE983D70CF3}" destId="{9501D821-9952-4FB3-BFB1-1218DAF5B3F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0.89249</cdr:x>
      <cdr:y>0.05598</cdr:y>
    </cdr:from>
    <cdr:to>
      <cdr:x>0.9925</cdr:x>
      <cdr:y>0.1781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9017865" y="183979"/>
          <a:ext cx="1010503" cy="4013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тыс. руб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0.48171</cdr:x>
      <cdr:y>0.35988</cdr:y>
    </cdr:from>
    <cdr:to>
      <cdr:x>0.61479</cdr:x>
      <cdr:y>0.50349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6653" y="706838"/>
          <a:ext cx="568183" cy="282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0.28343</cdr:x>
      <cdr:y>0.51523</cdr:y>
    </cdr:from>
    <cdr:to>
      <cdr:x>0.46226</cdr:x>
      <cdr:y>0.62024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0116" y="2078185"/>
          <a:ext cx="763512" cy="423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35,3 %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0.57746</cdr:x>
      <cdr:y>0.4504</cdr:y>
    </cdr:from>
    <cdr:to>
      <cdr:x>0.70638</cdr:x>
      <cdr:y>0.54959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65445" y="1816708"/>
          <a:ext cx="550421" cy="400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48,4%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0.42053</cdr:x>
      <cdr:y>0.22686</cdr:y>
    </cdr:from>
    <cdr:to>
      <cdr:x>0.57746</cdr:x>
      <cdr:y>0.29395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95445" y="915040"/>
          <a:ext cx="670000" cy="2706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3,6%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0.30993</cdr:x>
      <cdr:y>0.16837</cdr:y>
    </cdr:from>
    <cdr:to>
      <cdr:x>0.42556</cdr:x>
      <cdr:y>0.21917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23261" y="679139"/>
          <a:ext cx="493680" cy="204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0,9%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0.29232</cdr:x>
      <cdr:y>0.33006</cdr:y>
    </cdr:from>
    <cdr:to>
      <cdr:x>0.43077</cdr:x>
      <cdr:y>0.397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48076" y="1331284"/>
          <a:ext cx="591110" cy="270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11,8%</a:t>
          </a:r>
          <a:endParaRPr lang="ru-RU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0.44983</cdr:x>
      <cdr:y>0.24185</cdr:y>
    </cdr:from>
    <cdr:to>
      <cdr:x>0.48518</cdr:x>
      <cdr:y>0.29459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0535" y="366362"/>
          <a:ext cx="150921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0.5294</cdr:x>
      <cdr:y>0.25943</cdr:y>
    </cdr:from>
    <cdr:to>
      <cdr:x>0.57459</cdr:x>
      <cdr:y>0.31217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60273" y="392995"/>
          <a:ext cx="192923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0.57459</cdr:x>
      <cdr:y>0.42352</cdr:y>
    </cdr:from>
    <cdr:to>
      <cdr:x>0.65169</cdr:x>
      <cdr:y>0.4997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53196" y="641569"/>
          <a:ext cx="329198" cy="115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0.44775</cdr:x>
      <cdr:y>0.54072</cdr:y>
    </cdr:from>
    <cdr:to>
      <cdr:x>0.51377</cdr:x>
      <cdr:y>0.63449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11658" y="819123"/>
          <a:ext cx="281885" cy="142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0.36958</cdr:x>
      <cdr:y>0.13984</cdr:y>
    </cdr:from>
    <cdr:to>
      <cdr:x>0.51677</cdr:x>
      <cdr:y>0.30979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77923" y="296287"/>
          <a:ext cx="628413" cy="360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14,9%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0.5204</cdr:x>
      <cdr:y>0.5</cdr:y>
    </cdr:from>
    <cdr:to>
      <cdr:x>0.67711</cdr:x>
      <cdr:y>0.65237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21838" y="1059346"/>
          <a:ext cx="669092" cy="322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85,1%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0.36983</cdr:x>
      <cdr:y>0.57113</cdr:y>
    </cdr:from>
    <cdr:to>
      <cdr:x>0.50291</cdr:x>
      <cdr:y>0.71474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8969" y="1358389"/>
          <a:ext cx="568182" cy="341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74,5%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0.62694</cdr:x>
      <cdr:y>0.27406</cdr:y>
    </cdr:from>
    <cdr:to>
      <cdr:x>0.78403</cdr:x>
      <cdr:y>0.39158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76709" y="651830"/>
          <a:ext cx="670694" cy="279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16,8%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0.52141</cdr:x>
      <cdr:y>0.1779</cdr:y>
    </cdr:from>
    <cdr:to>
      <cdr:x>0.66855</cdr:x>
      <cdr:y>0.25133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26150" y="423120"/>
          <a:ext cx="628193" cy="174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7,3%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0.41868</cdr:x>
      <cdr:y>0.0546</cdr:y>
    </cdr:from>
    <cdr:to>
      <cdr:x>0.55174</cdr:x>
      <cdr:y>0.21511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87544" y="129862"/>
          <a:ext cx="568100" cy="381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1,4%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0.44983</cdr:x>
      <cdr:y>0.24185</cdr:y>
    </cdr:from>
    <cdr:to>
      <cdr:x>0.48518</cdr:x>
      <cdr:y>0.29459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0535" y="366362"/>
          <a:ext cx="150921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0.5294</cdr:x>
      <cdr:y>0.25943</cdr:y>
    </cdr:from>
    <cdr:to>
      <cdr:x>0.57459</cdr:x>
      <cdr:y>0.31217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60273" y="392995"/>
          <a:ext cx="192923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0.57459</cdr:x>
      <cdr:y>0.42352</cdr:y>
    </cdr:from>
    <cdr:to>
      <cdr:x>0.65169</cdr:x>
      <cdr:y>0.4997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53196" y="641569"/>
          <a:ext cx="329198" cy="115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0.44775</cdr:x>
      <cdr:y>0.54072</cdr:y>
    </cdr:from>
    <cdr:to>
      <cdr:x>0.51377</cdr:x>
      <cdr:y>0.63449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11658" y="819123"/>
          <a:ext cx="281885" cy="142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0.47566</cdr:x>
      <cdr:y>0.28517</cdr:y>
    </cdr:from>
    <cdr:to>
      <cdr:x>0.63405</cdr:x>
      <cdr:y>0.43438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656464" y="469808"/>
          <a:ext cx="551590" cy="245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/>
            <a:t>100%</a:t>
          </a:r>
          <a:endParaRPr lang="ru-RU" sz="800" b="1" dirty="0"/>
        </a:p>
      </cdr:txBody>
    </cdr:sp>
  </cdr:relSizeAnchor>
  <cdr:relSizeAnchor xmlns:cdr="http://schemas.openxmlformats.org/drawingml/2006/chartDrawing">
    <cdr:from>
      <cdr:x>0.25967</cdr:x>
      <cdr:y>0.33077</cdr:y>
    </cdr:from>
    <cdr:to>
      <cdr:x>0.33011</cdr:x>
      <cdr:y>0.37999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904309" y="544935"/>
          <a:ext cx="245299" cy="8109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0.46235</cdr:x>
      <cdr:y>0.41585</cdr:y>
    </cdr:from>
    <cdr:to>
      <cdr:x>0.59543</cdr:x>
      <cdr:y>0.55946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33653" y="711729"/>
          <a:ext cx="556567" cy="2457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/>
            <a:t>100%</a:t>
          </a:r>
          <a:endParaRPr lang="ru-RU" sz="800" b="1" dirty="0"/>
        </a:p>
      </cdr:txBody>
    </cdr:sp>
  </cdr:relSizeAnchor>
  <cdr:relSizeAnchor xmlns:cdr="http://schemas.openxmlformats.org/drawingml/2006/chartDrawing">
    <cdr:from>
      <cdr:x>0.75006</cdr:x>
      <cdr:y>0.27315</cdr:y>
    </cdr:from>
    <cdr:to>
      <cdr:x>0.84778</cdr:x>
      <cdr:y>0.39067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71434" y="467502"/>
          <a:ext cx="374099" cy="201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800" b="1" dirty="0"/>
        </a:p>
      </cdr:txBody>
    </cdr:sp>
  </cdr:relSizeAnchor>
  <cdr:relSizeAnchor xmlns:cdr="http://schemas.openxmlformats.org/drawingml/2006/chartDrawing">
    <cdr:from>
      <cdr:x>0.78489</cdr:x>
      <cdr:y>0.19138</cdr:y>
    </cdr:from>
    <cdr:to>
      <cdr:x>0.86774</cdr:x>
      <cdr:y>0.25857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04765" y="327551"/>
          <a:ext cx="317172" cy="114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800" b="1" dirty="0"/>
        </a:p>
      </cdr:txBody>
    </cdr:sp>
  </cdr:relSizeAnchor>
  <cdr:relSizeAnchor xmlns:cdr="http://schemas.openxmlformats.org/drawingml/2006/chartDrawing">
    <cdr:from>
      <cdr:x>0.74501</cdr:x>
      <cdr:y>0.06895</cdr:y>
    </cdr:from>
    <cdr:to>
      <cdr:x>0.82611</cdr:x>
      <cdr:y>0.22382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52102" y="118007"/>
          <a:ext cx="310472" cy="265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800" b="1" dirty="0"/>
        </a:p>
      </cdr:txBody>
    </cdr:sp>
  </cdr:relSizeAnchor>
  <cdr:relSizeAnchor xmlns:cdr="http://schemas.openxmlformats.org/drawingml/2006/chartDrawing">
    <cdr:from>
      <cdr:x>0.26448</cdr:x>
      <cdr:y>0.30736</cdr:y>
    </cdr:from>
    <cdr:to>
      <cdr:x>0.346</cdr:x>
      <cdr:y>0.35693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1012508" y="526057"/>
          <a:ext cx="312067" cy="8484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0.44983</cdr:x>
      <cdr:y>0.24185</cdr:y>
    </cdr:from>
    <cdr:to>
      <cdr:x>0.48518</cdr:x>
      <cdr:y>0.29459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0535" y="366362"/>
          <a:ext cx="150921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0.5294</cdr:x>
      <cdr:y>0.25943</cdr:y>
    </cdr:from>
    <cdr:to>
      <cdr:x>0.57459</cdr:x>
      <cdr:y>0.31217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60273" y="392995"/>
          <a:ext cx="192923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0.57459</cdr:x>
      <cdr:y>0.42352</cdr:y>
    </cdr:from>
    <cdr:to>
      <cdr:x>0.65169</cdr:x>
      <cdr:y>0.4997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53196" y="641569"/>
          <a:ext cx="329198" cy="115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0.44775</cdr:x>
      <cdr:y>0.54072</cdr:y>
    </cdr:from>
    <cdr:to>
      <cdr:x>0.51377</cdr:x>
      <cdr:y>0.63449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11658" y="819123"/>
          <a:ext cx="281885" cy="142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0.50055</cdr:x>
      <cdr:y>0.2926</cdr:y>
    </cdr:from>
    <cdr:to>
      <cdr:x>0.63145</cdr:x>
      <cdr:y>0.48154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27167" y="575240"/>
          <a:ext cx="582434" cy="3714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/>
            <a:t>100%</a:t>
          </a:r>
          <a:endParaRPr lang="ru-RU" sz="800" b="1" dirty="0"/>
        </a:p>
      </cdr:txBody>
    </cdr:sp>
  </cdr:relSizeAnchor>
  <cdr:relSizeAnchor xmlns:cdr="http://schemas.openxmlformats.org/drawingml/2006/chartDrawing">
    <cdr:from>
      <cdr:x>0.31566</cdr:x>
      <cdr:y>0.35978</cdr:y>
    </cdr:from>
    <cdr:to>
      <cdr:x>0.3861</cdr:x>
      <cdr:y>0.409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1360589" y="522466"/>
          <a:ext cx="303609" cy="7147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0.32195</cdr:x>
      <cdr:y>0.52708</cdr:y>
    </cdr:from>
    <cdr:to>
      <cdr:x>0.42118</cdr:x>
      <cdr:y>0.59432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77586" y="1695024"/>
          <a:ext cx="640320" cy="216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4,8%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0.24362</cdr:x>
      <cdr:y>0.44416</cdr:y>
    </cdr:from>
    <cdr:to>
      <cdr:x>0.3591</cdr:x>
      <cdr:y>0.55583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72089" y="1428379"/>
          <a:ext cx="745198" cy="359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8,0%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0.30662</cdr:x>
      <cdr:y>0.2021</cdr:y>
    </cdr:from>
    <cdr:to>
      <cdr:x>0.43446</cdr:x>
      <cdr:y>0.26566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78665" y="649934"/>
          <a:ext cx="824958" cy="2044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30,9%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0.88503</cdr:x>
      <cdr:y>0.0901</cdr:y>
    </cdr:from>
    <cdr:to>
      <cdr:x>0.98504</cdr:x>
      <cdr:y>0.21222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6414811" y="272481"/>
          <a:ext cx="72487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тыс. руб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0.27446</cdr:x>
      <cdr:y>0.29366</cdr:y>
    </cdr:from>
    <cdr:to>
      <cdr:x>0.30571</cdr:x>
      <cdr:y>0.38833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3032286" y="1678719"/>
          <a:ext cx="345233" cy="54117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0.4727</cdr:x>
      <cdr:y>0.1601</cdr:y>
    </cdr:from>
    <cdr:to>
      <cdr:x>0.58626</cdr:x>
      <cdr:y>0.22428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18189" y="487228"/>
          <a:ext cx="484851" cy="19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0.09365</cdr:x>
      <cdr:y>0.2567</cdr:y>
    </cdr:from>
    <cdr:to>
      <cdr:x>0.13935</cdr:x>
      <cdr:y>0.35596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768096" y="377232"/>
          <a:ext cx="374904" cy="14586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0.09365</cdr:x>
      <cdr:y>0.2567</cdr:y>
    </cdr:from>
    <cdr:to>
      <cdr:x>0.13935</cdr:x>
      <cdr:y>0.35596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768096" y="377232"/>
          <a:ext cx="374904" cy="14586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0.09365</cdr:x>
      <cdr:y>0.2567</cdr:y>
    </cdr:from>
    <cdr:to>
      <cdr:x>0.13935</cdr:x>
      <cdr:y>0.35596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768096" y="377232"/>
          <a:ext cx="374904" cy="14586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0.77012</cdr:x>
      <cdr:y>0.1983</cdr:y>
    </cdr:from>
    <cdr:to>
      <cdr:x>0.9606</cdr:x>
      <cdr:y>0.47958</cdr:y>
    </cdr:to>
    <cdr:sp macro="" textlink="">
      <cdr:nvSpPr>
        <cdr:cNvPr id="2" name="TextBox 22"/>
        <cdr:cNvSpPr txBox="1"/>
      </cdr:nvSpPr>
      <cdr:spPr>
        <a:xfrm xmlns:a="http://schemas.openxmlformats.org/drawingml/2006/main">
          <a:off x="2736630" y="173591"/>
          <a:ext cx="676870" cy="2462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101,9 %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0.78375</cdr:x>
      <cdr:y>0.25231</cdr:y>
    </cdr:from>
    <cdr:to>
      <cdr:x>0.97423</cdr:x>
      <cdr:y>0.4775</cdr:y>
    </cdr:to>
    <cdr:sp macro="" textlink="">
      <cdr:nvSpPr>
        <cdr:cNvPr id="2" name="TextBox 22"/>
        <cdr:cNvSpPr txBox="1"/>
      </cdr:nvSpPr>
      <cdr:spPr>
        <a:xfrm xmlns:a="http://schemas.openxmlformats.org/drawingml/2006/main">
          <a:off x="2597897" y="275877"/>
          <a:ext cx="63138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110,3%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0.76199</cdr:x>
      <cdr:y>0.15544</cdr:y>
    </cdr:from>
    <cdr:to>
      <cdr:x>0.95247</cdr:x>
      <cdr:y>0.43672</cdr:y>
    </cdr:to>
    <cdr:sp macro="" textlink="">
      <cdr:nvSpPr>
        <cdr:cNvPr id="2" name="TextBox 22"/>
        <cdr:cNvSpPr txBox="1"/>
      </cdr:nvSpPr>
      <cdr:spPr>
        <a:xfrm xmlns:a="http://schemas.openxmlformats.org/drawingml/2006/main">
          <a:off x="2637477" y="136072"/>
          <a:ext cx="65930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0.36541</cdr:x>
      <cdr:y>0.23201</cdr:y>
    </cdr:from>
    <cdr:to>
      <cdr:x>0.48462</cdr:x>
      <cdr:y>0.28927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14125" y="1340899"/>
          <a:ext cx="526582" cy="3309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,1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%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0.55611</cdr:x>
      <cdr:y>0.25813</cdr:y>
    </cdr:from>
    <cdr:to>
      <cdr:x>0.70763</cdr:x>
      <cdr:y>0.30013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6503" y="1491870"/>
          <a:ext cx="669304" cy="242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4,2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%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0.65696</cdr:x>
      <cdr:y>0.459</cdr:y>
    </cdr:from>
    <cdr:to>
      <cdr:x>0.79895</cdr:x>
      <cdr:y>0.52778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01957" y="2304784"/>
          <a:ext cx="627198" cy="345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43,4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0.28778</cdr:x>
      <cdr:y>0.66908</cdr:y>
    </cdr:from>
    <cdr:to>
      <cdr:x>0.43504</cdr:x>
      <cdr:y>0.7074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71208" y="3866893"/>
          <a:ext cx="650486" cy="221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0,4</a:t>
          </a:r>
          <a:r>
            <a:rPr lang="ru-RU" sz="1100" dirty="0" smtClean="0"/>
            <a:t> %</a:t>
          </a:r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0.33561</cdr:x>
      <cdr:y>0.26639</cdr:y>
    </cdr:from>
    <cdr:to>
      <cdr:x>0.5</cdr:x>
      <cdr:y>0.36325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2862" y="1197220"/>
          <a:ext cx="701879" cy="435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18,3%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0.57376</cdr:x>
      <cdr:y>0.25119</cdr:y>
    </cdr:from>
    <cdr:to>
      <cdr:x>0.72539</cdr:x>
      <cdr:y>0.35107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49656" y="1128887"/>
          <a:ext cx="647382" cy="448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20,0 %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0.44484</cdr:x>
      <cdr:y>0.54032</cdr:y>
    </cdr:from>
    <cdr:to>
      <cdr:x>0.6042</cdr:x>
      <cdr:y>0.66442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99223" y="2151365"/>
          <a:ext cx="680385" cy="494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61,7 %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0.36509</cdr:x>
      <cdr:y>0.27003</cdr:y>
    </cdr:from>
    <cdr:to>
      <cdr:x>0.5</cdr:x>
      <cdr:y>0.3494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8759" y="1046396"/>
          <a:ext cx="575982" cy="307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11,7 %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0.47747</cdr:x>
      <cdr:y>0.23285</cdr:y>
    </cdr:from>
    <cdr:to>
      <cdr:x>0.58582</cdr:x>
      <cdr:y>0.29521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38550" y="902328"/>
          <a:ext cx="462603" cy="241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4,3%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0.59881</cdr:x>
      <cdr:y>0.23361</cdr:y>
    </cdr:from>
    <cdr:to>
      <cdr:x>0.72191</cdr:x>
      <cdr:y>0.29329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56613" y="905260"/>
          <a:ext cx="525573" cy="2312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6,6%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0.26126</cdr:x>
      <cdr:y>0.34419</cdr:y>
    </cdr:from>
    <cdr:to>
      <cdr:x>0.39177</cdr:x>
      <cdr:y>0.41772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5450" y="1333777"/>
          <a:ext cx="557211" cy="284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10,0%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0.49186</cdr:x>
      <cdr:y>0.56138</cdr:y>
    </cdr:from>
    <cdr:to>
      <cdr:x>0.62064</cdr:x>
      <cdr:y>0.6343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100003" y="2175426"/>
          <a:ext cx="549824" cy="282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67,4%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0.44983</cdr:x>
      <cdr:y>0.24185</cdr:y>
    </cdr:from>
    <cdr:to>
      <cdr:x>0.48518</cdr:x>
      <cdr:y>0.29459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0535" y="366362"/>
          <a:ext cx="150921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0.5294</cdr:x>
      <cdr:y>0.25943</cdr:y>
    </cdr:from>
    <cdr:to>
      <cdr:x>0.57459</cdr:x>
      <cdr:y>0.31217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60273" y="392995"/>
          <a:ext cx="192923" cy="79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0.57459</cdr:x>
      <cdr:y>0.42352</cdr:y>
    </cdr:from>
    <cdr:to>
      <cdr:x>0.65169</cdr:x>
      <cdr:y>0.4997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53196" y="641569"/>
          <a:ext cx="329198" cy="115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0.44775</cdr:x>
      <cdr:y>0.54072</cdr:y>
    </cdr:from>
    <cdr:to>
      <cdr:x>0.51377</cdr:x>
      <cdr:y>0.63449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11658" y="819123"/>
          <a:ext cx="281885" cy="142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0.43368</cdr:x>
      <cdr:y>0.14341</cdr:y>
    </cdr:from>
    <cdr:to>
      <cdr:x>0.54302</cdr:x>
      <cdr:y>0.24544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851570" y="373313"/>
          <a:ext cx="466840" cy="265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5,5%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0.51386</cdr:x>
      <cdr:y>0.15855</cdr:y>
    </cdr:from>
    <cdr:to>
      <cdr:x>0.63615</cdr:x>
      <cdr:y>0.27059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93926" y="335918"/>
          <a:ext cx="522115" cy="237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14,7%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0.62456</cdr:x>
      <cdr:y>0.33228</cdr:y>
    </cdr:from>
    <cdr:to>
      <cdr:x>0.76588</cdr:x>
      <cdr:y>0.47293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666558" y="864967"/>
          <a:ext cx="603363" cy="366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18,3%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0.34699</cdr:x>
      <cdr:y>0.47767</cdr:y>
    </cdr:from>
    <cdr:to>
      <cdr:x>0.49858</cdr:x>
      <cdr:y>0.59061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481477" y="1243433"/>
          <a:ext cx="647208" cy="293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61,5%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D4101-702D-4671-9075-0EC4EB46882A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5494-43D6-4DA5-B293-05FA7DB64C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E187A-E2CB-45C5-81AE-DB23C25DD08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11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2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81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8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16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3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27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2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1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6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96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02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465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72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39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4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9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9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1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06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5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3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3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0BB6-EDCB-46FA-B923-70E040239206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3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0.e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43.jpeg"/><Relationship Id="rId7" Type="http://schemas.openxmlformats.org/officeDocument/2006/relationships/image" Target="../media/image22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image" Target="../media/image31.png"/><Relationship Id="rId7" Type="http://schemas.openxmlformats.org/officeDocument/2006/relationships/image" Target="../media/image49.jpe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10" Type="http://schemas.openxmlformats.org/officeDocument/2006/relationships/image" Target="../media/image23.gif"/><Relationship Id="rId4" Type="http://schemas.openxmlformats.org/officeDocument/2006/relationships/image" Target="../media/image46.jpe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50.jpeg"/><Relationship Id="rId7" Type="http://schemas.openxmlformats.org/officeDocument/2006/relationships/image" Target="../media/image22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34.xml"/><Relationship Id="rId7" Type="http://schemas.openxmlformats.org/officeDocument/2006/relationships/image" Target="../media/image35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4.png"/><Relationship Id="rId9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hart" Target="../charts/chart36.xml"/><Relationship Id="rId7" Type="http://schemas.openxmlformats.org/officeDocument/2006/relationships/image" Target="../media/image37.png"/><Relationship Id="rId12" Type="http://schemas.openxmlformats.org/officeDocument/2006/relationships/image" Target="../media/image23.gif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22.png"/><Relationship Id="rId5" Type="http://schemas.openxmlformats.org/officeDocument/2006/relationships/image" Target="../media/image55.jpeg"/><Relationship Id="rId10" Type="http://schemas.openxmlformats.org/officeDocument/2006/relationships/chart" Target="../charts/chart37.xml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5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3.gif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7.xml"/><Relationship Id="rId7" Type="http://schemas.openxmlformats.org/officeDocument/2006/relationships/chart" Target="../charts/chart40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3.gif"/><Relationship Id="rId4" Type="http://schemas.openxmlformats.org/officeDocument/2006/relationships/image" Target="../media/image60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chart" Target="../charts/chart43.xml"/><Relationship Id="rId5" Type="http://schemas.openxmlformats.org/officeDocument/2006/relationships/image" Target="../media/image67.png"/><Relationship Id="rId10" Type="http://schemas.openxmlformats.org/officeDocument/2006/relationships/image" Target="../media/image23.gif"/><Relationship Id="rId4" Type="http://schemas.openxmlformats.org/officeDocument/2006/relationships/image" Target="../media/image66.emf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7.emf"/><Relationship Id="rId7" Type="http://schemas.openxmlformats.org/officeDocument/2006/relationships/chart" Target="../charts/chart4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chart" Target="../charts/chart47.xml"/><Relationship Id="rId4" Type="http://schemas.openxmlformats.org/officeDocument/2006/relationships/image" Target="../media/image78.emf"/><Relationship Id="rId9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3" Type="http://schemas.openxmlformats.org/officeDocument/2006/relationships/image" Target="../media/image80.e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chart" Target="../charts/chart49.xml"/><Relationship Id="rId10" Type="http://schemas.openxmlformats.org/officeDocument/2006/relationships/image" Target="../media/image23.gif"/><Relationship Id="rId4" Type="http://schemas.openxmlformats.org/officeDocument/2006/relationships/image" Target="../media/image81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5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chart" Target="../charts/chart7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3.gi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chart" Target="../charts/chart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chart" Target="../charts/chart11.xml"/><Relationship Id="rId5" Type="http://schemas.openxmlformats.org/officeDocument/2006/relationships/diagramQuickStyle" Target="../diagrams/quickStyle2.xml"/><Relationship Id="rId10" Type="http://schemas.openxmlformats.org/officeDocument/2006/relationships/chart" Target="../charts/chart10.xml"/><Relationship Id="rId4" Type="http://schemas.openxmlformats.org/officeDocument/2006/relationships/diagramLayout" Target="../diagrams/layout2.xml"/><Relationship Id="rId9" Type="http://schemas.openxmlformats.org/officeDocument/2006/relationships/chart" Target="../charts/chart9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13" Type="http://schemas.openxmlformats.org/officeDocument/2006/relationships/chart" Target="../charts/chart18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chart" Target="../charts/chart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chart" Target="../charts/chart16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gif"/><Relationship Id="rId10" Type="http://schemas.openxmlformats.org/officeDocument/2006/relationships/chart" Target="../charts/chart15.xml"/><Relationship Id="rId4" Type="http://schemas.openxmlformats.org/officeDocument/2006/relationships/diagramLayout" Target="../diagrams/layout3.xml"/><Relationship Id="rId9" Type="http://schemas.openxmlformats.org/officeDocument/2006/relationships/chart" Target="../charts/chart14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13" Type="http://schemas.openxmlformats.org/officeDocument/2006/relationships/image" Target="../media/image23.gif"/><Relationship Id="rId3" Type="http://schemas.openxmlformats.org/officeDocument/2006/relationships/diagramLayout" Target="../diagrams/layout4.xml"/><Relationship Id="rId7" Type="http://schemas.openxmlformats.org/officeDocument/2006/relationships/chart" Target="../charts/chart19.xml"/><Relationship Id="rId12" Type="http://schemas.openxmlformats.org/officeDocument/2006/relationships/image" Target="../media/image2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chart" Target="../charts/chart23.xml"/><Relationship Id="rId5" Type="http://schemas.openxmlformats.org/officeDocument/2006/relationships/diagramColors" Target="../diagrams/colors4.xml"/><Relationship Id="rId10" Type="http://schemas.openxmlformats.org/officeDocument/2006/relationships/chart" Target="../charts/chart22.xml"/><Relationship Id="rId4" Type="http://schemas.openxmlformats.org/officeDocument/2006/relationships/diagramQuickStyle" Target="../diagrams/quickStyle4.xml"/><Relationship Id="rId9" Type="http://schemas.openxmlformats.org/officeDocument/2006/relationships/chart" Target="../charts/chart21.xml"/><Relationship Id="rId14" Type="http://schemas.openxmlformats.org/officeDocument/2006/relationships/chart" Target="../charts/char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954" y="250922"/>
            <a:ext cx="2130563" cy="1597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76" y="3321826"/>
            <a:ext cx="2181692" cy="163286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74" y="87939"/>
            <a:ext cx="2297093" cy="167171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89" y="152315"/>
            <a:ext cx="2331043" cy="15724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16069" y="1870437"/>
            <a:ext cx="7516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исполнения бюджета </a:t>
            </a:r>
          </a:p>
          <a:p>
            <a:pPr algn="ctr" defTabSz="457200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 за 2021 год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519" y="250922"/>
            <a:ext cx="2064943" cy="1668577"/>
          </a:xfrm>
          <a:prstGeom prst="rect">
            <a:avLst/>
          </a:prstGeom>
        </p:spPr>
      </p:pic>
      <p:sp>
        <p:nvSpPr>
          <p:cNvPr id="4" name="AutoShape 6" descr="IMG_20210804_1824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108" y="5197069"/>
            <a:ext cx="1799418" cy="158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38" y="3262725"/>
            <a:ext cx="2141646" cy="16919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14065" r="-472"/>
          <a:stretch/>
        </p:blipFill>
        <p:spPr>
          <a:xfrm>
            <a:off x="388134" y="5239307"/>
            <a:ext cx="1974383" cy="14654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46" y="5197069"/>
            <a:ext cx="1877057" cy="15338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-537" r="522" b="16658"/>
          <a:stretch/>
        </p:blipFill>
        <p:spPr>
          <a:xfrm>
            <a:off x="7591238" y="162264"/>
            <a:ext cx="2141646" cy="1599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4" y="2036797"/>
            <a:ext cx="2047027" cy="15277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7"/>
          <a:stretch/>
        </p:blipFill>
        <p:spPr>
          <a:xfrm>
            <a:off x="10144894" y="3679597"/>
            <a:ext cx="1683566" cy="1525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37" y="3229594"/>
            <a:ext cx="2125317" cy="17250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05" y="2036797"/>
            <a:ext cx="2056415" cy="158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6"/>
          <a:srcRect l="-610" t="17881" r="610"/>
          <a:stretch/>
        </p:blipFill>
        <p:spPr>
          <a:xfrm>
            <a:off x="352325" y="3619872"/>
            <a:ext cx="1806283" cy="1508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16605" y="5329647"/>
            <a:ext cx="2030589" cy="13751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/>
          <a:srcRect l="9428" r="9143" b="-906"/>
          <a:stretch/>
        </p:blipFill>
        <p:spPr>
          <a:xfrm>
            <a:off x="5023338" y="5197069"/>
            <a:ext cx="2414622" cy="15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48789" y="157132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32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79145084"/>
              </p:ext>
            </p:extLst>
          </p:nvPr>
        </p:nvGraphicFramePr>
        <p:xfrm>
          <a:off x="1009650" y="2305050"/>
          <a:ext cx="10429875" cy="24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7332543" y="5002629"/>
            <a:ext cx="1679544" cy="646331"/>
            <a:chOff x="3674943" y="5032464"/>
            <a:chExt cx="1679544" cy="646331"/>
          </a:xfrm>
        </p:grpSpPr>
        <p:sp>
          <p:nvSpPr>
            <p:cNvPr id="4" name="Ромб 3"/>
            <p:cNvSpPr/>
            <p:nvPr/>
          </p:nvSpPr>
          <p:spPr>
            <a:xfrm>
              <a:off x="3674943" y="5093690"/>
              <a:ext cx="280031" cy="523875"/>
            </a:xfrm>
            <a:prstGeom prst="diamond">
              <a:avLst/>
            </a:prstGeom>
            <a:solidFill>
              <a:srgbClr val="FFCCCC"/>
            </a:solidFill>
            <a:effectLst>
              <a:glow rad="127000">
                <a:schemeClr val="accent2">
                  <a:lumMod val="60000"/>
                  <a:lumOff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2887" y="5032464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Средства бюджетов других уровней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633978" y="5126757"/>
            <a:ext cx="1842131" cy="523875"/>
            <a:chOff x="8484880" y="5040763"/>
            <a:chExt cx="1842131" cy="523875"/>
          </a:xfrm>
        </p:grpSpPr>
        <p:sp>
          <p:nvSpPr>
            <p:cNvPr id="11" name="Ромб 10"/>
            <p:cNvSpPr/>
            <p:nvPr/>
          </p:nvSpPr>
          <p:spPr>
            <a:xfrm>
              <a:off x="8484880" y="5040763"/>
              <a:ext cx="280031" cy="523875"/>
            </a:xfrm>
            <a:prstGeom prst="diamond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101600">
                <a:srgbClr val="FF9933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64911" y="5040763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Средства местного бюджета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693523625"/>
              </p:ext>
            </p:extLst>
          </p:nvPr>
        </p:nvGraphicFramePr>
        <p:xfrm>
          <a:off x="885824" y="1083885"/>
          <a:ext cx="10582275" cy="119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3725" y="74190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3397" y="138892"/>
            <a:ext cx="869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</a:p>
          <a:p>
            <a:pPr algn="ctr"/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по сферам деятельности</a:t>
            </a:r>
            <a:endParaRPr lang="ru-RU" sz="28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39383" y="1163015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93788242"/>
              </p:ext>
            </p:extLst>
          </p:nvPr>
        </p:nvGraphicFramePr>
        <p:xfrm>
          <a:off x="1219200" y="1325909"/>
          <a:ext cx="8931275" cy="490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5" y="163408"/>
            <a:ext cx="2964198" cy="1323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7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2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293911"/>
              </p:ext>
            </p:extLst>
          </p:nvPr>
        </p:nvGraphicFramePr>
        <p:xfrm>
          <a:off x="157587" y="951785"/>
          <a:ext cx="4417265" cy="577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454696"/>
              </p:ext>
            </p:extLst>
          </p:nvPr>
        </p:nvGraphicFramePr>
        <p:xfrm>
          <a:off x="8638464" y="1125087"/>
          <a:ext cx="3458064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3250"/>
                <a:gridCol w="1018903"/>
                <a:gridCol w="991025"/>
                <a:gridCol w="724886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94211" y="335607"/>
            <a:ext cx="1095375" cy="74295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2A97DC0-89C2-494B-A1F3-11E4FB5B76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1712" y="371475"/>
            <a:ext cx="1057213" cy="7429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63045" y="1123019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5900" y="1805665"/>
            <a:ext cx="3948663" cy="4650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по начислениям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в связи с применением регресса по страховым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взносам, а также экономия расходов на служебные командировки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901" y="3401069"/>
            <a:ext cx="5839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89252" y="5049405"/>
            <a:ext cx="3949711" cy="5542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документов для исполнения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судебных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 по обращению взыскания на средства бюджета муниципального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экономия расходов в результате проведения конкурентных процедур по содержанию и ремонту имущества казны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89253" y="3192962"/>
            <a:ext cx="3949710" cy="4504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по расходам на отправку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корреспонденции по субвенции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составлению (изменению) списков кандидатов в присяжные заседатели федеральных судов общей юрисдикции в РФ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74853" y="3741620"/>
            <a:ext cx="3949710" cy="302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на служебные командировки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589253" y="4591805"/>
            <a:ext cx="3949710" cy="3782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резервирования денежных средств для обеспечения выполнения возложенных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(резервный фонд)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1930248" y="5267348"/>
            <a:ext cx="627198" cy="2015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0,8</a:t>
            </a:r>
            <a:r>
              <a:rPr lang="ru-RU" sz="1100" dirty="0" smtClean="0"/>
              <a:t> %</a:t>
            </a:r>
            <a:endParaRPr lang="ru-RU" sz="11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574853" y="4182448"/>
            <a:ext cx="3949710" cy="302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на приобретение канцелярских товаров для членов избирательной комиссии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88923" y="2743608"/>
            <a:ext cx="3950040" cy="428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на служебные командировки и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компенсацию стоимости проезда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провоза багажа к месту использования отпуска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обратно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574853" y="2350127"/>
            <a:ext cx="3949710" cy="302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на служебные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командировки и оплату госпошлины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379568"/>
              </p:ext>
            </p:extLst>
          </p:nvPr>
        </p:nvGraphicFramePr>
        <p:xfrm>
          <a:off x="8638464" y="1825680"/>
          <a:ext cx="3458063" cy="41084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959"/>
                <a:gridCol w="1004493"/>
                <a:gridCol w="1009220"/>
                <a:gridCol w="712391"/>
              </a:tblGrid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105 626,3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105 061,5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127 430,4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121 239,7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6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252 272,4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242 090,0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TextBox 1"/>
          <p:cNvSpPr txBox="1"/>
          <p:nvPr/>
        </p:nvSpPr>
        <p:spPr>
          <a:xfrm>
            <a:off x="2746036" y="4924671"/>
            <a:ext cx="627198" cy="2015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0,001%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1198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24282"/>
              </p:ext>
            </p:extLst>
          </p:nvPr>
        </p:nvGraphicFramePr>
        <p:xfrm>
          <a:off x="135067" y="1511281"/>
          <a:ext cx="4269482" cy="449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445854"/>
              </p:ext>
            </p:extLst>
          </p:nvPr>
        </p:nvGraphicFramePr>
        <p:xfrm>
          <a:off x="8638464" y="1125087"/>
          <a:ext cx="3482317" cy="54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724"/>
                <a:gridCol w="1030941"/>
                <a:gridCol w="1004047"/>
                <a:gridCol w="735605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9481" y="1111904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33907" y="80938"/>
            <a:ext cx="549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Национальная безопасность и правоохранительная деятельность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6599" y="156930"/>
            <a:ext cx="1042506" cy="9549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55998" y="4454373"/>
            <a:ext cx="1847248" cy="142658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598112" y="2760858"/>
            <a:ext cx="3949710" cy="494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мероприятий в связи с ограничительными мерами, связанными с распространением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98112" y="2333810"/>
            <a:ext cx="3949710" cy="374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исполнены в полном объеме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98112" y="1896648"/>
            <a:ext cx="3949710" cy="38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по результатам конкурентных процедур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933866"/>
              </p:ext>
            </p:extLst>
          </p:nvPr>
        </p:nvGraphicFramePr>
        <p:xfrm>
          <a:off x="8638465" y="1844655"/>
          <a:ext cx="3458062" cy="1848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390"/>
                <a:gridCol w="1024062"/>
                <a:gridCol w="1009220"/>
                <a:gridCol w="712390"/>
              </a:tblGrid>
              <a:tr h="462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2 867,6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2 751,8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2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8 551,2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8 496,4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2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2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13 984,5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13 763,4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5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603389"/>
              </p:ext>
            </p:extLst>
          </p:nvPr>
        </p:nvGraphicFramePr>
        <p:xfrm>
          <a:off x="0" y="2028502"/>
          <a:ext cx="4269482" cy="3875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321979"/>
              </p:ext>
            </p:extLst>
          </p:nvPr>
        </p:nvGraphicFramePr>
        <p:xfrm>
          <a:off x="8638464" y="1125087"/>
          <a:ext cx="3482317" cy="54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724"/>
                <a:gridCol w="1039906"/>
                <a:gridCol w="1021977"/>
                <a:gridCol w="708710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9481" y="1111904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02884" y="2298185"/>
            <a:ext cx="4336079" cy="4282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исполнены в полном объеме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Национальная экономика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D:\Ермакова\Desktop\kisspng-agriculture-livelihood-agricultural-land-crop-mana-agriculture-5abc47919bd7f3.9293180515222885296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49" y="165088"/>
            <a:ext cx="1143001" cy="8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19400" y="383343"/>
            <a:ext cx="1047750" cy="724341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1" name="Picture 4" descr="D:\Ермакова\Desktop\simboli_to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245" y="4777935"/>
            <a:ext cx="1621408" cy="14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Ермакова\Desktop\img_chisiam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7" y="212389"/>
            <a:ext cx="22383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202884" y="1822115"/>
            <a:ext cx="4336079" cy="3506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договорам произведена за фактически выполненные работы по отлову и содержанию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без владельцев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02884" y="2817412"/>
            <a:ext cx="4355755" cy="3775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договорам по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 автомобильных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 фактически выполненные работы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02884" y="3757575"/>
            <a:ext cx="4336079" cy="4509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по расчету тарифов на перевозки пассажиров переданы на региональный уровень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193045" y="3261307"/>
            <a:ext cx="4355755" cy="410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поздней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установкой ПТК «</a:t>
            </a:r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Криптобиокабина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МФЦ услуги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технической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и сопровождению эксплуатации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оказывались.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64019"/>
              </p:ext>
            </p:extLst>
          </p:nvPr>
        </p:nvGraphicFramePr>
        <p:xfrm>
          <a:off x="8638465" y="1759862"/>
          <a:ext cx="3482316" cy="2937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7387"/>
                <a:gridCol w="1031244"/>
                <a:gridCol w="1016298"/>
                <a:gridCol w="717387"/>
              </a:tblGrid>
              <a:tr h="48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18 232,3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12 617,7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19 534,3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210 359,0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199 459,1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29 745,1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34 888,3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34 535,0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312 942,8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295 891,2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5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559628"/>
              </p:ext>
            </p:extLst>
          </p:nvPr>
        </p:nvGraphicFramePr>
        <p:xfrm>
          <a:off x="0" y="1125087"/>
          <a:ext cx="4269482" cy="2603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945110"/>
              </p:ext>
            </p:extLst>
          </p:nvPr>
        </p:nvGraphicFramePr>
        <p:xfrm>
          <a:off x="8638464" y="1125087"/>
          <a:ext cx="3482317" cy="54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760"/>
                <a:gridCol w="1027552"/>
                <a:gridCol w="1007436"/>
                <a:gridCol w="744569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9481" y="1111904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69481" y="1732167"/>
            <a:ext cx="4175420" cy="4075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взносам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капитальный ремонт общего имущества в многоквартирных домах в части, приходящейся на муниципальные нежилые помещения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52728" y="193620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Жилищно-коммунальное хозяйство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41579" y="78298"/>
            <a:ext cx="677923" cy="60968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" name="Picture 3" descr="D:\Ермакова\Desktop\smart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1293"/>
            <a:ext cx="1439771" cy="89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14957" y="3901155"/>
            <a:ext cx="865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 Охрана окружающей среды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682796" y="4496499"/>
            <a:ext cx="874396" cy="729022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5B82F88-2F63-0F41-BE7F-ADFFA97E1EF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8103" y="3692015"/>
            <a:ext cx="883637" cy="737372"/>
          </a:xfrm>
          <a:prstGeom prst="rect">
            <a:avLst/>
          </a:prstGeom>
        </p:spPr>
      </p:pic>
      <p:pic>
        <p:nvPicPr>
          <p:cNvPr id="38" name="Picture 4" descr="D:\Ермакова\Desktop\kisspng-natural-environment-environmentally-friendly-envir-vector-earth-5a9e12b2b44938.356234391520308914738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7023" b="-4981"/>
          <a:stretch/>
        </p:blipFill>
        <p:spPr bwMode="auto">
          <a:xfrm>
            <a:off x="9787230" y="3779618"/>
            <a:ext cx="2206568" cy="1656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72498"/>
              </p:ext>
            </p:extLst>
          </p:nvPr>
        </p:nvGraphicFramePr>
        <p:xfrm>
          <a:off x="59185" y="4394518"/>
          <a:ext cx="4269482" cy="196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0" name="Скругленный прямоугольник 39"/>
          <p:cNvSpPr/>
          <p:nvPr/>
        </p:nvSpPr>
        <p:spPr>
          <a:xfrm>
            <a:off x="4269481" y="5534846"/>
            <a:ext cx="4175420" cy="308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исполнены в полном объеме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20932" y="5101356"/>
            <a:ext cx="417251" cy="10319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4269481" y="2611585"/>
            <a:ext cx="4175420" cy="3645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по результатам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конкурентных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процедур, о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плата расходов по «факту»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актов выполненных работ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57370" y="2171437"/>
            <a:ext cx="4175420" cy="4054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энергосервисному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контракту эксплуатации сетей уличного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освещения в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установкой дополнительных опор и увеличением количества светильников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69481" y="3013946"/>
            <a:ext cx="4175420" cy="300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по результатам конкурентных процедур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034145"/>
              </p:ext>
            </p:extLst>
          </p:nvPr>
        </p:nvGraphicFramePr>
        <p:xfrm>
          <a:off x="8638465" y="1763992"/>
          <a:ext cx="3458062" cy="2015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390"/>
                <a:gridCol w="1024062"/>
                <a:gridCol w="1009220"/>
                <a:gridCol w="712390"/>
              </a:tblGrid>
              <a:tr h="40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85 714,2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84 376,4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107 134,5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104 804,2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362 836,5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352 587,1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31 751,4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31 605,5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587 436,6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573 373,2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513734"/>
              </p:ext>
            </p:extLst>
          </p:nvPr>
        </p:nvGraphicFramePr>
        <p:xfrm>
          <a:off x="8682795" y="5488018"/>
          <a:ext cx="3413732" cy="636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323"/>
                <a:gridCol w="1021976"/>
                <a:gridCol w="1013012"/>
                <a:gridCol w="693421"/>
              </a:tblGrid>
              <a:tr h="318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8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1 301,0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3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705627"/>
              </p:ext>
            </p:extLst>
          </p:nvPr>
        </p:nvGraphicFramePr>
        <p:xfrm>
          <a:off x="96781" y="1975428"/>
          <a:ext cx="4269482" cy="403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102876"/>
              </p:ext>
            </p:extLst>
          </p:nvPr>
        </p:nvGraphicFramePr>
        <p:xfrm>
          <a:off x="8638464" y="1125087"/>
          <a:ext cx="3482317" cy="54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724"/>
                <a:gridCol w="1039906"/>
                <a:gridCol w="1004047"/>
                <a:gridCol w="726640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9481" y="1111904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366263" y="1975428"/>
            <a:ext cx="4172700" cy="16369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бесплатным питанием отдельных категорий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а также горячего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обучающихся, получающих начальное общее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в связи переводом классов на дистанционный режим обучения в период пандемии; экономия расходов на организацию отдыха детей в муниципальных образовательных организациях в связи с применением ограничительных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лагерей дневного пребывания в период пандемии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 Образование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D:\Ермакова\Desktop\kisspng-teacher-education-school-classroom-computer-icons-5ae218526a6d57.2794594315247668024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4612"/>
          <a:stretch/>
        </p:blipFill>
        <p:spPr bwMode="auto">
          <a:xfrm>
            <a:off x="1076326" y="204701"/>
            <a:ext cx="1485900" cy="12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667126" y="265745"/>
            <a:ext cx="942974" cy="67312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4" descr="D:\Ермакова\Desktop\64495-educational-reading-e-learning-education-technolog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32" y="5067299"/>
            <a:ext cx="2667001" cy="12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Ермакова\Desktop\sol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03" y="12042"/>
            <a:ext cx="1995065" cy="109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05290"/>
              </p:ext>
            </p:extLst>
          </p:nvPr>
        </p:nvGraphicFramePr>
        <p:xfrm>
          <a:off x="8635743" y="1763990"/>
          <a:ext cx="3485037" cy="2234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7948"/>
                <a:gridCol w="1032049"/>
                <a:gridCol w="1017092"/>
                <a:gridCol w="717948"/>
              </a:tblGrid>
              <a:tr h="372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1 193 956,0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1 193 956,0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877 976,5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870 782,0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292 728,8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22 037,0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21 650,2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89 310,5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2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2 476 110,0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2 468 427,5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59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325520"/>
              </p:ext>
            </p:extLst>
          </p:nvPr>
        </p:nvGraphicFramePr>
        <p:xfrm>
          <a:off x="0" y="1492445"/>
          <a:ext cx="4269482" cy="2118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09769"/>
              </p:ext>
            </p:extLst>
          </p:nvPr>
        </p:nvGraphicFramePr>
        <p:xfrm>
          <a:off x="8638464" y="1125087"/>
          <a:ext cx="3482317" cy="54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760"/>
                <a:gridCol w="1030941"/>
                <a:gridCol w="1021976"/>
                <a:gridCol w="726640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9481" y="1111904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69481" y="1859096"/>
            <a:ext cx="4269482" cy="6118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исполнены в полном объеме</a:t>
            </a:r>
          </a:p>
        </p:txBody>
      </p:sp>
      <p:graphicFrame>
        <p:nvGraphicFramePr>
          <p:cNvPr id="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2919"/>
              </p:ext>
            </p:extLst>
          </p:nvPr>
        </p:nvGraphicFramePr>
        <p:xfrm>
          <a:off x="59185" y="3980198"/>
          <a:ext cx="4269482" cy="237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Скругленный прямоугольник 39"/>
          <p:cNvSpPr/>
          <p:nvPr/>
        </p:nvSpPr>
        <p:spPr>
          <a:xfrm>
            <a:off x="4269479" y="5073290"/>
            <a:ext cx="4269483" cy="530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Заявительный характер выплаты пособий 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компенсаций                (ЕЖКВ, </a:t>
            </a:r>
            <a:r>
              <a:rPr lang="ru-RU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родплата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опекуны)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2523" y="224932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Культура и кинематография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6336" y="3250939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Социальная политика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371725" y="164157"/>
            <a:ext cx="890521" cy="61097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1" name="Picture 2" descr="D:\Ермакова\Desktop\141-1412750_arts-faculty-icons-download-for-ban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47" y="85918"/>
            <a:ext cx="904875" cy="6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D:\Ермакова\Desktop\f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656" y="3481772"/>
            <a:ext cx="866775" cy="6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835294" y="3455388"/>
            <a:ext cx="853904" cy="586271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Скругленный прямоугольник 34"/>
          <p:cNvSpPr/>
          <p:nvPr/>
        </p:nvSpPr>
        <p:spPr>
          <a:xfrm>
            <a:off x="4269479" y="5661686"/>
            <a:ext cx="4269483" cy="411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по результатам конкурентных процедур по обеспечению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объектов муниципальной инфраструктуры для маломобильных групп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112328"/>
              </p:ext>
            </p:extLst>
          </p:nvPr>
        </p:nvGraphicFramePr>
        <p:xfrm>
          <a:off x="8638463" y="1846305"/>
          <a:ext cx="3482317" cy="1210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7387"/>
                <a:gridCol w="1031244"/>
                <a:gridCol w="1016299"/>
                <a:gridCol w="717387"/>
              </a:tblGrid>
              <a:tr h="403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245 230,7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245 230,2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42 789,5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42 789,5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288 020,2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288 019,7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092856"/>
              </p:ext>
            </p:extLst>
          </p:nvPr>
        </p:nvGraphicFramePr>
        <p:xfrm>
          <a:off x="8638463" y="4649312"/>
          <a:ext cx="3482318" cy="1709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7388"/>
                <a:gridCol w="1031244"/>
                <a:gridCol w="1016298"/>
                <a:gridCol w="717388"/>
              </a:tblGrid>
              <a:tr h="341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6 169,4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6 144,3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14 617,7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14 125,7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74 998,4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62 720,6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96 970,7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84 168,9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" name="Скругленный прямоугольник 36"/>
          <p:cNvSpPr/>
          <p:nvPr/>
        </p:nvSpPr>
        <p:spPr>
          <a:xfrm>
            <a:off x="4269480" y="4669170"/>
            <a:ext cx="4269483" cy="3490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исполнены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34621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252725"/>
              </p:ext>
            </p:extLst>
          </p:nvPr>
        </p:nvGraphicFramePr>
        <p:xfrm>
          <a:off x="754216" y="829853"/>
          <a:ext cx="3482485" cy="164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909762"/>
              </p:ext>
            </p:extLst>
          </p:nvPr>
        </p:nvGraphicFramePr>
        <p:xfrm>
          <a:off x="8669044" y="870054"/>
          <a:ext cx="3427484" cy="54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074"/>
                <a:gridCol w="1039906"/>
                <a:gridCol w="986117"/>
                <a:gridCol w="702387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Под-раздел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334749" y="26501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6701" y="726312"/>
            <a:ext cx="4175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неисполнения плановых показателей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36701" y="1446998"/>
            <a:ext cx="4167883" cy="505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подготовке территории-основания и установке комплекта спортивно-технологического оборудования согласно условиям Контракта в установленные сроки подрядчиком не выполнены.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311147"/>
              </p:ext>
            </p:extLst>
          </p:nvPr>
        </p:nvGraphicFramePr>
        <p:xfrm>
          <a:off x="452074" y="4696352"/>
          <a:ext cx="4182199" cy="171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Скругленный прямоугольник 39"/>
          <p:cNvSpPr/>
          <p:nvPr/>
        </p:nvSpPr>
        <p:spPr>
          <a:xfrm>
            <a:off x="4236701" y="4941116"/>
            <a:ext cx="4167883" cy="65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расходов на обслуживание муниципального долга в связи с привлечением временно не используемых остатков средств на счетах муниципальных бюджетных и автономных учреждений для покрытия кассовых разрывов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Физическая культура и спорт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3926" y="2317711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Средства массовой информации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21791" y="164158"/>
            <a:ext cx="711934" cy="49861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Picture 2" descr="D:\Ермакова\Desktop\23995_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" y="50340"/>
            <a:ext cx="892970" cy="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Ермакова\Desktop\newspap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4" y="2317710"/>
            <a:ext cx="1133477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2543174" y="2317710"/>
            <a:ext cx="590551" cy="431454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TextBox 43"/>
          <p:cNvSpPr txBox="1"/>
          <p:nvPr/>
        </p:nvSpPr>
        <p:spPr>
          <a:xfrm>
            <a:off x="2421790" y="4119264"/>
            <a:ext cx="891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Обслуживание государственного и муниципального долга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81175" y="4119264"/>
            <a:ext cx="548251" cy="495400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6" name="Picture 4" descr="D:\Ермакова\Desktop\balance-clipart-leverage-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6" y="3990478"/>
            <a:ext cx="90924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602508"/>
              </p:ext>
            </p:extLst>
          </p:nvPr>
        </p:nvGraphicFramePr>
        <p:xfrm>
          <a:off x="245545" y="2625747"/>
          <a:ext cx="4449452" cy="1965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914064" y="2939421"/>
            <a:ext cx="395090" cy="6463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>
            <a:off x="4236701" y="3070204"/>
            <a:ext cx="4167883" cy="3754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исполнены в полном объеме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156913"/>
              </p:ext>
            </p:extLst>
          </p:nvPr>
        </p:nvGraphicFramePr>
        <p:xfrm>
          <a:off x="8669044" y="1446998"/>
          <a:ext cx="3427483" cy="859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092"/>
                <a:gridCol w="1015005"/>
                <a:gridCol w="1000294"/>
                <a:gridCol w="706092"/>
              </a:tblGrid>
              <a:tr h="429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36 546,8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13 764,8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9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36 546,8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13 764,8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40397"/>
              </p:ext>
            </p:extLst>
          </p:nvPr>
        </p:nvGraphicFramePr>
        <p:xfrm>
          <a:off x="8669043" y="3050979"/>
          <a:ext cx="3427483" cy="628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039"/>
                <a:gridCol w="1013058"/>
                <a:gridCol w="1000295"/>
                <a:gridCol w="706091"/>
              </a:tblGrid>
              <a:tr h="336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10 099,8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23440"/>
              </p:ext>
            </p:extLst>
          </p:nvPr>
        </p:nvGraphicFramePr>
        <p:xfrm>
          <a:off x="8669043" y="4941116"/>
          <a:ext cx="3427483" cy="832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091"/>
                <a:gridCol w="1015005"/>
                <a:gridCol w="1000296"/>
                <a:gridCol w="706091"/>
              </a:tblGrid>
              <a:tr h="472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0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343" y="600499"/>
            <a:ext cx="736035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    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ЗАТО г.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3062" y="1215286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    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</a:t>
            </a:r>
            <a:r>
              <a:rPr lang="ru-RU" sz="1400" b="1" dirty="0"/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отдельных видов расходов в общем объеме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(%, тыс. руб.) 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57752646"/>
              </p:ext>
            </p:extLst>
          </p:nvPr>
        </p:nvGraphicFramePr>
        <p:xfrm>
          <a:off x="2177143" y="2441428"/>
          <a:ext cx="6453051" cy="3215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98957" y="3527367"/>
            <a:ext cx="794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56,3%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257" y="211054"/>
            <a:ext cx="949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исполнения бюджета ЗАТО г. Североморск за 2017- 2021 годы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70389"/>
              </p:ext>
            </p:extLst>
          </p:nvPr>
        </p:nvGraphicFramePr>
        <p:xfrm>
          <a:off x="436226" y="817494"/>
          <a:ext cx="10440779" cy="34270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2">
                      <a:lumMod val="40000"/>
                      <a:lumOff val="60000"/>
                    </a:schemeClr>
                  </a:outerShdw>
                </a:effectLst>
                <a:tableStyleId>{5C22544A-7EE6-4342-B048-85BDC9FD1C3A}</a:tableStyleId>
              </a:tblPr>
              <a:tblGrid>
                <a:gridCol w="2380197"/>
                <a:gridCol w="1522338"/>
                <a:gridCol w="1619923"/>
                <a:gridCol w="1629682"/>
                <a:gridCol w="1639440"/>
                <a:gridCol w="1649199"/>
              </a:tblGrid>
              <a:tr h="750049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</a:p>
                    <a:p>
                      <a:endParaRPr lang="ru-RU" sz="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6525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2 363 593,5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2 682 115,2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3 318 836,7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4 163 744,9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3 978 893,5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53370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2 553 359,7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2 712 123,4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3 354 577,6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4 149 188,4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3 991 378,4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62543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ДЕФИЦИТ/  ПРОФИЦИТ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- 189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766,2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-30 008,3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- 35 740,8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14 556,5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- 12 484,9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5704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137 000,0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178 000,0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164 700,0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114 000,0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152 050,0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981C3AE-0D68-2849-9510-C16D407964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249" y="1009495"/>
            <a:ext cx="933450" cy="619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44055" y="870158"/>
            <a:ext cx="638174" cy="619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4383065-4A98-2947-9998-F0D31D8579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44055" y="2139979"/>
            <a:ext cx="752473" cy="5816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5D68BAB-D348-CA48-9790-C89EFEA58D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31221" y="3337707"/>
            <a:ext cx="747717" cy="6286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45023" y="448523"/>
            <a:ext cx="1573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68559596"/>
              </p:ext>
            </p:extLst>
          </p:nvPr>
        </p:nvGraphicFramePr>
        <p:xfrm>
          <a:off x="889093" y="4335574"/>
          <a:ext cx="8028486" cy="2100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8531" y="741047"/>
            <a:ext cx="641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долг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г. Североморск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83967" y="1349251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75709031"/>
              </p:ext>
            </p:extLst>
          </p:nvPr>
        </p:nvGraphicFramePr>
        <p:xfrm>
          <a:off x="109057" y="762001"/>
          <a:ext cx="5271835" cy="547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07" y="4052547"/>
            <a:ext cx="3574116" cy="2147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3789" y="1610861"/>
            <a:ext cx="370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муниципального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1109" y="484944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351136605"/>
              </p:ext>
            </p:extLst>
          </p:nvPr>
        </p:nvGraphicFramePr>
        <p:xfrm>
          <a:off x="-1" y="2665341"/>
          <a:ext cx="6176683" cy="384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052535"/>
              </p:ext>
            </p:extLst>
          </p:nvPr>
        </p:nvGraphicFramePr>
        <p:xfrm>
          <a:off x="4936808" y="1742793"/>
          <a:ext cx="6936610" cy="211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930"/>
                <a:gridCol w="1477452"/>
                <a:gridCol w="1359114"/>
                <a:gridCol w="1359114"/>
              </a:tblGrid>
              <a:tr h="3714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01.01.2020)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01.01.2021)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01.01.2022)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ЗАТО г. Североморск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164 700,00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152 050,00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 кредитам от кредитных организаций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 бюджетным кредитам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76 550,00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7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01976433"/>
              </p:ext>
            </p:extLst>
          </p:nvPr>
        </p:nvGraphicFramePr>
        <p:xfrm>
          <a:off x="4476751" y="536691"/>
          <a:ext cx="8126624" cy="6362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466258" y="1468651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46785571"/>
              </p:ext>
            </p:extLst>
          </p:nvPr>
        </p:nvGraphicFramePr>
        <p:xfrm>
          <a:off x="-716912" y="-317154"/>
          <a:ext cx="6362700" cy="330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205126"/>
              </p:ext>
            </p:extLst>
          </p:nvPr>
        </p:nvGraphicFramePr>
        <p:xfrm>
          <a:off x="272642" y="3203074"/>
          <a:ext cx="6475630" cy="3296229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20628"/>
                <a:gridCol w="955002"/>
              </a:tblGrid>
              <a:tr h="2152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</a:tr>
              <a:tr h="229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1. "Улучшение качества и безопасности жизни населения"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95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2. "Развитие конкурентоспособной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экономики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95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3. "Развитие муниципального управления и гражданского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231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4. "Обеспечение комфортной городской среды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95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5. "Развитие образования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95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6. "Культура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5186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Североморск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2403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8. "Формирование современной городской среды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34852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9. "Повышение безопасности дорожного движения и снижение дорожно-транспортного травматизма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34852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10. "Профилактика терроризма, экстремизма и ликвидация последствий проявления терроризма и экстремизма на территории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95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Непрограммная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8689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</a:rPr>
                        <a:t>ИТОГО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</a:tr>
            </a:tbl>
          </a:graphicData>
        </a:graphic>
      </p:graphicFrame>
      <p:sp>
        <p:nvSpPr>
          <p:cNvPr id="16" name="Стрелка вправо с вырезом 15"/>
          <p:cNvSpPr/>
          <p:nvPr/>
        </p:nvSpPr>
        <p:spPr>
          <a:xfrm rot="3772504">
            <a:off x="6762745" y="3428627"/>
            <a:ext cx="1333500" cy="666750"/>
          </a:xfrm>
          <a:prstGeom prst="notchedRightArrow">
            <a:avLst/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7955656">
            <a:off x="9956568" y="4145094"/>
            <a:ext cx="1333500" cy="666750"/>
          </a:xfrm>
          <a:prstGeom prst="notchedRightArrow">
            <a:avLst/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люс 18"/>
          <p:cNvSpPr/>
          <p:nvPr/>
        </p:nvSpPr>
        <p:spPr>
          <a:xfrm>
            <a:off x="9265289" y="2171698"/>
            <a:ext cx="752476" cy="714375"/>
          </a:xfrm>
          <a:prstGeom prst="mathPlus">
            <a:avLst>
              <a:gd name="adj1" fmla="val 26298"/>
            </a:avLst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043083" y="70781"/>
            <a:ext cx="7512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ЗАТО г.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Североморск за 2021 год в структуре программных и непрограммных расходов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7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5319" y="121065"/>
            <a:ext cx="6381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г. Североморск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60857" y="46795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922587"/>
              </p:ext>
            </p:extLst>
          </p:nvPr>
        </p:nvGraphicFramePr>
        <p:xfrm>
          <a:off x="304801" y="758592"/>
          <a:ext cx="11568617" cy="5483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3021"/>
                <a:gridCol w="870661"/>
                <a:gridCol w="946682"/>
                <a:gridCol w="616645"/>
                <a:gridCol w="5141608"/>
              </a:tblGrid>
              <a:tr h="3469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испол-нения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эффективности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279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66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1. "Улучшение качества и безопасности жизни населения"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82 729,8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59 653,8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В отчетном периоде заключен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 на выполнение работ по подготовке территории-основания и установке комплекта спортивно-технологического оборудования для создания физкультурно-оздоровительного комплекса открытого типа в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п.г.т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Сафоново. На отчетную дату работы на объекте не выполнены.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 по данному мероприятию планируется провести в 2022 году. Высокий уровень эффективности программы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273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2. "Развитие конкурентоспособной экономики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Средний уровень эффективности программы.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273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3. "Развитие муниципального управления и гражданского общества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163 106,6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161 125,8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Приемлемый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5705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4. "Обеспечение комфортной городской среды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632 956,0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603 935,5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Экономия расходов по содержанию автомобильных дорог общего пользования на основании актов выполненных работ. Приемлемый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273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5. "Развитие образования ЗАТО г. Североморск"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2 409 827,0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2 390 007,3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Средний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273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6. "Культура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435 443,2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435 328,0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Высокий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7105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г.Североморск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21 996,3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Экономия расходов на обслуживание муниципального долга в связи с привлечением временно не используемых остатков средств на счетах муниципальных бюджетных и автономных учреждений для покрытия кассовых разрывов. Средний уровень эффективности программы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273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8. "Формирование современной городской среды ЗАТО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г.Североморск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172 508,9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171 779,8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Высокий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3252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9. "Повышение безопасности дорожного движения и снижение дорожно-транспортного травматизма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Приемлемый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3651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10. "Профилактика терроризма, экстремизма и ликвидация последствий проявления терроризма и экстремизма на территории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индикаторы в целом достигнуты. Средний уровень эффективности программы.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  <a:tr h="176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3 922 929,8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3 846 740,4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50299" marT="41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2" marR="4192" marT="419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5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128163"/>
              </p:ext>
            </p:extLst>
          </p:nvPr>
        </p:nvGraphicFramePr>
        <p:xfrm>
          <a:off x="-1099954" y="1097870"/>
          <a:ext cx="10048218" cy="571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867003"/>
              </p:ext>
            </p:extLst>
          </p:nvPr>
        </p:nvGraphicFramePr>
        <p:xfrm>
          <a:off x="9243043" y="1079953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694"/>
                <a:gridCol w="931817"/>
                <a:gridCol w="738579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01350"/>
              </p:ext>
            </p:extLst>
          </p:nvPr>
        </p:nvGraphicFramePr>
        <p:xfrm>
          <a:off x="8452318" y="6166212"/>
          <a:ext cx="343488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572"/>
                <a:gridCol w="975097"/>
                <a:gridCol w="916567"/>
                <a:gridCol w="757645"/>
              </a:tblGrid>
              <a:tr h="15254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82 729,8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59 653,8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72,1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889732" y="294493"/>
            <a:ext cx="858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«Улучшение качества и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населения»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7" y="217387"/>
            <a:ext cx="959193" cy="10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97" y="231986"/>
            <a:ext cx="982184" cy="97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45" y="180552"/>
            <a:ext cx="899401" cy="8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82" y="292218"/>
            <a:ext cx="746411" cy="7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264" y="217387"/>
            <a:ext cx="864629" cy="8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495" y="205681"/>
            <a:ext cx="1141526" cy="8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56375"/>
              </p:ext>
            </p:extLst>
          </p:nvPr>
        </p:nvGraphicFramePr>
        <p:xfrm>
          <a:off x="9243043" y="1772028"/>
          <a:ext cx="2614405" cy="43073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871"/>
                <a:gridCol w="941871"/>
                <a:gridCol w="730663"/>
              </a:tblGrid>
              <a:tr h="53651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14 498,2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14 498,2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218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36 388,7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13 606,6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508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73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7 384,4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7 229,4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73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2 475,6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2 461,7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19 652,4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19 534,3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6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612508"/>
              </p:ext>
            </p:extLst>
          </p:nvPr>
        </p:nvGraphicFramePr>
        <p:xfrm>
          <a:off x="-1793965" y="4243579"/>
          <a:ext cx="10668506" cy="219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32180"/>
              </p:ext>
            </p:extLst>
          </p:nvPr>
        </p:nvGraphicFramePr>
        <p:xfrm>
          <a:off x="9250468" y="769002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561"/>
                <a:gridCol w="949234"/>
                <a:gridCol w="737295"/>
              </a:tblGrid>
              <a:tr h="536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342829" y="53520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440"/>
              </p:ext>
            </p:extLst>
          </p:nvPr>
        </p:nvGraphicFramePr>
        <p:xfrm>
          <a:off x="8558074" y="2949420"/>
          <a:ext cx="331748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023"/>
                <a:gridCol w="1021061"/>
                <a:gridCol w="879112"/>
                <a:gridCol w="714288"/>
              </a:tblGrid>
              <a:tr h="15254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1 227,0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1 222,5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99,6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60143" y="85726"/>
            <a:ext cx="549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конкурентоспособной экономики»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226360E-9B6C-A44A-A856-0A02473F72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3525" y="92240"/>
            <a:ext cx="880892" cy="8179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A93F08A-2D01-7449-9653-C9652DA6AD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0324" y="202523"/>
            <a:ext cx="1012599" cy="650956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8" y="156855"/>
            <a:ext cx="987981" cy="78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32" y="-36093"/>
            <a:ext cx="858933" cy="87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994576" y="3207996"/>
            <a:ext cx="687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муниципального управления и гражданского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в ЗАТО г. Североморск»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C50FA302-9437-AF42-BB6A-BC631862DA2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4553" y="3101038"/>
            <a:ext cx="803796" cy="73337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30F11A4-399D-2146-AA16-7E0AA7EBFA0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513" y="5602951"/>
            <a:ext cx="721709" cy="607029"/>
          </a:xfrm>
          <a:prstGeom prst="rect">
            <a:avLst/>
          </a:prstGeom>
        </p:spPr>
      </p:pic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960610"/>
              </p:ext>
            </p:extLst>
          </p:nvPr>
        </p:nvGraphicFramePr>
        <p:xfrm>
          <a:off x="9218747" y="3543564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940"/>
                <a:gridCol w="914400"/>
                <a:gridCol w="7467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51634"/>
              </p:ext>
            </p:extLst>
          </p:nvPr>
        </p:nvGraphicFramePr>
        <p:xfrm>
          <a:off x="8558073" y="6372479"/>
          <a:ext cx="3257260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214"/>
                <a:gridCol w="905523"/>
                <a:gridCol w="949910"/>
                <a:gridCol w="691613"/>
              </a:tblGrid>
              <a:tr h="15254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163 106,6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161 125,8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98,8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780588"/>
              </p:ext>
            </p:extLst>
          </p:nvPr>
        </p:nvGraphicFramePr>
        <p:xfrm>
          <a:off x="-2891245" y="916723"/>
          <a:ext cx="12109992" cy="219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733160"/>
              </p:ext>
            </p:extLst>
          </p:nvPr>
        </p:nvGraphicFramePr>
        <p:xfrm>
          <a:off x="9250468" y="1305018"/>
          <a:ext cx="2625089" cy="1581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20"/>
                <a:gridCol w="945720"/>
                <a:gridCol w="733649"/>
              </a:tblGrid>
              <a:tr h="58968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909,0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909,0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4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730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231108"/>
              </p:ext>
            </p:extLst>
          </p:nvPr>
        </p:nvGraphicFramePr>
        <p:xfrm>
          <a:off x="9268287" y="4341949"/>
          <a:ext cx="2547046" cy="18751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7604"/>
                <a:gridCol w="917604"/>
                <a:gridCol w="711838"/>
              </a:tblGrid>
              <a:tr h="62954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153 807,2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152 458,6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5694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5 741,8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5 423,5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8862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3 557,6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3 243,7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5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939132"/>
              </p:ext>
            </p:extLst>
          </p:nvPr>
        </p:nvGraphicFramePr>
        <p:xfrm>
          <a:off x="-2193153" y="1151993"/>
          <a:ext cx="11048258" cy="571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92526"/>
              </p:ext>
            </p:extLst>
          </p:nvPr>
        </p:nvGraphicFramePr>
        <p:xfrm>
          <a:off x="9179599" y="1051859"/>
          <a:ext cx="261868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067"/>
                <a:gridCol w="949911"/>
                <a:gridCol w="736702"/>
              </a:tblGrid>
              <a:tr h="492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300693" y="792545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831225"/>
              </p:ext>
            </p:extLst>
          </p:nvPr>
        </p:nvGraphicFramePr>
        <p:xfrm>
          <a:off x="8433786" y="6166212"/>
          <a:ext cx="336449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057"/>
                <a:gridCol w="950701"/>
                <a:gridCol w="941033"/>
                <a:gridCol w="736701"/>
              </a:tblGrid>
              <a:tr h="15254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632 956,0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603 935,5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95,4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697901" y="45778"/>
            <a:ext cx="858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комфортной городской среды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г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Североморск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9" y="45778"/>
            <a:ext cx="7747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264" y="135747"/>
            <a:ext cx="855299" cy="5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121654"/>
              </p:ext>
            </p:extLst>
          </p:nvPr>
        </p:nvGraphicFramePr>
        <p:xfrm>
          <a:off x="9179601" y="1752449"/>
          <a:ext cx="2618677" cy="43158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3410"/>
                <a:gridCol w="943410"/>
                <a:gridCol w="731857"/>
              </a:tblGrid>
              <a:tr h="60901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206 619,7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196 553,0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  <a:tr h="6924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23 881,1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23 681,5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  <a:tr h="63919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8 674,3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6 942,6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  <a:tr h="6036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82 849,2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82 814,7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  <a:tr h="6125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100 744,2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98 842,3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  <a:tr h="6658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206 942,6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192 115,8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  <a:tr h="4931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2 985,6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7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138281"/>
              </p:ext>
            </p:extLst>
          </p:nvPr>
        </p:nvGraphicFramePr>
        <p:xfrm>
          <a:off x="-2071233" y="1288416"/>
          <a:ext cx="11048258" cy="571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10046"/>
              </p:ext>
            </p:extLst>
          </p:nvPr>
        </p:nvGraphicFramePr>
        <p:xfrm>
          <a:off x="9271967" y="1598205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231"/>
                <a:gridCol w="941033"/>
                <a:gridCol w="737826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382" y="970716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926722"/>
              </p:ext>
            </p:extLst>
          </p:nvPr>
        </p:nvGraphicFramePr>
        <p:xfrm>
          <a:off x="8429138" y="4989849"/>
          <a:ext cx="3467918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781"/>
                <a:gridCol w="990157"/>
                <a:gridCol w="949910"/>
                <a:gridCol w="720070"/>
              </a:tblGrid>
              <a:tr h="15254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2 409 827,0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2 390 007,3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99,2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53517" y="441599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ЗАТО г. Североморск»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17" y="316831"/>
            <a:ext cx="792281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97" y="613170"/>
            <a:ext cx="795540" cy="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155570"/>
              </p:ext>
            </p:extLst>
          </p:nvPr>
        </p:nvGraphicFramePr>
        <p:xfrm>
          <a:off x="9271969" y="2298795"/>
          <a:ext cx="2625087" cy="2402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19"/>
                <a:gridCol w="945719"/>
                <a:gridCol w="733649"/>
              </a:tblGrid>
              <a:tr h="66634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2 263 412,2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2 254 281,5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85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91 919,4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84 726,5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85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47 100,9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43 991,6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85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7 394,5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7 007,7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2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314935"/>
              </p:ext>
            </p:extLst>
          </p:nvPr>
        </p:nvGraphicFramePr>
        <p:xfrm>
          <a:off x="-2071233" y="1288416"/>
          <a:ext cx="11048258" cy="571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29231"/>
              </p:ext>
            </p:extLst>
          </p:nvPr>
        </p:nvGraphicFramePr>
        <p:xfrm>
          <a:off x="9243043" y="1079953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986"/>
                <a:gridCol w="940525"/>
                <a:gridCol w="738579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85238" y="85525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18805"/>
              </p:ext>
            </p:extLst>
          </p:nvPr>
        </p:nvGraphicFramePr>
        <p:xfrm>
          <a:off x="8452317" y="6166212"/>
          <a:ext cx="341581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947"/>
                <a:gridCol w="938056"/>
                <a:gridCol w="949234"/>
                <a:gridCol w="738578"/>
              </a:tblGrid>
              <a:tr h="15254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435 443,2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435 328,0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100,0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879464" y="464280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ЗАТО г. Североморск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63" y="207274"/>
            <a:ext cx="1015918" cy="73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471" y="259254"/>
            <a:ext cx="621339" cy="70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10229"/>
              </p:ext>
            </p:extLst>
          </p:nvPr>
        </p:nvGraphicFramePr>
        <p:xfrm>
          <a:off x="9243043" y="1803035"/>
          <a:ext cx="2625090" cy="4190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20"/>
                <a:gridCol w="945720"/>
                <a:gridCol w="733650"/>
              </a:tblGrid>
              <a:tr h="67019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131 869,3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131 869,3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91 840,1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91 840,1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443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131 570,9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131 570,4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0539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21 819,6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21 819,6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5 366,8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5 366,8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11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52 976,5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52 861,8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3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0135" y="148185"/>
            <a:ext cx="858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«Создание условий для эффективного и ответственного управления муниципальными финансами, повышения устойчивости бюджета муниципального образования ЗАТО г. Североморск»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210061-F2C7-A740-8AB8-801686A2EA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494" y="244020"/>
            <a:ext cx="925124" cy="7233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EACDF4-DF36-B849-ACF1-16931286D4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3288" y="266711"/>
            <a:ext cx="741143" cy="723303"/>
          </a:xfrm>
          <a:prstGeom prst="rect">
            <a:avLst/>
          </a:prstGeom>
        </p:spPr>
      </p:pic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322174"/>
              </p:ext>
            </p:extLst>
          </p:nvPr>
        </p:nvGraphicFramePr>
        <p:xfrm>
          <a:off x="0" y="1650281"/>
          <a:ext cx="8202168" cy="146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288097" y="1171692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0124"/>
              </p:ext>
            </p:extLst>
          </p:nvPr>
        </p:nvGraphicFramePr>
        <p:xfrm>
          <a:off x="9362237" y="1417913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003"/>
                <a:gridCol w="957943"/>
                <a:gridCol w="727144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132115" y="3064992"/>
            <a:ext cx="875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современной городской среды ЗАТО г. Североморск»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2105DFD-979C-514F-BD89-A12645E29A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494" y="2779176"/>
            <a:ext cx="915761" cy="897979"/>
          </a:xfrm>
          <a:prstGeom prst="rect">
            <a:avLst/>
          </a:prstGeom>
        </p:spPr>
      </p:pic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85962"/>
              </p:ext>
            </p:extLst>
          </p:nvPr>
        </p:nvGraphicFramePr>
        <p:xfrm>
          <a:off x="0" y="4201081"/>
          <a:ext cx="8202168" cy="146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1479"/>
              </p:ext>
            </p:extLst>
          </p:nvPr>
        </p:nvGraphicFramePr>
        <p:xfrm>
          <a:off x="9336926" y="3986403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188"/>
                <a:gridCol w="949235"/>
                <a:gridCol w="736667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470737"/>
              </p:ext>
            </p:extLst>
          </p:nvPr>
        </p:nvGraphicFramePr>
        <p:xfrm>
          <a:off x="9362237" y="2103705"/>
          <a:ext cx="2625089" cy="533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20"/>
                <a:gridCol w="945720"/>
                <a:gridCol w="733649"/>
              </a:tblGrid>
              <a:tr h="53349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21 996,3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21 422,3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79954"/>
              </p:ext>
            </p:extLst>
          </p:nvPr>
        </p:nvGraphicFramePr>
        <p:xfrm>
          <a:off x="9336923" y="4686993"/>
          <a:ext cx="2625092" cy="546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21"/>
                <a:gridCol w="945721"/>
                <a:gridCol w="733650"/>
              </a:tblGrid>
              <a:tr h="5468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172 508,9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171 779,8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1288096" y="1171692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62785" y="3649192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257939"/>
            <a:ext cx="85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«Повышение безопасности дорожного движения и снижение дорожно-транспортного травматизма в ЗАТО г. Североморск»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FF267CD-E2B3-7048-82F7-B9D2C4B7F7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8845" y="257939"/>
            <a:ext cx="481405" cy="656461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69" y="347782"/>
            <a:ext cx="552107" cy="55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432145"/>
              </p:ext>
            </p:extLst>
          </p:nvPr>
        </p:nvGraphicFramePr>
        <p:xfrm>
          <a:off x="0" y="1650281"/>
          <a:ext cx="8202168" cy="146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288097" y="1171692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466587"/>
              </p:ext>
            </p:extLst>
          </p:nvPr>
        </p:nvGraphicFramePr>
        <p:xfrm>
          <a:off x="9362237" y="1417913"/>
          <a:ext cx="262509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210"/>
                <a:gridCol w="950259"/>
                <a:gridCol w="736621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060135" y="3224516"/>
            <a:ext cx="85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«Профилактика терроризма, экстремизма и ликвидация последствий проявлений терроризма и экстремизма на территории ЗАТО г. Североморск»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1" y="3149818"/>
            <a:ext cx="795726" cy="79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649" y="3273367"/>
            <a:ext cx="715122" cy="7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011920"/>
              </p:ext>
            </p:extLst>
          </p:nvPr>
        </p:nvGraphicFramePr>
        <p:xfrm>
          <a:off x="101779" y="4603618"/>
          <a:ext cx="8202168" cy="146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617862"/>
              </p:ext>
            </p:extLst>
          </p:nvPr>
        </p:nvGraphicFramePr>
        <p:xfrm>
          <a:off x="9343836" y="4413640"/>
          <a:ext cx="2660492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0539"/>
                <a:gridCol w="916647"/>
                <a:gridCol w="743306"/>
              </a:tblGrid>
              <a:tr h="547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-нения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544687"/>
              </p:ext>
            </p:extLst>
          </p:nvPr>
        </p:nvGraphicFramePr>
        <p:xfrm>
          <a:off x="9355949" y="5118848"/>
          <a:ext cx="2646309" cy="508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1010"/>
                <a:gridCol w="920456"/>
                <a:gridCol w="744843"/>
              </a:tblGrid>
              <a:tr h="50833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06864"/>
              </p:ext>
            </p:extLst>
          </p:nvPr>
        </p:nvGraphicFramePr>
        <p:xfrm>
          <a:off x="9362234" y="2133600"/>
          <a:ext cx="2625092" cy="481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5721"/>
                <a:gridCol w="945721"/>
                <a:gridCol w="733650"/>
              </a:tblGrid>
              <a:tr h="48131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3 045,0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2 211,9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114300" marT="9525" marB="0"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319384" y="4085459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585" y="423610"/>
            <a:ext cx="653082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исполнения бюджета за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7757" y="76879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7621478"/>
              </p:ext>
            </p:extLst>
          </p:nvPr>
        </p:nvGraphicFramePr>
        <p:xfrm>
          <a:off x="115112" y="3601835"/>
          <a:ext cx="9521947" cy="2755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64014" y="4825670"/>
            <a:ext cx="7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99,2</a:t>
            </a:r>
            <a:r>
              <a:rPr lang="en-US" sz="1400" dirty="0" smtClean="0"/>
              <a:t>%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823012" y="4825669"/>
            <a:ext cx="698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97,9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976853"/>
              </p:ext>
            </p:extLst>
          </p:nvPr>
        </p:nvGraphicFramePr>
        <p:xfrm>
          <a:off x="367552" y="1169461"/>
          <a:ext cx="9045390" cy="2086633"/>
        </p:xfrm>
        <a:graphic>
          <a:graphicData uri="http://schemas.openxmlformats.org/drawingml/2006/table">
            <a:tbl>
              <a:tblPr/>
              <a:tblGrid>
                <a:gridCol w="1944583"/>
                <a:gridCol w="1337450"/>
                <a:gridCol w="1191356"/>
                <a:gridCol w="1192306"/>
                <a:gridCol w="1267929"/>
                <a:gridCol w="944340"/>
                <a:gridCol w="1167426"/>
              </a:tblGrid>
              <a:tr h="757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Утверждено первоначально (Решение о бюджете)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Утверждено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(Решение/сводная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роспись)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Изменения    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утверждено  первоначально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утвержденным уточненным назначениям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3 554 150,2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4 012 700,3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458 550,1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3 978 893,5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3 640 496,4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4 076 726,4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436 230,0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3 991 378,4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109,6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Дефицит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-86 346,2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-64 484,4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-21 861,8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-12 484,9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-14,5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-19,4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долг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295 840,0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165 350,0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-130 490,0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152 050,0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51,4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92,0</a:t>
                      </a:r>
                    </a:p>
                  </a:txBody>
                  <a:tcPr marL="9525" marR="857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2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5248"/>
          <a:stretch/>
        </p:blipFill>
        <p:spPr bwMode="auto">
          <a:xfrm>
            <a:off x="341865" y="4176689"/>
            <a:ext cx="2812868" cy="2008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216452"/>
              </p:ext>
            </p:extLst>
          </p:nvPr>
        </p:nvGraphicFramePr>
        <p:xfrm>
          <a:off x="103614" y="1286965"/>
          <a:ext cx="3223305" cy="207244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250057"/>
                <a:gridCol w="708211"/>
                <a:gridCol w="637389"/>
                <a:gridCol w="627648"/>
              </a:tblGrid>
              <a:tr h="42771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0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0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0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37916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Детский сад  </a:t>
                      </a:r>
                      <a:endParaRPr lang="ru-RU" sz="10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ЗАТО 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Североморск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190 865,5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198 882,0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63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счет средств межбюджетных трансфертов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176 266,6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181 395,1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91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счет собственных 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4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Стоимость объекта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64713"/>
              </p:ext>
            </p:extLst>
          </p:nvPr>
        </p:nvGraphicFramePr>
        <p:xfrm>
          <a:off x="3603107" y="4154807"/>
          <a:ext cx="2403246" cy="210832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721928"/>
                <a:gridCol w="681318"/>
              </a:tblGrid>
              <a:tr h="5134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6288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крытого бассейна в                                        ЗАТО г. Североморск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6 584,3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21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межбюджетных трансфертов</a:t>
                      </a:r>
                      <a:endParaRPr lang="ru-RU" sz="10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389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u="none" strike="noStrike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счет собственных  средств</a:t>
                      </a:r>
                      <a:endParaRPr lang="ru-RU" sz="10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87" y="1163848"/>
            <a:ext cx="2695031" cy="2318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4727" y="4120787"/>
            <a:ext cx="2676032" cy="2255232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48045"/>
              </p:ext>
            </p:extLst>
          </p:nvPr>
        </p:nvGraphicFramePr>
        <p:xfrm>
          <a:off x="6433086" y="1286965"/>
          <a:ext cx="2935032" cy="217910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90326"/>
                <a:gridCol w="699247"/>
                <a:gridCol w="645459"/>
              </a:tblGrid>
              <a:tr h="4478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0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0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59996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развитие нового городского кладбища в районе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Сафоново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6 824,8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104 869,4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9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счет средств межбюджетных трансфертов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86 583,5</a:t>
                      </a:r>
                    </a:p>
                  </a:txBody>
                  <a:tcPr marL="9525" marR="9525" marT="9525" marB="0" anchor="ctr"/>
                </a:tc>
              </a:tr>
              <a:tr h="396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счет собственных 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18 285,9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45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Стоимость объекта (</a:t>
                      </a:r>
                      <a:r>
                        <a:rPr 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0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этап)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111 694,2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488186"/>
              </p:ext>
            </p:extLst>
          </p:nvPr>
        </p:nvGraphicFramePr>
        <p:xfrm>
          <a:off x="9442466" y="4196731"/>
          <a:ext cx="2561901" cy="206639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93945"/>
                <a:gridCol w="867956"/>
              </a:tblGrid>
              <a:tr h="4795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6155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культурно-досугового центра в </a:t>
                      </a:r>
                      <a:r>
                        <a:rPr lang="ru-RU" sz="1000" b="1" u="none" strike="noStrike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000" b="1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Североморск-3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2 957,1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95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межбюджетных трансфертов</a:t>
                      </a:r>
                      <a:endParaRPr lang="ru-RU" sz="10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17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счет собственных  средств</a:t>
                      </a:r>
                      <a:endParaRPr lang="ru-RU" sz="10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466" y="1286965"/>
            <a:ext cx="2749534" cy="21642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9235" y="156154"/>
            <a:ext cx="11993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Социально-значимые проекты, </a:t>
            </a:r>
          </a:p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существляемые за 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бюджета ЗАТО г. Североморск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69076" y="964530"/>
            <a:ext cx="82292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475426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6">
                <a:lumMod val="40000"/>
                <a:lumOff val="60000"/>
              </a:schemeClr>
            </a:gs>
            <a:gs pos="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655152D-456C-5E4D-9F23-F91BF730ABA5}"/>
              </a:ext>
            </a:extLst>
          </p:cNvPr>
          <p:cNvSpPr/>
          <p:nvPr/>
        </p:nvSpPr>
        <p:spPr>
          <a:xfrm>
            <a:off x="0" y="143476"/>
            <a:ext cx="12192000" cy="6858000"/>
          </a:xfrm>
          <a:prstGeom prst="rect">
            <a:avLst/>
          </a:prstGeom>
          <a:gradFill>
            <a:gsLst>
              <a:gs pos="65000">
                <a:schemeClr val="accent4">
                  <a:lumMod val="20000"/>
                  <a:lumOff val="80000"/>
                  <a:alpha val="61000"/>
                </a:schemeClr>
              </a:gs>
              <a:gs pos="38000">
                <a:schemeClr val="accent2">
                  <a:lumMod val="20000"/>
                  <a:lumOff val="80000"/>
                  <a:alpha val="12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05440C4-E74B-1944-B487-7211DD8801A7}"/>
              </a:ext>
            </a:extLst>
          </p:cNvPr>
          <p:cNvSpPr/>
          <p:nvPr/>
        </p:nvSpPr>
        <p:spPr>
          <a:xfrm>
            <a:off x="274509" y="6012191"/>
            <a:ext cx="1195981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Спасибо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за внимание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78647" y="1980616"/>
            <a:ext cx="70803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 администрации ЗАТО г. Североморск</a:t>
            </a:r>
          </a:p>
          <a:p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(81537)	49566 – начальник Управления финансов 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46199 – заместитель начальника Управления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50788 – бюджетный отдел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46470 – отдел сводной отчетности  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42744 – отдел бюджетного учета и отчетности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50776 – сектор внутреннего финансового контроля                        	                                       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почта: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finupr@citysever.ru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Веб-сайт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http://finsever.ru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87681" y="259298"/>
            <a:ext cx="8486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ЗАТО г.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63672756"/>
              </p:ext>
            </p:extLst>
          </p:nvPr>
        </p:nvGraphicFramePr>
        <p:xfrm>
          <a:off x="1039824" y="3463300"/>
          <a:ext cx="10104120" cy="282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91259156"/>
              </p:ext>
            </p:extLst>
          </p:nvPr>
        </p:nvGraphicFramePr>
        <p:xfrm>
          <a:off x="658368" y="260648"/>
          <a:ext cx="10735056" cy="2769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63270885"/>
              </p:ext>
            </p:extLst>
          </p:nvPr>
        </p:nvGraphicFramePr>
        <p:xfrm>
          <a:off x="664163" y="845165"/>
          <a:ext cx="4846592" cy="458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85849" y="583555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81625" y="5472408"/>
            <a:ext cx="2485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ДОХОДОВ </a:t>
            </a:r>
          </a:p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2021 год – 3 978 893,5</a:t>
            </a:r>
            <a:endParaRPr lang="ru-RU" sz="1600" b="1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5895973" y="1304924"/>
            <a:ext cx="1619249" cy="680630"/>
          </a:xfrm>
          <a:prstGeom prst="homePlate">
            <a:avLst/>
          </a:prstGeom>
          <a:solidFill>
            <a:srgbClr val="E3A1D5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доходы, </a:t>
            </a:r>
            <a:r>
              <a:rPr lang="ru-RU" sz="13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5895973" y="2965970"/>
            <a:ext cx="1514473" cy="747851"/>
          </a:xfrm>
          <a:prstGeom prst="homePlate">
            <a:avLst/>
          </a:prstGeom>
          <a:solidFill>
            <a:schemeClr val="bg2">
              <a:lumMod val="75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доходы, </a:t>
            </a:r>
            <a:r>
              <a:rPr lang="ru-RU" sz="13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5895973" y="4554544"/>
            <a:ext cx="1566863" cy="774345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 поступления, </a:t>
            </a:r>
            <a:r>
              <a:rPr lang="ru-RU" sz="13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539071525"/>
              </p:ext>
            </p:extLst>
          </p:nvPr>
        </p:nvGraphicFramePr>
        <p:xfrm>
          <a:off x="7743824" y="2630026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445616740"/>
              </p:ext>
            </p:extLst>
          </p:nvPr>
        </p:nvGraphicFramePr>
        <p:xfrm>
          <a:off x="7743824" y="4058474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92428170"/>
              </p:ext>
            </p:extLst>
          </p:nvPr>
        </p:nvGraphicFramePr>
        <p:xfrm>
          <a:off x="7743824" y="961696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налоговые источники бюджета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61455025"/>
              </p:ext>
            </p:extLst>
          </p:nvPr>
        </p:nvGraphicFramePr>
        <p:xfrm>
          <a:off x="115112" y="1373386"/>
          <a:ext cx="5232667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1489" y="1562660"/>
            <a:ext cx="1116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91,3%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141" y="2507480"/>
            <a:ext cx="871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4257" y="3509929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9007" y="5438146"/>
            <a:ext cx="740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27055"/>
            <a:ext cx="550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налоговые доходы 2021 года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1 197 819,3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/ факт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1 196 570,7 тыс.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6913" y="608300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53548211"/>
              </p:ext>
            </p:extLst>
          </p:nvPr>
        </p:nvGraphicFramePr>
        <p:xfrm>
          <a:off x="5851802" y="1431471"/>
          <a:ext cx="2941187" cy="54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0164443"/>
              </p:ext>
            </p:extLst>
          </p:nvPr>
        </p:nvGraphicFramePr>
        <p:xfrm>
          <a:off x="5826734" y="2272896"/>
          <a:ext cx="3553498" cy="87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24959348"/>
              </p:ext>
            </p:extLst>
          </p:nvPr>
        </p:nvGraphicFramePr>
        <p:xfrm>
          <a:off x="5849880" y="4179244"/>
          <a:ext cx="2725256" cy="99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989311005"/>
              </p:ext>
            </p:extLst>
          </p:nvPr>
        </p:nvGraphicFramePr>
        <p:xfrm>
          <a:off x="5887442" y="5076110"/>
          <a:ext cx="3419241" cy="109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998403" y="879208"/>
            <a:ext cx="35129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Факт          Отклонение         Процент</a:t>
            </a:r>
          </a:p>
          <a:p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2021                2021        (факт – план)      исполнения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11825" y="851298"/>
            <a:ext cx="34137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отклонения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плановых показателей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89279" y="1570049"/>
            <a:ext cx="65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99,3%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217996" y="1302436"/>
            <a:ext cx="2926705" cy="7950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большим количеством возвратов по заявлениям плательщиков на основании ст.78 НК РФ (имущественные налоговые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вычеты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89840" y="746969"/>
            <a:ext cx="4619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8573213" y="4610563"/>
            <a:ext cx="631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120,4 %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240234" y="2328553"/>
            <a:ext cx="2894910" cy="6581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объемов реализации нефтепродуктов (дизельное топливо, моторные масла, автомобильный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бензин)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230120" y="4229060"/>
            <a:ext cx="2894910" cy="78627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уплатой налогоплательщиками задолженности за прошлые периоды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230120" y="5313238"/>
            <a:ext cx="2894910" cy="7577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дел, рассматриваемых в судах общей юрисдикции, мировыми судьями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233893" y="3311580"/>
            <a:ext cx="2894910" cy="7112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увеличением налогооблагаемой базы 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18189954"/>
              </p:ext>
            </p:extLst>
          </p:nvPr>
        </p:nvGraphicFramePr>
        <p:xfrm>
          <a:off x="5851802" y="3311580"/>
          <a:ext cx="3461301" cy="87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608140" y="4515339"/>
            <a:ext cx="724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неналоговые источники бюджета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51135180"/>
              </p:ext>
            </p:extLst>
          </p:nvPr>
        </p:nvGraphicFramePr>
        <p:xfrm>
          <a:off x="97596" y="1376995"/>
          <a:ext cx="4823208" cy="5053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124354" y="1519758"/>
            <a:ext cx="1031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77,5% 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3411" y="3046738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252" y="3992325"/>
            <a:ext cx="103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794672"/>
            <a:ext cx="785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411" y="803570"/>
            <a:ext cx="481575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неналоговые доходы 20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года</a:t>
            </a:r>
          </a:p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120 707,1 тыс. руб. /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135 649,3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56871" y="544531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2737" y="1227659"/>
            <a:ext cx="4619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764" y="2268431"/>
            <a:ext cx="782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2,9% 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252" y="4878694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717280" y="1307218"/>
            <a:ext cx="3379247" cy="8568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денежных средств в рамках ведения 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 по взысканию задолженности прошлых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периодов;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договоров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аренды; оплата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арендной платы в начале года авансом за весь год частью арендаторов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67530" y="888208"/>
            <a:ext cx="35350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отклонения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плановых показателей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7072" y="1642869"/>
            <a:ext cx="632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15,8%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03383" y="2350378"/>
            <a:ext cx="632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84,3%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70468" y="3146227"/>
            <a:ext cx="654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02,7%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92361" y="4160420"/>
            <a:ext cx="654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16,2%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57072" y="5150418"/>
            <a:ext cx="709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12,9%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711374" y="2195430"/>
            <a:ext cx="3385153" cy="72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платы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негативное воздействие на окружающую среду за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МУП «</a:t>
            </a:r>
            <a:r>
              <a:rPr lang="ru-RU" sz="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Североморскводоканал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 марта 2022 года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700350" y="2989934"/>
            <a:ext cx="3396177" cy="64583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за счет претензионной работы по предъявлению регрессных требований арендаторам по возмещению затрат за поставленную тепловую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711374" y="3741727"/>
            <a:ext cx="3385153" cy="8140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 по  задолженности по договорам купли-продажи муниципального имущества при отчуждении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субъектами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и среднего предпринимательства при оплате в рассрочку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689326" y="4661714"/>
            <a:ext cx="3407202" cy="92593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административных правонарушений  законодательства в области предпринимательской деятельности;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возмещения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штрафов, неустойки, пени, уплаченные в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законом или договором в случае неисполнения или ненадлежащего исполнения обязательств перед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органом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700350" y="5684144"/>
            <a:ext cx="3396177" cy="6375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невыясненных платежей (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Мурманэнергосбыт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 аренду нежилых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помещений)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94052" y="904953"/>
            <a:ext cx="35129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Факт          Отклонение         Процент</a:t>
            </a:r>
          </a:p>
          <a:p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2021                2021         (факт – план)      исполнения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668655163"/>
              </p:ext>
            </p:extLst>
          </p:nvPr>
        </p:nvGraphicFramePr>
        <p:xfrm>
          <a:off x="5553059" y="1304310"/>
          <a:ext cx="2739294" cy="101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37595975"/>
              </p:ext>
            </p:extLst>
          </p:nvPr>
        </p:nvGraphicFramePr>
        <p:xfrm>
          <a:off x="5552862" y="2110543"/>
          <a:ext cx="2739491" cy="101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433947075"/>
              </p:ext>
            </p:extLst>
          </p:nvPr>
        </p:nvGraphicFramePr>
        <p:xfrm>
          <a:off x="5549628" y="2783281"/>
          <a:ext cx="2742726" cy="76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728396513"/>
              </p:ext>
            </p:extLst>
          </p:nvPr>
        </p:nvGraphicFramePr>
        <p:xfrm>
          <a:off x="5539818" y="3733816"/>
          <a:ext cx="2742726" cy="101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801596142"/>
              </p:ext>
            </p:extLst>
          </p:nvPr>
        </p:nvGraphicFramePr>
        <p:xfrm>
          <a:off x="5551343" y="4704003"/>
          <a:ext cx="2741010" cy="101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524736544"/>
              </p:ext>
            </p:extLst>
          </p:nvPr>
        </p:nvGraphicFramePr>
        <p:xfrm>
          <a:off x="5553059" y="5511436"/>
          <a:ext cx="2739294" cy="101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5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8790" y="168890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83685775"/>
              </p:ext>
            </p:extLst>
          </p:nvPr>
        </p:nvGraphicFramePr>
        <p:xfrm>
          <a:off x="0" y="1269104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13036" y="3108740"/>
            <a:ext cx="862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48,1%</a:t>
            </a:r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27517" y="623380"/>
            <a:ext cx="5665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безвозмездные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2021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2 694 173,9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/ факт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2 646 673,5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8472" y="435113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9301491"/>
              </p:ext>
            </p:extLst>
          </p:nvPr>
        </p:nvGraphicFramePr>
        <p:xfrm>
          <a:off x="5945428" y="2897336"/>
          <a:ext cx="2648047" cy="764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245086160"/>
              </p:ext>
            </p:extLst>
          </p:nvPr>
        </p:nvGraphicFramePr>
        <p:xfrm>
          <a:off x="5863904" y="2115517"/>
          <a:ext cx="2651290" cy="83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525822004"/>
              </p:ext>
            </p:extLst>
          </p:nvPr>
        </p:nvGraphicFramePr>
        <p:xfrm>
          <a:off x="5797051" y="1054267"/>
          <a:ext cx="2718143" cy="102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504188" y="840006"/>
            <a:ext cx="4619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8156" y="2301563"/>
            <a:ext cx="862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21,6%</a:t>
            </a:r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253" y="1513329"/>
            <a:ext cx="862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18,9%</a:t>
            </a:r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9627" y="3925149"/>
            <a:ext cx="862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11,2%</a:t>
            </a:r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09870" y="5586921"/>
            <a:ext cx="862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-1%</a:t>
            </a:r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779607665"/>
              </p:ext>
            </p:extLst>
          </p:nvPr>
        </p:nvGraphicFramePr>
        <p:xfrm>
          <a:off x="5966150" y="3785029"/>
          <a:ext cx="2666862" cy="79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854557906"/>
              </p:ext>
            </p:extLst>
          </p:nvPr>
        </p:nvGraphicFramePr>
        <p:xfrm>
          <a:off x="5965099" y="4791866"/>
          <a:ext cx="2672620" cy="62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8959159" y="698022"/>
            <a:ext cx="33413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отклонения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плановых показателей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138474" y="2197916"/>
            <a:ext cx="2950523" cy="442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носят заявительный характер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38474" y="3079521"/>
            <a:ext cx="2950523" cy="4045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носят заявительный характер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170460" y="5681215"/>
            <a:ext cx="2926068" cy="363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остатков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субсидий, субвенций и иных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 в областной бюджет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93474" y="3950880"/>
            <a:ext cx="65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3475" y="2383620"/>
            <a:ext cx="65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12351" y="1601378"/>
            <a:ext cx="65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60454" y="4806387"/>
            <a:ext cx="65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100,1%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81473" y="3163305"/>
            <a:ext cx="587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33142" y="791856"/>
            <a:ext cx="33316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Факт          Отклонение         Процент</a:t>
            </a:r>
          </a:p>
          <a:p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2021                2021         (факт – план)      исполнения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162929" y="3849050"/>
            <a:ext cx="2926068" cy="4215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носят заявительный характер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097507" y="1334260"/>
            <a:ext cx="2999021" cy="39022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18156" y="4835625"/>
            <a:ext cx="862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1,2%</a:t>
            </a:r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994366851"/>
              </p:ext>
            </p:extLst>
          </p:nvPr>
        </p:nvGraphicFramePr>
        <p:xfrm>
          <a:off x="5963271" y="5599524"/>
          <a:ext cx="2672620" cy="62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8642285" y="5717159"/>
            <a:ext cx="65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107,6%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133983" y="4920744"/>
            <a:ext cx="2999021" cy="390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6">
                <a:lumMod val="40000"/>
                <a:lumOff val="60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33179" r="62687" b="44015"/>
          <a:stretch/>
        </p:blipFill>
        <p:spPr bwMode="auto">
          <a:xfrm flipH="1">
            <a:off x="11050634" y="4599421"/>
            <a:ext cx="1103338" cy="92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7816122" y="4409878"/>
            <a:ext cx="2973457" cy="8393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89" y="2955406"/>
            <a:ext cx="1214511" cy="12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972" y="1482786"/>
            <a:ext cx="1303762" cy="10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46"/>
          <p:cNvSpPr>
            <a:spLocks noChangeArrowheads="1"/>
          </p:cNvSpPr>
          <p:nvPr/>
        </p:nvSpPr>
        <p:spPr bwMode="gray">
          <a:xfrm rot="5400000">
            <a:off x="5076393" y="2725545"/>
            <a:ext cx="4013978" cy="1280691"/>
          </a:xfrm>
          <a:prstGeom prst="upArrow">
            <a:avLst>
              <a:gd name="adj1" fmla="val 78306"/>
              <a:gd name="adj2" fmla="val 4821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079269" y="1172835"/>
            <a:ext cx="142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063" y="121615"/>
            <a:ext cx="1087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дорожный фонд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91711" y="1674646"/>
            <a:ext cx="3482774" cy="886322"/>
            <a:chOff x="150064" y="1148656"/>
            <a:chExt cx="3482774" cy="675582"/>
          </a:xfrm>
        </p:grpSpPr>
        <p:sp>
          <p:nvSpPr>
            <p:cNvPr id="6" name="Пятиугольник 5"/>
            <p:cNvSpPr/>
            <p:nvPr/>
          </p:nvSpPr>
          <p:spPr>
            <a:xfrm>
              <a:off x="150064" y="1148656"/>
              <a:ext cx="3482774" cy="675582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6889" y="1297917"/>
              <a:ext cx="3013900" cy="398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 </a:t>
              </a: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лиц </a:t>
              </a:r>
            </a:p>
            <a:p>
              <a:pPr algn="ctr"/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119 557,1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31860" y="2799656"/>
            <a:ext cx="3530332" cy="853128"/>
            <a:chOff x="138942" y="2206451"/>
            <a:chExt cx="3434908" cy="570642"/>
          </a:xfrm>
        </p:grpSpPr>
        <p:sp>
          <p:nvSpPr>
            <p:cNvPr id="13" name="Пятиугольник 12"/>
            <p:cNvSpPr/>
            <p:nvPr/>
          </p:nvSpPr>
          <p:spPr>
            <a:xfrm>
              <a:off x="138942" y="2206451"/>
              <a:ext cx="3434908" cy="570642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5858" y="2302336"/>
              <a:ext cx="2438400" cy="34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Акцизы на нефтепродукты</a:t>
              </a:r>
            </a:p>
            <a:p>
              <a:pPr algn="ctr"/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12 309,9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31860" y="3788676"/>
            <a:ext cx="3606945" cy="1310484"/>
            <a:chOff x="112179" y="3407848"/>
            <a:chExt cx="3503254" cy="1421563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132659" y="3407848"/>
              <a:ext cx="3482774" cy="1421563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2179" y="3635198"/>
              <a:ext cx="3122569" cy="98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Субсидии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осуществление дорожной деятельности в отношении автомобильных дорог общего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пользования                                              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74 675,8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Скругленный прямоугольник 21"/>
          <p:cNvSpPr/>
          <p:nvPr/>
        </p:nvSpPr>
        <p:spPr>
          <a:xfrm>
            <a:off x="7833680" y="1504841"/>
            <a:ext cx="3005365" cy="1094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827189" y="2766274"/>
            <a:ext cx="3005365" cy="1426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975131" y="2805341"/>
            <a:ext cx="2858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автомобильных дорог общего пользования местного значения, дворовых территорий многоквартирных домов и проездов к ним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93 004,7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5639996" y="2940908"/>
            <a:ext cx="2679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муниципального дорожного фонда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224" r="15796" b="725"/>
          <a:stretch/>
        </p:blipFill>
        <p:spPr bwMode="auto">
          <a:xfrm>
            <a:off x="3722819" y="1311861"/>
            <a:ext cx="2893327" cy="4334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911052" y="1592003"/>
            <a:ext cx="2818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автомобильных дорог  общего пользования и инженерных сооружений на них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103 548,2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660" y="4519591"/>
            <a:ext cx="2921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дорожных условий для участников дорожного движения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2 211,9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56444" y="6030720"/>
            <a:ext cx="8734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средств на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01.01.2022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10 898,4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860" y="478400"/>
            <a:ext cx="426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средств на 01.01.2021 –  3 120,4 тыс. руб.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112" y="1075951"/>
            <a:ext cx="35009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206 542,8 тыс. руб.</a:t>
            </a:r>
            <a:endParaRPr lang="ru-RU" sz="1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94061" y="848105"/>
            <a:ext cx="36384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198 764,8 тыс. руб.</a:t>
            </a:r>
            <a:endParaRPr lang="ru-RU" sz="1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590292"/>
            <a:ext cx="1219199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407402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12243</TotalTime>
  <Words>3709</Words>
  <Application>Microsoft Office PowerPoint</Application>
  <PresentationFormat>Широкоэкранный</PresentationFormat>
  <Paragraphs>1101</Paragraphs>
  <Slides>31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Muller Narrow ExtraBold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Severomorsk</dc:creator>
  <cp:lastModifiedBy>Агаркова</cp:lastModifiedBy>
  <cp:revision>968</cp:revision>
  <cp:lastPrinted>2021-03-12T12:44:12Z</cp:lastPrinted>
  <dcterms:created xsi:type="dcterms:W3CDTF">2019-11-15T05:58:52Z</dcterms:created>
  <dcterms:modified xsi:type="dcterms:W3CDTF">2022-05-16T09:27:02Z</dcterms:modified>
</cp:coreProperties>
</file>