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2.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52" r:id="rId1"/>
  </p:sldMasterIdLst>
  <p:notesMasterIdLst>
    <p:notesMasterId r:id="rId40"/>
  </p:notesMasterIdLst>
  <p:sldIdLst>
    <p:sldId id="256" r:id="rId2"/>
    <p:sldId id="296" r:id="rId3"/>
    <p:sldId id="263" r:id="rId4"/>
    <p:sldId id="258" r:id="rId5"/>
    <p:sldId id="259" r:id="rId6"/>
    <p:sldId id="275" r:id="rId7"/>
    <p:sldId id="283" r:id="rId8"/>
    <p:sldId id="284" r:id="rId9"/>
    <p:sldId id="276" r:id="rId10"/>
    <p:sldId id="260" r:id="rId11"/>
    <p:sldId id="277" r:id="rId12"/>
    <p:sldId id="278" r:id="rId13"/>
    <p:sldId id="261" r:id="rId14"/>
    <p:sldId id="294" r:id="rId15"/>
    <p:sldId id="285" r:id="rId16"/>
    <p:sldId id="286" r:id="rId17"/>
    <p:sldId id="293" r:id="rId18"/>
    <p:sldId id="262" r:id="rId19"/>
    <p:sldId id="265" r:id="rId20"/>
    <p:sldId id="279" r:id="rId21"/>
    <p:sldId id="266" r:id="rId22"/>
    <p:sldId id="280" r:id="rId23"/>
    <p:sldId id="281" r:id="rId24"/>
    <p:sldId id="267" r:id="rId25"/>
    <p:sldId id="282" r:id="rId26"/>
    <p:sldId id="288" r:id="rId27"/>
    <p:sldId id="290" r:id="rId28"/>
    <p:sldId id="291" r:id="rId29"/>
    <p:sldId id="292" r:id="rId30"/>
    <p:sldId id="274" r:id="rId31"/>
    <p:sldId id="268" r:id="rId32"/>
    <p:sldId id="269" r:id="rId33"/>
    <p:sldId id="270" r:id="rId34"/>
    <p:sldId id="271" r:id="rId35"/>
    <p:sldId id="273" r:id="rId36"/>
    <p:sldId id="272" r:id="rId37"/>
    <p:sldId id="295" r:id="rId38"/>
    <p:sldId id="264" r:id="rId3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7AB"/>
    <a:srgbClr val="FCEC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Светлый стиль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31" autoAdjust="0"/>
    <p:restoredTop sz="90857" autoAdjust="0"/>
  </p:normalViewPr>
  <p:slideViewPr>
    <p:cSldViewPr>
      <p:cViewPr varScale="1">
        <p:scale>
          <a:sx n="102" d="100"/>
          <a:sy n="102" d="100"/>
        </p:scale>
        <p:origin x="-1800"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Excel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_____Microsoft_Excel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_____Microsoft_Excel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_____Microsoft_Excel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_____Microsoft_Excel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_____Microsoft_Excel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_____Microsoft_Excel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_____Microsoft_Excel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_____Microsoft_Excel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_____Microsoft_Excel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_____Microsoft_Excel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Microsoft_Excel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_____Microsoft_Excel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_____Microsoft_Excel2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_____Microsoft_Excel22.xlsx"/></Relationships>
</file>

<file path=ppt/charts/_rels/chart23.xml.rels><?xml version="1.0" encoding="UTF-8" standalone="yes"?>
<Relationships xmlns="http://schemas.openxmlformats.org/package/2006/relationships"><Relationship Id="rId1" Type="http://schemas.openxmlformats.org/officeDocument/2006/relationships/package" Target="../embeddings/_____Microsoft_Excel23.xlsx"/></Relationships>
</file>

<file path=ppt/charts/_rels/chart24.xml.rels><?xml version="1.0" encoding="UTF-8" standalone="yes"?>
<Relationships xmlns="http://schemas.openxmlformats.org/package/2006/relationships"><Relationship Id="rId1" Type="http://schemas.openxmlformats.org/officeDocument/2006/relationships/package" Target="../embeddings/_____Microsoft_Excel24.xlsx"/></Relationships>
</file>

<file path=ppt/charts/_rels/chart25.xml.rels><?xml version="1.0" encoding="UTF-8" standalone="yes"?>
<Relationships xmlns="http://schemas.openxmlformats.org/package/2006/relationships"><Relationship Id="rId1" Type="http://schemas.openxmlformats.org/officeDocument/2006/relationships/package" Target="../embeddings/_____Microsoft_Excel25.xlsx"/></Relationships>
</file>

<file path=ppt/charts/_rels/chart26.xml.rels><?xml version="1.0" encoding="UTF-8" standalone="yes"?>
<Relationships xmlns="http://schemas.openxmlformats.org/package/2006/relationships"><Relationship Id="rId1" Type="http://schemas.openxmlformats.org/officeDocument/2006/relationships/package" Target="../embeddings/_____Microsoft_Excel26.xlsx"/></Relationships>
</file>

<file path=ppt/charts/_rels/chart27.xml.rels><?xml version="1.0" encoding="UTF-8" standalone="yes"?>
<Relationships xmlns="http://schemas.openxmlformats.org/package/2006/relationships"><Relationship Id="rId1" Type="http://schemas.openxmlformats.org/officeDocument/2006/relationships/package" Target="../embeddings/_____Microsoft_Excel27.xlsx"/></Relationships>
</file>

<file path=ppt/charts/_rels/chart28.xml.rels><?xml version="1.0" encoding="UTF-8" standalone="yes"?>
<Relationships xmlns="http://schemas.openxmlformats.org/package/2006/relationships"><Relationship Id="rId1" Type="http://schemas.openxmlformats.org/officeDocument/2006/relationships/package" Target="../embeddings/_____Microsoft_Excel28.xlsx"/></Relationships>
</file>

<file path=ppt/charts/_rels/chart3.xml.rels><?xml version="1.0" encoding="UTF-8" standalone="yes"?>
<Relationships xmlns="http://schemas.openxmlformats.org/package/2006/relationships"><Relationship Id="rId1" Type="http://schemas.openxmlformats.org/officeDocument/2006/relationships/package" Target="../embeddings/_____Microsoft_Excel3.xlsx"/></Relationships>
</file>

<file path=ppt/charts/_rels/chart4.xml.rels><?xml version="1.0" encoding="UTF-8" standalone="yes"?>
<Relationships xmlns="http://schemas.openxmlformats.org/package/2006/relationships"><Relationship Id="rId1" Type="http://schemas.openxmlformats.org/officeDocument/2006/relationships/package" Target="../embeddings/_____Microsoft_Excel4.xlsx"/></Relationships>
</file>

<file path=ppt/charts/_rels/chart5.xml.rels><?xml version="1.0" encoding="UTF-8" standalone="yes"?>
<Relationships xmlns="http://schemas.openxmlformats.org/package/2006/relationships"><Relationship Id="rId1" Type="http://schemas.openxmlformats.org/officeDocument/2006/relationships/package" Target="../embeddings/_____Microsoft_Excel5.xlsx"/></Relationships>
</file>

<file path=ppt/charts/_rels/chart6.xml.rels><?xml version="1.0" encoding="UTF-8" standalone="yes"?>
<Relationships xmlns="http://schemas.openxmlformats.org/package/2006/relationships"><Relationship Id="rId1" Type="http://schemas.openxmlformats.org/officeDocument/2006/relationships/package" Target="../embeddings/_____Microsoft_Excel6.xlsx"/></Relationships>
</file>

<file path=ppt/charts/_rels/chart7.xml.rels><?xml version="1.0" encoding="UTF-8" standalone="yes"?>
<Relationships xmlns="http://schemas.openxmlformats.org/package/2006/relationships"><Relationship Id="rId1" Type="http://schemas.openxmlformats.org/officeDocument/2006/relationships/package" Target="../embeddings/_____Microsoft_Excel7.xlsx"/></Relationships>
</file>

<file path=ppt/charts/_rels/chart8.xml.rels><?xml version="1.0" encoding="UTF-8" standalone="yes"?>
<Relationships xmlns="http://schemas.openxmlformats.org/package/2006/relationships"><Relationship Id="rId1" Type="http://schemas.openxmlformats.org/officeDocument/2006/relationships/package" Target="../embeddings/_____Microsoft_Excel8.xlsx"/></Relationships>
</file>

<file path=ppt/charts/_rels/chart9.xml.rels><?xml version="1.0" encoding="UTF-8" standalone="yes"?>
<Relationships xmlns="http://schemas.openxmlformats.org/package/2006/relationships"><Relationship Id="rId1" Type="http://schemas.openxmlformats.org/officeDocument/2006/relationships/package" Target="../embeddings/_____Microsoft_Excel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0.29356396297847243"/>
          <c:y val="8.9544018918532864E-2"/>
          <c:w val="0.61792343585755427"/>
          <c:h val="0.46272318948688251"/>
        </c:manualLayout>
      </c:layout>
      <c:bar3DChart>
        <c:barDir val="bar"/>
        <c:grouping val="percentStacked"/>
        <c:varyColors val="0"/>
        <c:ser>
          <c:idx val="0"/>
          <c:order val="0"/>
          <c:tx>
            <c:strRef>
              <c:f>Лист1!$B$1</c:f>
              <c:strCache>
                <c:ptCount val="1"/>
                <c:pt idx="0">
                  <c:v>Безвозмезные поступления</c:v>
                </c:pt>
              </c:strCache>
            </c:strRef>
          </c:tx>
          <c:invertIfNegative val="0"/>
          <c:dLbls>
            <c:txPr>
              <a:bodyPr/>
              <a:lstStyle/>
              <a:p>
                <a:pPr>
                  <a:defRPr sz="1300"/>
                </a:pPr>
                <a:endParaRPr lang="ru-RU"/>
              </a:p>
            </c:txPr>
            <c:showLegendKey val="0"/>
            <c:showVal val="1"/>
            <c:showCatName val="0"/>
            <c:showSerName val="0"/>
            <c:showPercent val="0"/>
            <c:showBubbleSize val="0"/>
            <c:showLeaderLines val="0"/>
          </c:dLbls>
          <c:cat>
            <c:strRef>
              <c:f>Лист1!$A$2</c:f>
              <c:strCache>
                <c:ptCount val="1"/>
                <c:pt idx="0">
                  <c:v>Доходы бюджета </c:v>
                </c:pt>
              </c:strCache>
            </c:strRef>
          </c:cat>
          <c:val>
            <c:numRef>
              <c:f>Лист1!$B$2</c:f>
              <c:numCache>
                <c:formatCode>General</c:formatCode>
                <c:ptCount val="1"/>
                <c:pt idx="0">
                  <c:v>55.7</c:v>
                </c:pt>
              </c:numCache>
            </c:numRef>
          </c:val>
        </c:ser>
        <c:ser>
          <c:idx val="1"/>
          <c:order val="1"/>
          <c:tx>
            <c:strRef>
              <c:f>Лист1!$C$1</c:f>
              <c:strCache>
                <c:ptCount val="1"/>
                <c:pt idx="0">
                  <c:v>Налоговые доходы</c:v>
                </c:pt>
              </c:strCache>
            </c:strRef>
          </c:tx>
          <c:invertIfNegative val="0"/>
          <c:dLbls>
            <c:txPr>
              <a:bodyPr/>
              <a:lstStyle/>
              <a:p>
                <a:pPr>
                  <a:defRPr sz="1300"/>
                </a:pPr>
                <a:endParaRPr lang="ru-RU"/>
              </a:p>
            </c:txPr>
            <c:showLegendKey val="0"/>
            <c:showVal val="1"/>
            <c:showCatName val="0"/>
            <c:showSerName val="0"/>
            <c:showPercent val="0"/>
            <c:showBubbleSize val="0"/>
            <c:showLeaderLines val="0"/>
          </c:dLbls>
          <c:cat>
            <c:strRef>
              <c:f>Лист1!$A$2</c:f>
              <c:strCache>
                <c:ptCount val="1"/>
                <c:pt idx="0">
                  <c:v>Доходы бюджета </c:v>
                </c:pt>
              </c:strCache>
            </c:strRef>
          </c:cat>
          <c:val>
            <c:numRef>
              <c:f>Лист1!$C$2</c:f>
              <c:numCache>
                <c:formatCode>General</c:formatCode>
                <c:ptCount val="1"/>
                <c:pt idx="0">
                  <c:v>44.3</c:v>
                </c:pt>
              </c:numCache>
            </c:numRef>
          </c:val>
        </c:ser>
        <c:ser>
          <c:idx val="2"/>
          <c:order val="2"/>
          <c:tx>
            <c:strRef>
              <c:f>Лист1!$D$1</c:f>
              <c:strCache>
                <c:ptCount val="1"/>
                <c:pt idx="0">
                  <c:v>Неналоговые доходы</c:v>
                </c:pt>
              </c:strCache>
            </c:strRef>
          </c:tx>
          <c:invertIfNegative val="0"/>
          <c:dLbls>
            <c:txPr>
              <a:bodyPr/>
              <a:lstStyle/>
              <a:p>
                <a:pPr>
                  <a:defRPr sz="1300"/>
                </a:pPr>
                <a:endParaRPr lang="ru-RU"/>
              </a:p>
            </c:txPr>
            <c:showLegendKey val="0"/>
            <c:showVal val="1"/>
            <c:showCatName val="0"/>
            <c:showSerName val="0"/>
            <c:showPercent val="0"/>
            <c:showBubbleSize val="0"/>
            <c:showLeaderLines val="0"/>
          </c:dLbls>
          <c:cat>
            <c:strRef>
              <c:f>Лист1!$A$2</c:f>
              <c:strCache>
                <c:ptCount val="1"/>
                <c:pt idx="0">
                  <c:v>Доходы бюджета </c:v>
                </c:pt>
              </c:strCache>
            </c:strRef>
          </c:cat>
          <c:val>
            <c:numRef>
              <c:f>Лист1!$D$2</c:f>
              <c:numCache>
                <c:formatCode>General</c:formatCode>
                <c:ptCount val="1"/>
                <c:pt idx="0">
                  <c:v>7.4</c:v>
                </c:pt>
              </c:numCache>
            </c:numRef>
          </c:val>
        </c:ser>
        <c:dLbls>
          <c:showLegendKey val="0"/>
          <c:showVal val="0"/>
          <c:showCatName val="0"/>
          <c:showSerName val="0"/>
          <c:showPercent val="0"/>
          <c:showBubbleSize val="0"/>
        </c:dLbls>
        <c:gapWidth val="150"/>
        <c:shape val="cylinder"/>
        <c:axId val="30343552"/>
        <c:axId val="30345088"/>
        <c:axId val="0"/>
      </c:bar3DChart>
      <c:catAx>
        <c:axId val="30343552"/>
        <c:scaling>
          <c:orientation val="minMax"/>
        </c:scaling>
        <c:delete val="0"/>
        <c:axPos val="l"/>
        <c:majorTickMark val="out"/>
        <c:minorTickMark val="none"/>
        <c:tickLblPos val="nextTo"/>
        <c:txPr>
          <a:bodyPr/>
          <a:lstStyle/>
          <a:p>
            <a:pPr>
              <a:defRPr sz="1200"/>
            </a:pPr>
            <a:endParaRPr lang="ru-RU"/>
          </a:p>
        </c:txPr>
        <c:crossAx val="30345088"/>
        <c:crosses val="autoZero"/>
        <c:auto val="1"/>
        <c:lblAlgn val="ctr"/>
        <c:lblOffset val="100"/>
        <c:noMultiLvlLbl val="0"/>
      </c:catAx>
      <c:valAx>
        <c:axId val="30345088"/>
        <c:scaling>
          <c:orientation val="minMax"/>
        </c:scaling>
        <c:delete val="0"/>
        <c:axPos val="b"/>
        <c:majorGridlines/>
        <c:minorGridlines/>
        <c:numFmt formatCode="0%" sourceLinked="1"/>
        <c:majorTickMark val="out"/>
        <c:minorTickMark val="none"/>
        <c:tickLblPos val="nextTo"/>
        <c:txPr>
          <a:bodyPr/>
          <a:lstStyle/>
          <a:p>
            <a:pPr>
              <a:defRPr sz="1200" baseline="0"/>
            </a:pPr>
            <a:endParaRPr lang="ru-RU"/>
          </a:p>
        </c:txPr>
        <c:crossAx val="30343552"/>
        <c:crosses val="autoZero"/>
        <c:crossBetween val="between"/>
      </c:valAx>
    </c:plotArea>
    <c:legend>
      <c:legendPos val="r"/>
      <c:layout>
        <c:manualLayout>
          <c:xMode val="edge"/>
          <c:yMode val="edge"/>
          <c:x val="1.6050567031013648E-2"/>
          <c:y val="0.77510236957798351"/>
          <c:w val="0.9839494329689864"/>
          <c:h val="0.12503769422445124"/>
        </c:manualLayout>
      </c:layout>
      <c:overlay val="0"/>
      <c:txPr>
        <a:bodyPr/>
        <a:lstStyle/>
        <a:p>
          <a:pPr>
            <a:defRPr sz="1000" baseline="0"/>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0"/>
      <c:perspective val="30"/>
    </c:view3D>
    <c:floor>
      <c:thickness val="0"/>
    </c:floor>
    <c:sideWall>
      <c:thickness val="0"/>
    </c:sideWall>
    <c:backWall>
      <c:thickness val="0"/>
    </c:backWall>
    <c:plotArea>
      <c:layout>
        <c:manualLayout>
          <c:layoutTarget val="inner"/>
          <c:xMode val="edge"/>
          <c:yMode val="edge"/>
          <c:x val="0.23532370545423631"/>
          <c:y val="2.5000347183646261E-2"/>
          <c:w val="0.50836518540408115"/>
          <c:h val="0.85047127116594889"/>
        </c:manualLayout>
      </c:layout>
      <c:bar3DChart>
        <c:barDir val="col"/>
        <c:grouping val="clustered"/>
        <c:varyColors val="0"/>
        <c:ser>
          <c:idx val="0"/>
          <c:order val="0"/>
          <c:tx>
            <c:strRef>
              <c:f>Лист1!$B$1</c:f>
              <c:strCache>
                <c:ptCount val="1"/>
                <c:pt idx="0">
                  <c:v>План</c:v>
                </c:pt>
              </c:strCache>
            </c:strRef>
          </c:tx>
          <c:spPr>
            <a:solidFill>
              <a:srgbClr val="C00000"/>
            </a:solidFill>
          </c:spPr>
          <c:invertIfNegative val="0"/>
          <c:dPt>
            <c:idx val="0"/>
            <c:invertIfNegative val="0"/>
            <c:bubble3D val="0"/>
          </c:dPt>
          <c:dLbls>
            <c:dLbl>
              <c:idx val="0"/>
              <c:layout>
                <c:manualLayout>
                  <c:x val="-5.5129018479986476E-2"/>
                  <c:y val="4.765524418855431E-2"/>
                </c:manualLayout>
              </c:layout>
              <c:showLegendKey val="0"/>
              <c:showVal val="1"/>
              <c:showCatName val="0"/>
              <c:showSerName val="0"/>
              <c:showPercent val="0"/>
              <c:showBubbleSize val="0"/>
            </c:dLbl>
            <c:txPr>
              <a:bodyPr/>
              <a:lstStyle/>
              <a:p>
                <a:pPr>
                  <a:defRPr sz="900" baseline="0"/>
                </a:pPr>
                <a:endParaRPr lang="ru-RU"/>
              </a:p>
            </c:txPr>
            <c:showLegendKey val="0"/>
            <c:showVal val="1"/>
            <c:showCatName val="0"/>
            <c:showSerName val="0"/>
            <c:showPercent val="0"/>
            <c:showBubbleSize val="0"/>
            <c:showLeaderLines val="0"/>
          </c:dLbls>
          <c:cat>
            <c:strRef>
              <c:f>Лист1!$A$2</c:f>
              <c:strCache>
                <c:ptCount val="1"/>
                <c:pt idx="0">
                  <c:v>2015 год</c:v>
                </c:pt>
              </c:strCache>
            </c:strRef>
          </c:cat>
          <c:val>
            <c:numRef>
              <c:f>Лист1!$B$2</c:f>
              <c:numCache>
                <c:formatCode>_-* #,##0.0_р_._-;\-* #,##0.0_р_._-;_-* "-"??_р_._-;_-@_-</c:formatCode>
                <c:ptCount val="1"/>
                <c:pt idx="0">
                  <c:v>1216.9000000000001</c:v>
                </c:pt>
              </c:numCache>
            </c:numRef>
          </c:val>
        </c:ser>
        <c:ser>
          <c:idx val="1"/>
          <c:order val="1"/>
          <c:tx>
            <c:strRef>
              <c:f>Лист1!$C$1</c:f>
              <c:strCache>
                <c:ptCount val="1"/>
                <c:pt idx="0">
                  <c:v>Факт</c:v>
                </c:pt>
              </c:strCache>
            </c:strRef>
          </c:tx>
          <c:spPr>
            <a:solidFill>
              <a:srgbClr val="92D050"/>
            </a:solidFill>
          </c:spPr>
          <c:invertIfNegative val="0"/>
          <c:dLbls>
            <c:dLbl>
              <c:idx val="0"/>
              <c:layout>
                <c:manualLayout>
                  <c:x val="5.3509532468067493E-2"/>
                  <c:y val="0.48876488760940395"/>
                </c:manualLayout>
              </c:layout>
              <c:showLegendKey val="0"/>
              <c:showVal val="1"/>
              <c:showCatName val="0"/>
              <c:showSerName val="0"/>
              <c:showPercent val="0"/>
              <c:showBubbleSize val="0"/>
            </c:dLbl>
            <c:txPr>
              <a:bodyPr/>
              <a:lstStyle/>
              <a:p>
                <a:pPr>
                  <a:defRPr sz="900" baseline="0"/>
                </a:pPr>
                <a:endParaRPr lang="ru-RU"/>
              </a:p>
            </c:txPr>
            <c:showLegendKey val="0"/>
            <c:showVal val="1"/>
            <c:showCatName val="0"/>
            <c:showSerName val="0"/>
            <c:showPercent val="0"/>
            <c:showBubbleSize val="0"/>
            <c:showLeaderLines val="0"/>
          </c:dLbls>
          <c:cat>
            <c:strRef>
              <c:f>Лист1!$A$2</c:f>
              <c:strCache>
                <c:ptCount val="1"/>
                <c:pt idx="0">
                  <c:v>2015 год</c:v>
                </c:pt>
              </c:strCache>
            </c:strRef>
          </c:cat>
          <c:val>
            <c:numRef>
              <c:f>Лист1!$C$2</c:f>
              <c:numCache>
                <c:formatCode>_-* #,##0.0_р_._-;\-* #,##0.0_р_._-;_-* "-"??_р_._-;_-@_-</c:formatCode>
                <c:ptCount val="1"/>
                <c:pt idx="0">
                  <c:v>5856.4</c:v>
                </c:pt>
              </c:numCache>
            </c:numRef>
          </c:val>
        </c:ser>
        <c:dLbls>
          <c:showLegendKey val="0"/>
          <c:showVal val="0"/>
          <c:showCatName val="0"/>
          <c:showSerName val="0"/>
          <c:showPercent val="0"/>
          <c:showBubbleSize val="0"/>
        </c:dLbls>
        <c:gapWidth val="150"/>
        <c:shape val="pyramid"/>
        <c:axId val="34351744"/>
        <c:axId val="34460416"/>
        <c:axId val="0"/>
      </c:bar3DChart>
      <c:catAx>
        <c:axId val="34351744"/>
        <c:scaling>
          <c:orientation val="minMax"/>
        </c:scaling>
        <c:delete val="1"/>
        <c:axPos val="b"/>
        <c:majorTickMark val="out"/>
        <c:minorTickMark val="none"/>
        <c:tickLblPos val="nextTo"/>
        <c:crossAx val="34460416"/>
        <c:crosses val="autoZero"/>
        <c:auto val="1"/>
        <c:lblAlgn val="ctr"/>
        <c:lblOffset val="100"/>
        <c:noMultiLvlLbl val="0"/>
      </c:catAx>
      <c:valAx>
        <c:axId val="34460416"/>
        <c:scaling>
          <c:orientation val="minMax"/>
          <c:min val="0"/>
        </c:scaling>
        <c:delete val="0"/>
        <c:axPos val="l"/>
        <c:majorGridlines/>
        <c:minorGridlines/>
        <c:numFmt formatCode="_-* #,##0.0_р_._-;\-* #,##0.0_р_._-;_-* &quot;-&quot;??_р_._-;_-@_-" sourceLinked="1"/>
        <c:majorTickMark val="out"/>
        <c:minorTickMark val="none"/>
        <c:tickLblPos val="nextTo"/>
        <c:txPr>
          <a:bodyPr/>
          <a:lstStyle/>
          <a:p>
            <a:pPr>
              <a:defRPr sz="1000" baseline="0"/>
            </a:pPr>
            <a:endParaRPr lang="ru-RU"/>
          </a:p>
        </c:txPr>
        <c:crossAx val="34351744"/>
        <c:crosses val="autoZero"/>
        <c:crossBetween val="between"/>
        <c:majorUnit val="1000"/>
      </c:valAx>
    </c:plotArea>
    <c:legend>
      <c:legendPos val="r"/>
      <c:overlay val="0"/>
      <c:txPr>
        <a:bodyPr/>
        <a:lstStyle/>
        <a:p>
          <a:pPr>
            <a:defRPr sz="1000" baseline="0"/>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0"/>
      <c:perspective val="30"/>
    </c:view3D>
    <c:floor>
      <c:thickness val="0"/>
    </c:floor>
    <c:sideWall>
      <c:thickness val="0"/>
    </c:sideWall>
    <c:backWall>
      <c:thickness val="0"/>
    </c:backWall>
    <c:plotArea>
      <c:layout>
        <c:manualLayout>
          <c:layoutTarget val="inner"/>
          <c:xMode val="edge"/>
          <c:yMode val="edge"/>
          <c:x val="0.47742917540694141"/>
          <c:y val="3.737132655758555E-2"/>
          <c:w val="0.52257067658894751"/>
          <c:h val="0.77784864504991924"/>
        </c:manualLayout>
      </c:layout>
      <c:bar3DChart>
        <c:barDir val="col"/>
        <c:grouping val="clustered"/>
        <c:varyColors val="0"/>
        <c:ser>
          <c:idx val="0"/>
          <c:order val="0"/>
          <c:tx>
            <c:strRef>
              <c:f>Лист1!$B$1</c:f>
              <c:strCache>
                <c:ptCount val="1"/>
                <c:pt idx="0">
                  <c:v>План</c:v>
                </c:pt>
              </c:strCache>
            </c:strRef>
          </c:tx>
          <c:spPr>
            <a:solidFill>
              <a:srgbClr val="C00000"/>
            </a:solidFill>
          </c:spPr>
          <c:invertIfNegative val="0"/>
          <c:dPt>
            <c:idx val="0"/>
            <c:invertIfNegative val="0"/>
            <c:bubble3D val="0"/>
          </c:dPt>
          <c:dLbls>
            <c:txPr>
              <a:bodyPr/>
              <a:lstStyle/>
              <a:p>
                <a:pPr>
                  <a:defRPr sz="900"/>
                </a:pPr>
                <a:endParaRPr lang="ru-RU"/>
              </a:p>
            </c:txPr>
            <c:showLegendKey val="0"/>
            <c:showVal val="1"/>
            <c:showCatName val="0"/>
            <c:showSerName val="0"/>
            <c:showPercent val="0"/>
            <c:showBubbleSize val="0"/>
            <c:showLeaderLines val="0"/>
          </c:dLbls>
          <c:cat>
            <c:strRef>
              <c:f>Лист1!$A$2</c:f>
              <c:strCache>
                <c:ptCount val="1"/>
                <c:pt idx="0">
                  <c:v>2015 год</c:v>
                </c:pt>
              </c:strCache>
            </c:strRef>
          </c:cat>
          <c:val>
            <c:numRef>
              <c:f>Лист1!$B$2</c:f>
              <c:numCache>
                <c:formatCode>_-* #,##0.0_р_._-;\-* #,##0.0_р_._-;_-* "-"??_р_._-;_-@_-</c:formatCode>
                <c:ptCount val="1"/>
                <c:pt idx="0">
                  <c:v>230.7</c:v>
                </c:pt>
              </c:numCache>
            </c:numRef>
          </c:val>
        </c:ser>
        <c:ser>
          <c:idx val="1"/>
          <c:order val="1"/>
          <c:tx>
            <c:strRef>
              <c:f>Лист1!$C$1</c:f>
              <c:strCache>
                <c:ptCount val="1"/>
                <c:pt idx="0">
                  <c:v>Факт</c:v>
                </c:pt>
              </c:strCache>
            </c:strRef>
          </c:tx>
          <c:spPr>
            <a:solidFill>
              <a:srgbClr val="92D050"/>
            </a:solidFill>
          </c:spPr>
          <c:invertIfNegative val="0"/>
          <c:dLbls>
            <c:dLbl>
              <c:idx val="0"/>
              <c:layout>
                <c:manualLayout>
                  <c:x val="5.3509532468067493E-2"/>
                  <c:y val="0.48876488760940395"/>
                </c:manualLayout>
              </c:layout>
              <c:showLegendKey val="0"/>
              <c:showVal val="1"/>
              <c:showCatName val="0"/>
              <c:showSerName val="0"/>
              <c:showPercent val="0"/>
              <c:showBubbleSize val="0"/>
            </c:dLbl>
            <c:txPr>
              <a:bodyPr/>
              <a:lstStyle/>
              <a:p>
                <a:pPr>
                  <a:defRPr sz="900" baseline="0"/>
                </a:pPr>
                <a:endParaRPr lang="ru-RU"/>
              </a:p>
            </c:txPr>
            <c:showLegendKey val="0"/>
            <c:showVal val="1"/>
            <c:showCatName val="0"/>
            <c:showSerName val="0"/>
            <c:showPercent val="0"/>
            <c:showBubbleSize val="0"/>
            <c:showLeaderLines val="0"/>
          </c:dLbls>
          <c:cat>
            <c:strRef>
              <c:f>Лист1!$A$2</c:f>
              <c:strCache>
                <c:ptCount val="1"/>
                <c:pt idx="0">
                  <c:v>2015 год</c:v>
                </c:pt>
              </c:strCache>
            </c:strRef>
          </c:cat>
          <c:val>
            <c:numRef>
              <c:f>Лист1!$C$2</c:f>
              <c:numCache>
                <c:formatCode>_-* #,##0.0_р_._-;\-* #,##0.0_р_._-;_-* "-"??_р_._-;_-@_-</c:formatCode>
                <c:ptCount val="1"/>
                <c:pt idx="0">
                  <c:v>7054.8</c:v>
                </c:pt>
              </c:numCache>
            </c:numRef>
          </c:val>
        </c:ser>
        <c:dLbls>
          <c:showLegendKey val="0"/>
          <c:showVal val="0"/>
          <c:showCatName val="0"/>
          <c:showSerName val="0"/>
          <c:showPercent val="0"/>
          <c:showBubbleSize val="0"/>
        </c:dLbls>
        <c:gapWidth val="150"/>
        <c:shape val="pyramid"/>
        <c:axId val="100439936"/>
        <c:axId val="100441472"/>
        <c:axId val="0"/>
      </c:bar3DChart>
      <c:catAx>
        <c:axId val="100439936"/>
        <c:scaling>
          <c:orientation val="minMax"/>
        </c:scaling>
        <c:delete val="1"/>
        <c:axPos val="b"/>
        <c:majorTickMark val="out"/>
        <c:minorTickMark val="none"/>
        <c:tickLblPos val="nextTo"/>
        <c:crossAx val="100441472"/>
        <c:crosses val="autoZero"/>
        <c:auto val="1"/>
        <c:lblAlgn val="ctr"/>
        <c:lblOffset val="100"/>
        <c:noMultiLvlLbl val="0"/>
      </c:catAx>
      <c:valAx>
        <c:axId val="100441472"/>
        <c:scaling>
          <c:orientation val="minMax"/>
          <c:min val="0"/>
        </c:scaling>
        <c:delete val="0"/>
        <c:axPos val="l"/>
        <c:majorGridlines/>
        <c:minorGridlines/>
        <c:numFmt formatCode="_-* #,##0.0_р_._-;\-* #,##0.0_р_._-;_-* &quot;-&quot;??_р_._-;_-@_-" sourceLinked="1"/>
        <c:majorTickMark val="out"/>
        <c:minorTickMark val="none"/>
        <c:tickLblPos val="nextTo"/>
        <c:txPr>
          <a:bodyPr/>
          <a:lstStyle/>
          <a:p>
            <a:pPr>
              <a:defRPr sz="1000" baseline="0"/>
            </a:pPr>
            <a:endParaRPr lang="ru-RU"/>
          </a:p>
        </c:txPr>
        <c:crossAx val="100439936"/>
        <c:crosses val="autoZero"/>
        <c:crossBetween val="between"/>
        <c:majorUnit val="1000"/>
      </c:valAx>
    </c:plotArea>
    <c:legend>
      <c:legendPos val="r"/>
      <c:layout>
        <c:manualLayout>
          <c:xMode val="edge"/>
          <c:yMode val="edge"/>
          <c:x val="6.0893619918376357E-2"/>
          <c:y val="0.478923123768141"/>
          <c:w val="0.17340580944738881"/>
          <c:h val="0.22505524077571629"/>
        </c:manualLayout>
      </c:layout>
      <c:overlay val="0"/>
      <c:txPr>
        <a:bodyPr/>
        <a:lstStyle/>
        <a:p>
          <a:pPr>
            <a:defRPr sz="1000" baseline="0"/>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0"/>
      <c:perspective val="30"/>
    </c:view3D>
    <c:floor>
      <c:thickness val="0"/>
    </c:floor>
    <c:sideWall>
      <c:thickness val="0"/>
    </c:sideWall>
    <c:backWall>
      <c:thickness val="0"/>
    </c:backWall>
    <c:plotArea>
      <c:layout>
        <c:manualLayout>
          <c:layoutTarget val="inner"/>
          <c:xMode val="edge"/>
          <c:yMode val="edge"/>
          <c:x val="0.25594537395172628"/>
          <c:y val="7.4289445749488592E-2"/>
          <c:w val="0.52257067658894751"/>
          <c:h val="0.77784864504991924"/>
        </c:manualLayout>
      </c:layout>
      <c:bar3DChart>
        <c:barDir val="col"/>
        <c:grouping val="clustered"/>
        <c:varyColors val="0"/>
        <c:ser>
          <c:idx val="0"/>
          <c:order val="0"/>
          <c:tx>
            <c:strRef>
              <c:f>Лист1!$B$1</c:f>
              <c:strCache>
                <c:ptCount val="1"/>
                <c:pt idx="0">
                  <c:v>План</c:v>
                </c:pt>
              </c:strCache>
            </c:strRef>
          </c:tx>
          <c:spPr>
            <a:solidFill>
              <a:srgbClr val="C00000"/>
            </a:solidFill>
          </c:spPr>
          <c:invertIfNegative val="0"/>
          <c:dPt>
            <c:idx val="0"/>
            <c:invertIfNegative val="0"/>
            <c:bubble3D val="0"/>
          </c:dPt>
          <c:dLbls>
            <c:txPr>
              <a:bodyPr/>
              <a:lstStyle/>
              <a:p>
                <a:pPr>
                  <a:defRPr sz="900" baseline="0"/>
                </a:pPr>
                <a:endParaRPr lang="ru-RU"/>
              </a:p>
            </c:txPr>
            <c:showLegendKey val="0"/>
            <c:showVal val="1"/>
            <c:showCatName val="0"/>
            <c:showSerName val="0"/>
            <c:showPercent val="0"/>
            <c:showBubbleSize val="0"/>
            <c:showLeaderLines val="0"/>
          </c:dLbls>
          <c:cat>
            <c:strRef>
              <c:f>Лист1!$A$2</c:f>
              <c:strCache>
                <c:ptCount val="1"/>
                <c:pt idx="0">
                  <c:v>2015 год</c:v>
                </c:pt>
              </c:strCache>
            </c:strRef>
          </c:cat>
          <c:val>
            <c:numRef>
              <c:f>Лист1!$B$2</c:f>
              <c:numCache>
                <c:formatCode>_-* #,##0.0_р_._-;\-* #,##0.0_р_._-;_-* "-"??_р_._-;_-@_-</c:formatCode>
                <c:ptCount val="1"/>
                <c:pt idx="0">
                  <c:v>83989.9</c:v>
                </c:pt>
              </c:numCache>
            </c:numRef>
          </c:val>
        </c:ser>
        <c:ser>
          <c:idx val="1"/>
          <c:order val="1"/>
          <c:tx>
            <c:strRef>
              <c:f>Лист1!$C$1</c:f>
              <c:strCache>
                <c:ptCount val="1"/>
                <c:pt idx="0">
                  <c:v>Факт</c:v>
                </c:pt>
              </c:strCache>
            </c:strRef>
          </c:tx>
          <c:spPr>
            <a:solidFill>
              <a:srgbClr val="92D050"/>
            </a:solidFill>
          </c:spPr>
          <c:invertIfNegative val="0"/>
          <c:dLbls>
            <c:dLbl>
              <c:idx val="0"/>
              <c:layout>
                <c:manualLayout>
                  <c:x val="0.14814676819555003"/>
                  <c:y val="0.56782675488164147"/>
                </c:manualLayout>
              </c:layout>
              <c:showLegendKey val="0"/>
              <c:showVal val="1"/>
              <c:showCatName val="0"/>
              <c:showSerName val="0"/>
              <c:showPercent val="0"/>
              <c:showBubbleSize val="0"/>
            </c:dLbl>
            <c:txPr>
              <a:bodyPr/>
              <a:lstStyle/>
              <a:p>
                <a:pPr>
                  <a:defRPr sz="900" baseline="0"/>
                </a:pPr>
                <a:endParaRPr lang="ru-RU"/>
              </a:p>
            </c:txPr>
            <c:showLegendKey val="0"/>
            <c:showVal val="1"/>
            <c:showCatName val="0"/>
            <c:showSerName val="0"/>
            <c:showPercent val="0"/>
            <c:showBubbleSize val="0"/>
            <c:showLeaderLines val="0"/>
          </c:dLbls>
          <c:cat>
            <c:strRef>
              <c:f>Лист1!$A$2</c:f>
              <c:strCache>
                <c:ptCount val="1"/>
                <c:pt idx="0">
                  <c:v>2015 год</c:v>
                </c:pt>
              </c:strCache>
            </c:strRef>
          </c:cat>
          <c:val>
            <c:numRef>
              <c:f>Лист1!$C$2</c:f>
              <c:numCache>
                <c:formatCode>_-* #,##0.0_р_._-;\-* #,##0.0_р_._-;_-* "-"??_р_._-;_-@_-</c:formatCode>
                <c:ptCount val="1"/>
                <c:pt idx="0">
                  <c:v>108351.1</c:v>
                </c:pt>
              </c:numCache>
            </c:numRef>
          </c:val>
        </c:ser>
        <c:dLbls>
          <c:showLegendKey val="0"/>
          <c:showVal val="0"/>
          <c:showCatName val="0"/>
          <c:showSerName val="0"/>
          <c:showPercent val="0"/>
          <c:showBubbleSize val="0"/>
        </c:dLbls>
        <c:gapWidth val="150"/>
        <c:shape val="pyramid"/>
        <c:axId val="34407552"/>
        <c:axId val="34409088"/>
        <c:axId val="0"/>
      </c:bar3DChart>
      <c:catAx>
        <c:axId val="34407552"/>
        <c:scaling>
          <c:orientation val="minMax"/>
        </c:scaling>
        <c:delete val="1"/>
        <c:axPos val="b"/>
        <c:majorTickMark val="out"/>
        <c:minorTickMark val="none"/>
        <c:tickLblPos val="nextTo"/>
        <c:crossAx val="34409088"/>
        <c:crosses val="autoZero"/>
        <c:auto val="1"/>
        <c:lblAlgn val="ctr"/>
        <c:lblOffset val="100"/>
        <c:noMultiLvlLbl val="0"/>
      </c:catAx>
      <c:valAx>
        <c:axId val="34409088"/>
        <c:scaling>
          <c:orientation val="minMax"/>
          <c:min val="0"/>
        </c:scaling>
        <c:delete val="0"/>
        <c:axPos val="l"/>
        <c:majorGridlines/>
        <c:minorGridlines/>
        <c:numFmt formatCode="_-* #,##0.0_р_._-;\-* #,##0.0_р_._-;_-* &quot;-&quot;??_р_._-;_-@_-" sourceLinked="1"/>
        <c:majorTickMark val="out"/>
        <c:minorTickMark val="none"/>
        <c:tickLblPos val="nextTo"/>
        <c:txPr>
          <a:bodyPr/>
          <a:lstStyle/>
          <a:p>
            <a:pPr>
              <a:defRPr sz="1000" baseline="0"/>
            </a:pPr>
            <a:endParaRPr lang="ru-RU"/>
          </a:p>
        </c:txPr>
        <c:crossAx val="34407552"/>
        <c:crosses val="autoZero"/>
        <c:crossBetween val="between"/>
        <c:majorUnit val="10000"/>
      </c:valAx>
    </c:plotArea>
    <c:legend>
      <c:legendPos val="r"/>
      <c:overlay val="0"/>
      <c:txPr>
        <a:bodyPr/>
        <a:lstStyle/>
        <a:p>
          <a:pPr>
            <a:defRPr sz="1000" baseline="0"/>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0"/>
      <c:perspective val="30"/>
    </c:view3D>
    <c:floor>
      <c:thickness val="0"/>
    </c:floor>
    <c:sideWall>
      <c:thickness val="0"/>
    </c:sideWall>
    <c:backWall>
      <c:thickness val="0"/>
    </c:backWall>
    <c:plotArea>
      <c:layout>
        <c:manualLayout>
          <c:layoutTarget val="inner"/>
          <c:xMode val="edge"/>
          <c:yMode val="edge"/>
          <c:x val="0.35851925125979134"/>
          <c:y val="6.7779739693800758E-2"/>
          <c:w val="0.52257067658894751"/>
          <c:h val="0.77784864504991924"/>
        </c:manualLayout>
      </c:layout>
      <c:bar3DChart>
        <c:barDir val="col"/>
        <c:grouping val="clustered"/>
        <c:varyColors val="0"/>
        <c:ser>
          <c:idx val="0"/>
          <c:order val="0"/>
          <c:tx>
            <c:strRef>
              <c:f>Лист1!$B$1</c:f>
              <c:strCache>
                <c:ptCount val="1"/>
                <c:pt idx="0">
                  <c:v>План</c:v>
                </c:pt>
              </c:strCache>
            </c:strRef>
          </c:tx>
          <c:spPr>
            <a:solidFill>
              <a:srgbClr val="C00000"/>
            </a:solidFill>
          </c:spPr>
          <c:invertIfNegative val="0"/>
          <c:dPt>
            <c:idx val="0"/>
            <c:invertIfNegative val="0"/>
            <c:bubble3D val="0"/>
          </c:dPt>
          <c:dLbls>
            <c:txPr>
              <a:bodyPr/>
              <a:lstStyle/>
              <a:p>
                <a:pPr>
                  <a:defRPr sz="900" baseline="0"/>
                </a:pPr>
                <a:endParaRPr lang="ru-RU"/>
              </a:p>
            </c:txPr>
            <c:showLegendKey val="0"/>
            <c:showVal val="1"/>
            <c:showCatName val="0"/>
            <c:showSerName val="0"/>
            <c:showPercent val="0"/>
            <c:showBubbleSize val="0"/>
            <c:showLeaderLines val="0"/>
          </c:dLbls>
          <c:cat>
            <c:strRef>
              <c:f>Лист1!$A$2</c:f>
              <c:strCache>
                <c:ptCount val="1"/>
                <c:pt idx="0">
                  <c:v>2015 год</c:v>
                </c:pt>
              </c:strCache>
            </c:strRef>
          </c:cat>
          <c:val>
            <c:numRef>
              <c:f>Лист1!$B$2</c:f>
              <c:numCache>
                <c:formatCode>_-* #,##0.0_р_._-;\-* #,##0.0_р_._-;_-* "-"??_р_._-;_-@_-</c:formatCode>
                <c:ptCount val="1"/>
                <c:pt idx="0">
                  <c:v>9721.4</c:v>
                </c:pt>
              </c:numCache>
            </c:numRef>
          </c:val>
        </c:ser>
        <c:ser>
          <c:idx val="1"/>
          <c:order val="1"/>
          <c:tx>
            <c:strRef>
              <c:f>Лист1!$C$1</c:f>
              <c:strCache>
                <c:ptCount val="1"/>
                <c:pt idx="0">
                  <c:v>Факт</c:v>
                </c:pt>
              </c:strCache>
            </c:strRef>
          </c:tx>
          <c:spPr>
            <a:solidFill>
              <a:srgbClr val="92D050"/>
            </a:solidFill>
          </c:spPr>
          <c:invertIfNegative val="0"/>
          <c:dLbls>
            <c:dLbl>
              <c:idx val="0"/>
              <c:layout>
                <c:manualLayout>
                  <c:x val="0.14814676819555003"/>
                  <c:y val="0.56782675488164147"/>
                </c:manualLayout>
              </c:layout>
              <c:showLegendKey val="0"/>
              <c:showVal val="1"/>
              <c:showCatName val="0"/>
              <c:showSerName val="0"/>
              <c:showPercent val="0"/>
              <c:showBubbleSize val="0"/>
            </c:dLbl>
            <c:txPr>
              <a:bodyPr/>
              <a:lstStyle/>
              <a:p>
                <a:pPr>
                  <a:defRPr sz="900" baseline="0"/>
                </a:pPr>
                <a:endParaRPr lang="ru-RU"/>
              </a:p>
            </c:txPr>
            <c:showLegendKey val="0"/>
            <c:showVal val="1"/>
            <c:showCatName val="0"/>
            <c:showSerName val="0"/>
            <c:showPercent val="0"/>
            <c:showBubbleSize val="0"/>
            <c:showLeaderLines val="0"/>
          </c:dLbls>
          <c:cat>
            <c:strRef>
              <c:f>Лист1!$A$2</c:f>
              <c:strCache>
                <c:ptCount val="1"/>
                <c:pt idx="0">
                  <c:v>2015 год</c:v>
                </c:pt>
              </c:strCache>
            </c:strRef>
          </c:cat>
          <c:val>
            <c:numRef>
              <c:f>Лист1!$C$2</c:f>
              <c:numCache>
                <c:formatCode>_-* #,##0.0_р_._-;\-* #,##0.0_р_._-;_-* "-"??_р_._-;_-@_-</c:formatCode>
                <c:ptCount val="1"/>
                <c:pt idx="0">
                  <c:v>9517.2000000000007</c:v>
                </c:pt>
              </c:numCache>
            </c:numRef>
          </c:val>
        </c:ser>
        <c:dLbls>
          <c:showLegendKey val="0"/>
          <c:showVal val="0"/>
          <c:showCatName val="0"/>
          <c:showSerName val="0"/>
          <c:showPercent val="0"/>
          <c:showBubbleSize val="0"/>
        </c:dLbls>
        <c:gapWidth val="150"/>
        <c:shape val="pyramid"/>
        <c:axId val="100475648"/>
        <c:axId val="100477184"/>
        <c:axId val="0"/>
      </c:bar3DChart>
      <c:catAx>
        <c:axId val="100475648"/>
        <c:scaling>
          <c:orientation val="minMax"/>
        </c:scaling>
        <c:delete val="1"/>
        <c:axPos val="b"/>
        <c:majorTickMark val="out"/>
        <c:minorTickMark val="none"/>
        <c:tickLblPos val="nextTo"/>
        <c:crossAx val="100477184"/>
        <c:crosses val="autoZero"/>
        <c:auto val="1"/>
        <c:lblAlgn val="ctr"/>
        <c:lblOffset val="100"/>
        <c:noMultiLvlLbl val="0"/>
      </c:catAx>
      <c:valAx>
        <c:axId val="100477184"/>
        <c:scaling>
          <c:orientation val="minMax"/>
          <c:min val="0"/>
        </c:scaling>
        <c:delete val="0"/>
        <c:axPos val="l"/>
        <c:majorGridlines/>
        <c:minorGridlines/>
        <c:numFmt formatCode="_-* #,##0.0_р_._-;\-* #,##0.0_р_._-;_-* &quot;-&quot;??_р_._-;_-@_-" sourceLinked="1"/>
        <c:majorTickMark val="out"/>
        <c:minorTickMark val="none"/>
        <c:tickLblPos val="nextTo"/>
        <c:txPr>
          <a:bodyPr/>
          <a:lstStyle/>
          <a:p>
            <a:pPr>
              <a:defRPr sz="1000" baseline="0"/>
            </a:pPr>
            <a:endParaRPr lang="ru-RU"/>
          </a:p>
        </c:txPr>
        <c:crossAx val="100475648"/>
        <c:crosses val="autoZero"/>
        <c:crossBetween val="between"/>
        <c:majorUnit val="1000"/>
      </c:valAx>
    </c:plotArea>
    <c:legend>
      <c:legendPos val="r"/>
      <c:overlay val="0"/>
      <c:txPr>
        <a:bodyPr/>
        <a:lstStyle/>
        <a:p>
          <a:pPr>
            <a:defRPr sz="1000" baseline="0"/>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300"/>
            </a:pPr>
            <a:r>
              <a:rPr lang="ru-RU" sz="2300" dirty="0" smtClean="0"/>
              <a:t>Безвозмездные поступления</a:t>
            </a:r>
            <a:endParaRPr lang="ru-RU" sz="2300" dirty="0"/>
          </a:p>
        </c:rich>
      </c:tx>
      <c:overlay val="0"/>
      <c:spPr>
        <a:solidFill>
          <a:srgbClr val="FFC7AB"/>
        </a:solidFill>
        <a:effectLst>
          <a:softEdge rad="127000"/>
        </a:effectLst>
      </c:spPr>
    </c:title>
    <c:autoTitleDeleted val="0"/>
    <c:view3D>
      <c:rotX val="15"/>
      <c:rotY val="20"/>
      <c:rAngAx val="0"/>
      <c:perspective val="30"/>
    </c:view3D>
    <c:floor>
      <c:thickness val="0"/>
      <c:spPr>
        <a:noFill/>
        <a:ln w="9525">
          <a:noFill/>
        </a:ln>
      </c:spPr>
    </c:floor>
    <c:sideWall>
      <c:thickness val="0"/>
      <c:spPr>
        <a:noFill/>
      </c:spPr>
    </c:sideWall>
    <c:backWall>
      <c:thickness val="0"/>
      <c:spPr>
        <a:noFill/>
        <a:ln w="25400">
          <a:noFill/>
        </a:ln>
      </c:spPr>
    </c:backWall>
    <c:plotArea>
      <c:layout>
        <c:manualLayout>
          <c:layoutTarget val="inner"/>
          <c:xMode val="edge"/>
          <c:yMode val="edge"/>
          <c:x val="0.2042139398841458"/>
          <c:y val="0.16824524469067406"/>
          <c:w val="0.47570129798662036"/>
          <c:h val="0.58841381348107114"/>
        </c:manualLayout>
      </c:layout>
      <c:bar3DChart>
        <c:barDir val="col"/>
        <c:grouping val="clustered"/>
        <c:varyColors val="0"/>
        <c:ser>
          <c:idx val="1"/>
          <c:order val="1"/>
          <c:tx>
            <c:strRef>
              <c:f>Лист1!$C$1</c:f>
              <c:strCache>
                <c:ptCount val="1"/>
                <c:pt idx="0">
                  <c:v>План</c:v>
                </c:pt>
              </c:strCache>
            </c:strRef>
          </c:tx>
          <c:invertIfNegative val="0"/>
          <c:dLbls>
            <c:dLbl>
              <c:idx val="0"/>
              <c:layout>
                <c:manualLayout>
                  <c:x val="-3.125E-2"/>
                  <c:y val="-2.1874999999999999E-2"/>
                </c:manualLayout>
              </c:layout>
              <c:showLegendKey val="0"/>
              <c:showVal val="1"/>
              <c:showCatName val="0"/>
              <c:showSerName val="0"/>
              <c:showPercent val="0"/>
              <c:showBubbleSize val="0"/>
            </c:dLbl>
            <c:dLbl>
              <c:idx val="1"/>
              <c:layout>
                <c:manualLayout>
                  <c:x val="-1.8749999999999999E-2"/>
                  <c:y val="-1.8749999999999999E-2"/>
                </c:manualLayout>
              </c:layout>
              <c:showLegendKey val="0"/>
              <c:showVal val="1"/>
              <c:showCatName val="0"/>
              <c:showSerName val="0"/>
              <c:showPercent val="0"/>
              <c:showBubbleSize val="0"/>
            </c:dLbl>
            <c:dLbl>
              <c:idx val="2"/>
              <c:layout>
                <c:manualLayout>
                  <c:x val="-1.0735522140052071E-2"/>
                  <c:y val="-2.3724858888462253E-2"/>
                </c:manualLayout>
              </c:layout>
              <c:showLegendKey val="0"/>
              <c:showVal val="1"/>
              <c:showCatName val="0"/>
              <c:showSerName val="0"/>
              <c:showPercent val="0"/>
              <c:showBubbleSize val="0"/>
            </c:dLbl>
            <c:txPr>
              <a:bodyPr/>
              <a:lstStyle/>
              <a:p>
                <a:pPr>
                  <a:defRPr sz="1000" baseline="0"/>
                </a:pPr>
                <a:endParaRPr lang="ru-RU"/>
              </a:p>
            </c:txPr>
            <c:showLegendKey val="0"/>
            <c:showVal val="1"/>
            <c:showCatName val="0"/>
            <c:showSerName val="0"/>
            <c:showPercent val="0"/>
            <c:showBubbleSize val="0"/>
            <c:showLeaderLines val="0"/>
          </c:dLbls>
          <c:cat>
            <c:strRef>
              <c:f>Лист1!$A$2:$A$4</c:f>
              <c:strCache>
                <c:ptCount val="3"/>
                <c:pt idx="0">
                  <c:v>Субсидии</c:v>
                </c:pt>
                <c:pt idx="1">
                  <c:v>Субвенции</c:v>
                </c:pt>
                <c:pt idx="2">
                  <c:v>Иные межбюджетные трансферты </c:v>
                </c:pt>
              </c:strCache>
            </c:strRef>
          </c:cat>
          <c:val>
            <c:numRef>
              <c:f>Лист1!$C$2:$C$4</c:f>
              <c:numCache>
                <c:formatCode>_-* #,##0.0_р_._-;\-* #,##0.0_р_._-;_-* "-"??_р_._-;_-@_-</c:formatCode>
                <c:ptCount val="3"/>
                <c:pt idx="0">
                  <c:v>228391.9</c:v>
                </c:pt>
                <c:pt idx="1">
                  <c:v>906019.7</c:v>
                </c:pt>
                <c:pt idx="2">
                  <c:v>91581</c:v>
                </c:pt>
              </c:numCache>
            </c:numRef>
          </c:val>
        </c:ser>
        <c:ser>
          <c:idx val="0"/>
          <c:order val="0"/>
          <c:tx>
            <c:strRef>
              <c:f>Лист1!$B$1</c:f>
              <c:strCache>
                <c:ptCount val="1"/>
                <c:pt idx="0">
                  <c:v>Поступило</c:v>
                </c:pt>
              </c:strCache>
            </c:strRef>
          </c:tx>
          <c:invertIfNegative val="0"/>
          <c:dLbls>
            <c:dLbl>
              <c:idx val="0"/>
              <c:layout>
                <c:manualLayout>
                  <c:x val="3.9583333333333331E-2"/>
                  <c:y val="-2.8124999999999886E-2"/>
                </c:manualLayout>
              </c:layout>
              <c:showLegendKey val="0"/>
              <c:showVal val="1"/>
              <c:showCatName val="0"/>
              <c:showSerName val="0"/>
              <c:showPercent val="0"/>
              <c:showBubbleSize val="0"/>
            </c:dLbl>
            <c:dLbl>
              <c:idx val="1"/>
              <c:layout>
                <c:manualLayout>
                  <c:x val="4.5833169291338585E-2"/>
                  <c:y val="-1.5625E-2"/>
                </c:manualLayout>
              </c:layout>
              <c:showLegendKey val="0"/>
              <c:showVal val="1"/>
              <c:showCatName val="0"/>
              <c:showSerName val="0"/>
              <c:showPercent val="0"/>
              <c:showBubbleSize val="0"/>
            </c:dLbl>
            <c:dLbl>
              <c:idx val="2"/>
              <c:layout>
                <c:manualLayout>
                  <c:x val="2.3004690300111583E-2"/>
                  <c:y val="-2.1352372999616107E-2"/>
                </c:manualLayout>
              </c:layout>
              <c:showLegendKey val="0"/>
              <c:showVal val="1"/>
              <c:showCatName val="0"/>
              <c:showSerName val="0"/>
              <c:showPercent val="0"/>
              <c:showBubbleSize val="0"/>
            </c:dLbl>
            <c:txPr>
              <a:bodyPr/>
              <a:lstStyle/>
              <a:p>
                <a:pPr>
                  <a:defRPr sz="1000" baseline="0"/>
                </a:pPr>
                <a:endParaRPr lang="ru-RU"/>
              </a:p>
            </c:txPr>
            <c:showLegendKey val="0"/>
            <c:showVal val="1"/>
            <c:showCatName val="0"/>
            <c:showSerName val="0"/>
            <c:showPercent val="0"/>
            <c:showBubbleSize val="0"/>
            <c:showLeaderLines val="0"/>
          </c:dLbls>
          <c:cat>
            <c:strRef>
              <c:f>Лист1!$A$2:$A$4</c:f>
              <c:strCache>
                <c:ptCount val="3"/>
                <c:pt idx="0">
                  <c:v>Субсидии</c:v>
                </c:pt>
                <c:pt idx="1">
                  <c:v>Субвенции</c:v>
                </c:pt>
                <c:pt idx="2">
                  <c:v>Иные межбюджетные трансферты </c:v>
                </c:pt>
              </c:strCache>
            </c:strRef>
          </c:cat>
          <c:val>
            <c:numRef>
              <c:f>Лист1!$B$2:$B$4</c:f>
              <c:numCache>
                <c:formatCode>_-* #,##0.0_р_._-;\-* #,##0.0_р_._-;_-* "-"??_р_._-;_-@_-</c:formatCode>
                <c:ptCount val="3"/>
                <c:pt idx="0">
                  <c:v>227934.5</c:v>
                </c:pt>
                <c:pt idx="1">
                  <c:v>888188.7</c:v>
                </c:pt>
                <c:pt idx="2">
                  <c:v>91581</c:v>
                </c:pt>
              </c:numCache>
            </c:numRef>
          </c:val>
        </c:ser>
        <c:dLbls>
          <c:showLegendKey val="0"/>
          <c:showVal val="1"/>
          <c:showCatName val="0"/>
          <c:showSerName val="0"/>
          <c:showPercent val="0"/>
          <c:showBubbleSize val="0"/>
        </c:dLbls>
        <c:gapWidth val="150"/>
        <c:shape val="cylinder"/>
        <c:axId val="23298048"/>
        <c:axId val="23299584"/>
        <c:axId val="0"/>
      </c:bar3DChart>
      <c:catAx>
        <c:axId val="23298048"/>
        <c:scaling>
          <c:orientation val="minMax"/>
        </c:scaling>
        <c:delete val="0"/>
        <c:axPos val="b"/>
        <c:numFmt formatCode="General" sourceLinked="1"/>
        <c:majorTickMark val="in"/>
        <c:minorTickMark val="out"/>
        <c:tickLblPos val="low"/>
        <c:txPr>
          <a:bodyPr rot="0"/>
          <a:lstStyle/>
          <a:p>
            <a:pPr>
              <a:defRPr sz="1000" baseline="0"/>
            </a:pPr>
            <a:endParaRPr lang="ru-RU"/>
          </a:p>
        </c:txPr>
        <c:crossAx val="23299584"/>
        <c:crosses val="autoZero"/>
        <c:auto val="1"/>
        <c:lblAlgn val="ctr"/>
        <c:lblOffset val="0"/>
        <c:tickLblSkip val="1"/>
        <c:noMultiLvlLbl val="0"/>
      </c:catAx>
      <c:valAx>
        <c:axId val="23299584"/>
        <c:scaling>
          <c:orientation val="minMax"/>
          <c:min val="0"/>
        </c:scaling>
        <c:delete val="0"/>
        <c:axPos val="l"/>
        <c:majorGridlines/>
        <c:minorGridlines/>
        <c:numFmt formatCode="_-* #,##0.0_р_._-;\-* #,##0.0_р_._-;_-* &quot;-&quot;??_р_._-;_-@_-" sourceLinked="1"/>
        <c:majorTickMark val="none"/>
        <c:minorTickMark val="none"/>
        <c:tickLblPos val="nextTo"/>
        <c:txPr>
          <a:bodyPr/>
          <a:lstStyle/>
          <a:p>
            <a:pPr>
              <a:defRPr sz="900" baseline="0"/>
            </a:pPr>
            <a:endParaRPr lang="ru-RU"/>
          </a:p>
        </c:txPr>
        <c:crossAx val="23298048"/>
        <c:crosses val="autoZero"/>
        <c:crossBetween val="between"/>
        <c:majorUnit val="100000"/>
      </c:valAx>
      <c:spPr>
        <a:ln w="25400">
          <a:noFill/>
        </a:ln>
      </c:spPr>
    </c:plotArea>
    <c:legend>
      <c:legendPos val="r"/>
      <c:layout>
        <c:manualLayout>
          <c:xMode val="edge"/>
          <c:yMode val="edge"/>
          <c:x val="0.77184146784616525"/>
          <c:y val="0.49042585410895662"/>
          <c:w val="0.14364824625967484"/>
          <c:h val="0.14611560480147737"/>
        </c:manualLayout>
      </c:layout>
      <c:overlay val="0"/>
      <c:txPr>
        <a:bodyPr/>
        <a:lstStyle/>
        <a:p>
          <a:pPr>
            <a:defRPr sz="1000" baseline="0"/>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xPr>
        <a:bodyPr/>
        <a:lstStyle/>
        <a:p>
          <a:pPr>
            <a:defRPr sz="1500" baseline="0"/>
          </a:pPr>
          <a:endParaRPr lang="ru-RU"/>
        </a:p>
      </c:txPr>
    </c:title>
    <c:autoTitleDeleted val="0"/>
    <c:plotArea>
      <c:layout>
        <c:manualLayout>
          <c:layoutTarget val="inner"/>
          <c:xMode val="edge"/>
          <c:yMode val="edge"/>
          <c:x val="2.6516323011156914E-2"/>
          <c:y val="0.1158501768537346"/>
          <c:w val="0.30276490800321487"/>
          <c:h val="0.80016439972278208"/>
        </c:manualLayout>
      </c:layout>
      <c:pieChart>
        <c:varyColors val="1"/>
        <c:ser>
          <c:idx val="0"/>
          <c:order val="0"/>
          <c:tx>
            <c:strRef>
              <c:f>Лист1!$B$1</c:f>
              <c:strCache>
                <c:ptCount val="1"/>
                <c:pt idx="0">
                  <c:v>Удельный вес</c:v>
                </c:pt>
              </c:strCache>
            </c:strRef>
          </c:tx>
          <c:explosion val="25"/>
          <c:dPt>
            <c:idx val="5"/>
            <c:bubble3D val="0"/>
            <c:explosion val="20"/>
          </c:dPt>
          <c:dLbls>
            <c:txPr>
              <a:bodyPr/>
              <a:lstStyle/>
              <a:p>
                <a:pPr>
                  <a:defRPr sz="800" baseline="0"/>
                </a:pPr>
                <a:endParaRPr lang="ru-RU"/>
              </a:p>
            </c:txPr>
            <c:showLegendKey val="1"/>
            <c:showVal val="1"/>
            <c:showCatName val="0"/>
            <c:showSerName val="0"/>
            <c:showPercent val="0"/>
            <c:showBubbleSize val="0"/>
            <c:showLeaderLines val="1"/>
          </c:dLbls>
          <c:cat>
            <c:strRef>
              <c:f>Лист1!$A$2:$A$11</c:f>
              <c:strCache>
                <c:ptCount val="10"/>
                <c:pt idx="0">
                  <c:v>Общегосударственные вопросы</c:v>
                </c:pt>
                <c:pt idx="1">
                  <c:v>Национальная безопасность и правоохранительная деятельность</c:v>
                </c:pt>
                <c:pt idx="2">
                  <c:v>Национальная экономика</c:v>
                </c:pt>
                <c:pt idx="3">
                  <c:v>Жилищно-коммунальное хозяйство</c:v>
                </c:pt>
                <c:pt idx="4">
                  <c:v>Охрана окружающей среды</c:v>
                </c:pt>
                <c:pt idx="5">
                  <c:v>Образование</c:v>
                </c:pt>
                <c:pt idx="6">
                  <c:v>Культура и кинематография</c:v>
                </c:pt>
                <c:pt idx="7">
                  <c:v>Социальная политика</c:v>
                </c:pt>
                <c:pt idx="8">
                  <c:v>Физическая культура и спорт</c:v>
                </c:pt>
                <c:pt idx="9">
                  <c:v>Средства массовой информации</c:v>
                </c:pt>
              </c:strCache>
            </c:strRef>
          </c:cat>
          <c:val>
            <c:numRef>
              <c:f>Лист1!$B$2:$B$11</c:f>
              <c:numCache>
                <c:formatCode>0.0</c:formatCode>
                <c:ptCount val="10"/>
                <c:pt idx="0">
                  <c:v>6.9</c:v>
                </c:pt>
                <c:pt idx="1">
                  <c:v>0.6</c:v>
                </c:pt>
                <c:pt idx="2">
                  <c:v>8.75</c:v>
                </c:pt>
                <c:pt idx="3">
                  <c:v>5</c:v>
                </c:pt>
                <c:pt idx="4">
                  <c:v>0.2</c:v>
                </c:pt>
                <c:pt idx="5">
                  <c:v>67.55</c:v>
                </c:pt>
                <c:pt idx="6">
                  <c:v>7.7</c:v>
                </c:pt>
                <c:pt idx="7">
                  <c:v>2.6</c:v>
                </c:pt>
                <c:pt idx="8">
                  <c:v>0.2</c:v>
                </c:pt>
                <c:pt idx="9">
                  <c:v>0.55000000000000004</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41301917404572663"/>
          <c:y val="0.23726067473984372"/>
          <c:w val="0.54090236219999577"/>
          <c:h val="0.62052794398505984"/>
        </c:manualLayout>
      </c:layout>
      <c:overlay val="0"/>
      <c:txPr>
        <a:bodyPr/>
        <a:lstStyle/>
        <a:p>
          <a:pPr>
            <a:defRPr sz="900" b="1" i="0" baseline="0"/>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47531206448929741"/>
          <c:y val="4.510638864200274E-2"/>
        </c:manualLayout>
      </c:layout>
      <c:overlay val="0"/>
      <c:txPr>
        <a:bodyPr/>
        <a:lstStyle/>
        <a:p>
          <a:pPr>
            <a:defRPr sz="1500"/>
          </a:pPr>
          <a:endParaRPr lang="ru-RU"/>
        </a:p>
      </c:txPr>
    </c:title>
    <c:autoTitleDeleted val="0"/>
    <c:view3D>
      <c:rotX val="75"/>
      <c:rotY val="43"/>
      <c:rAngAx val="0"/>
      <c:perspective val="30"/>
    </c:view3D>
    <c:floor>
      <c:thickness val="0"/>
    </c:floor>
    <c:sideWall>
      <c:thickness val="0"/>
    </c:sideWall>
    <c:backWall>
      <c:thickness val="0"/>
    </c:backWall>
    <c:plotArea>
      <c:layout>
        <c:manualLayout>
          <c:layoutTarget val="inner"/>
          <c:xMode val="edge"/>
          <c:yMode val="edge"/>
          <c:x val="6.7815202488522644E-2"/>
          <c:y val="0.34089538831728722"/>
          <c:w val="0.4698869777221128"/>
          <c:h val="0.61913491093582196"/>
        </c:manualLayout>
      </c:layout>
      <c:pie3DChart>
        <c:varyColors val="1"/>
        <c:ser>
          <c:idx val="0"/>
          <c:order val="0"/>
          <c:tx>
            <c:strRef>
              <c:f>Лист1!$B$1</c:f>
              <c:strCache>
                <c:ptCount val="1"/>
                <c:pt idx="0">
                  <c:v>Направление расходов</c:v>
                </c:pt>
              </c:strCache>
            </c:strRef>
          </c:tx>
          <c:explosion val="25"/>
          <c:dPt>
            <c:idx val="0"/>
            <c:bubble3D val="0"/>
            <c:explosion val="0"/>
          </c:dPt>
          <c:dLbls>
            <c:dLbl>
              <c:idx val="1"/>
              <c:layout>
                <c:manualLayout>
                  <c:x val="6.4046281305935593E-2"/>
                  <c:y val="1.3353996703069028E-2"/>
                </c:manualLayout>
              </c:layout>
              <c:showLegendKey val="1"/>
              <c:showVal val="1"/>
              <c:showCatName val="0"/>
              <c:showSerName val="0"/>
              <c:showPercent val="0"/>
              <c:showBubbleSize val="0"/>
            </c:dLbl>
            <c:dLbl>
              <c:idx val="2"/>
              <c:layout>
                <c:manualLayout>
                  <c:x val="-0.1146243071981967"/>
                  <c:y val="-0.12945749930224554"/>
                </c:manualLayout>
              </c:layout>
              <c:showLegendKey val="1"/>
              <c:showVal val="1"/>
              <c:showCatName val="0"/>
              <c:showSerName val="0"/>
              <c:showPercent val="0"/>
              <c:showBubbleSize val="0"/>
            </c:dLbl>
            <c:dLbl>
              <c:idx val="3"/>
              <c:layout>
                <c:manualLayout>
                  <c:x val="1.5594408418739459E-2"/>
                  <c:y val="-0.11078648918888892"/>
                </c:manualLayout>
              </c:layout>
              <c:showLegendKey val="1"/>
              <c:showVal val="1"/>
              <c:showCatName val="0"/>
              <c:showSerName val="0"/>
              <c:showPercent val="0"/>
              <c:showBubbleSize val="0"/>
            </c:dLbl>
            <c:txPr>
              <a:bodyPr/>
              <a:lstStyle/>
              <a:p>
                <a:pPr>
                  <a:defRPr sz="800"/>
                </a:pPr>
                <a:endParaRPr lang="ru-RU"/>
              </a:p>
            </c:txPr>
            <c:showLegendKey val="1"/>
            <c:showVal val="1"/>
            <c:showCatName val="0"/>
            <c:showSerName val="0"/>
            <c:showPercent val="0"/>
            <c:showBubbleSize val="0"/>
            <c:showLeaderLines val="1"/>
          </c:dLbls>
          <c:cat>
            <c:strRef>
              <c:f>Лист1!$A$2:$A$5</c:f>
              <c:strCache>
                <c:ptCount val="4"/>
                <c:pt idx="0">
                  <c:v>Дошкольное образование</c:v>
                </c:pt>
                <c:pt idx="1">
                  <c:v>Общее образование</c:v>
                </c:pt>
                <c:pt idx="2">
                  <c:v>Молодежная политика и оздоровление детей</c:v>
                </c:pt>
                <c:pt idx="3">
                  <c:v>Другие вопросы в области образования</c:v>
                </c:pt>
              </c:strCache>
            </c:strRef>
          </c:cat>
          <c:val>
            <c:numRef>
              <c:f>Лист1!$B$2:$B$5</c:f>
              <c:numCache>
                <c:formatCode>_-* #,##0.0_р_._-;\-* #,##0.0_р_._-;_-* "-"??_р_._-;_-@_-</c:formatCode>
                <c:ptCount val="4"/>
                <c:pt idx="0">
                  <c:v>774742</c:v>
                </c:pt>
                <c:pt idx="1">
                  <c:v>754126.1</c:v>
                </c:pt>
                <c:pt idx="2">
                  <c:v>27898.400000000001</c:v>
                </c:pt>
                <c:pt idx="3">
                  <c:v>123758.2</c:v>
                </c:pt>
              </c:numCache>
            </c:numRef>
          </c:val>
        </c:ser>
        <c:dLbls>
          <c:showLegendKey val="0"/>
          <c:showVal val="0"/>
          <c:showCatName val="0"/>
          <c:showSerName val="0"/>
          <c:showPercent val="0"/>
          <c:showBubbleSize val="0"/>
          <c:showLeaderLines val="1"/>
        </c:dLbls>
      </c:pie3DChart>
    </c:plotArea>
    <c:legend>
      <c:legendPos val="r"/>
      <c:layout>
        <c:manualLayout>
          <c:xMode val="edge"/>
          <c:yMode val="edge"/>
          <c:x val="0.66301109090604093"/>
          <c:y val="0.27147284597797078"/>
          <c:w val="0.29260720276016705"/>
          <c:h val="0.56292038153168167"/>
        </c:manualLayout>
      </c:layout>
      <c:overlay val="0"/>
      <c:txPr>
        <a:bodyPr/>
        <a:lstStyle/>
        <a:p>
          <a:pPr>
            <a:defRPr sz="800" baseline="0"/>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0"/>
      <c:perspective val="30"/>
    </c:view3D>
    <c:floor>
      <c:thickness val="0"/>
    </c:floor>
    <c:sideWall>
      <c:thickness val="0"/>
    </c:sideWall>
    <c:backWall>
      <c:thickness val="0"/>
    </c:backWall>
    <c:plotArea>
      <c:layout>
        <c:manualLayout>
          <c:layoutTarget val="inner"/>
          <c:xMode val="edge"/>
          <c:yMode val="edge"/>
          <c:x val="0.12760731702267819"/>
          <c:y val="7.9403758942011918E-2"/>
          <c:w val="0.82429582866433704"/>
          <c:h val="0.83335668017563269"/>
        </c:manualLayout>
      </c:layout>
      <c:bar3DChart>
        <c:barDir val="col"/>
        <c:grouping val="standard"/>
        <c:varyColors val="0"/>
        <c:ser>
          <c:idx val="0"/>
          <c:order val="0"/>
          <c:tx>
            <c:strRef>
              <c:f>Лист1!$B$1</c:f>
              <c:strCache>
                <c:ptCount val="1"/>
                <c:pt idx="0">
                  <c:v>План</c:v>
                </c:pt>
              </c:strCache>
            </c:strRef>
          </c:tx>
          <c:spPr>
            <a:solidFill>
              <a:schemeClr val="accent2">
                <a:lumMod val="60000"/>
                <a:lumOff val="40000"/>
              </a:schemeClr>
            </a:solidFill>
          </c:spPr>
          <c:invertIfNegative val="0"/>
          <c:dLbls>
            <c:dLbl>
              <c:idx val="0"/>
              <c:layout>
                <c:manualLayout>
                  <c:x val="5.9812194780290109E-2"/>
                  <c:y val="0.50499574429738936"/>
                </c:manualLayout>
              </c:layout>
              <c:showLegendKey val="0"/>
              <c:showVal val="1"/>
              <c:showCatName val="0"/>
              <c:showSerName val="0"/>
              <c:showPercent val="0"/>
              <c:showBubbleSize val="0"/>
            </c:dLbl>
            <c:dLbl>
              <c:idx val="1"/>
              <c:layout>
                <c:manualLayout>
                  <c:x val="6.4413132840312484E-2"/>
                  <c:y val="0.54665965921049464"/>
                </c:manualLayout>
              </c:layout>
              <c:showLegendKey val="0"/>
              <c:showVal val="1"/>
              <c:showCatName val="0"/>
              <c:showSerName val="0"/>
              <c:showPercent val="0"/>
              <c:showBubbleSize val="0"/>
            </c:dLbl>
            <c:dLbl>
              <c:idx val="2"/>
              <c:layout>
                <c:manualLayout>
                  <c:x val="6.7480424880327308E-2"/>
                  <c:y val="7.4467080489254586E-2"/>
                </c:manualLayout>
              </c:layout>
              <c:showLegendKey val="0"/>
              <c:showVal val="1"/>
              <c:showCatName val="0"/>
              <c:showSerName val="0"/>
              <c:showPercent val="0"/>
              <c:showBubbleSize val="0"/>
            </c:dLbl>
            <c:dLbl>
              <c:idx val="3"/>
              <c:layout>
                <c:manualLayout>
                  <c:x val="3.9874675760664384E-2"/>
                  <c:y val="0.16265178106863501"/>
                </c:manualLayout>
              </c:layout>
              <c:showLegendKey val="0"/>
              <c:showVal val="1"/>
              <c:showCatName val="0"/>
              <c:showSerName val="0"/>
              <c:showPercent val="0"/>
              <c:showBubbleSize val="0"/>
            </c:dLbl>
            <c:txPr>
              <a:bodyPr/>
              <a:lstStyle/>
              <a:p>
                <a:pPr>
                  <a:defRPr sz="900" b="1" baseline="0"/>
                </a:pPr>
                <a:endParaRPr lang="ru-RU"/>
              </a:p>
            </c:txPr>
            <c:showLegendKey val="0"/>
            <c:showVal val="1"/>
            <c:showCatName val="0"/>
            <c:showSerName val="0"/>
            <c:showPercent val="0"/>
            <c:showBubbleSize val="0"/>
            <c:showLeaderLines val="0"/>
          </c:dLbls>
          <c:cat>
            <c:strRef>
              <c:f>Лист1!$A$2:$A$5</c:f>
              <c:strCache>
                <c:ptCount val="4"/>
                <c:pt idx="0">
                  <c:v>Дошкольное образование</c:v>
                </c:pt>
                <c:pt idx="1">
                  <c:v>Общее образование</c:v>
                </c:pt>
                <c:pt idx="2">
                  <c:v>Молодежная политика и оздоровление детей</c:v>
                </c:pt>
                <c:pt idx="3">
                  <c:v>Другие вопросы в области образования</c:v>
                </c:pt>
              </c:strCache>
            </c:strRef>
          </c:cat>
          <c:val>
            <c:numRef>
              <c:f>Лист1!$B$2:$B$5</c:f>
              <c:numCache>
                <c:formatCode>_-* #,##0.0_р_._-;\-* #,##0.0_р_._-;_-* "-"??_р_._-;_-@_-</c:formatCode>
                <c:ptCount val="4"/>
                <c:pt idx="0">
                  <c:v>930708.4</c:v>
                </c:pt>
                <c:pt idx="1">
                  <c:v>935828.3</c:v>
                </c:pt>
                <c:pt idx="2">
                  <c:v>29857.200000000001</c:v>
                </c:pt>
                <c:pt idx="3">
                  <c:v>161901.9</c:v>
                </c:pt>
              </c:numCache>
            </c:numRef>
          </c:val>
        </c:ser>
        <c:ser>
          <c:idx val="1"/>
          <c:order val="1"/>
          <c:tx>
            <c:strRef>
              <c:f>Лист1!$C$1</c:f>
              <c:strCache>
                <c:ptCount val="1"/>
                <c:pt idx="0">
                  <c:v>Факт</c:v>
                </c:pt>
              </c:strCache>
            </c:strRef>
          </c:tx>
          <c:spPr>
            <a:solidFill>
              <a:schemeClr val="accent3">
                <a:lumMod val="40000"/>
                <a:lumOff val="60000"/>
              </a:schemeClr>
            </a:solidFill>
          </c:spPr>
          <c:invertIfNegative val="0"/>
          <c:dLbls>
            <c:dLbl>
              <c:idx val="0"/>
              <c:layout>
                <c:manualLayout>
                  <c:x val="2.9139274380141338E-2"/>
                  <c:y val="-1.0480014862555309E-2"/>
                </c:manualLayout>
              </c:layout>
              <c:showLegendKey val="0"/>
              <c:showVal val="1"/>
              <c:showCatName val="0"/>
              <c:showSerName val="0"/>
              <c:showPercent val="0"/>
              <c:showBubbleSize val="0"/>
            </c:dLbl>
            <c:dLbl>
              <c:idx val="1"/>
              <c:layout>
                <c:manualLayout>
                  <c:x val="8.2816885080401692E-2"/>
                  <c:y val="5.5722546706259E-2"/>
                </c:manualLayout>
              </c:layout>
              <c:showLegendKey val="0"/>
              <c:showVal val="1"/>
              <c:showCatName val="0"/>
              <c:showSerName val="0"/>
              <c:showPercent val="0"/>
              <c:showBubbleSize val="0"/>
            </c:dLbl>
            <c:dLbl>
              <c:idx val="2"/>
              <c:layout>
                <c:manualLayout>
                  <c:x val="2.1471044280104143E-2"/>
                  <c:y val="-3.5614583326904072E-2"/>
                </c:manualLayout>
              </c:layout>
              <c:showLegendKey val="0"/>
              <c:showVal val="1"/>
              <c:showCatName val="0"/>
              <c:showSerName val="0"/>
              <c:showPercent val="0"/>
              <c:showBubbleSize val="0"/>
            </c:dLbl>
            <c:dLbl>
              <c:idx val="3"/>
              <c:layout>
                <c:manualLayout>
                  <c:x val="4.6009380600223167E-3"/>
                  <c:y val="-3.2717989802361347E-2"/>
                </c:manualLayout>
              </c:layout>
              <c:showLegendKey val="0"/>
              <c:showVal val="1"/>
              <c:showCatName val="0"/>
              <c:showSerName val="0"/>
              <c:showPercent val="0"/>
              <c:showBubbleSize val="0"/>
            </c:dLbl>
            <c:txPr>
              <a:bodyPr/>
              <a:lstStyle/>
              <a:p>
                <a:pPr>
                  <a:defRPr sz="900" b="1" baseline="0"/>
                </a:pPr>
                <a:endParaRPr lang="ru-RU"/>
              </a:p>
            </c:txPr>
            <c:showLegendKey val="0"/>
            <c:showVal val="1"/>
            <c:showCatName val="0"/>
            <c:showSerName val="0"/>
            <c:showPercent val="0"/>
            <c:showBubbleSize val="0"/>
            <c:showLeaderLines val="0"/>
          </c:dLbls>
          <c:cat>
            <c:strRef>
              <c:f>Лист1!$A$2:$A$5</c:f>
              <c:strCache>
                <c:ptCount val="4"/>
                <c:pt idx="0">
                  <c:v>Дошкольное образование</c:v>
                </c:pt>
                <c:pt idx="1">
                  <c:v>Общее образование</c:v>
                </c:pt>
                <c:pt idx="2">
                  <c:v>Молодежная политика и оздоровление детей</c:v>
                </c:pt>
                <c:pt idx="3">
                  <c:v>Другие вопросы в области образования</c:v>
                </c:pt>
              </c:strCache>
            </c:strRef>
          </c:cat>
          <c:val>
            <c:numRef>
              <c:f>Лист1!$C$2:$C$5</c:f>
              <c:numCache>
                <c:formatCode>_-* #,##0.0_р_._-;\-* #,##0.0_р_._-;_-* "-"??_р_._-;_-@_-</c:formatCode>
                <c:ptCount val="4"/>
                <c:pt idx="0">
                  <c:v>890158.7</c:v>
                </c:pt>
                <c:pt idx="1">
                  <c:v>929438.3</c:v>
                </c:pt>
                <c:pt idx="2">
                  <c:v>29810.7</c:v>
                </c:pt>
                <c:pt idx="3">
                  <c:v>161646.5</c:v>
                </c:pt>
              </c:numCache>
            </c:numRef>
          </c:val>
        </c:ser>
        <c:dLbls>
          <c:showLegendKey val="0"/>
          <c:showVal val="0"/>
          <c:showCatName val="0"/>
          <c:showSerName val="0"/>
          <c:showPercent val="0"/>
          <c:showBubbleSize val="0"/>
        </c:dLbls>
        <c:gapWidth val="150"/>
        <c:shape val="cylinder"/>
        <c:axId val="100303232"/>
        <c:axId val="100305536"/>
        <c:axId val="101036032"/>
      </c:bar3DChart>
      <c:catAx>
        <c:axId val="100303232"/>
        <c:scaling>
          <c:orientation val="minMax"/>
        </c:scaling>
        <c:delete val="0"/>
        <c:axPos val="b"/>
        <c:majorTickMark val="out"/>
        <c:minorTickMark val="none"/>
        <c:tickLblPos val="nextTo"/>
        <c:txPr>
          <a:bodyPr/>
          <a:lstStyle/>
          <a:p>
            <a:pPr>
              <a:defRPr sz="900" baseline="0"/>
            </a:pPr>
            <a:endParaRPr lang="ru-RU"/>
          </a:p>
        </c:txPr>
        <c:crossAx val="100305536"/>
        <c:crosses val="autoZero"/>
        <c:auto val="1"/>
        <c:lblAlgn val="ctr"/>
        <c:lblOffset val="100"/>
        <c:noMultiLvlLbl val="0"/>
      </c:catAx>
      <c:valAx>
        <c:axId val="100305536"/>
        <c:scaling>
          <c:orientation val="minMax"/>
        </c:scaling>
        <c:delete val="0"/>
        <c:axPos val="l"/>
        <c:majorGridlines/>
        <c:minorGridlines/>
        <c:numFmt formatCode="_-* #,##0.0_р_._-;\-* #,##0.0_р_._-;_-* &quot;-&quot;??_р_._-;_-@_-" sourceLinked="1"/>
        <c:majorTickMark val="out"/>
        <c:minorTickMark val="none"/>
        <c:tickLblPos val="nextTo"/>
        <c:txPr>
          <a:bodyPr/>
          <a:lstStyle/>
          <a:p>
            <a:pPr>
              <a:defRPr sz="900" baseline="0"/>
            </a:pPr>
            <a:endParaRPr lang="ru-RU"/>
          </a:p>
        </c:txPr>
        <c:crossAx val="100303232"/>
        <c:crosses val="autoZero"/>
        <c:crossBetween val="between"/>
        <c:majorUnit val="100000"/>
      </c:valAx>
      <c:serAx>
        <c:axId val="101036032"/>
        <c:scaling>
          <c:orientation val="minMax"/>
        </c:scaling>
        <c:delete val="1"/>
        <c:axPos val="b"/>
        <c:majorTickMark val="out"/>
        <c:minorTickMark val="none"/>
        <c:tickLblPos val="nextTo"/>
        <c:crossAx val="100305536"/>
        <c:crosses val="autoZero"/>
      </c:serAx>
    </c:plotArea>
    <c:legend>
      <c:legendPos val="r"/>
      <c:overlay val="0"/>
      <c:txPr>
        <a:bodyPr/>
        <a:lstStyle/>
        <a:p>
          <a:pPr>
            <a:defRPr sz="1200" baseline="0"/>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530479863238611"/>
          <c:y val="8.4872888567045793E-2"/>
          <c:w val="0.66497911508621754"/>
          <c:h val="0.83028252196960206"/>
        </c:manualLayout>
      </c:layout>
      <c:barChart>
        <c:barDir val="bar"/>
        <c:grouping val="clustered"/>
        <c:varyColors val="0"/>
        <c:ser>
          <c:idx val="0"/>
          <c:order val="0"/>
          <c:tx>
            <c:strRef>
              <c:f>Лист1!$B$1</c:f>
              <c:strCache>
                <c:ptCount val="1"/>
                <c:pt idx="0">
                  <c:v>План</c:v>
                </c:pt>
              </c:strCache>
            </c:strRef>
          </c:tx>
          <c:spPr>
            <a:solidFill>
              <a:schemeClr val="accent2">
                <a:lumMod val="60000"/>
                <a:lumOff val="40000"/>
              </a:schemeClr>
            </a:solidFill>
          </c:spPr>
          <c:invertIfNegative val="0"/>
          <c:dLbls>
            <c:txPr>
              <a:bodyPr/>
              <a:lstStyle/>
              <a:p>
                <a:pPr>
                  <a:defRPr sz="800" baseline="0"/>
                </a:pPr>
                <a:endParaRPr lang="ru-RU"/>
              </a:p>
            </c:txPr>
            <c:showLegendKey val="0"/>
            <c:showVal val="1"/>
            <c:showCatName val="0"/>
            <c:showSerName val="0"/>
            <c:showPercent val="0"/>
            <c:showBubbleSize val="0"/>
            <c:showLeaderLines val="0"/>
          </c:dLbls>
          <c:cat>
            <c:strRef>
              <c:f>Лист1!$A$2:$A$3</c:f>
              <c:strCache>
                <c:ptCount val="2"/>
                <c:pt idx="0">
                  <c:v>Культура</c:v>
                </c:pt>
                <c:pt idx="1">
                  <c:v>Другие вопросы в области культуры</c:v>
                </c:pt>
              </c:strCache>
            </c:strRef>
          </c:cat>
          <c:val>
            <c:numRef>
              <c:f>Лист1!$B$2:$B$3</c:f>
              <c:numCache>
                <c:formatCode>_-* #,##0.0_р_._-;\-* #,##0.0_р_._-;_-* "-"??_р_._-;_-@_-</c:formatCode>
                <c:ptCount val="2"/>
                <c:pt idx="0">
                  <c:v>171740.9</c:v>
                </c:pt>
                <c:pt idx="1">
                  <c:v>18674.900000000001</c:v>
                </c:pt>
              </c:numCache>
            </c:numRef>
          </c:val>
        </c:ser>
        <c:ser>
          <c:idx val="1"/>
          <c:order val="1"/>
          <c:tx>
            <c:strRef>
              <c:f>Лист1!$C$1</c:f>
              <c:strCache>
                <c:ptCount val="1"/>
                <c:pt idx="0">
                  <c:v>Факт</c:v>
                </c:pt>
              </c:strCache>
            </c:strRef>
          </c:tx>
          <c:spPr>
            <a:solidFill>
              <a:schemeClr val="accent3">
                <a:lumMod val="40000"/>
                <a:lumOff val="60000"/>
              </a:schemeClr>
            </a:solidFill>
          </c:spPr>
          <c:invertIfNegative val="0"/>
          <c:dLbls>
            <c:txPr>
              <a:bodyPr/>
              <a:lstStyle/>
              <a:p>
                <a:pPr>
                  <a:defRPr sz="800" baseline="0"/>
                </a:pPr>
                <a:endParaRPr lang="ru-RU"/>
              </a:p>
            </c:txPr>
            <c:showLegendKey val="0"/>
            <c:showVal val="1"/>
            <c:showCatName val="0"/>
            <c:showSerName val="0"/>
            <c:showPercent val="0"/>
            <c:showBubbleSize val="0"/>
            <c:showLeaderLines val="0"/>
          </c:dLbls>
          <c:cat>
            <c:strRef>
              <c:f>Лист1!$A$2:$A$3</c:f>
              <c:strCache>
                <c:ptCount val="2"/>
                <c:pt idx="0">
                  <c:v>Культура</c:v>
                </c:pt>
                <c:pt idx="1">
                  <c:v>Другие вопросы в области культуры</c:v>
                </c:pt>
              </c:strCache>
            </c:strRef>
          </c:cat>
          <c:val>
            <c:numRef>
              <c:f>Лист1!$C$2:$C$3</c:f>
              <c:numCache>
                <c:formatCode>_-* #,##0.0_р_._-;\-* #,##0.0_р_._-;_-* "-"??_р_._-;_-@_-</c:formatCode>
                <c:ptCount val="2"/>
                <c:pt idx="0">
                  <c:v>171702.5</c:v>
                </c:pt>
                <c:pt idx="1">
                  <c:v>18589.3</c:v>
                </c:pt>
              </c:numCache>
            </c:numRef>
          </c:val>
        </c:ser>
        <c:dLbls>
          <c:showLegendKey val="0"/>
          <c:showVal val="0"/>
          <c:showCatName val="0"/>
          <c:showSerName val="0"/>
          <c:showPercent val="0"/>
          <c:showBubbleSize val="0"/>
        </c:dLbls>
        <c:gapWidth val="150"/>
        <c:axId val="105945344"/>
        <c:axId val="106004480"/>
      </c:barChart>
      <c:catAx>
        <c:axId val="105945344"/>
        <c:scaling>
          <c:orientation val="minMax"/>
        </c:scaling>
        <c:delete val="0"/>
        <c:axPos val="l"/>
        <c:majorTickMark val="out"/>
        <c:minorTickMark val="none"/>
        <c:tickLblPos val="nextTo"/>
        <c:txPr>
          <a:bodyPr/>
          <a:lstStyle/>
          <a:p>
            <a:pPr>
              <a:defRPr sz="900" b="1" i="0" baseline="0"/>
            </a:pPr>
            <a:endParaRPr lang="ru-RU"/>
          </a:p>
        </c:txPr>
        <c:crossAx val="106004480"/>
        <c:crosses val="autoZero"/>
        <c:auto val="1"/>
        <c:lblAlgn val="ctr"/>
        <c:lblOffset val="100"/>
        <c:noMultiLvlLbl val="0"/>
      </c:catAx>
      <c:valAx>
        <c:axId val="106004480"/>
        <c:scaling>
          <c:orientation val="minMax"/>
        </c:scaling>
        <c:delete val="0"/>
        <c:axPos val="b"/>
        <c:majorGridlines/>
        <c:minorGridlines/>
        <c:numFmt formatCode="_-* #,##0.0_р_._-;\-* #,##0.0_р_._-;_-* &quot;-&quot;??_р_._-;_-@_-" sourceLinked="1"/>
        <c:majorTickMark val="out"/>
        <c:minorTickMark val="none"/>
        <c:tickLblPos val="nextTo"/>
        <c:txPr>
          <a:bodyPr/>
          <a:lstStyle/>
          <a:p>
            <a:pPr>
              <a:defRPr sz="900" baseline="0"/>
            </a:pPr>
            <a:endParaRPr lang="ru-RU"/>
          </a:p>
        </c:txPr>
        <c:crossAx val="105945344"/>
        <c:crosses val="autoZero"/>
        <c:crossBetween val="between"/>
        <c:majorUnit val="100000"/>
      </c:valAx>
    </c:plotArea>
    <c:legend>
      <c:legendPos val="r"/>
      <c:layout>
        <c:manualLayout>
          <c:xMode val="edge"/>
          <c:yMode val="edge"/>
          <c:x val="0.87497198992955572"/>
          <c:y val="7.7090739917786866E-2"/>
          <c:w val="0.1127777233791349"/>
          <c:h val="0.14222100322186421"/>
        </c:manualLayout>
      </c:layout>
      <c:overlay val="0"/>
      <c:txPr>
        <a:bodyPr/>
        <a:lstStyle/>
        <a:p>
          <a:pPr>
            <a:defRPr sz="900" baseline="0"/>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511652800394931"/>
          <c:y val="8.487271255574777E-2"/>
          <c:w val="0.66497911508621754"/>
          <c:h val="0.83028252196960206"/>
        </c:manualLayout>
      </c:layout>
      <c:barChart>
        <c:barDir val="bar"/>
        <c:grouping val="clustered"/>
        <c:varyColors val="0"/>
        <c:ser>
          <c:idx val="0"/>
          <c:order val="0"/>
          <c:tx>
            <c:strRef>
              <c:f>Лист1!$B$1</c:f>
              <c:strCache>
                <c:ptCount val="1"/>
                <c:pt idx="0">
                  <c:v>План</c:v>
                </c:pt>
              </c:strCache>
            </c:strRef>
          </c:tx>
          <c:spPr>
            <a:solidFill>
              <a:schemeClr val="accent2">
                <a:lumMod val="60000"/>
                <a:lumOff val="40000"/>
              </a:schemeClr>
            </a:solidFill>
          </c:spPr>
          <c:invertIfNegative val="0"/>
          <c:dLbls>
            <c:txPr>
              <a:bodyPr/>
              <a:lstStyle/>
              <a:p>
                <a:pPr>
                  <a:defRPr sz="800" baseline="0"/>
                </a:pPr>
                <a:endParaRPr lang="ru-RU"/>
              </a:p>
            </c:txPr>
            <c:showLegendKey val="0"/>
            <c:showVal val="1"/>
            <c:showCatName val="0"/>
            <c:showSerName val="0"/>
            <c:showPercent val="0"/>
            <c:showBubbleSize val="0"/>
            <c:showLeaderLines val="0"/>
          </c:dLbls>
          <c:cat>
            <c:strRef>
              <c:f>Лист1!$A$2:$A$4</c:f>
              <c:strCache>
                <c:ptCount val="3"/>
                <c:pt idx="0">
                  <c:v>Пенсионное обеспечение</c:v>
                </c:pt>
                <c:pt idx="1">
                  <c:v>Социальное обеспечение населения</c:v>
                </c:pt>
                <c:pt idx="2">
                  <c:v>Охрана семьи и детства</c:v>
                </c:pt>
              </c:strCache>
            </c:strRef>
          </c:cat>
          <c:val>
            <c:numRef>
              <c:f>Лист1!$B$2:$B$4</c:f>
              <c:numCache>
                <c:formatCode>_-* #,##0.0_р_._-;\-* #,##0.0_р_._-;_-* "-"??_р_._-;_-@_-</c:formatCode>
                <c:ptCount val="3"/>
                <c:pt idx="0">
                  <c:v>468</c:v>
                </c:pt>
                <c:pt idx="1">
                  <c:v>17802.7</c:v>
                </c:pt>
                <c:pt idx="2">
                  <c:v>48786.8</c:v>
                </c:pt>
              </c:numCache>
            </c:numRef>
          </c:val>
        </c:ser>
        <c:ser>
          <c:idx val="1"/>
          <c:order val="1"/>
          <c:tx>
            <c:strRef>
              <c:f>Лист1!$C$1</c:f>
              <c:strCache>
                <c:ptCount val="1"/>
                <c:pt idx="0">
                  <c:v>Факт</c:v>
                </c:pt>
              </c:strCache>
            </c:strRef>
          </c:tx>
          <c:spPr>
            <a:solidFill>
              <a:schemeClr val="accent3">
                <a:lumMod val="40000"/>
                <a:lumOff val="60000"/>
              </a:schemeClr>
            </a:solidFill>
          </c:spPr>
          <c:invertIfNegative val="0"/>
          <c:dLbls>
            <c:txPr>
              <a:bodyPr/>
              <a:lstStyle/>
              <a:p>
                <a:pPr>
                  <a:defRPr sz="800" baseline="0"/>
                </a:pPr>
                <a:endParaRPr lang="ru-RU"/>
              </a:p>
            </c:txPr>
            <c:showLegendKey val="0"/>
            <c:showVal val="1"/>
            <c:showCatName val="0"/>
            <c:showSerName val="0"/>
            <c:showPercent val="0"/>
            <c:showBubbleSize val="0"/>
            <c:showLeaderLines val="0"/>
          </c:dLbls>
          <c:cat>
            <c:strRef>
              <c:f>Лист1!$A$2:$A$4</c:f>
              <c:strCache>
                <c:ptCount val="3"/>
                <c:pt idx="0">
                  <c:v>Пенсионное обеспечение</c:v>
                </c:pt>
                <c:pt idx="1">
                  <c:v>Социальное обеспечение населения</c:v>
                </c:pt>
                <c:pt idx="2">
                  <c:v>Охрана семьи и детства</c:v>
                </c:pt>
              </c:strCache>
            </c:strRef>
          </c:cat>
          <c:val>
            <c:numRef>
              <c:f>Лист1!$C$2:$C$4</c:f>
              <c:numCache>
                <c:formatCode>_-* #,##0.0_р_._-;\-* #,##0.0_р_._-;_-* "-"??_р_._-;_-@_-</c:formatCode>
                <c:ptCount val="3"/>
                <c:pt idx="0">
                  <c:v>467.9</c:v>
                </c:pt>
                <c:pt idx="1">
                  <c:v>16810.599999999999</c:v>
                </c:pt>
                <c:pt idx="2">
                  <c:v>45289.4</c:v>
                </c:pt>
              </c:numCache>
            </c:numRef>
          </c:val>
        </c:ser>
        <c:dLbls>
          <c:showLegendKey val="0"/>
          <c:showVal val="0"/>
          <c:showCatName val="0"/>
          <c:showSerName val="0"/>
          <c:showPercent val="0"/>
          <c:showBubbleSize val="0"/>
        </c:dLbls>
        <c:gapWidth val="150"/>
        <c:axId val="115955968"/>
        <c:axId val="115974144"/>
      </c:barChart>
      <c:catAx>
        <c:axId val="115955968"/>
        <c:scaling>
          <c:orientation val="minMax"/>
        </c:scaling>
        <c:delete val="0"/>
        <c:axPos val="l"/>
        <c:majorTickMark val="out"/>
        <c:minorTickMark val="none"/>
        <c:tickLblPos val="nextTo"/>
        <c:txPr>
          <a:bodyPr/>
          <a:lstStyle/>
          <a:p>
            <a:pPr>
              <a:defRPr sz="900" baseline="0"/>
            </a:pPr>
            <a:endParaRPr lang="ru-RU"/>
          </a:p>
        </c:txPr>
        <c:crossAx val="115974144"/>
        <c:crosses val="autoZero"/>
        <c:auto val="1"/>
        <c:lblAlgn val="ctr"/>
        <c:lblOffset val="100"/>
        <c:noMultiLvlLbl val="0"/>
      </c:catAx>
      <c:valAx>
        <c:axId val="115974144"/>
        <c:scaling>
          <c:orientation val="minMax"/>
        </c:scaling>
        <c:delete val="0"/>
        <c:axPos val="b"/>
        <c:majorGridlines/>
        <c:minorGridlines/>
        <c:numFmt formatCode="_-* #,##0.0_р_._-;\-* #,##0.0_р_._-;_-* &quot;-&quot;??_р_._-;_-@_-" sourceLinked="1"/>
        <c:majorTickMark val="out"/>
        <c:minorTickMark val="none"/>
        <c:tickLblPos val="nextTo"/>
        <c:txPr>
          <a:bodyPr/>
          <a:lstStyle/>
          <a:p>
            <a:pPr>
              <a:defRPr sz="800" baseline="0"/>
            </a:pPr>
            <a:endParaRPr lang="ru-RU"/>
          </a:p>
        </c:txPr>
        <c:crossAx val="115955968"/>
        <c:crosses val="autoZero"/>
        <c:crossBetween val="between"/>
        <c:majorUnit val="20000"/>
      </c:valAx>
    </c:plotArea>
    <c:legend>
      <c:legendPos val="r"/>
      <c:layout>
        <c:manualLayout>
          <c:xMode val="edge"/>
          <c:yMode val="edge"/>
          <c:x val="1.6536883359577832E-2"/>
          <c:y val="0"/>
          <c:w val="0.11673483648015717"/>
          <c:h val="0.16253828939641624"/>
        </c:manualLayout>
      </c:layout>
      <c:overlay val="0"/>
      <c:txPr>
        <a:bodyPr/>
        <a:lstStyle/>
        <a:p>
          <a:pPr>
            <a:defRPr sz="900" baseline="0"/>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2.0337807583669158E-2"/>
          <c:y val="5.1054268823931846E-2"/>
        </c:manualLayout>
      </c:layout>
      <c:overlay val="0"/>
      <c:txPr>
        <a:bodyPr/>
        <a:lstStyle/>
        <a:p>
          <a:pPr>
            <a:defRPr sz="1600" baseline="0"/>
          </a:pPr>
          <a:endParaRPr lang="ru-RU"/>
        </a:p>
      </c:txPr>
    </c:title>
    <c:autoTitleDeleted val="0"/>
    <c:plotArea>
      <c:layout>
        <c:manualLayout>
          <c:layoutTarget val="inner"/>
          <c:xMode val="edge"/>
          <c:yMode val="edge"/>
          <c:x val="0"/>
          <c:y val="0.18253161929376269"/>
          <c:w val="0.73696805854343905"/>
          <c:h val="0.71207987124237648"/>
        </c:manualLayout>
      </c:layout>
      <c:pieChart>
        <c:varyColors val="1"/>
        <c:ser>
          <c:idx val="0"/>
          <c:order val="0"/>
          <c:tx>
            <c:strRef>
              <c:f>Лист1!$B$1</c:f>
              <c:strCache>
                <c:ptCount val="1"/>
                <c:pt idx="0">
                  <c:v>Удельный вес в налоговых доходах</c:v>
                </c:pt>
              </c:strCache>
            </c:strRef>
          </c:tx>
          <c:explosion val="25"/>
          <c:dPt>
            <c:idx val="0"/>
            <c:bubble3D val="0"/>
            <c:explosion val="61"/>
          </c:dPt>
          <c:dLbls>
            <c:txPr>
              <a:bodyPr/>
              <a:lstStyle/>
              <a:p>
                <a:pPr>
                  <a:defRPr sz="1000" baseline="0"/>
                </a:pPr>
                <a:endParaRPr lang="ru-RU"/>
              </a:p>
            </c:txPr>
            <c:dLblPos val="bestFit"/>
            <c:showLegendKey val="1"/>
            <c:showVal val="1"/>
            <c:showCatName val="0"/>
            <c:showSerName val="0"/>
            <c:showPercent val="0"/>
            <c:showBubbleSize val="0"/>
            <c:showLeaderLines val="0"/>
          </c:dLbls>
          <c:cat>
            <c:strRef>
              <c:f>Лист1!$A$2:$A$6</c:f>
              <c:strCache>
                <c:ptCount val="5"/>
                <c:pt idx="0">
                  <c:v>Налоги на прибыль, доходы</c:v>
                </c:pt>
                <c:pt idx="1">
                  <c:v>Налоги на товары (работы, услуги), реализуемые на территории Российской Федерации</c:v>
                </c:pt>
                <c:pt idx="2">
                  <c:v>Налоги на совокупный доход</c:v>
                </c:pt>
                <c:pt idx="3">
                  <c:v>Налоги на имущество</c:v>
                </c:pt>
                <c:pt idx="4">
                  <c:v>Государственная пошлина</c:v>
                </c:pt>
              </c:strCache>
            </c:strRef>
          </c:cat>
          <c:val>
            <c:numRef>
              <c:f>Лист1!$B$2:$B$6</c:f>
              <c:numCache>
                <c:formatCode>0.0</c:formatCode>
                <c:ptCount val="5"/>
                <c:pt idx="0">
                  <c:v>88.44225765710577</c:v>
                </c:pt>
                <c:pt idx="1">
                  <c:v>1.1618528451897085</c:v>
                </c:pt>
                <c:pt idx="2">
                  <c:v>6.8151482199714817</c:v>
                </c:pt>
                <c:pt idx="3">
                  <c:v>2.2463435541887957</c:v>
                </c:pt>
                <c:pt idx="4">
                  <c:v>1.3346180029753143</c:v>
                </c:pt>
              </c:numCache>
            </c:numRef>
          </c:val>
        </c:ser>
        <c:dLbls>
          <c:showLegendKey val="0"/>
          <c:showVal val="0"/>
          <c:showCatName val="0"/>
          <c:showSerName val="0"/>
          <c:showPercent val="0"/>
          <c:showBubbleSize val="0"/>
          <c:showLeaderLines val="0"/>
        </c:dLbls>
        <c:firstSliceAng val="108"/>
      </c:pieChart>
    </c:plotArea>
    <c:legend>
      <c:legendPos val="r"/>
      <c:layout>
        <c:manualLayout>
          <c:xMode val="edge"/>
          <c:yMode val="edge"/>
          <c:x val="0.61497964872589916"/>
          <c:y val="0.15846009800080693"/>
          <c:w val="0.37433130325586722"/>
          <c:h val="0.78232300788127918"/>
        </c:manualLayout>
      </c:layout>
      <c:overlay val="0"/>
      <c:txPr>
        <a:bodyPr/>
        <a:lstStyle/>
        <a:p>
          <a:pPr>
            <a:defRPr sz="900" b="1" baseline="0"/>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3490029771704916"/>
          <c:y val="2.8861775852465708E-2"/>
          <c:w val="0.533394305191358"/>
          <c:h val="0.91287669059349896"/>
        </c:manualLayout>
      </c:layout>
      <c:barChart>
        <c:barDir val="bar"/>
        <c:grouping val="clustered"/>
        <c:varyColors val="0"/>
        <c:ser>
          <c:idx val="0"/>
          <c:order val="0"/>
          <c:tx>
            <c:strRef>
              <c:f>Лист1!$B$1</c:f>
              <c:strCache>
                <c:ptCount val="1"/>
                <c:pt idx="0">
                  <c:v>План</c:v>
                </c:pt>
              </c:strCache>
            </c:strRef>
          </c:tx>
          <c:spPr>
            <a:solidFill>
              <a:schemeClr val="accent2">
                <a:lumMod val="75000"/>
              </a:schemeClr>
            </a:solidFill>
          </c:spPr>
          <c:invertIfNegative val="0"/>
          <c:dLbls>
            <c:txPr>
              <a:bodyPr/>
              <a:lstStyle/>
              <a:p>
                <a:pPr>
                  <a:defRPr sz="900" b="1" baseline="0"/>
                </a:pPr>
                <a:endParaRPr lang="ru-RU"/>
              </a:p>
            </c:txPr>
            <c:showLegendKey val="0"/>
            <c:showVal val="1"/>
            <c:showCatName val="0"/>
            <c:showSerName val="0"/>
            <c:showPercent val="0"/>
            <c:showBubbleSize val="0"/>
            <c:showLeaderLines val="0"/>
          </c:dLbls>
          <c:cat>
            <c:strRef>
              <c:f>Лист1!$A$2:$A$5</c:f>
              <c:strCache>
                <c:ptCount val="4"/>
                <c:pt idx="0">
                  <c:v>Жилищное хозяйство</c:v>
                </c:pt>
                <c:pt idx="1">
                  <c:v>Коммунальное хозяйство</c:v>
                </c:pt>
                <c:pt idx="2">
                  <c:v>Благоустройство</c:v>
                </c:pt>
                <c:pt idx="3">
                  <c:v>Другие вопросы в области жилищно - коммунального хозяйства</c:v>
                </c:pt>
              </c:strCache>
            </c:strRef>
          </c:cat>
          <c:val>
            <c:numRef>
              <c:f>Лист1!$B$2:$B$5</c:f>
              <c:numCache>
                <c:formatCode>_-* #,##0.0_р_._-;\-* #,##0.0_р_._-;_-* "-"??_р_._-;_-@_-</c:formatCode>
                <c:ptCount val="4"/>
                <c:pt idx="0">
                  <c:v>25628.2</c:v>
                </c:pt>
                <c:pt idx="1">
                  <c:v>20562.900000000001</c:v>
                </c:pt>
                <c:pt idx="2">
                  <c:v>56590.1</c:v>
                </c:pt>
                <c:pt idx="3">
                  <c:v>22601.8</c:v>
                </c:pt>
              </c:numCache>
            </c:numRef>
          </c:val>
        </c:ser>
        <c:ser>
          <c:idx val="1"/>
          <c:order val="1"/>
          <c:tx>
            <c:strRef>
              <c:f>Лист1!$C$1</c:f>
              <c:strCache>
                <c:ptCount val="1"/>
                <c:pt idx="0">
                  <c:v>Факт</c:v>
                </c:pt>
              </c:strCache>
            </c:strRef>
          </c:tx>
          <c:spPr>
            <a:solidFill>
              <a:schemeClr val="accent2">
                <a:lumMod val="20000"/>
                <a:lumOff val="80000"/>
              </a:schemeClr>
            </a:solidFill>
          </c:spPr>
          <c:invertIfNegative val="0"/>
          <c:dLbls>
            <c:txPr>
              <a:bodyPr/>
              <a:lstStyle/>
              <a:p>
                <a:pPr>
                  <a:defRPr sz="900" b="1" baseline="0"/>
                </a:pPr>
                <a:endParaRPr lang="ru-RU"/>
              </a:p>
            </c:txPr>
            <c:showLegendKey val="0"/>
            <c:showVal val="1"/>
            <c:showCatName val="0"/>
            <c:showSerName val="0"/>
            <c:showPercent val="0"/>
            <c:showBubbleSize val="0"/>
            <c:showLeaderLines val="0"/>
          </c:dLbls>
          <c:cat>
            <c:strRef>
              <c:f>Лист1!$A$2:$A$5</c:f>
              <c:strCache>
                <c:ptCount val="4"/>
                <c:pt idx="0">
                  <c:v>Жилищное хозяйство</c:v>
                </c:pt>
                <c:pt idx="1">
                  <c:v>Коммунальное хозяйство</c:v>
                </c:pt>
                <c:pt idx="2">
                  <c:v>Благоустройство</c:v>
                </c:pt>
                <c:pt idx="3">
                  <c:v>Другие вопросы в области жилищно - коммунального хозяйства</c:v>
                </c:pt>
              </c:strCache>
            </c:strRef>
          </c:cat>
          <c:val>
            <c:numRef>
              <c:f>Лист1!$C$2:$C$5</c:f>
              <c:numCache>
                <c:formatCode>_-* #,##0.0_р_._-;\-* #,##0.0_р_._-;_-* "-"??_р_._-;_-@_-</c:formatCode>
                <c:ptCount val="4"/>
                <c:pt idx="0">
                  <c:v>25468.2</c:v>
                </c:pt>
                <c:pt idx="1">
                  <c:v>20164.3</c:v>
                </c:pt>
                <c:pt idx="2">
                  <c:v>56105</c:v>
                </c:pt>
                <c:pt idx="3">
                  <c:v>21391.1</c:v>
                </c:pt>
              </c:numCache>
            </c:numRef>
          </c:val>
        </c:ser>
        <c:dLbls>
          <c:showLegendKey val="0"/>
          <c:showVal val="0"/>
          <c:showCatName val="0"/>
          <c:showSerName val="0"/>
          <c:showPercent val="0"/>
          <c:showBubbleSize val="0"/>
        </c:dLbls>
        <c:gapWidth val="150"/>
        <c:axId val="115483008"/>
        <c:axId val="115484544"/>
      </c:barChart>
      <c:catAx>
        <c:axId val="115483008"/>
        <c:scaling>
          <c:orientation val="minMax"/>
        </c:scaling>
        <c:delete val="0"/>
        <c:axPos val="l"/>
        <c:majorTickMark val="out"/>
        <c:minorTickMark val="none"/>
        <c:tickLblPos val="nextTo"/>
        <c:txPr>
          <a:bodyPr/>
          <a:lstStyle/>
          <a:p>
            <a:pPr>
              <a:defRPr sz="800" b="1" baseline="0"/>
            </a:pPr>
            <a:endParaRPr lang="ru-RU"/>
          </a:p>
        </c:txPr>
        <c:crossAx val="115484544"/>
        <c:crossesAt val="0"/>
        <c:auto val="1"/>
        <c:lblAlgn val="ctr"/>
        <c:lblOffset val="100"/>
        <c:noMultiLvlLbl val="0"/>
      </c:catAx>
      <c:valAx>
        <c:axId val="115484544"/>
        <c:scaling>
          <c:orientation val="minMax"/>
        </c:scaling>
        <c:delete val="0"/>
        <c:axPos val="b"/>
        <c:majorGridlines/>
        <c:minorGridlines/>
        <c:numFmt formatCode="_-* #,##0.0_р_._-;\-* #,##0.0_р_._-;_-* &quot;-&quot;??_р_._-;_-@_-" sourceLinked="1"/>
        <c:majorTickMark val="out"/>
        <c:minorTickMark val="none"/>
        <c:tickLblPos val="nextTo"/>
        <c:txPr>
          <a:bodyPr/>
          <a:lstStyle/>
          <a:p>
            <a:pPr>
              <a:defRPr sz="900" baseline="0"/>
            </a:pPr>
            <a:endParaRPr lang="ru-RU"/>
          </a:p>
        </c:txPr>
        <c:crossAx val="115483008"/>
        <c:crosses val="autoZero"/>
        <c:crossBetween val="between"/>
        <c:majorUnit val="50000"/>
      </c:valAx>
    </c:plotArea>
    <c:legend>
      <c:legendPos val="r"/>
      <c:layout>
        <c:manualLayout>
          <c:xMode val="edge"/>
          <c:yMode val="edge"/>
          <c:x val="3.966231732018171E-2"/>
          <c:y val="0.87271171775703715"/>
          <c:w val="0.17954666248644596"/>
          <c:h val="8.4631321286726957E-2"/>
        </c:manualLayout>
      </c:layout>
      <c:overlay val="0"/>
      <c:txPr>
        <a:bodyPr/>
        <a:lstStyle/>
        <a:p>
          <a:pPr>
            <a:defRPr sz="1000" baseline="0"/>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100" baseline="0"/>
            </a:pPr>
            <a:r>
              <a:rPr lang="ru-RU" sz="1100" baseline="0" dirty="0"/>
              <a:t>Благоустройство </a:t>
            </a:r>
            <a:endParaRPr lang="ru-RU" sz="1100" baseline="0" dirty="0" smtClean="0"/>
          </a:p>
          <a:p>
            <a:pPr>
              <a:defRPr sz="1100" baseline="0"/>
            </a:pPr>
            <a:r>
              <a:rPr lang="ru-RU" sz="1100" baseline="0" dirty="0" smtClean="0"/>
              <a:t>  56 </a:t>
            </a:r>
            <a:r>
              <a:rPr lang="ru-RU" sz="1100" baseline="0" dirty="0"/>
              <a:t>105,0 тыс. рублей</a:t>
            </a:r>
          </a:p>
        </c:rich>
      </c:tx>
      <c:layout>
        <c:manualLayout>
          <c:xMode val="edge"/>
          <c:yMode val="edge"/>
          <c:x val="4.721564547319506E-2"/>
          <c:y val="4.0560418141867477E-2"/>
        </c:manualLayout>
      </c:layout>
      <c:overlay val="0"/>
    </c:title>
    <c:autoTitleDeleted val="0"/>
    <c:plotArea>
      <c:layout/>
      <c:pieChart>
        <c:varyColors val="1"/>
        <c:ser>
          <c:idx val="0"/>
          <c:order val="0"/>
          <c:tx>
            <c:strRef>
              <c:f>Лист1!$B$1</c:f>
              <c:strCache>
                <c:ptCount val="1"/>
                <c:pt idx="0">
                  <c:v>Благоустройство - 56 105,0 тыс. рублей</c:v>
                </c:pt>
              </c:strCache>
            </c:strRef>
          </c:tx>
          <c:explosion val="25"/>
          <c:dLbls>
            <c:txPr>
              <a:bodyPr/>
              <a:lstStyle/>
              <a:p>
                <a:pPr>
                  <a:defRPr sz="1000" baseline="0"/>
                </a:pPr>
                <a:endParaRPr lang="ru-RU"/>
              </a:p>
            </c:txPr>
            <c:showLegendKey val="0"/>
            <c:showVal val="1"/>
            <c:showCatName val="0"/>
            <c:showSerName val="0"/>
            <c:showPercent val="0"/>
            <c:showBubbleSize val="0"/>
            <c:showLeaderLines val="1"/>
          </c:dLbls>
          <c:cat>
            <c:strRef>
              <c:f>Лист1!$A$2:$A$5</c:f>
              <c:strCache>
                <c:ptCount val="4"/>
                <c:pt idx="0">
                  <c:v>Уличное освещение</c:v>
                </c:pt>
                <c:pt idx="1">
                  <c:v>Озеленение</c:v>
                </c:pt>
                <c:pt idx="2">
                  <c:v>Другие расходы</c:v>
                </c:pt>
                <c:pt idx="3">
                  <c:v>Прочие расходы по благоустройству</c:v>
                </c:pt>
              </c:strCache>
            </c:strRef>
          </c:cat>
          <c:val>
            <c:numRef>
              <c:f>Лист1!$B$2:$B$5</c:f>
              <c:numCache>
                <c:formatCode>General</c:formatCode>
                <c:ptCount val="4"/>
                <c:pt idx="0">
                  <c:v>30.5</c:v>
                </c:pt>
                <c:pt idx="1">
                  <c:v>16.3</c:v>
                </c:pt>
                <c:pt idx="2">
                  <c:v>23.1</c:v>
                </c:pt>
                <c:pt idx="3">
                  <c:v>30.1</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64332125008884744"/>
          <c:y val="0.43171850393700789"/>
          <c:w val="0.34500604162224296"/>
          <c:h val="0.5552972179841883"/>
        </c:manualLayout>
      </c:layout>
      <c:overlay val="0"/>
      <c:txPr>
        <a:bodyPr/>
        <a:lstStyle/>
        <a:p>
          <a:pPr>
            <a:defRPr sz="800" baseline="0"/>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xPr>
        <a:bodyPr/>
        <a:lstStyle/>
        <a:p>
          <a:pPr>
            <a:defRPr sz="1000" baseline="0"/>
          </a:pPr>
          <a:endParaRPr lang="ru-RU"/>
        </a:p>
      </c:txPr>
    </c:title>
    <c:autoTitleDeleted val="0"/>
    <c:plotArea>
      <c:layout/>
      <c:pieChart>
        <c:varyColors val="1"/>
        <c:ser>
          <c:idx val="0"/>
          <c:order val="0"/>
          <c:tx>
            <c:strRef>
              <c:f>Лист1!$B$1</c:f>
              <c:strCache>
                <c:ptCount val="1"/>
                <c:pt idx="0">
                  <c:v>Жилищное хозяйство 25 468,2 тыс. рублей</c:v>
                </c:pt>
              </c:strCache>
            </c:strRef>
          </c:tx>
          <c:explosion val="25"/>
          <c:dLbls>
            <c:txPr>
              <a:bodyPr/>
              <a:lstStyle/>
              <a:p>
                <a:pPr>
                  <a:defRPr sz="800" baseline="0"/>
                </a:pPr>
                <a:endParaRPr lang="ru-RU"/>
              </a:p>
            </c:txPr>
            <c:showLegendKey val="0"/>
            <c:showVal val="1"/>
            <c:showCatName val="0"/>
            <c:showSerName val="0"/>
            <c:showPercent val="0"/>
            <c:showBubbleSize val="0"/>
            <c:showLeaderLines val="1"/>
          </c:dLbls>
          <c:cat>
            <c:strRef>
              <c:f>Лист1!$A$2:$A$4</c:f>
              <c:strCache>
                <c:ptCount val="3"/>
                <c:pt idx="0">
                  <c:v>Капитальный ремонт жилого фонда</c:v>
                </c:pt>
                <c:pt idx="1">
                  <c:v>Содержание пустующего жилого фонда</c:v>
                </c:pt>
                <c:pt idx="2">
                  <c:v>Сохранность пустующего жилого фонда</c:v>
                </c:pt>
              </c:strCache>
            </c:strRef>
          </c:cat>
          <c:val>
            <c:numRef>
              <c:f>Лист1!$B$2:$B$4</c:f>
              <c:numCache>
                <c:formatCode>General</c:formatCode>
                <c:ptCount val="3"/>
                <c:pt idx="0">
                  <c:v>87.5</c:v>
                </c:pt>
                <c:pt idx="1">
                  <c:v>12.1</c:v>
                </c:pt>
                <c:pt idx="2">
                  <c:v>0.4</c:v>
                </c:pt>
              </c:numCache>
            </c:numRef>
          </c:val>
        </c:ser>
        <c:dLbls>
          <c:showLegendKey val="0"/>
          <c:showVal val="0"/>
          <c:showCatName val="0"/>
          <c:showSerName val="0"/>
          <c:showPercent val="0"/>
          <c:showBubbleSize val="0"/>
          <c:showLeaderLines val="1"/>
        </c:dLbls>
        <c:firstSliceAng val="0"/>
      </c:pieChart>
    </c:plotArea>
    <c:legend>
      <c:legendPos val="r"/>
      <c:overlay val="0"/>
      <c:txPr>
        <a:bodyPr/>
        <a:lstStyle/>
        <a:p>
          <a:pPr>
            <a:defRPr sz="800" baseline="0"/>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0"/>
      <c:perspective val="30"/>
    </c:view3D>
    <c:floor>
      <c:thickness val="0"/>
    </c:floor>
    <c:sideWall>
      <c:thickness val="0"/>
    </c:sideWall>
    <c:backWall>
      <c:thickness val="0"/>
    </c:backWall>
    <c:plotArea>
      <c:layout>
        <c:manualLayout>
          <c:layoutTarget val="inner"/>
          <c:xMode val="edge"/>
          <c:yMode val="edge"/>
          <c:x val="0.10615925057376009"/>
          <c:y val="1.9058559734976555E-2"/>
          <c:w val="0.81140871734972386"/>
          <c:h val="0.81334952084495049"/>
        </c:manualLayout>
      </c:layout>
      <c:bar3DChart>
        <c:barDir val="col"/>
        <c:grouping val="standard"/>
        <c:varyColors val="0"/>
        <c:ser>
          <c:idx val="0"/>
          <c:order val="0"/>
          <c:tx>
            <c:strRef>
              <c:f>Лист1!$B$1</c:f>
              <c:strCache>
                <c:ptCount val="1"/>
                <c:pt idx="0">
                  <c:v>План</c:v>
                </c:pt>
              </c:strCache>
            </c:strRef>
          </c:tx>
          <c:spPr>
            <a:solidFill>
              <a:schemeClr val="accent6">
                <a:lumMod val="40000"/>
                <a:lumOff val="60000"/>
              </a:schemeClr>
            </a:solidFill>
          </c:spPr>
          <c:invertIfNegative val="0"/>
          <c:dLbls>
            <c:dLbl>
              <c:idx val="1"/>
              <c:layout>
                <c:manualLayout>
                  <c:x val="8.3333333333333714E-3"/>
                  <c:y val="0.10625"/>
                </c:manualLayout>
              </c:layout>
              <c:showLegendKey val="0"/>
              <c:showVal val="1"/>
              <c:showCatName val="0"/>
              <c:showSerName val="0"/>
              <c:showPercent val="0"/>
              <c:showBubbleSize val="0"/>
            </c:dLbl>
            <c:dLbl>
              <c:idx val="2"/>
              <c:layout>
                <c:manualLayout>
                  <c:x val="0"/>
                  <c:y val="7.8124999999999944E-2"/>
                </c:manualLayout>
              </c:layout>
              <c:showLegendKey val="0"/>
              <c:showVal val="1"/>
              <c:showCatName val="0"/>
              <c:showSerName val="0"/>
              <c:showPercent val="0"/>
              <c:showBubbleSize val="0"/>
            </c:dLbl>
            <c:txPr>
              <a:bodyPr/>
              <a:lstStyle/>
              <a:p>
                <a:pPr>
                  <a:defRPr sz="900" baseline="0"/>
                </a:pPr>
                <a:endParaRPr lang="ru-RU"/>
              </a:p>
            </c:txPr>
            <c:showLegendKey val="0"/>
            <c:showVal val="1"/>
            <c:showCatName val="0"/>
            <c:showSerName val="0"/>
            <c:showPercent val="0"/>
            <c:showBubbleSize val="0"/>
            <c:showLeaderLines val="0"/>
          </c:dLbls>
          <c:cat>
            <c:strRef>
              <c:f>Лист1!$A$2:$A$6</c:f>
              <c:strCache>
                <c:ptCount val="5"/>
                <c:pt idx="0">
                  <c:v>Сельское хозяйство и рыболовство</c:v>
                </c:pt>
                <c:pt idx="1">
                  <c:v>Транспорт</c:v>
                </c:pt>
                <c:pt idx="2">
                  <c:v>Дорожное хозяйство (дорожные фонды)</c:v>
                </c:pt>
                <c:pt idx="3">
                  <c:v>Связь и информатика</c:v>
                </c:pt>
                <c:pt idx="4">
                  <c:v>Другие вопросы в области национальной экономики</c:v>
                </c:pt>
              </c:strCache>
            </c:strRef>
          </c:cat>
          <c:val>
            <c:numRef>
              <c:f>Лист1!$B$2:$B$6</c:f>
              <c:numCache>
                <c:formatCode>_-* #,##0.0_р_._-;\-* #,##0.0_р_._-;_-* "-"??_р_._-;_-@_-</c:formatCode>
                <c:ptCount val="5"/>
                <c:pt idx="0" formatCode="General">
                  <c:v>5004.8</c:v>
                </c:pt>
                <c:pt idx="1">
                  <c:v>9865.4</c:v>
                </c:pt>
                <c:pt idx="2">
                  <c:v>187496.8</c:v>
                </c:pt>
                <c:pt idx="3">
                  <c:v>16095.4</c:v>
                </c:pt>
                <c:pt idx="4">
                  <c:v>18877.2</c:v>
                </c:pt>
              </c:numCache>
            </c:numRef>
          </c:val>
        </c:ser>
        <c:ser>
          <c:idx val="1"/>
          <c:order val="1"/>
          <c:tx>
            <c:strRef>
              <c:f>Лист1!$C$1</c:f>
              <c:strCache>
                <c:ptCount val="1"/>
                <c:pt idx="0">
                  <c:v>Факт</c:v>
                </c:pt>
              </c:strCache>
            </c:strRef>
          </c:tx>
          <c:invertIfNegative val="0"/>
          <c:dLbls>
            <c:txPr>
              <a:bodyPr/>
              <a:lstStyle/>
              <a:p>
                <a:pPr>
                  <a:defRPr sz="900" baseline="0"/>
                </a:pPr>
                <a:endParaRPr lang="ru-RU"/>
              </a:p>
            </c:txPr>
            <c:showLegendKey val="0"/>
            <c:showVal val="1"/>
            <c:showCatName val="0"/>
            <c:showSerName val="0"/>
            <c:showPercent val="0"/>
            <c:showBubbleSize val="0"/>
            <c:showLeaderLines val="0"/>
          </c:dLbls>
          <c:cat>
            <c:strRef>
              <c:f>Лист1!$A$2:$A$6</c:f>
              <c:strCache>
                <c:ptCount val="5"/>
                <c:pt idx="0">
                  <c:v>Сельское хозяйство и рыболовство</c:v>
                </c:pt>
                <c:pt idx="1">
                  <c:v>Транспорт</c:v>
                </c:pt>
                <c:pt idx="2">
                  <c:v>Дорожное хозяйство (дорожные фонды)</c:v>
                </c:pt>
                <c:pt idx="3">
                  <c:v>Связь и информатика</c:v>
                </c:pt>
                <c:pt idx="4">
                  <c:v>Другие вопросы в области национальной экономики</c:v>
                </c:pt>
              </c:strCache>
            </c:strRef>
          </c:cat>
          <c:val>
            <c:numRef>
              <c:f>Лист1!$C$2:$C$6</c:f>
              <c:numCache>
                <c:formatCode>_-* #,##0.0_р_._-;\-* #,##0.0_р_._-;_-* "-"??_р_._-;_-@_-</c:formatCode>
                <c:ptCount val="5"/>
                <c:pt idx="0" formatCode="General">
                  <c:v>4127.8999999999996</c:v>
                </c:pt>
                <c:pt idx="1">
                  <c:v>9016.2999999999993</c:v>
                </c:pt>
                <c:pt idx="2">
                  <c:v>170456.9</c:v>
                </c:pt>
                <c:pt idx="3">
                  <c:v>16095.4</c:v>
                </c:pt>
                <c:pt idx="4">
                  <c:v>17967.2</c:v>
                </c:pt>
              </c:numCache>
            </c:numRef>
          </c:val>
        </c:ser>
        <c:dLbls>
          <c:showLegendKey val="0"/>
          <c:showVal val="0"/>
          <c:showCatName val="0"/>
          <c:showSerName val="0"/>
          <c:showPercent val="0"/>
          <c:showBubbleSize val="0"/>
        </c:dLbls>
        <c:gapWidth val="150"/>
        <c:shape val="cylinder"/>
        <c:axId val="122177408"/>
        <c:axId val="122178944"/>
        <c:axId val="115500352"/>
      </c:bar3DChart>
      <c:catAx>
        <c:axId val="122177408"/>
        <c:scaling>
          <c:orientation val="minMax"/>
        </c:scaling>
        <c:delete val="0"/>
        <c:axPos val="b"/>
        <c:majorTickMark val="out"/>
        <c:minorTickMark val="none"/>
        <c:tickLblPos val="nextTo"/>
        <c:txPr>
          <a:bodyPr/>
          <a:lstStyle/>
          <a:p>
            <a:pPr>
              <a:defRPr sz="800" b="1" i="0" baseline="0"/>
            </a:pPr>
            <a:endParaRPr lang="ru-RU"/>
          </a:p>
        </c:txPr>
        <c:crossAx val="122178944"/>
        <c:crosses val="autoZero"/>
        <c:auto val="1"/>
        <c:lblAlgn val="ctr"/>
        <c:lblOffset val="100"/>
        <c:noMultiLvlLbl val="0"/>
      </c:catAx>
      <c:valAx>
        <c:axId val="122178944"/>
        <c:scaling>
          <c:orientation val="minMax"/>
        </c:scaling>
        <c:delete val="0"/>
        <c:axPos val="l"/>
        <c:majorGridlines/>
        <c:numFmt formatCode="General" sourceLinked="1"/>
        <c:majorTickMark val="out"/>
        <c:minorTickMark val="none"/>
        <c:tickLblPos val="nextTo"/>
        <c:txPr>
          <a:bodyPr/>
          <a:lstStyle/>
          <a:p>
            <a:pPr>
              <a:defRPr sz="900" baseline="0"/>
            </a:pPr>
            <a:endParaRPr lang="ru-RU"/>
          </a:p>
        </c:txPr>
        <c:crossAx val="122177408"/>
        <c:crosses val="autoZero"/>
        <c:crossBetween val="between"/>
      </c:valAx>
      <c:serAx>
        <c:axId val="115500352"/>
        <c:scaling>
          <c:orientation val="minMax"/>
        </c:scaling>
        <c:delete val="1"/>
        <c:axPos val="b"/>
        <c:majorTickMark val="out"/>
        <c:minorTickMark val="none"/>
        <c:tickLblPos val="nextTo"/>
        <c:crossAx val="122178944"/>
        <c:crosses val="autoZero"/>
      </c:serAx>
    </c:plotArea>
    <c:legend>
      <c:legendPos val="r"/>
      <c:layout>
        <c:manualLayout>
          <c:xMode val="edge"/>
          <c:yMode val="edge"/>
          <c:x val="0.88683655330813582"/>
          <c:y val="0.86496615685707434"/>
          <c:w val="6.637159363245354E-2"/>
          <c:h val="0.13503384314292563"/>
        </c:manualLayout>
      </c:layout>
      <c:overlay val="0"/>
      <c:txPr>
        <a:bodyPr/>
        <a:lstStyle/>
        <a:p>
          <a:pPr>
            <a:defRPr sz="900" baseline="0"/>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0"/>
      <c:perspective val="30"/>
    </c:view3D>
    <c:floor>
      <c:thickness val="0"/>
    </c:floor>
    <c:sideWall>
      <c:thickness val="0"/>
    </c:sideWall>
    <c:backWall>
      <c:thickness val="0"/>
    </c:backWall>
    <c:plotArea>
      <c:layout/>
      <c:bar3DChart>
        <c:barDir val="col"/>
        <c:grouping val="standard"/>
        <c:varyColors val="0"/>
        <c:ser>
          <c:idx val="0"/>
          <c:order val="0"/>
          <c:tx>
            <c:strRef>
              <c:f>Лист1!$B$1</c:f>
              <c:strCache>
                <c:ptCount val="1"/>
                <c:pt idx="0">
                  <c:v>План</c:v>
                </c:pt>
              </c:strCache>
            </c:strRef>
          </c:tx>
          <c:spPr>
            <a:solidFill>
              <a:schemeClr val="accent6">
                <a:lumMod val="40000"/>
                <a:lumOff val="60000"/>
              </a:schemeClr>
            </a:solidFill>
          </c:spPr>
          <c:invertIfNegative val="0"/>
          <c:dLbls>
            <c:dLbl>
              <c:idx val="1"/>
              <c:layout>
                <c:manualLayout>
                  <c:x val="8.3333333333333714E-3"/>
                  <c:y val="0.10625"/>
                </c:manualLayout>
              </c:layout>
              <c:showLegendKey val="0"/>
              <c:showVal val="1"/>
              <c:showCatName val="0"/>
              <c:showSerName val="0"/>
              <c:showPercent val="0"/>
              <c:showBubbleSize val="0"/>
            </c:dLbl>
            <c:dLbl>
              <c:idx val="2"/>
              <c:layout>
                <c:manualLayout>
                  <c:x val="0"/>
                  <c:y val="7.8124999999999944E-2"/>
                </c:manualLayout>
              </c:layout>
              <c:showLegendKey val="0"/>
              <c:showVal val="1"/>
              <c:showCatName val="0"/>
              <c:showSerName val="0"/>
              <c:showPercent val="0"/>
              <c:showBubbleSize val="0"/>
            </c:dLbl>
            <c:txPr>
              <a:bodyPr/>
              <a:lstStyle/>
              <a:p>
                <a:pPr>
                  <a:defRPr sz="900" baseline="0"/>
                </a:pPr>
                <a:endParaRPr lang="ru-RU"/>
              </a:p>
            </c:txPr>
            <c:showLegendKey val="0"/>
            <c:showVal val="1"/>
            <c:showCatName val="0"/>
            <c:showSerName val="0"/>
            <c:showPercent val="0"/>
            <c:showBubbleSize val="0"/>
            <c:showLeaderLines val="0"/>
          </c:dLbls>
          <c:cat>
            <c:strRef>
              <c:f>Лист1!$A$2</c:f>
              <c:strCache>
                <c:ptCount val="1"/>
                <c:pt idx="0">
                  <c:v>Другие вопросы в области физической культуры и спорта</c:v>
                </c:pt>
              </c:strCache>
            </c:strRef>
          </c:cat>
          <c:val>
            <c:numRef>
              <c:f>Лист1!$B$2</c:f>
              <c:numCache>
                <c:formatCode>_-* #,##0.0_р_._-;\-* #,##0.0_р_._-;_-* "-"??_р_._-;_-@_-</c:formatCode>
                <c:ptCount val="1"/>
                <c:pt idx="0">
                  <c:v>3938.7</c:v>
                </c:pt>
              </c:numCache>
            </c:numRef>
          </c:val>
        </c:ser>
        <c:ser>
          <c:idx val="1"/>
          <c:order val="1"/>
          <c:tx>
            <c:strRef>
              <c:f>Лист1!$C$1</c:f>
              <c:strCache>
                <c:ptCount val="1"/>
                <c:pt idx="0">
                  <c:v>Факт</c:v>
                </c:pt>
              </c:strCache>
            </c:strRef>
          </c:tx>
          <c:invertIfNegative val="0"/>
          <c:dLbls>
            <c:txPr>
              <a:bodyPr/>
              <a:lstStyle/>
              <a:p>
                <a:pPr>
                  <a:defRPr sz="900" baseline="0"/>
                </a:pPr>
                <a:endParaRPr lang="ru-RU"/>
              </a:p>
            </c:txPr>
            <c:showLegendKey val="0"/>
            <c:showVal val="1"/>
            <c:showCatName val="0"/>
            <c:showSerName val="0"/>
            <c:showPercent val="0"/>
            <c:showBubbleSize val="0"/>
            <c:showLeaderLines val="0"/>
          </c:dLbls>
          <c:cat>
            <c:strRef>
              <c:f>Лист1!$A$2</c:f>
              <c:strCache>
                <c:ptCount val="1"/>
                <c:pt idx="0">
                  <c:v>Другие вопросы в области физической культуры и спорта</c:v>
                </c:pt>
              </c:strCache>
            </c:strRef>
          </c:cat>
          <c:val>
            <c:numRef>
              <c:f>Лист1!$C$2</c:f>
              <c:numCache>
                <c:formatCode>_-* #,##0.0_р_._-;\-* #,##0.0_р_._-;_-* "-"??_р_._-;_-@_-</c:formatCode>
                <c:ptCount val="1"/>
                <c:pt idx="0">
                  <c:v>3796.2</c:v>
                </c:pt>
              </c:numCache>
            </c:numRef>
          </c:val>
        </c:ser>
        <c:dLbls>
          <c:showLegendKey val="0"/>
          <c:showVal val="0"/>
          <c:showCatName val="0"/>
          <c:showSerName val="0"/>
          <c:showPercent val="0"/>
          <c:showBubbleSize val="0"/>
        </c:dLbls>
        <c:gapWidth val="150"/>
        <c:shape val="cylinder"/>
        <c:axId val="122519552"/>
        <c:axId val="122521088"/>
        <c:axId val="115502592"/>
      </c:bar3DChart>
      <c:catAx>
        <c:axId val="122519552"/>
        <c:scaling>
          <c:orientation val="minMax"/>
        </c:scaling>
        <c:delete val="0"/>
        <c:axPos val="b"/>
        <c:majorTickMark val="out"/>
        <c:minorTickMark val="none"/>
        <c:tickLblPos val="nextTo"/>
        <c:txPr>
          <a:bodyPr/>
          <a:lstStyle/>
          <a:p>
            <a:pPr>
              <a:defRPr sz="800" b="1" i="0" baseline="0"/>
            </a:pPr>
            <a:endParaRPr lang="ru-RU"/>
          </a:p>
        </c:txPr>
        <c:crossAx val="122521088"/>
        <c:crossesAt val="0"/>
        <c:auto val="1"/>
        <c:lblAlgn val="ctr"/>
        <c:lblOffset val="100"/>
        <c:noMultiLvlLbl val="0"/>
      </c:catAx>
      <c:valAx>
        <c:axId val="122521088"/>
        <c:scaling>
          <c:orientation val="minMax"/>
          <c:min val="0"/>
        </c:scaling>
        <c:delete val="0"/>
        <c:axPos val="l"/>
        <c:majorGridlines/>
        <c:numFmt formatCode="_-* #,##0.0_р_._-;\-* #,##0.0_р_._-;_-* &quot;-&quot;??_р_._-;_-@_-" sourceLinked="1"/>
        <c:majorTickMark val="out"/>
        <c:minorTickMark val="none"/>
        <c:tickLblPos val="nextTo"/>
        <c:txPr>
          <a:bodyPr/>
          <a:lstStyle/>
          <a:p>
            <a:pPr>
              <a:defRPr sz="900" baseline="0"/>
            </a:pPr>
            <a:endParaRPr lang="ru-RU"/>
          </a:p>
        </c:txPr>
        <c:crossAx val="122519552"/>
        <c:crosses val="autoZero"/>
        <c:crossBetween val="between"/>
      </c:valAx>
      <c:serAx>
        <c:axId val="115502592"/>
        <c:scaling>
          <c:orientation val="minMax"/>
        </c:scaling>
        <c:delete val="1"/>
        <c:axPos val="b"/>
        <c:majorTickMark val="out"/>
        <c:minorTickMark val="none"/>
        <c:tickLblPos val="nextTo"/>
        <c:crossAx val="122521088"/>
        <c:crossesAt val="0"/>
      </c:serAx>
    </c:plotArea>
    <c:legend>
      <c:legendPos val="r"/>
      <c:layout>
        <c:manualLayout>
          <c:xMode val="edge"/>
          <c:yMode val="edge"/>
          <c:x val="0.84494650186801112"/>
          <c:y val="0.43149548396555781"/>
          <c:w val="0.13081643410779417"/>
          <c:h val="0.15640491891908403"/>
        </c:manualLayout>
      </c:layout>
      <c:overlay val="0"/>
      <c:txPr>
        <a:bodyPr/>
        <a:lstStyle/>
        <a:p>
          <a:pPr>
            <a:defRPr sz="900" baseline="0"/>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0"/>
      <c:perspective val="30"/>
    </c:view3D>
    <c:floor>
      <c:thickness val="0"/>
    </c:floor>
    <c:sideWall>
      <c:thickness val="0"/>
    </c:sideWall>
    <c:backWall>
      <c:thickness val="0"/>
    </c:backWall>
    <c:plotArea>
      <c:layout/>
      <c:bar3DChart>
        <c:barDir val="col"/>
        <c:grouping val="standard"/>
        <c:varyColors val="0"/>
        <c:ser>
          <c:idx val="0"/>
          <c:order val="0"/>
          <c:tx>
            <c:strRef>
              <c:f>Лист1!$B$1</c:f>
              <c:strCache>
                <c:ptCount val="1"/>
                <c:pt idx="0">
                  <c:v>План</c:v>
                </c:pt>
              </c:strCache>
            </c:strRef>
          </c:tx>
          <c:spPr>
            <a:solidFill>
              <a:schemeClr val="accent6">
                <a:lumMod val="40000"/>
                <a:lumOff val="60000"/>
              </a:schemeClr>
            </a:solidFill>
          </c:spPr>
          <c:invertIfNegative val="0"/>
          <c:dLbls>
            <c:dLbl>
              <c:idx val="1"/>
              <c:layout>
                <c:manualLayout>
                  <c:x val="8.3333333333333714E-3"/>
                  <c:y val="0.10625"/>
                </c:manualLayout>
              </c:layout>
              <c:showLegendKey val="0"/>
              <c:showVal val="1"/>
              <c:showCatName val="0"/>
              <c:showSerName val="0"/>
              <c:showPercent val="0"/>
              <c:showBubbleSize val="0"/>
            </c:dLbl>
            <c:dLbl>
              <c:idx val="2"/>
              <c:layout>
                <c:manualLayout>
                  <c:x val="0"/>
                  <c:y val="7.8124999999999944E-2"/>
                </c:manualLayout>
              </c:layout>
              <c:showLegendKey val="0"/>
              <c:showVal val="1"/>
              <c:showCatName val="0"/>
              <c:showSerName val="0"/>
              <c:showPercent val="0"/>
              <c:showBubbleSize val="0"/>
            </c:dLbl>
            <c:txPr>
              <a:bodyPr/>
              <a:lstStyle/>
              <a:p>
                <a:pPr>
                  <a:defRPr sz="900" baseline="0"/>
                </a:pPr>
                <a:endParaRPr lang="ru-RU"/>
              </a:p>
            </c:txPr>
            <c:showLegendKey val="0"/>
            <c:showVal val="1"/>
            <c:showCatName val="0"/>
            <c:showSerName val="0"/>
            <c:showPercent val="0"/>
            <c:showBubbleSize val="0"/>
            <c:showLeaderLines val="0"/>
          </c:dLbls>
          <c:cat>
            <c:strRef>
              <c:f>Лист1!$A$2</c:f>
              <c:strCache>
                <c:ptCount val="1"/>
                <c:pt idx="0">
                  <c:v>Другие вопросы в области охраны окружающей среды</c:v>
                </c:pt>
              </c:strCache>
            </c:strRef>
          </c:cat>
          <c:val>
            <c:numRef>
              <c:f>Лист1!$B$2</c:f>
              <c:numCache>
                <c:formatCode>_-* #,##0.0_р_._-;\-* #,##0.0_р_._-;_-* "-"??_р_._-;_-@_-</c:formatCode>
                <c:ptCount val="1"/>
                <c:pt idx="0">
                  <c:v>4984.3</c:v>
                </c:pt>
              </c:numCache>
            </c:numRef>
          </c:val>
        </c:ser>
        <c:ser>
          <c:idx val="1"/>
          <c:order val="1"/>
          <c:tx>
            <c:strRef>
              <c:f>Лист1!$C$1</c:f>
              <c:strCache>
                <c:ptCount val="1"/>
                <c:pt idx="0">
                  <c:v>Факт</c:v>
                </c:pt>
              </c:strCache>
            </c:strRef>
          </c:tx>
          <c:invertIfNegative val="0"/>
          <c:dLbls>
            <c:txPr>
              <a:bodyPr/>
              <a:lstStyle/>
              <a:p>
                <a:pPr>
                  <a:defRPr sz="900" baseline="0"/>
                </a:pPr>
                <a:endParaRPr lang="ru-RU"/>
              </a:p>
            </c:txPr>
            <c:showLegendKey val="0"/>
            <c:showVal val="1"/>
            <c:showCatName val="0"/>
            <c:showSerName val="0"/>
            <c:showPercent val="0"/>
            <c:showBubbleSize val="0"/>
            <c:showLeaderLines val="0"/>
          </c:dLbls>
          <c:cat>
            <c:strRef>
              <c:f>Лист1!$A$2</c:f>
              <c:strCache>
                <c:ptCount val="1"/>
                <c:pt idx="0">
                  <c:v>Другие вопросы в области охраны окружающей среды</c:v>
                </c:pt>
              </c:strCache>
            </c:strRef>
          </c:cat>
          <c:val>
            <c:numRef>
              <c:f>Лист1!$C$2</c:f>
              <c:numCache>
                <c:formatCode>_-* #,##0.0_р_._-;\-* #,##0.0_р_._-;_-* "-"??_р_._-;_-@_-</c:formatCode>
                <c:ptCount val="1"/>
                <c:pt idx="0">
                  <c:v>4982.5</c:v>
                </c:pt>
              </c:numCache>
            </c:numRef>
          </c:val>
        </c:ser>
        <c:dLbls>
          <c:showLegendKey val="0"/>
          <c:showVal val="0"/>
          <c:showCatName val="0"/>
          <c:showSerName val="0"/>
          <c:showPercent val="0"/>
          <c:showBubbleSize val="0"/>
        </c:dLbls>
        <c:gapWidth val="150"/>
        <c:shape val="cylinder"/>
        <c:axId val="122614144"/>
        <c:axId val="122615680"/>
        <c:axId val="122181376"/>
      </c:bar3DChart>
      <c:catAx>
        <c:axId val="122614144"/>
        <c:scaling>
          <c:orientation val="minMax"/>
        </c:scaling>
        <c:delete val="0"/>
        <c:axPos val="b"/>
        <c:majorTickMark val="out"/>
        <c:minorTickMark val="none"/>
        <c:tickLblPos val="nextTo"/>
        <c:txPr>
          <a:bodyPr/>
          <a:lstStyle/>
          <a:p>
            <a:pPr>
              <a:defRPr sz="800" b="1" i="0" baseline="0"/>
            </a:pPr>
            <a:endParaRPr lang="ru-RU"/>
          </a:p>
        </c:txPr>
        <c:crossAx val="122615680"/>
        <c:crossesAt val="0"/>
        <c:auto val="1"/>
        <c:lblAlgn val="ctr"/>
        <c:lblOffset val="100"/>
        <c:noMultiLvlLbl val="0"/>
      </c:catAx>
      <c:valAx>
        <c:axId val="122615680"/>
        <c:scaling>
          <c:orientation val="minMax"/>
          <c:min val="0"/>
        </c:scaling>
        <c:delete val="0"/>
        <c:axPos val="l"/>
        <c:majorGridlines/>
        <c:numFmt formatCode="_-* #,##0.0_р_._-;\-* #,##0.0_р_._-;_-* &quot;-&quot;??_р_._-;_-@_-" sourceLinked="1"/>
        <c:majorTickMark val="out"/>
        <c:minorTickMark val="none"/>
        <c:tickLblPos val="nextTo"/>
        <c:txPr>
          <a:bodyPr/>
          <a:lstStyle/>
          <a:p>
            <a:pPr>
              <a:defRPr sz="900" baseline="0"/>
            </a:pPr>
            <a:endParaRPr lang="ru-RU"/>
          </a:p>
        </c:txPr>
        <c:crossAx val="122614144"/>
        <c:crosses val="autoZero"/>
        <c:crossBetween val="between"/>
      </c:valAx>
      <c:serAx>
        <c:axId val="122181376"/>
        <c:scaling>
          <c:orientation val="minMax"/>
        </c:scaling>
        <c:delete val="1"/>
        <c:axPos val="b"/>
        <c:majorTickMark val="out"/>
        <c:minorTickMark val="none"/>
        <c:tickLblPos val="nextTo"/>
        <c:crossAx val="122615680"/>
        <c:crossesAt val="0"/>
      </c:serAx>
    </c:plotArea>
    <c:legend>
      <c:legendPos val="r"/>
      <c:layout>
        <c:manualLayout>
          <c:xMode val="edge"/>
          <c:yMode val="edge"/>
          <c:x val="0.84494650186801112"/>
          <c:y val="0.43149548396555781"/>
          <c:w val="0.13081643410779417"/>
          <c:h val="0.15640491891908403"/>
        </c:manualLayout>
      </c:layout>
      <c:overlay val="0"/>
      <c:txPr>
        <a:bodyPr/>
        <a:lstStyle/>
        <a:p>
          <a:pPr>
            <a:defRPr sz="900" baseline="0"/>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0"/>
      <c:perspective val="30"/>
    </c:view3D>
    <c:floor>
      <c:thickness val="0"/>
    </c:floor>
    <c:sideWall>
      <c:thickness val="0"/>
    </c:sideWall>
    <c:backWall>
      <c:thickness val="0"/>
    </c:backWall>
    <c:plotArea>
      <c:layout/>
      <c:bar3DChart>
        <c:barDir val="col"/>
        <c:grouping val="standard"/>
        <c:varyColors val="0"/>
        <c:ser>
          <c:idx val="0"/>
          <c:order val="0"/>
          <c:tx>
            <c:strRef>
              <c:f>Лист1!$B$1</c:f>
              <c:strCache>
                <c:ptCount val="1"/>
                <c:pt idx="0">
                  <c:v>План</c:v>
                </c:pt>
              </c:strCache>
            </c:strRef>
          </c:tx>
          <c:spPr>
            <a:solidFill>
              <a:schemeClr val="accent6">
                <a:lumMod val="40000"/>
                <a:lumOff val="60000"/>
              </a:schemeClr>
            </a:solidFill>
          </c:spPr>
          <c:invertIfNegative val="0"/>
          <c:dLbls>
            <c:dLbl>
              <c:idx val="1"/>
              <c:layout>
                <c:manualLayout>
                  <c:x val="8.3333333333333714E-3"/>
                  <c:y val="0.10625"/>
                </c:manualLayout>
              </c:layout>
              <c:showLegendKey val="0"/>
              <c:showVal val="1"/>
              <c:showCatName val="0"/>
              <c:showSerName val="0"/>
              <c:showPercent val="0"/>
              <c:showBubbleSize val="0"/>
            </c:dLbl>
            <c:dLbl>
              <c:idx val="2"/>
              <c:layout>
                <c:manualLayout>
                  <c:x val="0"/>
                  <c:y val="7.8124999999999944E-2"/>
                </c:manualLayout>
              </c:layout>
              <c:showLegendKey val="0"/>
              <c:showVal val="1"/>
              <c:showCatName val="0"/>
              <c:showSerName val="0"/>
              <c:showPercent val="0"/>
              <c:showBubbleSize val="0"/>
            </c:dLbl>
            <c:txPr>
              <a:bodyPr/>
              <a:lstStyle/>
              <a:p>
                <a:pPr>
                  <a:defRPr sz="900" baseline="0"/>
                </a:pPr>
                <a:endParaRPr lang="ru-RU"/>
              </a:p>
            </c:txPr>
            <c:showLegendKey val="0"/>
            <c:showVal val="1"/>
            <c:showCatName val="0"/>
            <c:showSerName val="0"/>
            <c:showPercent val="0"/>
            <c:showBubbleSize val="0"/>
            <c:showLeaderLines val="0"/>
          </c:dLbls>
          <c:cat>
            <c:strRef>
              <c:f>Лист1!$A$2:$A$4</c:f>
              <c:strCache>
                <c:ptCount val="3"/>
                <c:pt idx="0">
                  <c:v>Органы юстиции</c:v>
                </c:pt>
                <c:pt idx="1">
                  <c:v>Защита населения и территории от ЧС природного и техногенного характера, гражданская оборона</c:v>
                </c:pt>
                <c:pt idx="2">
                  <c:v>Другие вопросы в области национальной безопасности и правоохраниельной деятельности</c:v>
                </c:pt>
              </c:strCache>
            </c:strRef>
          </c:cat>
          <c:val>
            <c:numRef>
              <c:f>Лист1!$B$2:$B$4</c:f>
              <c:numCache>
                <c:formatCode>_-* #,##0.0_р_._-;\-* #,##0.0_р_._-;_-* "-"??_р_._-;_-@_-</c:formatCode>
                <c:ptCount val="3"/>
                <c:pt idx="0">
                  <c:v>2774.9</c:v>
                </c:pt>
                <c:pt idx="1">
                  <c:v>6872.9</c:v>
                </c:pt>
                <c:pt idx="2">
                  <c:v>4480</c:v>
                </c:pt>
              </c:numCache>
            </c:numRef>
          </c:val>
        </c:ser>
        <c:ser>
          <c:idx val="1"/>
          <c:order val="1"/>
          <c:tx>
            <c:strRef>
              <c:f>Лист1!$C$1</c:f>
              <c:strCache>
                <c:ptCount val="1"/>
                <c:pt idx="0">
                  <c:v>Факт</c:v>
                </c:pt>
              </c:strCache>
            </c:strRef>
          </c:tx>
          <c:invertIfNegative val="0"/>
          <c:dLbls>
            <c:txPr>
              <a:bodyPr/>
              <a:lstStyle/>
              <a:p>
                <a:pPr>
                  <a:defRPr sz="900" baseline="0"/>
                </a:pPr>
                <a:endParaRPr lang="ru-RU"/>
              </a:p>
            </c:txPr>
            <c:showLegendKey val="0"/>
            <c:showVal val="1"/>
            <c:showCatName val="0"/>
            <c:showSerName val="0"/>
            <c:showPercent val="0"/>
            <c:showBubbleSize val="0"/>
            <c:showLeaderLines val="0"/>
          </c:dLbls>
          <c:cat>
            <c:strRef>
              <c:f>Лист1!$A$2:$A$4</c:f>
              <c:strCache>
                <c:ptCount val="3"/>
                <c:pt idx="0">
                  <c:v>Органы юстиции</c:v>
                </c:pt>
                <c:pt idx="1">
                  <c:v>Защита населения и территории от ЧС природного и техногенного характера, гражданская оборона</c:v>
                </c:pt>
                <c:pt idx="2">
                  <c:v>Другие вопросы в области национальной безопасности и правоохраниельной деятельности</c:v>
                </c:pt>
              </c:strCache>
            </c:strRef>
          </c:cat>
          <c:val>
            <c:numRef>
              <c:f>Лист1!$C$2:$C$4</c:f>
              <c:numCache>
                <c:formatCode>_-* #,##0.0_р_._-;\-* #,##0.0_р_._-;_-* "-"??_р_._-;_-@_-</c:formatCode>
                <c:ptCount val="3"/>
                <c:pt idx="0">
                  <c:v>2730.7</c:v>
                </c:pt>
                <c:pt idx="1">
                  <c:v>6846.8</c:v>
                </c:pt>
                <c:pt idx="2">
                  <c:v>4479.6000000000004</c:v>
                </c:pt>
              </c:numCache>
            </c:numRef>
          </c:val>
        </c:ser>
        <c:dLbls>
          <c:showLegendKey val="0"/>
          <c:showVal val="0"/>
          <c:showCatName val="0"/>
          <c:showSerName val="0"/>
          <c:showPercent val="0"/>
          <c:showBubbleSize val="0"/>
        </c:dLbls>
        <c:gapWidth val="150"/>
        <c:shape val="cylinder"/>
        <c:axId val="122260864"/>
        <c:axId val="122262656"/>
        <c:axId val="122182720"/>
      </c:bar3DChart>
      <c:catAx>
        <c:axId val="122260864"/>
        <c:scaling>
          <c:orientation val="minMax"/>
        </c:scaling>
        <c:delete val="0"/>
        <c:axPos val="b"/>
        <c:majorTickMark val="out"/>
        <c:minorTickMark val="none"/>
        <c:tickLblPos val="nextTo"/>
        <c:txPr>
          <a:bodyPr/>
          <a:lstStyle/>
          <a:p>
            <a:pPr>
              <a:defRPr sz="800" b="1" i="0" baseline="0"/>
            </a:pPr>
            <a:endParaRPr lang="ru-RU"/>
          </a:p>
        </c:txPr>
        <c:crossAx val="122262656"/>
        <c:crosses val="autoZero"/>
        <c:auto val="1"/>
        <c:lblAlgn val="ctr"/>
        <c:lblOffset val="100"/>
        <c:noMultiLvlLbl val="0"/>
      </c:catAx>
      <c:valAx>
        <c:axId val="122262656"/>
        <c:scaling>
          <c:orientation val="minMax"/>
        </c:scaling>
        <c:delete val="0"/>
        <c:axPos val="l"/>
        <c:majorGridlines/>
        <c:numFmt formatCode="_-* #,##0.0_р_._-;\-* #,##0.0_р_._-;_-* &quot;-&quot;??_р_._-;_-@_-" sourceLinked="1"/>
        <c:majorTickMark val="out"/>
        <c:minorTickMark val="none"/>
        <c:tickLblPos val="nextTo"/>
        <c:txPr>
          <a:bodyPr/>
          <a:lstStyle/>
          <a:p>
            <a:pPr>
              <a:defRPr sz="900" baseline="0"/>
            </a:pPr>
            <a:endParaRPr lang="ru-RU"/>
          </a:p>
        </c:txPr>
        <c:crossAx val="122260864"/>
        <c:crosses val="autoZero"/>
        <c:crossBetween val="between"/>
      </c:valAx>
      <c:serAx>
        <c:axId val="122182720"/>
        <c:scaling>
          <c:orientation val="minMax"/>
        </c:scaling>
        <c:delete val="1"/>
        <c:axPos val="b"/>
        <c:majorTickMark val="out"/>
        <c:minorTickMark val="none"/>
        <c:tickLblPos val="nextTo"/>
        <c:crossAx val="122262656"/>
        <c:crosses val="autoZero"/>
      </c:serAx>
    </c:plotArea>
    <c:legend>
      <c:legendPos val="r"/>
      <c:layout>
        <c:manualLayout>
          <c:xMode val="edge"/>
          <c:yMode val="edge"/>
          <c:x val="0.86098006804800697"/>
          <c:y val="0.79031939069425061"/>
          <c:w val="7.828099520298476E-2"/>
          <c:h val="0.15640491891908403"/>
        </c:manualLayout>
      </c:layout>
      <c:overlay val="0"/>
      <c:txPr>
        <a:bodyPr/>
        <a:lstStyle/>
        <a:p>
          <a:pPr>
            <a:defRPr sz="900" baseline="0"/>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0"/>
      <c:perspective val="30"/>
    </c:view3D>
    <c:floor>
      <c:thickness val="0"/>
    </c:floor>
    <c:sideWall>
      <c:thickness val="0"/>
    </c:sideWall>
    <c:backWall>
      <c:thickness val="0"/>
    </c:backWall>
    <c:plotArea>
      <c:layout/>
      <c:bar3DChart>
        <c:barDir val="col"/>
        <c:grouping val="standard"/>
        <c:varyColors val="0"/>
        <c:ser>
          <c:idx val="0"/>
          <c:order val="0"/>
          <c:tx>
            <c:strRef>
              <c:f>Лист1!$B$1</c:f>
              <c:strCache>
                <c:ptCount val="1"/>
                <c:pt idx="0">
                  <c:v>План</c:v>
                </c:pt>
              </c:strCache>
            </c:strRef>
          </c:tx>
          <c:spPr>
            <a:solidFill>
              <a:schemeClr val="accent6">
                <a:lumMod val="40000"/>
                <a:lumOff val="60000"/>
              </a:schemeClr>
            </a:solidFill>
          </c:spPr>
          <c:invertIfNegative val="0"/>
          <c:dLbls>
            <c:dLbl>
              <c:idx val="1"/>
              <c:layout>
                <c:manualLayout>
                  <c:x val="8.3333333333333714E-3"/>
                  <c:y val="0.10625"/>
                </c:manualLayout>
              </c:layout>
              <c:showLegendKey val="0"/>
              <c:showVal val="1"/>
              <c:showCatName val="0"/>
              <c:showSerName val="0"/>
              <c:showPercent val="0"/>
              <c:showBubbleSize val="0"/>
            </c:dLbl>
            <c:dLbl>
              <c:idx val="2"/>
              <c:layout>
                <c:manualLayout>
                  <c:x val="0"/>
                  <c:y val="7.8124999999999944E-2"/>
                </c:manualLayout>
              </c:layout>
              <c:showLegendKey val="0"/>
              <c:showVal val="1"/>
              <c:showCatName val="0"/>
              <c:showSerName val="0"/>
              <c:showPercent val="0"/>
              <c:showBubbleSize val="0"/>
            </c:dLbl>
            <c:txPr>
              <a:bodyPr/>
              <a:lstStyle/>
              <a:p>
                <a:pPr>
                  <a:defRPr sz="900" baseline="0"/>
                </a:pPr>
                <a:endParaRPr lang="ru-RU"/>
              </a:p>
            </c:txPr>
            <c:showLegendKey val="0"/>
            <c:showVal val="1"/>
            <c:showCatName val="0"/>
            <c:showSerName val="0"/>
            <c:showPercent val="0"/>
            <c:showBubbleSize val="0"/>
            <c:showLeaderLines val="0"/>
          </c:dLbls>
          <c:cat>
            <c:strRef>
              <c:f>Лист1!$A$2:$A$3</c:f>
              <c:strCache>
                <c:ptCount val="2"/>
                <c:pt idx="0">
                  <c:v>Телевидение и радиовещание</c:v>
                </c:pt>
                <c:pt idx="1">
                  <c:v>Периодическая печать и издательства</c:v>
                </c:pt>
              </c:strCache>
            </c:strRef>
          </c:cat>
          <c:val>
            <c:numRef>
              <c:f>Лист1!$B$2:$B$3</c:f>
              <c:numCache>
                <c:formatCode>_-* #,##0.0_р_._-;\-* #,##0.0_р_._-;_-* "-"??_р_._-;_-@_-</c:formatCode>
                <c:ptCount val="2"/>
                <c:pt idx="0">
                  <c:v>5258.5</c:v>
                </c:pt>
                <c:pt idx="1">
                  <c:v>9741.6</c:v>
                </c:pt>
              </c:numCache>
            </c:numRef>
          </c:val>
        </c:ser>
        <c:ser>
          <c:idx val="1"/>
          <c:order val="1"/>
          <c:tx>
            <c:strRef>
              <c:f>Лист1!$C$1</c:f>
              <c:strCache>
                <c:ptCount val="1"/>
                <c:pt idx="0">
                  <c:v>Факт</c:v>
                </c:pt>
              </c:strCache>
            </c:strRef>
          </c:tx>
          <c:invertIfNegative val="0"/>
          <c:dLbls>
            <c:txPr>
              <a:bodyPr/>
              <a:lstStyle/>
              <a:p>
                <a:pPr>
                  <a:defRPr sz="900" baseline="0"/>
                </a:pPr>
                <a:endParaRPr lang="ru-RU"/>
              </a:p>
            </c:txPr>
            <c:showLegendKey val="0"/>
            <c:showVal val="1"/>
            <c:showCatName val="0"/>
            <c:showSerName val="0"/>
            <c:showPercent val="0"/>
            <c:showBubbleSize val="0"/>
            <c:showLeaderLines val="0"/>
          </c:dLbls>
          <c:cat>
            <c:strRef>
              <c:f>Лист1!$A$2:$A$3</c:f>
              <c:strCache>
                <c:ptCount val="2"/>
                <c:pt idx="0">
                  <c:v>Телевидение и радиовещание</c:v>
                </c:pt>
                <c:pt idx="1">
                  <c:v>Периодическая печать и издательства</c:v>
                </c:pt>
              </c:strCache>
            </c:strRef>
          </c:cat>
          <c:val>
            <c:numRef>
              <c:f>Лист1!$C$2:$C$3</c:f>
              <c:numCache>
                <c:formatCode>_-* #,##0.0_р_._-;\-* #,##0.0_р_._-;_-* "-"??_р_._-;_-@_-</c:formatCode>
                <c:ptCount val="2"/>
                <c:pt idx="0">
                  <c:v>5258.5</c:v>
                </c:pt>
                <c:pt idx="1">
                  <c:v>9741.6</c:v>
                </c:pt>
              </c:numCache>
            </c:numRef>
          </c:val>
        </c:ser>
        <c:dLbls>
          <c:showLegendKey val="0"/>
          <c:showVal val="0"/>
          <c:showCatName val="0"/>
          <c:showSerName val="0"/>
          <c:showPercent val="0"/>
          <c:showBubbleSize val="0"/>
        </c:dLbls>
        <c:gapWidth val="150"/>
        <c:shape val="cylinder"/>
        <c:axId val="104495360"/>
        <c:axId val="105977728"/>
        <c:axId val="104447040"/>
      </c:bar3DChart>
      <c:catAx>
        <c:axId val="104495360"/>
        <c:scaling>
          <c:orientation val="minMax"/>
        </c:scaling>
        <c:delete val="0"/>
        <c:axPos val="b"/>
        <c:majorTickMark val="out"/>
        <c:minorTickMark val="none"/>
        <c:tickLblPos val="nextTo"/>
        <c:txPr>
          <a:bodyPr/>
          <a:lstStyle/>
          <a:p>
            <a:pPr>
              <a:defRPr sz="800" b="1" i="0" baseline="0"/>
            </a:pPr>
            <a:endParaRPr lang="ru-RU"/>
          </a:p>
        </c:txPr>
        <c:crossAx val="105977728"/>
        <c:crosses val="autoZero"/>
        <c:auto val="1"/>
        <c:lblAlgn val="ctr"/>
        <c:lblOffset val="100"/>
        <c:noMultiLvlLbl val="0"/>
      </c:catAx>
      <c:valAx>
        <c:axId val="105977728"/>
        <c:scaling>
          <c:orientation val="minMax"/>
        </c:scaling>
        <c:delete val="0"/>
        <c:axPos val="l"/>
        <c:majorGridlines/>
        <c:numFmt formatCode="_-* #,##0.0_р_._-;\-* #,##0.0_р_._-;_-* &quot;-&quot;??_р_._-;_-@_-" sourceLinked="1"/>
        <c:majorTickMark val="out"/>
        <c:minorTickMark val="none"/>
        <c:tickLblPos val="nextTo"/>
        <c:txPr>
          <a:bodyPr/>
          <a:lstStyle/>
          <a:p>
            <a:pPr>
              <a:defRPr sz="900" baseline="0"/>
            </a:pPr>
            <a:endParaRPr lang="ru-RU"/>
          </a:p>
        </c:txPr>
        <c:crossAx val="104495360"/>
        <c:crosses val="autoZero"/>
        <c:crossBetween val="between"/>
      </c:valAx>
      <c:serAx>
        <c:axId val="104447040"/>
        <c:scaling>
          <c:orientation val="minMax"/>
        </c:scaling>
        <c:delete val="1"/>
        <c:axPos val="b"/>
        <c:majorTickMark val="out"/>
        <c:minorTickMark val="none"/>
        <c:tickLblPos val="nextTo"/>
        <c:crossAx val="105977728"/>
        <c:crosses val="autoZero"/>
      </c:serAx>
    </c:plotArea>
    <c:legend>
      <c:legendPos val="r"/>
      <c:layout>
        <c:manualLayout>
          <c:xMode val="edge"/>
          <c:yMode val="edge"/>
          <c:x val="0.84494650186801112"/>
          <c:y val="0.43149548396555781"/>
          <c:w val="7.828099520298476E-2"/>
          <c:h val="0.15640491891908403"/>
        </c:manualLayout>
      </c:layout>
      <c:overlay val="0"/>
      <c:txPr>
        <a:bodyPr/>
        <a:lstStyle/>
        <a:p>
          <a:pPr>
            <a:defRPr sz="900" baseline="0"/>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20"/>
      <c:rotY val="30"/>
      <c:depthPercent val="100"/>
      <c:rAngAx val="1"/>
    </c:view3D>
    <c:floor>
      <c:thickness val="0"/>
    </c:floor>
    <c:sideWall>
      <c:thickness val="0"/>
    </c:sideWall>
    <c:backWall>
      <c:thickness val="0"/>
    </c:backWall>
    <c:plotArea>
      <c:layout>
        <c:manualLayout>
          <c:layoutTarget val="inner"/>
          <c:xMode val="edge"/>
          <c:yMode val="edge"/>
          <c:x val="0.52165532942005866"/>
          <c:y val="2.9012351037568482E-2"/>
          <c:w val="0.43218477216528089"/>
          <c:h val="0.81350531634997914"/>
        </c:manualLayout>
      </c:layout>
      <c:bar3DChart>
        <c:barDir val="bar"/>
        <c:grouping val="clustered"/>
        <c:varyColors val="0"/>
        <c:ser>
          <c:idx val="0"/>
          <c:order val="0"/>
          <c:tx>
            <c:strRef>
              <c:f>Лист1!$B$1</c:f>
              <c:strCache>
                <c:ptCount val="1"/>
                <c:pt idx="0">
                  <c:v>План</c:v>
                </c:pt>
              </c:strCache>
            </c:strRef>
          </c:tx>
          <c:spPr>
            <a:solidFill>
              <a:schemeClr val="accent6">
                <a:lumMod val="40000"/>
                <a:lumOff val="60000"/>
              </a:schemeClr>
            </a:solidFill>
          </c:spPr>
          <c:invertIfNegative val="0"/>
          <c:dLbls>
            <c:dLbl>
              <c:idx val="1"/>
              <c:layout>
                <c:manualLayout>
                  <c:x val="-5.5922818108583398E-4"/>
                  <c:y val="-1.0956160281588854E-3"/>
                </c:manualLayout>
              </c:layout>
              <c:showLegendKey val="0"/>
              <c:showVal val="1"/>
              <c:showCatName val="0"/>
              <c:showSerName val="0"/>
              <c:showPercent val="0"/>
              <c:showBubbleSize val="0"/>
            </c:dLbl>
            <c:dLbl>
              <c:idx val="2"/>
              <c:layout>
                <c:manualLayout>
                  <c:x val="-4.2196867680810067E-2"/>
                  <c:y val="4.0408950790026876E-2"/>
                </c:manualLayout>
              </c:layout>
              <c:showLegendKey val="0"/>
              <c:showVal val="1"/>
              <c:showCatName val="0"/>
              <c:showSerName val="0"/>
              <c:showPercent val="0"/>
              <c:showBubbleSize val="0"/>
            </c:dLbl>
            <c:dLbl>
              <c:idx val="4"/>
              <c:layout>
                <c:manualLayout>
                  <c:x val="0"/>
                  <c:y val="0"/>
                </c:manualLayout>
              </c:layout>
              <c:showLegendKey val="0"/>
              <c:showVal val="1"/>
              <c:showCatName val="0"/>
              <c:showSerName val="0"/>
              <c:showPercent val="0"/>
              <c:showBubbleSize val="0"/>
            </c:dLbl>
            <c:dLbl>
              <c:idx val="5"/>
              <c:layout>
                <c:manualLayout>
                  <c:x val="-2.9151945794825013E-3"/>
                  <c:y val="4.0617291452595877E-2"/>
                </c:manualLayout>
              </c:layout>
              <c:showLegendKey val="0"/>
              <c:showVal val="1"/>
              <c:showCatName val="0"/>
              <c:showSerName val="0"/>
              <c:showPercent val="0"/>
              <c:showBubbleSize val="0"/>
            </c:dLbl>
            <c:txPr>
              <a:bodyPr/>
              <a:lstStyle/>
              <a:p>
                <a:pPr>
                  <a:defRPr sz="900" baseline="0"/>
                </a:pPr>
                <a:endParaRPr lang="ru-RU"/>
              </a:p>
            </c:txPr>
            <c:showLegendKey val="0"/>
            <c:showVal val="1"/>
            <c:showCatName val="0"/>
            <c:showSerName val="0"/>
            <c:showPercent val="0"/>
            <c:showBubbleSize val="0"/>
            <c:showLeaderLines val="0"/>
          </c:dLbls>
          <c:cat>
            <c:strRef>
              <c:f>Лист1!$A$2:$A$8</c:f>
              <c:strCache>
                <c:ptCount val="7"/>
                <c:pt idx="0">
                  <c:v>Функционирование высшего должностного лица субъекта Российской Федерации и муниципального образования </c:v>
                </c:pt>
                <c:pt idx="1">
                  <c:v>Функционирование законодательных (представительных) органов государственной власти и представительных органов муниципальных образований</c:v>
                </c:pt>
                <c:pt idx="2">
                  <c:v>Функционирование Правительства Российской Федерации, высших исполнительных органов государственной власти субъектов Российской Федерации, местных администраций</c:v>
                </c:pt>
                <c:pt idx="3">
                  <c:v>Обеспечение деятельности финансовых, налоговых и таможенных органов и органов финансового (финансово-бюджетного) надзора</c:v>
                </c:pt>
                <c:pt idx="4">
                  <c:v>Обеспечение проведения выборов и референдумов</c:v>
                </c:pt>
                <c:pt idx="5">
                  <c:v>Резервные фонды</c:v>
                </c:pt>
                <c:pt idx="6">
                  <c:v>Другие общегосударственный вопросы</c:v>
                </c:pt>
              </c:strCache>
            </c:strRef>
          </c:cat>
          <c:val>
            <c:numRef>
              <c:f>Лист1!$B$2:$B$8</c:f>
              <c:numCache>
                <c:formatCode>_-* #,##0.0_р_._-;\-* #,##0.0_р_._-;_-* "-"??_р_._-;_-@_-</c:formatCode>
                <c:ptCount val="7"/>
                <c:pt idx="0">
                  <c:v>2786.4</c:v>
                </c:pt>
                <c:pt idx="1">
                  <c:v>6078.6</c:v>
                </c:pt>
                <c:pt idx="2">
                  <c:v>92551.7</c:v>
                </c:pt>
                <c:pt idx="3">
                  <c:v>2570.9</c:v>
                </c:pt>
                <c:pt idx="4">
                  <c:v>4476.5</c:v>
                </c:pt>
                <c:pt idx="5">
                  <c:v>1045.0999999999999</c:v>
                </c:pt>
                <c:pt idx="6">
                  <c:v>66199</c:v>
                </c:pt>
              </c:numCache>
            </c:numRef>
          </c:val>
        </c:ser>
        <c:ser>
          <c:idx val="1"/>
          <c:order val="1"/>
          <c:tx>
            <c:strRef>
              <c:f>Лист1!$C$1</c:f>
              <c:strCache>
                <c:ptCount val="1"/>
                <c:pt idx="0">
                  <c:v>Факт</c:v>
                </c:pt>
              </c:strCache>
            </c:strRef>
          </c:tx>
          <c:spPr>
            <a:scene3d>
              <a:camera prst="orthographicFront"/>
              <a:lightRig rig="threePt" dir="t"/>
            </a:scene3d>
          </c:spPr>
          <c:invertIfNegative val="0"/>
          <c:dLbls>
            <c:dLbl>
              <c:idx val="1"/>
              <c:layout>
                <c:manualLayout>
                  <c:x val="0"/>
                  <c:y val="0"/>
                </c:manualLayout>
              </c:layout>
              <c:showLegendKey val="0"/>
              <c:showVal val="1"/>
              <c:showCatName val="0"/>
              <c:showSerName val="0"/>
              <c:showPercent val="0"/>
              <c:showBubbleSize val="0"/>
            </c:dLbl>
            <c:dLbl>
              <c:idx val="2"/>
              <c:layout>
                <c:manualLayout>
                  <c:x val="-3.0609543084567384E-2"/>
                  <c:y val="-5.5123466971380118E-2"/>
                </c:manualLayout>
              </c:layout>
              <c:showLegendKey val="0"/>
              <c:showVal val="1"/>
              <c:showCatName val="0"/>
              <c:showSerName val="0"/>
              <c:showPercent val="0"/>
              <c:showBubbleSize val="0"/>
            </c:dLbl>
            <c:dLbl>
              <c:idx val="5"/>
              <c:layout>
                <c:manualLayout>
                  <c:x val="2.9151945794827151E-3"/>
                  <c:y val="-3.1913814585034291E-2"/>
                </c:manualLayout>
              </c:layout>
              <c:showLegendKey val="0"/>
              <c:showVal val="1"/>
              <c:showCatName val="0"/>
              <c:showSerName val="0"/>
              <c:showPercent val="0"/>
              <c:showBubbleSize val="0"/>
            </c:dLbl>
            <c:txPr>
              <a:bodyPr/>
              <a:lstStyle/>
              <a:p>
                <a:pPr>
                  <a:defRPr sz="900" baseline="0"/>
                </a:pPr>
                <a:endParaRPr lang="ru-RU"/>
              </a:p>
            </c:txPr>
            <c:showLegendKey val="0"/>
            <c:showVal val="1"/>
            <c:showCatName val="0"/>
            <c:showSerName val="0"/>
            <c:showPercent val="0"/>
            <c:showBubbleSize val="0"/>
            <c:showLeaderLines val="0"/>
          </c:dLbls>
          <c:cat>
            <c:strRef>
              <c:f>Лист1!$A$2:$A$8</c:f>
              <c:strCache>
                <c:ptCount val="7"/>
                <c:pt idx="0">
                  <c:v>Функционирование высшего должностного лица субъекта Российской Федерации и муниципального образования </c:v>
                </c:pt>
                <c:pt idx="1">
                  <c:v>Функционирование законодательных (представительных) органов государственной власти и представительных органов муниципальных образований</c:v>
                </c:pt>
                <c:pt idx="2">
                  <c:v>Функционирование Правительства Российской Федерации, высших исполнительных органов государственной власти субъектов Российской Федерации, местных администраций</c:v>
                </c:pt>
                <c:pt idx="3">
                  <c:v>Обеспечение деятельности финансовых, налоговых и таможенных органов и органов финансового (финансово-бюджетного) надзора</c:v>
                </c:pt>
                <c:pt idx="4">
                  <c:v>Обеспечение проведения выборов и референдумов</c:v>
                </c:pt>
                <c:pt idx="5">
                  <c:v>Резервные фонды</c:v>
                </c:pt>
                <c:pt idx="6">
                  <c:v>Другие общегосударственный вопросы</c:v>
                </c:pt>
              </c:strCache>
            </c:strRef>
          </c:cat>
          <c:val>
            <c:numRef>
              <c:f>Лист1!$C$2:$C$8</c:f>
              <c:numCache>
                <c:formatCode>_-* #,##0.0_р_._-;\-* #,##0.0_р_._-;_-* "-"??_р_._-;_-@_-</c:formatCode>
                <c:ptCount val="7"/>
                <c:pt idx="0">
                  <c:v>2767.4</c:v>
                </c:pt>
                <c:pt idx="1">
                  <c:v>5982</c:v>
                </c:pt>
                <c:pt idx="2">
                  <c:v>91937.1</c:v>
                </c:pt>
                <c:pt idx="3">
                  <c:v>2559.9</c:v>
                </c:pt>
                <c:pt idx="4">
                  <c:v>4476.5</c:v>
                </c:pt>
                <c:pt idx="5">
                  <c:v>0</c:v>
                </c:pt>
                <c:pt idx="6">
                  <c:v>65636.100000000006</c:v>
                </c:pt>
              </c:numCache>
            </c:numRef>
          </c:val>
        </c:ser>
        <c:dLbls>
          <c:showLegendKey val="0"/>
          <c:showVal val="0"/>
          <c:showCatName val="0"/>
          <c:showSerName val="0"/>
          <c:showPercent val="0"/>
          <c:showBubbleSize val="0"/>
        </c:dLbls>
        <c:gapWidth val="184"/>
        <c:gapDepth val="200"/>
        <c:shape val="cylinder"/>
        <c:axId val="115416448"/>
        <c:axId val="115442816"/>
        <c:axId val="0"/>
      </c:bar3DChart>
      <c:catAx>
        <c:axId val="115416448"/>
        <c:scaling>
          <c:orientation val="minMax"/>
        </c:scaling>
        <c:delete val="0"/>
        <c:axPos val="l"/>
        <c:numFmt formatCode="_-* #,##0.0_р_._-;\-* #,##0.0_р_._-;_-* &quot;-&quot;??_р_._-;_-@_-" sourceLinked="1"/>
        <c:majorTickMark val="cross"/>
        <c:minorTickMark val="in"/>
        <c:tickLblPos val="nextTo"/>
        <c:txPr>
          <a:bodyPr rot="0" vert="horz" anchor="t" anchorCtr="0"/>
          <a:lstStyle/>
          <a:p>
            <a:pPr>
              <a:defRPr sz="800" b="1" i="0" baseline="0"/>
            </a:pPr>
            <a:endParaRPr lang="ru-RU"/>
          </a:p>
        </c:txPr>
        <c:crossAx val="115442816"/>
        <c:crosses val="autoZero"/>
        <c:auto val="1"/>
        <c:lblAlgn val="ctr"/>
        <c:lblOffset val="0"/>
        <c:noMultiLvlLbl val="0"/>
      </c:catAx>
      <c:valAx>
        <c:axId val="115442816"/>
        <c:scaling>
          <c:orientation val="minMax"/>
        </c:scaling>
        <c:delete val="1"/>
        <c:axPos val="b"/>
        <c:majorGridlines/>
        <c:numFmt formatCode="_-* #,##0.0_р_._-;\-* #,##0.0_р_._-;_-* &quot;-&quot;??_р_._-;_-@_-" sourceLinked="1"/>
        <c:majorTickMark val="out"/>
        <c:minorTickMark val="none"/>
        <c:tickLblPos val="nextTo"/>
        <c:crossAx val="115416448"/>
        <c:crossesAt val="1"/>
        <c:crossBetween val="between"/>
      </c:valAx>
    </c:plotArea>
    <c:legend>
      <c:legendPos val="r"/>
      <c:layout>
        <c:manualLayout>
          <c:xMode val="edge"/>
          <c:yMode val="edge"/>
          <c:x val="1.9272164203977336E-2"/>
          <c:y val="2.0007871718529378E-2"/>
          <c:w val="5.4990784427214189E-2"/>
          <c:h val="0.13118740934953918"/>
        </c:manualLayout>
      </c:layout>
      <c:overlay val="0"/>
      <c:txPr>
        <a:bodyPr/>
        <a:lstStyle/>
        <a:p>
          <a:pPr rtl="0">
            <a:defRPr sz="900" baseline="0"/>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Лист1!$B$1</c:f>
              <c:strCache>
                <c:ptCount val="1"/>
                <c:pt idx="0">
                  <c:v>План</c:v>
                </c:pt>
              </c:strCache>
            </c:strRef>
          </c:tx>
          <c:spPr>
            <a:solidFill>
              <a:srgbClr val="C00000"/>
            </a:solidFill>
          </c:spPr>
          <c:invertIfNegative val="0"/>
          <c:dLbls>
            <c:dLbl>
              <c:idx val="0"/>
              <c:layout>
                <c:manualLayout>
                  <c:x val="-6.4788719620722413E-2"/>
                  <c:y val="0.59446972403999432"/>
                </c:manualLayout>
              </c:layout>
              <c:showLegendKey val="0"/>
              <c:showVal val="1"/>
              <c:showCatName val="0"/>
              <c:showSerName val="0"/>
              <c:showPercent val="0"/>
              <c:showBubbleSize val="0"/>
            </c:dLbl>
            <c:txPr>
              <a:bodyPr/>
              <a:lstStyle/>
              <a:p>
                <a:pPr>
                  <a:defRPr sz="800" baseline="0"/>
                </a:pPr>
                <a:endParaRPr lang="ru-RU"/>
              </a:p>
            </c:txPr>
            <c:showLegendKey val="0"/>
            <c:showVal val="1"/>
            <c:showCatName val="0"/>
            <c:showSerName val="0"/>
            <c:showPercent val="0"/>
            <c:showBubbleSize val="0"/>
            <c:showLeaderLines val="0"/>
          </c:dLbls>
          <c:cat>
            <c:strRef>
              <c:f>Лист1!$A$2</c:f>
              <c:strCache>
                <c:ptCount val="1"/>
                <c:pt idx="0">
                  <c:v>2015 год</c:v>
                </c:pt>
              </c:strCache>
            </c:strRef>
          </c:cat>
          <c:val>
            <c:numRef>
              <c:f>Лист1!$B$2</c:f>
              <c:numCache>
                <c:formatCode>_-* #,##0.0_р_._-;\-* #,##0.0_р_._-;_-* "-"??_р_._-;_-@_-</c:formatCode>
                <c:ptCount val="1"/>
                <c:pt idx="0">
                  <c:v>769496.1</c:v>
                </c:pt>
              </c:numCache>
            </c:numRef>
          </c:val>
        </c:ser>
        <c:ser>
          <c:idx val="1"/>
          <c:order val="1"/>
          <c:tx>
            <c:strRef>
              <c:f>Лист1!$C$1</c:f>
              <c:strCache>
                <c:ptCount val="1"/>
                <c:pt idx="0">
                  <c:v>Факт</c:v>
                </c:pt>
              </c:strCache>
            </c:strRef>
          </c:tx>
          <c:spPr>
            <a:solidFill>
              <a:srgbClr val="92D050"/>
            </a:solidFill>
          </c:spPr>
          <c:invertIfNegative val="0"/>
          <c:dLbls>
            <c:dLbl>
              <c:idx val="0"/>
              <c:layout>
                <c:manualLayout>
                  <c:x val="0.10078245274334605"/>
                  <c:y val="0.55679206547407922"/>
                </c:manualLayout>
              </c:layout>
              <c:showLegendKey val="0"/>
              <c:showVal val="1"/>
              <c:showCatName val="0"/>
              <c:showSerName val="0"/>
              <c:showPercent val="0"/>
              <c:showBubbleSize val="0"/>
            </c:dLbl>
            <c:txPr>
              <a:bodyPr/>
              <a:lstStyle/>
              <a:p>
                <a:pPr>
                  <a:defRPr sz="800" baseline="0"/>
                </a:pPr>
                <a:endParaRPr lang="ru-RU"/>
              </a:p>
            </c:txPr>
            <c:showLegendKey val="0"/>
            <c:showVal val="1"/>
            <c:showCatName val="0"/>
            <c:showSerName val="0"/>
            <c:showPercent val="0"/>
            <c:showBubbleSize val="0"/>
            <c:showLeaderLines val="0"/>
          </c:dLbls>
          <c:cat>
            <c:strRef>
              <c:f>Лист1!$A$2</c:f>
              <c:strCache>
                <c:ptCount val="1"/>
                <c:pt idx="0">
                  <c:v>2015 год</c:v>
                </c:pt>
              </c:strCache>
            </c:strRef>
          </c:cat>
          <c:val>
            <c:numRef>
              <c:f>Лист1!$C$2</c:f>
              <c:numCache>
                <c:formatCode>_-* #,##0.0_р_._-;\-* #,##0.0_р_._-;_-* "-"??_р_._-;_-@_-</c:formatCode>
                <c:ptCount val="1"/>
                <c:pt idx="0">
                  <c:v>800693.3</c:v>
                </c:pt>
              </c:numCache>
            </c:numRef>
          </c:val>
        </c:ser>
        <c:dLbls>
          <c:showLegendKey val="0"/>
          <c:showVal val="0"/>
          <c:showCatName val="0"/>
          <c:showSerName val="0"/>
          <c:showPercent val="0"/>
          <c:showBubbleSize val="0"/>
        </c:dLbls>
        <c:gapWidth val="150"/>
        <c:shape val="pyramid"/>
        <c:axId val="82427904"/>
        <c:axId val="82429824"/>
        <c:axId val="0"/>
      </c:bar3DChart>
      <c:catAx>
        <c:axId val="82427904"/>
        <c:scaling>
          <c:orientation val="minMax"/>
        </c:scaling>
        <c:delete val="1"/>
        <c:axPos val="b"/>
        <c:majorTickMark val="out"/>
        <c:minorTickMark val="none"/>
        <c:tickLblPos val="nextTo"/>
        <c:crossAx val="82429824"/>
        <c:crossesAt val="0"/>
        <c:auto val="1"/>
        <c:lblAlgn val="ctr"/>
        <c:lblOffset val="100"/>
        <c:noMultiLvlLbl val="0"/>
      </c:catAx>
      <c:valAx>
        <c:axId val="82429824"/>
        <c:scaling>
          <c:orientation val="minMax"/>
          <c:min val="0"/>
        </c:scaling>
        <c:delete val="0"/>
        <c:axPos val="l"/>
        <c:majorGridlines/>
        <c:minorGridlines/>
        <c:numFmt formatCode="_-* #,##0.0_р_._-;\-* #,##0.0_р_._-;_-* &quot;-&quot;??_р_._-;_-@_-" sourceLinked="1"/>
        <c:majorTickMark val="out"/>
        <c:minorTickMark val="none"/>
        <c:tickLblPos val="nextTo"/>
        <c:txPr>
          <a:bodyPr/>
          <a:lstStyle/>
          <a:p>
            <a:pPr>
              <a:defRPr sz="1000" baseline="0"/>
            </a:pPr>
            <a:endParaRPr lang="ru-RU"/>
          </a:p>
        </c:txPr>
        <c:crossAx val="82427904"/>
        <c:crosses val="autoZero"/>
        <c:crossBetween val="between"/>
      </c:valAx>
    </c:plotArea>
    <c:legend>
      <c:legendPos val="r"/>
      <c:layout>
        <c:manualLayout>
          <c:xMode val="edge"/>
          <c:yMode val="edge"/>
          <c:x val="0.83274181656583612"/>
          <c:y val="9.2710681685155422E-2"/>
          <c:w val="0.14845232615877146"/>
          <c:h val="0.14440003850175434"/>
        </c:manualLayout>
      </c:layout>
      <c:overlay val="0"/>
      <c:spPr>
        <a:noFill/>
      </c:spPr>
      <c:txPr>
        <a:bodyPr/>
        <a:lstStyle/>
        <a:p>
          <a:pPr>
            <a:defRPr sz="800" baseline="0"/>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0"/>
      <c:perspective val="30"/>
    </c:view3D>
    <c:floor>
      <c:thickness val="0"/>
    </c:floor>
    <c:sideWall>
      <c:thickness val="0"/>
    </c:sideWall>
    <c:backWall>
      <c:thickness val="0"/>
    </c:backWall>
    <c:plotArea>
      <c:layout/>
      <c:bar3DChart>
        <c:barDir val="col"/>
        <c:grouping val="clustered"/>
        <c:varyColors val="0"/>
        <c:ser>
          <c:idx val="0"/>
          <c:order val="0"/>
          <c:tx>
            <c:strRef>
              <c:f>Лист1!$B$1</c:f>
              <c:strCache>
                <c:ptCount val="1"/>
                <c:pt idx="0">
                  <c:v>План</c:v>
                </c:pt>
              </c:strCache>
            </c:strRef>
          </c:tx>
          <c:spPr>
            <a:solidFill>
              <a:srgbClr val="C00000"/>
            </a:solidFill>
          </c:spPr>
          <c:invertIfNegative val="0"/>
          <c:dLbls>
            <c:dLbl>
              <c:idx val="0"/>
              <c:layout>
                <c:manualLayout>
                  <c:x val="-7.4789294413063007E-2"/>
                  <c:y val="0.5511540384401733"/>
                </c:manualLayout>
              </c:layout>
              <c:showLegendKey val="0"/>
              <c:showVal val="1"/>
              <c:showCatName val="0"/>
              <c:showSerName val="0"/>
              <c:showPercent val="0"/>
              <c:showBubbleSize val="0"/>
            </c:dLbl>
            <c:txPr>
              <a:bodyPr/>
              <a:lstStyle/>
              <a:p>
                <a:pPr>
                  <a:defRPr sz="900" baseline="0"/>
                </a:pPr>
                <a:endParaRPr lang="ru-RU"/>
              </a:p>
            </c:txPr>
            <c:showLegendKey val="0"/>
            <c:showVal val="1"/>
            <c:showCatName val="0"/>
            <c:showSerName val="0"/>
            <c:showPercent val="0"/>
            <c:showBubbleSize val="0"/>
            <c:showLeaderLines val="0"/>
          </c:dLbls>
          <c:cat>
            <c:strRef>
              <c:f>Лист1!$A$2</c:f>
              <c:strCache>
                <c:ptCount val="1"/>
                <c:pt idx="0">
                  <c:v>2015 год</c:v>
                </c:pt>
              </c:strCache>
            </c:strRef>
          </c:cat>
          <c:val>
            <c:numRef>
              <c:f>Лист1!$B$2</c:f>
              <c:numCache>
                <c:formatCode>_-* #,##0.0_р_._-;\-* #,##0.0_р_._-;_-* "-"??_р_._-;_-@_-</c:formatCode>
                <c:ptCount val="1"/>
                <c:pt idx="0">
                  <c:v>10543</c:v>
                </c:pt>
              </c:numCache>
            </c:numRef>
          </c:val>
        </c:ser>
        <c:ser>
          <c:idx val="1"/>
          <c:order val="1"/>
          <c:tx>
            <c:strRef>
              <c:f>Лист1!$C$1</c:f>
              <c:strCache>
                <c:ptCount val="1"/>
                <c:pt idx="0">
                  <c:v>Факт</c:v>
                </c:pt>
              </c:strCache>
            </c:strRef>
          </c:tx>
          <c:spPr>
            <a:solidFill>
              <a:srgbClr val="92D050"/>
            </a:solidFill>
          </c:spPr>
          <c:invertIfNegative val="0"/>
          <c:dLbls>
            <c:dLbl>
              <c:idx val="0"/>
              <c:layout>
                <c:manualLayout>
                  <c:x val="8.6007688575022501E-2"/>
                  <c:y val="0.46848093267414731"/>
                </c:manualLayout>
              </c:layout>
              <c:showLegendKey val="0"/>
              <c:showVal val="1"/>
              <c:showCatName val="0"/>
              <c:showSerName val="0"/>
              <c:showPercent val="0"/>
              <c:showBubbleSize val="0"/>
            </c:dLbl>
            <c:txPr>
              <a:bodyPr/>
              <a:lstStyle/>
              <a:p>
                <a:pPr>
                  <a:defRPr sz="900" baseline="0"/>
                </a:pPr>
                <a:endParaRPr lang="ru-RU"/>
              </a:p>
            </c:txPr>
            <c:showLegendKey val="0"/>
            <c:showVal val="1"/>
            <c:showCatName val="0"/>
            <c:showSerName val="0"/>
            <c:showPercent val="0"/>
            <c:showBubbleSize val="0"/>
            <c:showLeaderLines val="0"/>
          </c:dLbls>
          <c:cat>
            <c:strRef>
              <c:f>Лист1!$A$2</c:f>
              <c:strCache>
                <c:ptCount val="1"/>
                <c:pt idx="0">
                  <c:v>2015 год</c:v>
                </c:pt>
              </c:strCache>
            </c:strRef>
          </c:cat>
          <c:val>
            <c:numRef>
              <c:f>Лист1!$C$2</c:f>
              <c:numCache>
                <c:formatCode>_-* #,##0.0_р_._-;\-* #,##0.0_р_._-;_-* "-"??_р_._-;_-@_-</c:formatCode>
                <c:ptCount val="1"/>
                <c:pt idx="0">
                  <c:v>10546.9</c:v>
                </c:pt>
              </c:numCache>
            </c:numRef>
          </c:val>
        </c:ser>
        <c:dLbls>
          <c:showLegendKey val="0"/>
          <c:showVal val="0"/>
          <c:showCatName val="0"/>
          <c:showSerName val="0"/>
          <c:showPercent val="0"/>
          <c:showBubbleSize val="0"/>
        </c:dLbls>
        <c:gapWidth val="150"/>
        <c:shape val="pyramid"/>
        <c:axId val="100036992"/>
        <c:axId val="100117504"/>
        <c:axId val="0"/>
      </c:bar3DChart>
      <c:catAx>
        <c:axId val="100036992"/>
        <c:scaling>
          <c:orientation val="minMax"/>
        </c:scaling>
        <c:delete val="1"/>
        <c:axPos val="b"/>
        <c:majorTickMark val="out"/>
        <c:minorTickMark val="none"/>
        <c:tickLblPos val="nextTo"/>
        <c:crossAx val="100117504"/>
        <c:crosses val="autoZero"/>
        <c:auto val="1"/>
        <c:lblAlgn val="ctr"/>
        <c:lblOffset val="100"/>
        <c:noMultiLvlLbl val="0"/>
      </c:catAx>
      <c:valAx>
        <c:axId val="100117504"/>
        <c:scaling>
          <c:orientation val="minMax"/>
          <c:min val="0"/>
        </c:scaling>
        <c:delete val="0"/>
        <c:axPos val="l"/>
        <c:majorGridlines/>
        <c:minorGridlines/>
        <c:numFmt formatCode="_-* #,##0.0_р_._-;\-* #,##0.0_р_._-;_-* &quot;-&quot;??_р_._-;_-@_-" sourceLinked="1"/>
        <c:majorTickMark val="out"/>
        <c:minorTickMark val="none"/>
        <c:tickLblPos val="nextTo"/>
        <c:txPr>
          <a:bodyPr/>
          <a:lstStyle/>
          <a:p>
            <a:pPr>
              <a:defRPr sz="1000" baseline="0"/>
            </a:pPr>
            <a:endParaRPr lang="ru-RU"/>
          </a:p>
        </c:txPr>
        <c:crossAx val="100036992"/>
        <c:crosses val="autoZero"/>
        <c:crossBetween val="between"/>
      </c:valAx>
    </c:plotArea>
    <c:legend>
      <c:legendPos val="r"/>
      <c:layout/>
      <c:overlay val="0"/>
      <c:txPr>
        <a:bodyPr/>
        <a:lstStyle/>
        <a:p>
          <a:pPr>
            <a:defRPr sz="1000" baseline="0"/>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0"/>
      <c:perspective val="30"/>
    </c:view3D>
    <c:floor>
      <c:thickness val="0"/>
    </c:floor>
    <c:sideWall>
      <c:thickness val="0"/>
    </c:sideWall>
    <c:backWall>
      <c:thickness val="0"/>
    </c:backWall>
    <c:plotArea>
      <c:layout>
        <c:manualLayout>
          <c:layoutTarget val="inner"/>
          <c:xMode val="edge"/>
          <c:yMode val="edge"/>
          <c:x val="0.24376313511461689"/>
          <c:y val="4.2175265550204566E-2"/>
          <c:w val="0.54222765757508429"/>
          <c:h val="0.79689454794877868"/>
        </c:manualLayout>
      </c:layout>
      <c:bar3DChart>
        <c:barDir val="col"/>
        <c:grouping val="clustered"/>
        <c:varyColors val="0"/>
        <c:ser>
          <c:idx val="0"/>
          <c:order val="0"/>
          <c:tx>
            <c:strRef>
              <c:f>Лист1!$B$1</c:f>
              <c:strCache>
                <c:ptCount val="1"/>
                <c:pt idx="0">
                  <c:v>План</c:v>
                </c:pt>
              </c:strCache>
            </c:strRef>
          </c:tx>
          <c:spPr>
            <a:solidFill>
              <a:srgbClr val="C00000"/>
            </a:solidFill>
          </c:spPr>
          <c:invertIfNegative val="0"/>
          <c:dLbls>
            <c:dLbl>
              <c:idx val="0"/>
              <c:layout>
                <c:manualLayout>
                  <c:x val="-8.8184646150427759E-2"/>
                  <c:y val="0.63646309830308712"/>
                </c:manualLayout>
              </c:layout>
              <c:showLegendKey val="0"/>
              <c:showVal val="1"/>
              <c:showCatName val="0"/>
              <c:showSerName val="0"/>
              <c:showPercent val="0"/>
              <c:showBubbleSize val="0"/>
            </c:dLbl>
            <c:txPr>
              <a:bodyPr/>
              <a:lstStyle/>
              <a:p>
                <a:pPr>
                  <a:defRPr sz="900" baseline="0"/>
                </a:pPr>
                <a:endParaRPr lang="ru-RU"/>
              </a:p>
            </c:txPr>
            <c:showLegendKey val="0"/>
            <c:showVal val="1"/>
            <c:showCatName val="0"/>
            <c:showSerName val="0"/>
            <c:showPercent val="0"/>
            <c:showBubbleSize val="0"/>
            <c:showLeaderLines val="0"/>
          </c:dLbls>
          <c:cat>
            <c:strRef>
              <c:f>Лист1!$A$2</c:f>
              <c:strCache>
                <c:ptCount val="1"/>
                <c:pt idx="0">
                  <c:v>2015 год</c:v>
                </c:pt>
              </c:strCache>
            </c:strRef>
          </c:cat>
          <c:val>
            <c:numRef>
              <c:f>Лист1!$B$2</c:f>
              <c:numCache>
                <c:formatCode>_-* #,##0.0_р_._-;\-* #,##0.0_р_._-;_-* "-"??_р_._-;_-@_-</c:formatCode>
                <c:ptCount val="1"/>
                <c:pt idx="0">
                  <c:v>53059.6</c:v>
                </c:pt>
              </c:numCache>
            </c:numRef>
          </c:val>
        </c:ser>
        <c:ser>
          <c:idx val="1"/>
          <c:order val="1"/>
          <c:tx>
            <c:strRef>
              <c:f>Лист1!$C$1</c:f>
              <c:strCache>
                <c:ptCount val="1"/>
                <c:pt idx="0">
                  <c:v>Факт</c:v>
                </c:pt>
              </c:strCache>
            </c:strRef>
          </c:tx>
          <c:spPr>
            <a:solidFill>
              <a:srgbClr val="92D050"/>
            </a:solidFill>
          </c:spPr>
          <c:invertIfNegative val="0"/>
          <c:dLbls>
            <c:dLbl>
              <c:idx val="0"/>
              <c:layout>
                <c:manualLayout>
                  <c:x val="0.10288150853608859"/>
                  <c:y val="0.65946778860319866"/>
                </c:manualLayout>
              </c:layout>
              <c:showLegendKey val="0"/>
              <c:showVal val="1"/>
              <c:showCatName val="0"/>
              <c:showSerName val="0"/>
              <c:showPercent val="0"/>
              <c:showBubbleSize val="0"/>
            </c:dLbl>
            <c:txPr>
              <a:bodyPr/>
              <a:lstStyle/>
              <a:p>
                <a:pPr>
                  <a:defRPr sz="900" baseline="0"/>
                </a:pPr>
                <a:endParaRPr lang="ru-RU"/>
              </a:p>
            </c:txPr>
            <c:showLegendKey val="0"/>
            <c:showVal val="1"/>
            <c:showCatName val="0"/>
            <c:showSerName val="0"/>
            <c:showPercent val="0"/>
            <c:showBubbleSize val="0"/>
            <c:showLeaderLines val="0"/>
          </c:dLbls>
          <c:cat>
            <c:strRef>
              <c:f>Лист1!$A$2</c:f>
              <c:strCache>
                <c:ptCount val="1"/>
                <c:pt idx="0">
                  <c:v>2015 год</c:v>
                </c:pt>
              </c:strCache>
            </c:strRef>
          </c:cat>
          <c:val>
            <c:numRef>
              <c:f>Лист1!$C$2</c:f>
              <c:numCache>
                <c:formatCode>_-* #,##0.0_р_._-;\-* #,##0.0_р_._-;_-* "-"??_р_._-;_-@_-</c:formatCode>
                <c:ptCount val="1"/>
                <c:pt idx="0">
                  <c:v>61877.3</c:v>
                </c:pt>
              </c:numCache>
            </c:numRef>
          </c:val>
        </c:ser>
        <c:dLbls>
          <c:showLegendKey val="0"/>
          <c:showVal val="0"/>
          <c:showCatName val="0"/>
          <c:showSerName val="0"/>
          <c:showPercent val="0"/>
          <c:showBubbleSize val="0"/>
        </c:dLbls>
        <c:gapWidth val="150"/>
        <c:shape val="pyramid"/>
        <c:axId val="99564160"/>
        <c:axId val="99582336"/>
        <c:axId val="0"/>
      </c:bar3DChart>
      <c:catAx>
        <c:axId val="99564160"/>
        <c:scaling>
          <c:orientation val="minMax"/>
        </c:scaling>
        <c:delete val="1"/>
        <c:axPos val="b"/>
        <c:majorTickMark val="out"/>
        <c:minorTickMark val="none"/>
        <c:tickLblPos val="nextTo"/>
        <c:crossAx val="99582336"/>
        <c:crosses val="autoZero"/>
        <c:auto val="1"/>
        <c:lblAlgn val="ctr"/>
        <c:lblOffset val="100"/>
        <c:noMultiLvlLbl val="0"/>
      </c:catAx>
      <c:valAx>
        <c:axId val="99582336"/>
        <c:scaling>
          <c:orientation val="minMax"/>
          <c:min val="0"/>
        </c:scaling>
        <c:delete val="0"/>
        <c:axPos val="l"/>
        <c:majorGridlines/>
        <c:minorGridlines/>
        <c:numFmt formatCode="_-* #,##0.0_р_._-;\-* #,##0.0_р_._-;_-* &quot;-&quot;??_р_._-;_-@_-" sourceLinked="1"/>
        <c:majorTickMark val="out"/>
        <c:minorTickMark val="none"/>
        <c:tickLblPos val="nextTo"/>
        <c:txPr>
          <a:bodyPr/>
          <a:lstStyle/>
          <a:p>
            <a:pPr>
              <a:defRPr sz="1000"/>
            </a:pPr>
            <a:endParaRPr lang="ru-RU"/>
          </a:p>
        </c:txPr>
        <c:crossAx val="99564160"/>
        <c:crosses val="autoZero"/>
        <c:crossBetween val="between"/>
      </c:valAx>
    </c:plotArea>
    <c:legend>
      <c:legendPos val="r"/>
      <c:layout/>
      <c:overlay val="0"/>
      <c:txPr>
        <a:bodyPr/>
        <a:lstStyle/>
        <a:p>
          <a:pPr>
            <a:defRPr sz="1000" baseline="0"/>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0"/>
      <c:perspective val="30"/>
    </c:view3D>
    <c:floor>
      <c:thickness val="0"/>
    </c:floor>
    <c:sideWall>
      <c:thickness val="0"/>
    </c:sideWall>
    <c:backWall>
      <c:thickness val="0"/>
    </c:backWall>
    <c:plotArea>
      <c:layout>
        <c:manualLayout>
          <c:layoutTarget val="inner"/>
          <c:xMode val="edge"/>
          <c:yMode val="edge"/>
          <c:x val="0.35851925125979134"/>
          <c:y val="6.7779739693800758E-2"/>
          <c:w val="0.52257067658894751"/>
          <c:h val="0.77784864504991924"/>
        </c:manualLayout>
      </c:layout>
      <c:bar3DChart>
        <c:barDir val="col"/>
        <c:grouping val="clustered"/>
        <c:varyColors val="0"/>
        <c:ser>
          <c:idx val="0"/>
          <c:order val="0"/>
          <c:tx>
            <c:strRef>
              <c:f>Лист1!$B$1</c:f>
              <c:strCache>
                <c:ptCount val="1"/>
                <c:pt idx="0">
                  <c:v>План</c:v>
                </c:pt>
              </c:strCache>
            </c:strRef>
          </c:tx>
          <c:spPr>
            <a:solidFill>
              <a:srgbClr val="C00000"/>
            </a:solidFill>
            <a:ln>
              <a:solidFill>
                <a:srgbClr val="C00000"/>
              </a:solidFill>
            </a:ln>
          </c:spPr>
          <c:invertIfNegative val="0"/>
          <c:dLbls>
            <c:dLbl>
              <c:idx val="0"/>
              <c:layout>
                <c:manualLayout>
                  <c:x val="-6.2427787879412021E-2"/>
                  <c:y val="0.5472495750156573"/>
                </c:manualLayout>
              </c:layout>
              <c:showLegendKey val="0"/>
              <c:showVal val="1"/>
              <c:showCatName val="0"/>
              <c:showSerName val="0"/>
              <c:showPercent val="0"/>
              <c:showBubbleSize val="0"/>
            </c:dLbl>
            <c:txPr>
              <a:bodyPr/>
              <a:lstStyle/>
              <a:p>
                <a:pPr>
                  <a:defRPr sz="900" baseline="0"/>
                </a:pPr>
                <a:endParaRPr lang="ru-RU"/>
              </a:p>
            </c:txPr>
            <c:showLegendKey val="0"/>
            <c:showVal val="1"/>
            <c:showCatName val="0"/>
            <c:showSerName val="0"/>
            <c:showPercent val="0"/>
            <c:showBubbleSize val="0"/>
            <c:showLeaderLines val="0"/>
          </c:dLbls>
          <c:cat>
            <c:strRef>
              <c:f>Лист1!$A$2</c:f>
              <c:strCache>
                <c:ptCount val="1"/>
                <c:pt idx="0">
                  <c:v>2015 год</c:v>
                </c:pt>
              </c:strCache>
            </c:strRef>
          </c:cat>
          <c:val>
            <c:numRef>
              <c:f>Лист1!$B$2</c:f>
              <c:numCache>
                <c:formatCode>_-* #,##0.0_р_._-;\-* #,##0.0_р_._-;_-* "-"??_р_._-;_-@_-</c:formatCode>
                <c:ptCount val="1"/>
                <c:pt idx="0">
                  <c:v>23460.3</c:v>
                </c:pt>
              </c:numCache>
            </c:numRef>
          </c:val>
        </c:ser>
        <c:ser>
          <c:idx val="1"/>
          <c:order val="1"/>
          <c:tx>
            <c:strRef>
              <c:f>Лист1!$C$1</c:f>
              <c:strCache>
                <c:ptCount val="1"/>
                <c:pt idx="0">
                  <c:v>Факт</c:v>
                </c:pt>
              </c:strCache>
            </c:strRef>
          </c:tx>
          <c:spPr>
            <a:solidFill>
              <a:srgbClr val="92D050"/>
            </a:solidFill>
          </c:spPr>
          <c:invertIfNegative val="0"/>
          <c:dLbls>
            <c:dLbl>
              <c:idx val="0"/>
              <c:layout>
                <c:manualLayout>
                  <c:x val="5.3509532468067493E-2"/>
                  <c:y val="0.48876488760940395"/>
                </c:manualLayout>
              </c:layout>
              <c:showLegendKey val="0"/>
              <c:showVal val="1"/>
              <c:showCatName val="0"/>
              <c:showSerName val="0"/>
              <c:showPercent val="0"/>
              <c:showBubbleSize val="0"/>
            </c:dLbl>
            <c:txPr>
              <a:bodyPr/>
              <a:lstStyle/>
              <a:p>
                <a:pPr>
                  <a:defRPr sz="900" baseline="0"/>
                </a:pPr>
                <a:endParaRPr lang="ru-RU"/>
              </a:p>
            </c:txPr>
            <c:showLegendKey val="0"/>
            <c:showVal val="1"/>
            <c:showCatName val="0"/>
            <c:showSerName val="0"/>
            <c:showPercent val="0"/>
            <c:showBubbleSize val="0"/>
            <c:showLeaderLines val="0"/>
          </c:dLbls>
          <c:cat>
            <c:strRef>
              <c:f>Лист1!$A$2</c:f>
              <c:strCache>
                <c:ptCount val="1"/>
                <c:pt idx="0">
                  <c:v>2015 год</c:v>
                </c:pt>
              </c:strCache>
            </c:strRef>
          </c:cat>
          <c:val>
            <c:numRef>
              <c:f>Лист1!$C$2</c:f>
              <c:numCache>
                <c:formatCode>_-* #,##0.0_р_._-;\-* #,##0.0_р_._-;_-* "-"??_р_._-;_-@_-</c:formatCode>
                <c:ptCount val="1"/>
                <c:pt idx="0">
                  <c:v>20395.400000000001</c:v>
                </c:pt>
              </c:numCache>
            </c:numRef>
          </c:val>
        </c:ser>
        <c:dLbls>
          <c:showLegendKey val="0"/>
          <c:showVal val="0"/>
          <c:showCatName val="0"/>
          <c:showSerName val="0"/>
          <c:showPercent val="0"/>
          <c:showBubbleSize val="0"/>
        </c:dLbls>
        <c:gapWidth val="150"/>
        <c:shape val="pyramid"/>
        <c:axId val="100338688"/>
        <c:axId val="100340480"/>
        <c:axId val="0"/>
      </c:bar3DChart>
      <c:catAx>
        <c:axId val="100338688"/>
        <c:scaling>
          <c:orientation val="minMax"/>
        </c:scaling>
        <c:delete val="0"/>
        <c:axPos val="b"/>
        <c:majorTickMark val="out"/>
        <c:minorTickMark val="none"/>
        <c:tickLblPos val="nextTo"/>
        <c:txPr>
          <a:bodyPr/>
          <a:lstStyle/>
          <a:p>
            <a:pPr>
              <a:defRPr sz="1000" baseline="0"/>
            </a:pPr>
            <a:endParaRPr lang="ru-RU"/>
          </a:p>
        </c:txPr>
        <c:crossAx val="100340480"/>
        <c:crosses val="autoZero"/>
        <c:auto val="1"/>
        <c:lblAlgn val="ctr"/>
        <c:lblOffset val="100"/>
        <c:noMultiLvlLbl val="0"/>
      </c:catAx>
      <c:valAx>
        <c:axId val="100340480"/>
        <c:scaling>
          <c:orientation val="minMax"/>
          <c:min val="0"/>
        </c:scaling>
        <c:delete val="0"/>
        <c:axPos val="l"/>
        <c:majorGridlines/>
        <c:minorGridlines/>
        <c:numFmt formatCode="_-* #,##0.0_р_._-;\-* #,##0.0_р_._-;_-* &quot;-&quot;??_р_._-;_-@_-" sourceLinked="1"/>
        <c:majorTickMark val="out"/>
        <c:minorTickMark val="none"/>
        <c:tickLblPos val="nextTo"/>
        <c:txPr>
          <a:bodyPr/>
          <a:lstStyle/>
          <a:p>
            <a:pPr>
              <a:defRPr sz="1000" baseline="0"/>
            </a:pPr>
            <a:endParaRPr lang="ru-RU"/>
          </a:p>
        </c:txPr>
        <c:crossAx val="100338688"/>
        <c:crosses val="autoZero"/>
        <c:crossBetween val="between"/>
        <c:majorUnit val="5000"/>
      </c:valAx>
    </c:plotArea>
    <c:legend>
      <c:legendPos val="r"/>
      <c:overlay val="0"/>
      <c:spPr>
        <a:ln>
          <a:noFill/>
        </a:ln>
      </c:spPr>
      <c:txPr>
        <a:bodyPr/>
        <a:lstStyle/>
        <a:p>
          <a:pPr>
            <a:defRPr sz="1000" baseline="0"/>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0"/>
      <c:perspective val="30"/>
    </c:view3D>
    <c:floor>
      <c:thickness val="0"/>
    </c:floor>
    <c:sideWall>
      <c:thickness val="0"/>
    </c:sideWall>
    <c:backWall>
      <c:thickness val="0"/>
    </c:backWall>
    <c:plotArea>
      <c:layout>
        <c:manualLayout>
          <c:layoutTarget val="inner"/>
          <c:xMode val="edge"/>
          <c:yMode val="edge"/>
          <c:x val="0.35851925125979134"/>
          <c:y val="6.7779739693800758E-2"/>
          <c:w val="0.52257067658894751"/>
          <c:h val="0.77784864504991924"/>
        </c:manualLayout>
      </c:layout>
      <c:bar3DChart>
        <c:barDir val="col"/>
        <c:grouping val="clustered"/>
        <c:varyColors val="0"/>
        <c:ser>
          <c:idx val="0"/>
          <c:order val="0"/>
          <c:tx>
            <c:strRef>
              <c:f>Лист1!$B$1</c:f>
              <c:strCache>
                <c:ptCount val="1"/>
                <c:pt idx="0">
                  <c:v>План</c:v>
                </c:pt>
              </c:strCache>
            </c:strRef>
          </c:tx>
          <c:spPr>
            <a:solidFill>
              <a:srgbClr val="C00000"/>
            </a:solidFill>
          </c:spPr>
          <c:invertIfNegative val="0"/>
          <c:dPt>
            <c:idx val="0"/>
            <c:invertIfNegative val="0"/>
            <c:bubble3D val="0"/>
          </c:dPt>
          <c:dLbls>
            <c:dLbl>
              <c:idx val="0"/>
              <c:layout>
                <c:manualLayout>
                  <c:x val="-5.5129124655751878E-2"/>
                  <c:y val="0.39520656708641566"/>
                </c:manualLayout>
              </c:layout>
              <c:showLegendKey val="0"/>
              <c:showVal val="1"/>
              <c:showCatName val="0"/>
              <c:showSerName val="0"/>
              <c:showPercent val="0"/>
              <c:showBubbleSize val="0"/>
            </c:dLbl>
            <c:txPr>
              <a:bodyPr/>
              <a:lstStyle/>
              <a:p>
                <a:pPr>
                  <a:defRPr sz="900" baseline="0"/>
                </a:pPr>
                <a:endParaRPr lang="ru-RU"/>
              </a:p>
            </c:txPr>
            <c:showLegendKey val="0"/>
            <c:showVal val="1"/>
            <c:showCatName val="0"/>
            <c:showSerName val="0"/>
            <c:showPercent val="0"/>
            <c:showBubbleSize val="0"/>
            <c:showLeaderLines val="0"/>
          </c:dLbls>
          <c:cat>
            <c:strRef>
              <c:f>Лист1!$A$2</c:f>
              <c:strCache>
                <c:ptCount val="1"/>
                <c:pt idx="0">
                  <c:v>2015 год</c:v>
                </c:pt>
              </c:strCache>
            </c:strRef>
          </c:cat>
          <c:val>
            <c:numRef>
              <c:f>Лист1!$B$2</c:f>
              <c:numCache>
                <c:formatCode>_-* #,##0.0_р_._-;\-* #,##0.0_р_._-;_-* "-"??_р_._-;_-@_-</c:formatCode>
                <c:ptCount val="1"/>
                <c:pt idx="0">
                  <c:v>8320</c:v>
                </c:pt>
              </c:numCache>
            </c:numRef>
          </c:val>
        </c:ser>
        <c:ser>
          <c:idx val="1"/>
          <c:order val="1"/>
          <c:tx>
            <c:strRef>
              <c:f>Лист1!$C$1</c:f>
              <c:strCache>
                <c:ptCount val="1"/>
                <c:pt idx="0">
                  <c:v>Факт</c:v>
                </c:pt>
              </c:strCache>
            </c:strRef>
          </c:tx>
          <c:spPr>
            <a:solidFill>
              <a:srgbClr val="92D050"/>
            </a:solidFill>
          </c:spPr>
          <c:invertIfNegative val="0"/>
          <c:dLbls>
            <c:dLbl>
              <c:idx val="0"/>
              <c:layout>
                <c:manualLayout>
                  <c:x val="5.3509532468067493E-2"/>
                  <c:y val="0.48876488760940395"/>
                </c:manualLayout>
              </c:layout>
              <c:showLegendKey val="0"/>
              <c:showVal val="1"/>
              <c:showCatName val="0"/>
              <c:showSerName val="0"/>
              <c:showPercent val="0"/>
              <c:showBubbleSize val="0"/>
            </c:dLbl>
            <c:txPr>
              <a:bodyPr/>
              <a:lstStyle/>
              <a:p>
                <a:pPr>
                  <a:defRPr sz="900" baseline="0"/>
                </a:pPr>
                <a:endParaRPr lang="ru-RU"/>
              </a:p>
            </c:txPr>
            <c:showLegendKey val="0"/>
            <c:showVal val="1"/>
            <c:showCatName val="0"/>
            <c:showSerName val="0"/>
            <c:showPercent val="0"/>
            <c:showBubbleSize val="0"/>
            <c:showLeaderLines val="0"/>
          </c:dLbls>
          <c:cat>
            <c:strRef>
              <c:f>Лист1!$A$2</c:f>
              <c:strCache>
                <c:ptCount val="1"/>
                <c:pt idx="0">
                  <c:v>2015 год</c:v>
                </c:pt>
              </c:strCache>
            </c:strRef>
          </c:cat>
          <c:val>
            <c:numRef>
              <c:f>Лист1!$C$2</c:f>
              <c:numCache>
                <c:formatCode>_-* #,##0.0_р_._-;\-* #,##0.0_р_._-;_-* "-"??_р_._-;_-@_-</c:formatCode>
                <c:ptCount val="1"/>
                <c:pt idx="0">
                  <c:v>12117.5</c:v>
                </c:pt>
              </c:numCache>
            </c:numRef>
          </c:val>
        </c:ser>
        <c:dLbls>
          <c:showLegendKey val="0"/>
          <c:showVal val="0"/>
          <c:showCatName val="0"/>
          <c:showSerName val="0"/>
          <c:showPercent val="0"/>
          <c:showBubbleSize val="0"/>
        </c:dLbls>
        <c:gapWidth val="150"/>
        <c:shape val="pyramid"/>
        <c:axId val="100407552"/>
        <c:axId val="100425728"/>
        <c:axId val="0"/>
      </c:bar3DChart>
      <c:catAx>
        <c:axId val="100407552"/>
        <c:scaling>
          <c:orientation val="minMax"/>
        </c:scaling>
        <c:delete val="0"/>
        <c:axPos val="b"/>
        <c:majorTickMark val="out"/>
        <c:minorTickMark val="none"/>
        <c:tickLblPos val="nextTo"/>
        <c:txPr>
          <a:bodyPr/>
          <a:lstStyle/>
          <a:p>
            <a:pPr>
              <a:defRPr sz="1000" baseline="0"/>
            </a:pPr>
            <a:endParaRPr lang="ru-RU"/>
          </a:p>
        </c:txPr>
        <c:crossAx val="100425728"/>
        <c:crosses val="autoZero"/>
        <c:auto val="1"/>
        <c:lblAlgn val="ctr"/>
        <c:lblOffset val="100"/>
        <c:noMultiLvlLbl val="0"/>
      </c:catAx>
      <c:valAx>
        <c:axId val="100425728"/>
        <c:scaling>
          <c:orientation val="minMax"/>
          <c:min val="0"/>
        </c:scaling>
        <c:delete val="0"/>
        <c:axPos val="l"/>
        <c:majorGridlines/>
        <c:minorGridlines/>
        <c:numFmt formatCode="_-* #,##0.0_р_._-;\-* #,##0.0_р_._-;_-* &quot;-&quot;??_р_._-;_-@_-" sourceLinked="1"/>
        <c:majorTickMark val="out"/>
        <c:minorTickMark val="none"/>
        <c:tickLblPos val="nextTo"/>
        <c:txPr>
          <a:bodyPr/>
          <a:lstStyle/>
          <a:p>
            <a:pPr>
              <a:defRPr sz="1000" baseline="0"/>
            </a:pPr>
            <a:endParaRPr lang="ru-RU"/>
          </a:p>
        </c:txPr>
        <c:crossAx val="100407552"/>
        <c:crosses val="autoZero"/>
        <c:crossBetween val="between"/>
        <c:majorUnit val="1000"/>
      </c:valAx>
    </c:plotArea>
    <c:legend>
      <c:legendPos val="r"/>
      <c:overlay val="0"/>
      <c:txPr>
        <a:bodyPr/>
        <a:lstStyle/>
        <a:p>
          <a:pPr>
            <a:defRPr sz="1000" baseline="0"/>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2.9455060548827915E-2"/>
          <c:y val="3.1123992758974494E-2"/>
        </c:manualLayout>
      </c:layout>
      <c:overlay val="0"/>
      <c:txPr>
        <a:bodyPr/>
        <a:lstStyle/>
        <a:p>
          <a:pPr>
            <a:defRPr sz="1500"/>
          </a:pPr>
          <a:endParaRPr lang="ru-RU"/>
        </a:p>
      </c:txPr>
    </c:title>
    <c:autoTitleDeleted val="0"/>
    <c:plotArea>
      <c:layout>
        <c:manualLayout>
          <c:layoutTarget val="inner"/>
          <c:xMode val="edge"/>
          <c:yMode val="edge"/>
          <c:x val="2.9847718445227218E-2"/>
          <c:y val="0.26192800473150041"/>
          <c:w val="0.21549867123908556"/>
          <c:h val="0.71621617205931376"/>
        </c:manualLayout>
      </c:layout>
      <c:pieChart>
        <c:varyColors val="1"/>
        <c:ser>
          <c:idx val="0"/>
          <c:order val="0"/>
          <c:tx>
            <c:strRef>
              <c:f>Лист1!$B$1</c:f>
              <c:strCache>
                <c:ptCount val="1"/>
                <c:pt idx="0">
                  <c:v>Удельный вес в неналоговых доходах</c:v>
                </c:pt>
              </c:strCache>
            </c:strRef>
          </c:tx>
          <c:explosion val="40"/>
          <c:dPt>
            <c:idx val="3"/>
            <c:bubble3D val="0"/>
            <c:explosion val="10"/>
          </c:dPt>
          <c:dLbls>
            <c:dLbl>
              <c:idx val="5"/>
              <c:layout>
                <c:manualLayout>
                  <c:x val="1.2565528608915627E-2"/>
                  <c:y val="-7.3957468777978916E-2"/>
                </c:manualLayout>
              </c:layout>
              <c:showLegendKey val="1"/>
              <c:showVal val="1"/>
              <c:showCatName val="0"/>
              <c:showSerName val="0"/>
              <c:showPercent val="0"/>
              <c:showBubbleSize val="0"/>
            </c:dLbl>
            <c:txPr>
              <a:bodyPr/>
              <a:lstStyle/>
              <a:p>
                <a:pPr>
                  <a:defRPr sz="1000"/>
                </a:pPr>
                <a:endParaRPr lang="ru-RU"/>
              </a:p>
            </c:txPr>
            <c:showLegendKey val="1"/>
            <c:showVal val="1"/>
            <c:showCatName val="0"/>
            <c:showSerName val="0"/>
            <c:showPercent val="0"/>
            <c:showBubbleSize val="0"/>
            <c:showLeaderLines val="1"/>
          </c:dLbls>
          <c:cat>
            <c:strRef>
              <c:f>Лист1!$A$2:$A$7</c:f>
              <c:strCache>
                <c:ptCount val="6"/>
                <c:pt idx="0">
                  <c:v>Доходы от использования имущества, находящегося в государственной и муниципальной собственности</c:v>
                </c:pt>
                <c:pt idx="1">
                  <c:v>Платежи при пользовании природными ресурсами</c:v>
                </c:pt>
                <c:pt idx="2">
                  <c:v>Доходы от оказания платных услуг и компенсации затрат государства</c:v>
                </c:pt>
                <c:pt idx="3">
                  <c:v>Доходы от продажи материальных и нематериальных активов</c:v>
                </c:pt>
                <c:pt idx="4">
                  <c:v>Штрафы, санкции, возмещение ущерба</c:v>
                </c:pt>
                <c:pt idx="5">
                  <c:v>Прочие неналоговые доходы</c:v>
                </c:pt>
              </c:strCache>
            </c:strRef>
          </c:cat>
          <c:val>
            <c:numRef>
              <c:f>Лист1!$B$2:$B$7</c:f>
              <c:numCache>
                <c:formatCode>0.0</c:formatCode>
                <c:ptCount val="6"/>
                <c:pt idx="0">
                  <c:v>28.540096008526326</c:v>
                </c:pt>
                <c:pt idx="1">
                  <c:v>3.1975906140527131</c:v>
                </c:pt>
                <c:pt idx="2">
                  <c:v>3.8519162393311728</c:v>
                </c:pt>
                <c:pt idx="3">
                  <c:v>59.159630554997435</c:v>
                </c:pt>
                <c:pt idx="4">
                  <c:v>5.1962758476093969</c:v>
                </c:pt>
                <c:pt idx="5">
                  <c:v>5.4326935676908161E-2</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5478954135814974"/>
          <c:y val="8.7525405673879356E-2"/>
          <c:w val="0.44273988620000831"/>
          <c:h val="0.91157763516472023"/>
        </c:manualLayout>
      </c:layout>
      <c:overlay val="0"/>
      <c:txPr>
        <a:bodyPr/>
        <a:lstStyle/>
        <a:p>
          <a:pPr>
            <a:defRPr sz="800" b="1" baseline="0"/>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0"/>
      <c:perspective val="30"/>
    </c:view3D>
    <c:floor>
      <c:thickness val="0"/>
    </c:floor>
    <c:sideWall>
      <c:thickness val="0"/>
    </c:sideWall>
    <c:backWall>
      <c:thickness val="0"/>
    </c:backWall>
    <c:plotArea>
      <c:layout>
        <c:manualLayout>
          <c:layoutTarget val="inner"/>
          <c:xMode val="edge"/>
          <c:yMode val="edge"/>
          <c:x val="0.29037651119572577"/>
          <c:y val="7.6598086323741807E-2"/>
          <c:w val="0.52257067658894751"/>
          <c:h val="0.77784864504991924"/>
        </c:manualLayout>
      </c:layout>
      <c:bar3DChart>
        <c:barDir val="col"/>
        <c:grouping val="clustered"/>
        <c:varyColors val="0"/>
        <c:ser>
          <c:idx val="0"/>
          <c:order val="0"/>
          <c:tx>
            <c:strRef>
              <c:f>Лист1!$B$1</c:f>
              <c:strCache>
                <c:ptCount val="1"/>
                <c:pt idx="0">
                  <c:v>План</c:v>
                </c:pt>
              </c:strCache>
            </c:strRef>
          </c:tx>
          <c:spPr>
            <a:solidFill>
              <a:srgbClr val="C00000"/>
            </a:solidFill>
          </c:spPr>
          <c:invertIfNegative val="0"/>
          <c:dPt>
            <c:idx val="0"/>
            <c:invertIfNegative val="0"/>
            <c:bubble3D val="0"/>
          </c:dPt>
          <c:dLbls>
            <c:dLbl>
              <c:idx val="0"/>
              <c:layout>
                <c:manualLayout>
                  <c:x val="-5.5129124655751878E-2"/>
                  <c:y val="0.39520656708641566"/>
                </c:manualLayout>
              </c:layout>
              <c:showLegendKey val="0"/>
              <c:showVal val="1"/>
              <c:showCatName val="0"/>
              <c:showSerName val="0"/>
              <c:showPercent val="0"/>
              <c:showBubbleSize val="0"/>
            </c:dLbl>
            <c:txPr>
              <a:bodyPr/>
              <a:lstStyle/>
              <a:p>
                <a:pPr>
                  <a:defRPr sz="900" baseline="0"/>
                </a:pPr>
                <a:endParaRPr lang="ru-RU"/>
              </a:p>
            </c:txPr>
            <c:showLegendKey val="0"/>
            <c:showVal val="1"/>
            <c:showCatName val="0"/>
            <c:showSerName val="0"/>
            <c:showPercent val="0"/>
            <c:showBubbleSize val="0"/>
            <c:showLeaderLines val="0"/>
          </c:dLbls>
          <c:cat>
            <c:strRef>
              <c:f>Лист1!$A$2</c:f>
              <c:strCache>
                <c:ptCount val="1"/>
                <c:pt idx="0">
                  <c:v>2015 год</c:v>
                </c:pt>
              </c:strCache>
            </c:strRef>
          </c:cat>
          <c:val>
            <c:numRef>
              <c:f>Лист1!$B$2</c:f>
              <c:numCache>
                <c:formatCode>_-* #,##0.0_р_._-;\-* #,##0.0_р_._-;_-* "-"??_р_._-;_-@_-</c:formatCode>
                <c:ptCount val="1"/>
                <c:pt idx="0">
                  <c:v>51582.9</c:v>
                </c:pt>
              </c:numCache>
            </c:numRef>
          </c:val>
        </c:ser>
        <c:ser>
          <c:idx val="1"/>
          <c:order val="1"/>
          <c:tx>
            <c:strRef>
              <c:f>Лист1!$C$1</c:f>
              <c:strCache>
                <c:ptCount val="1"/>
                <c:pt idx="0">
                  <c:v>Факт</c:v>
                </c:pt>
              </c:strCache>
            </c:strRef>
          </c:tx>
          <c:spPr>
            <a:solidFill>
              <a:srgbClr val="92D050"/>
            </a:solidFill>
          </c:spPr>
          <c:invertIfNegative val="0"/>
          <c:dLbls>
            <c:dLbl>
              <c:idx val="0"/>
              <c:layout>
                <c:manualLayout>
                  <c:x val="5.3509532468067493E-2"/>
                  <c:y val="0.48876488760940395"/>
                </c:manualLayout>
              </c:layout>
              <c:showLegendKey val="0"/>
              <c:showVal val="1"/>
              <c:showCatName val="0"/>
              <c:showSerName val="0"/>
              <c:showPercent val="0"/>
              <c:showBubbleSize val="0"/>
            </c:dLbl>
            <c:txPr>
              <a:bodyPr/>
              <a:lstStyle/>
              <a:p>
                <a:pPr>
                  <a:defRPr sz="900" baseline="0"/>
                </a:pPr>
                <a:endParaRPr lang="ru-RU"/>
              </a:p>
            </c:txPr>
            <c:showLegendKey val="0"/>
            <c:showVal val="1"/>
            <c:showCatName val="0"/>
            <c:showSerName val="0"/>
            <c:showPercent val="0"/>
            <c:showBubbleSize val="0"/>
            <c:showLeaderLines val="0"/>
          </c:dLbls>
          <c:cat>
            <c:strRef>
              <c:f>Лист1!$A$2</c:f>
              <c:strCache>
                <c:ptCount val="1"/>
                <c:pt idx="0">
                  <c:v>2015 год</c:v>
                </c:pt>
              </c:strCache>
            </c:strRef>
          </c:cat>
          <c:val>
            <c:numRef>
              <c:f>Лист1!$C$2</c:f>
              <c:numCache>
                <c:formatCode>_-* #,##0.0_р_._-;\-* #,##0.0_р_._-;_-* "-"??_р_._-;_-@_-</c:formatCode>
                <c:ptCount val="1"/>
                <c:pt idx="0">
                  <c:v>52271.3</c:v>
                </c:pt>
              </c:numCache>
            </c:numRef>
          </c:val>
        </c:ser>
        <c:dLbls>
          <c:showLegendKey val="0"/>
          <c:showVal val="0"/>
          <c:showCatName val="0"/>
          <c:showSerName val="0"/>
          <c:showPercent val="0"/>
          <c:showBubbleSize val="0"/>
        </c:dLbls>
        <c:gapWidth val="150"/>
        <c:shape val="pyramid"/>
        <c:axId val="33469952"/>
        <c:axId val="33471488"/>
        <c:axId val="0"/>
      </c:bar3DChart>
      <c:catAx>
        <c:axId val="33469952"/>
        <c:scaling>
          <c:orientation val="minMax"/>
        </c:scaling>
        <c:delete val="1"/>
        <c:axPos val="b"/>
        <c:majorTickMark val="out"/>
        <c:minorTickMark val="none"/>
        <c:tickLblPos val="nextTo"/>
        <c:crossAx val="33471488"/>
        <c:crosses val="autoZero"/>
        <c:auto val="1"/>
        <c:lblAlgn val="ctr"/>
        <c:lblOffset val="100"/>
        <c:noMultiLvlLbl val="0"/>
      </c:catAx>
      <c:valAx>
        <c:axId val="33471488"/>
        <c:scaling>
          <c:orientation val="minMax"/>
          <c:min val="0"/>
        </c:scaling>
        <c:delete val="0"/>
        <c:axPos val="l"/>
        <c:majorGridlines/>
        <c:minorGridlines/>
        <c:numFmt formatCode="_-* #,##0.0_р_._-;\-* #,##0.0_р_._-;_-* &quot;-&quot;??_р_._-;_-@_-" sourceLinked="1"/>
        <c:majorTickMark val="out"/>
        <c:minorTickMark val="none"/>
        <c:tickLblPos val="nextTo"/>
        <c:txPr>
          <a:bodyPr/>
          <a:lstStyle/>
          <a:p>
            <a:pPr>
              <a:defRPr sz="1000" baseline="0"/>
            </a:pPr>
            <a:endParaRPr lang="ru-RU"/>
          </a:p>
        </c:txPr>
        <c:crossAx val="33469952"/>
        <c:crosses val="autoZero"/>
        <c:crossBetween val="between"/>
        <c:majorUnit val="10000"/>
      </c:valAx>
    </c:plotArea>
    <c:legend>
      <c:legendPos val="r"/>
      <c:overlay val="0"/>
      <c:txPr>
        <a:bodyPr/>
        <a:lstStyle/>
        <a:p>
          <a:pPr>
            <a:defRPr sz="1000" baseline="0"/>
          </a:pPr>
          <a:endParaRPr lang="ru-RU"/>
        </a:p>
      </c:txPr>
    </c:legend>
    <c:plotVisOnly val="1"/>
    <c:dispBlanksAs val="gap"/>
    <c:showDLblsOverMax val="0"/>
  </c:chart>
  <c:txPr>
    <a:bodyPr/>
    <a:lstStyle/>
    <a:p>
      <a:pPr>
        <a:defRPr sz="1800"/>
      </a:pPr>
      <a:endParaRPr lang="ru-RU"/>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E1F508-1366-41EA-B7F8-E3F9550350F7}" type="datetimeFigureOut">
              <a:rPr lang="ru-RU" smtClean="0"/>
              <a:t>22.04.2016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5EE187A-E2CB-45C5-81AE-DB23C25DD080}" type="slidenum">
              <a:rPr lang="ru-RU" smtClean="0"/>
              <a:t>‹#›</a:t>
            </a:fld>
            <a:endParaRPr lang="ru-RU"/>
          </a:p>
        </p:txBody>
      </p:sp>
    </p:spTree>
    <p:extLst>
      <p:ext uri="{BB962C8B-B14F-4D97-AF65-F5344CB8AC3E}">
        <p14:creationId xmlns:p14="http://schemas.microsoft.com/office/powerpoint/2010/main" val="40726213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5EE187A-E2CB-45C5-81AE-DB23C25DD080}" type="slidenum">
              <a:rPr lang="ru-RU" smtClean="0"/>
              <a:t>4</a:t>
            </a:fld>
            <a:endParaRPr lang="ru-RU" dirty="0"/>
          </a:p>
        </p:txBody>
      </p:sp>
    </p:spTree>
    <p:extLst>
      <p:ext uri="{BB962C8B-B14F-4D97-AF65-F5344CB8AC3E}">
        <p14:creationId xmlns:p14="http://schemas.microsoft.com/office/powerpoint/2010/main" val="2061777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5EE187A-E2CB-45C5-81AE-DB23C25DD080}" type="slidenum">
              <a:rPr lang="ru-RU" smtClean="0"/>
              <a:t>6</a:t>
            </a:fld>
            <a:endParaRPr lang="ru-RU"/>
          </a:p>
        </p:txBody>
      </p:sp>
    </p:spTree>
    <p:extLst>
      <p:ext uri="{BB962C8B-B14F-4D97-AF65-F5344CB8AC3E}">
        <p14:creationId xmlns:p14="http://schemas.microsoft.com/office/powerpoint/2010/main" val="618484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5EE187A-E2CB-45C5-81AE-DB23C25DD080}" type="slidenum">
              <a:rPr lang="ru-RU" smtClean="0"/>
              <a:t>16</a:t>
            </a:fld>
            <a:endParaRPr lang="ru-RU"/>
          </a:p>
        </p:txBody>
      </p:sp>
    </p:spTree>
    <p:extLst>
      <p:ext uri="{BB962C8B-B14F-4D97-AF65-F5344CB8AC3E}">
        <p14:creationId xmlns:p14="http://schemas.microsoft.com/office/powerpoint/2010/main" val="16883611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5EE187A-E2CB-45C5-81AE-DB23C25DD080}" type="slidenum">
              <a:rPr lang="ru-RU" smtClean="0"/>
              <a:t>17</a:t>
            </a:fld>
            <a:endParaRPr lang="ru-RU"/>
          </a:p>
        </p:txBody>
      </p:sp>
    </p:spTree>
    <p:extLst>
      <p:ext uri="{BB962C8B-B14F-4D97-AF65-F5344CB8AC3E}">
        <p14:creationId xmlns:p14="http://schemas.microsoft.com/office/powerpoint/2010/main" val="33039324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ru-RU" smtClean="0"/>
              <a:t>Образец заголовка</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4762DF32-4847-4F77-9531-8BAB1D512ADF}" type="datetimeFigureOut">
              <a:rPr lang="ru-RU" smtClean="0">
                <a:solidFill>
                  <a:srgbClr val="FEFAC9"/>
                </a:solidFill>
              </a:rPr>
              <a:pPr/>
              <a:t>22.04.2016</a:t>
            </a:fld>
            <a:endParaRPr lang="ru-RU">
              <a:solidFill>
                <a:srgbClr val="FEFAC9"/>
              </a:solidFill>
            </a:endParaRPr>
          </a:p>
        </p:txBody>
      </p:sp>
      <p:sp>
        <p:nvSpPr>
          <p:cNvPr id="5" name="Footer Placeholder 4"/>
          <p:cNvSpPr>
            <a:spLocks noGrp="1"/>
          </p:cNvSpPr>
          <p:nvPr>
            <p:ph type="ftr" sz="quarter" idx="11"/>
          </p:nvPr>
        </p:nvSpPr>
        <p:spPr>
          <a:xfrm>
            <a:off x="1174044" y="5357592"/>
            <a:ext cx="5034845" cy="365125"/>
          </a:xfrm>
        </p:spPr>
        <p:txBody>
          <a:bodyPr/>
          <a:lstStyle/>
          <a:p>
            <a:endParaRPr lang="ru-RU">
              <a:solidFill>
                <a:srgbClr val="FEFAC9"/>
              </a:solidFill>
            </a:endParaRPr>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9FFBD2DA-7101-4959-9BB7-3F9C903A8615}" type="slidenum">
              <a:rPr lang="ru-RU" smtClean="0">
                <a:solidFill>
                  <a:srgbClr val="FEFAC9"/>
                </a:solidFill>
              </a:rPr>
              <a:pPr/>
              <a:t>‹#›</a:t>
            </a:fld>
            <a:endParaRPr lang="ru-RU">
              <a:solidFill>
                <a:srgbClr val="FEFAC9"/>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4762DF32-4847-4F77-9531-8BAB1D512ADF}" type="datetimeFigureOut">
              <a:rPr lang="ru-RU" smtClean="0">
                <a:solidFill>
                  <a:srgbClr val="FEFAC9"/>
                </a:solidFill>
              </a:rPr>
              <a:pPr/>
              <a:t>22.04.2016</a:t>
            </a:fld>
            <a:endParaRPr lang="ru-RU">
              <a:solidFill>
                <a:srgbClr val="FEFAC9"/>
              </a:solidFill>
            </a:endParaRPr>
          </a:p>
        </p:txBody>
      </p:sp>
      <p:sp>
        <p:nvSpPr>
          <p:cNvPr id="5" name="Footer Placeholder 4"/>
          <p:cNvSpPr>
            <a:spLocks noGrp="1"/>
          </p:cNvSpPr>
          <p:nvPr>
            <p:ph type="ftr" sz="quarter" idx="11"/>
          </p:nvPr>
        </p:nvSpPr>
        <p:spPr/>
        <p:txBody>
          <a:bodyPr/>
          <a:lstStyle/>
          <a:p>
            <a:endParaRPr lang="ru-RU">
              <a:solidFill>
                <a:srgbClr val="FEFAC9"/>
              </a:solidFill>
            </a:endParaRPr>
          </a:p>
        </p:txBody>
      </p:sp>
      <p:sp>
        <p:nvSpPr>
          <p:cNvPr id="6" name="Slide Number Placeholder 5"/>
          <p:cNvSpPr>
            <a:spLocks noGrp="1"/>
          </p:cNvSpPr>
          <p:nvPr>
            <p:ph type="sldNum" sz="quarter" idx="12"/>
          </p:nvPr>
        </p:nvSpPr>
        <p:spPr/>
        <p:txBody>
          <a:bodyPr/>
          <a:lstStyle/>
          <a:p>
            <a:fld id="{9FFBD2DA-7101-4959-9BB7-3F9C903A8615}" type="slidenum">
              <a:rPr lang="ru-RU" smtClean="0">
                <a:solidFill>
                  <a:srgbClr val="FEFAC9"/>
                </a:solidFill>
              </a:rPr>
              <a:pPr/>
              <a:t>‹#›</a:t>
            </a:fld>
            <a:endParaRPr lang="ru-RU">
              <a:solidFill>
                <a:srgbClr val="FEFAC9"/>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4762DF32-4847-4F77-9531-8BAB1D512ADF}" type="datetimeFigureOut">
              <a:rPr lang="ru-RU" smtClean="0">
                <a:solidFill>
                  <a:srgbClr val="FEFAC9"/>
                </a:solidFill>
              </a:rPr>
              <a:pPr/>
              <a:t>22.04.2016</a:t>
            </a:fld>
            <a:endParaRPr lang="ru-RU">
              <a:solidFill>
                <a:srgbClr val="FEFAC9"/>
              </a:solidFill>
            </a:endParaRPr>
          </a:p>
        </p:txBody>
      </p:sp>
      <p:sp>
        <p:nvSpPr>
          <p:cNvPr id="5" name="Footer Placeholder 4"/>
          <p:cNvSpPr>
            <a:spLocks noGrp="1"/>
          </p:cNvSpPr>
          <p:nvPr>
            <p:ph type="ftr" sz="quarter" idx="11"/>
          </p:nvPr>
        </p:nvSpPr>
        <p:spPr/>
        <p:txBody>
          <a:bodyPr/>
          <a:lstStyle/>
          <a:p>
            <a:endParaRPr lang="ru-RU">
              <a:solidFill>
                <a:srgbClr val="FEFAC9"/>
              </a:solidFill>
            </a:endParaRPr>
          </a:p>
        </p:txBody>
      </p:sp>
      <p:sp>
        <p:nvSpPr>
          <p:cNvPr id="6" name="Slide Number Placeholder 5"/>
          <p:cNvSpPr>
            <a:spLocks noGrp="1"/>
          </p:cNvSpPr>
          <p:nvPr>
            <p:ph type="sldNum" sz="quarter" idx="12"/>
          </p:nvPr>
        </p:nvSpPr>
        <p:spPr/>
        <p:txBody>
          <a:bodyPr/>
          <a:lstStyle/>
          <a:p>
            <a:fld id="{9FFBD2DA-7101-4959-9BB7-3F9C903A8615}" type="slidenum">
              <a:rPr lang="ru-RU" smtClean="0">
                <a:solidFill>
                  <a:srgbClr val="FEFAC9"/>
                </a:solidFill>
              </a:rPr>
              <a:pPr/>
              <a:t>‹#›</a:t>
            </a:fld>
            <a:endParaRPr lang="ru-RU">
              <a:solidFill>
                <a:srgbClr val="FEFAC9"/>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4762DF32-4847-4F77-9531-8BAB1D512ADF}" type="datetimeFigureOut">
              <a:rPr lang="ru-RU" smtClean="0">
                <a:solidFill>
                  <a:srgbClr val="FEFAC9"/>
                </a:solidFill>
              </a:rPr>
              <a:pPr/>
              <a:t>22.04.2016</a:t>
            </a:fld>
            <a:endParaRPr lang="ru-RU">
              <a:solidFill>
                <a:srgbClr val="FEFAC9"/>
              </a:solidFill>
            </a:endParaRPr>
          </a:p>
        </p:txBody>
      </p:sp>
      <p:sp>
        <p:nvSpPr>
          <p:cNvPr id="5" name="Footer Placeholder 4"/>
          <p:cNvSpPr>
            <a:spLocks noGrp="1"/>
          </p:cNvSpPr>
          <p:nvPr>
            <p:ph type="ftr" sz="quarter" idx="11"/>
          </p:nvPr>
        </p:nvSpPr>
        <p:spPr/>
        <p:txBody>
          <a:bodyPr/>
          <a:lstStyle/>
          <a:p>
            <a:endParaRPr lang="ru-RU">
              <a:solidFill>
                <a:srgbClr val="FEFAC9"/>
              </a:solidFill>
            </a:endParaRPr>
          </a:p>
        </p:txBody>
      </p:sp>
      <p:sp>
        <p:nvSpPr>
          <p:cNvPr id="6" name="Slide Number Placeholder 5"/>
          <p:cNvSpPr>
            <a:spLocks noGrp="1"/>
          </p:cNvSpPr>
          <p:nvPr>
            <p:ph type="sldNum" sz="quarter" idx="12"/>
          </p:nvPr>
        </p:nvSpPr>
        <p:spPr/>
        <p:txBody>
          <a:bodyPr/>
          <a:lstStyle/>
          <a:p>
            <a:fld id="{9FFBD2DA-7101-4959-9BB7-3F9C903A8615}" type="slidenum">
              <a:rPr lang="ru-RU" smtClean="0">
                <a:solidFill>
                  <a:srgbClr val="FEFAC9"/>
                </a:solidFill>
              </a:rPr>
              <a:pPr/>
              <a:t>‹#›</a:t>
            </a:fld>
            <a:endParaRPr lang="ru-RU">
              <a:solidFill>
                <a:srgbClr val="FEFAC9"/>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762DF32-4847-4F77-9531-8BAB1D512ADF}" type="datetimeFigureOut">
              <a:rPr lang="ru-RU" smtClean="0">
                <a:solidFill>
                  <a:srgbClr val="FEFAC9"/>
                </a:solidFill>
              </a:rPr>
              <a:pPr/>
              <a:t>22.04.2016</a:t>
            </a:fld>
            <a:endParaRPr lang="ru-RU">
              <a:solidFill>
                <a:srgbClr val="FEFAC9"/>
              </a:solidFill>
            </a:endParaRPr>
          </a:p>
        </p:txBody>
      </p:sp>
      <p:sp>
        <p:nvSpPr>
          <p:cNvPr id="5" name="Footer Placeholder 4"/>
          <p:cNvSpPr>
            <a:spLocks noGrp="1"/>
          </p:cNvSpPr>
          <p:nvPr>
            <p:ph type="ftr" sz="quarter" idx="11"/>
          </p:nvPr>
        </p:nvSpPr>
        <p:spPr/>
        <p:txBody>
          <a:bodyPr/>
          <a:lstStyle/>
          <a:p>
            <a:endParaRPr lang="ru-RU">
              <a:solidFill>
                <a:srgbClr val="FEFAC9"/>
              </a:solidFill>
            </a:endParaRPr>
          </a:p>
        </p:txBody>
      </p:sp>
      <p:sp>
        <p:nvSpPr>
          <p:cNvPr id="6" name="Slide Number Placeholder 5"/>
          <p:cNvSpPr>
            <a:spLocks noGrp="1"/>
          </p:cNvSpPr>
          <p:nvPr>
            <p:ph type="sldNum" sz="quarter" idx="12"/>
          </p:nvPr>
        </p:nvSpPr>
        <p:spPr/>
        <p:txBody>
          <a:bodyPr/>
          <a:lstStyle/>
          <a:p>
            <a:fld id="{9FFBD2DA-7101-4959-9BB7-3F9C903A8615}" type="slidenum">
              <a:rPr lang="ru-RU" smtClean="0">
                <a:solidFill>
                  <a:srgbClr val="FEFAC9"/>
                </a:solidFill>
              </a:rPr>
              <a:pPr/>
              <a:t>‹#›</a:t>
            </a:fld>
            <a:endParaRPr lang="ru-RU">
              <a:solidFill>
                <a:srgbClr val="FEFAC9"/>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4762DF32-4847-4F77-9531-8BAB1D512ADF}" type="datetimeFigureOut">
              <a:rPr lang="ru-RU" smtClean="0">
                <a:solidFill>
                  <a:srgbClr val="FEFAC9"/>
                </a:solidFill>
              </a:rPr>
              <a:pPr/>
              <a:t>22.04.2016</a:t>
            </a:fld>
            <a:endParaRPr lang="ru-RU">
              <a:solidFill>
                <a:srgbClr val="FEFAC9"/>
              </a:solidFill>
            </a:endParaRPr>
          </a:p>
        </p:txBody>
      </p:sp>
      <p:sp>
        <p:nvSpPr>
          <p:cNvPr id="6" name="Footer Placeholder 5"/>
          <p:cNvSpPr>
            <a:spLocks noGrp="1"/>
          </p:cNvSpPr>
          <p:nvPr>
            <p:ph type="ftr" sz="quarter" idx="11"/>
          </p:nvPr>
        </p:nvSpPr>
        <p:spPr/>
        <p:txBody>
          <a:bodyPr/>
          <a:lstStyle/>
          <a:p>
            <a:endParaRPr lang="ru-RU">
              <a:solidFill>
                <a:srgbClr val="FEFAC9"/>
              </a:solidFill>
            </a:endParaRPr>
          </a:p>
        </p:txBody>
      </p:sp>
      <p:sp>
        <p:nvSpPr>
          <p:cNvPr id="7" name="Slide Number Placeholder 6"/>
          <p:cNvSpPr>
            <a:spLocks noGrp="1"/>
          </p:cNvSpPr>
          <p:nvPr>
            <p:ph type="sldNum" sz="quarter" idx="12"/>
          </p:nvPr>
        </p:nvSpPr>
        <p:spPr/>
        <p:txBody>
          <a:bodyPr/>
          <a:lstStyle/>
          <a:p>
            <a:fld id="{9FFBD2DA-7101-4959-9BB7-3F9C903A8615}" type="slidenum">
              <a:rPr lang="ru-RU" smtClean="0">
                <a:solidFill>
                  <a:srgbClr val="FEFAC9"/>
                </a:solidFill>
              </a:rPr>
              <a:pPr/>
              <a:t>‹#›</a:t>
            </a:fld>
            <a:endParaRPr lang="ru-RU">
              <a:solidFill>
                <a:srgbClr val="FEFAC9"/>
              </a:solidFill>
            </a:endParaRPr>
          </a:p>
        </p:txBody>
      </p:sp>
      <p:sp>
        <p:nvSpPr>
          <p:cNvPr id="9" name="Content Placeholder 8"/>
          <p:cNvSpPr>
            <a:spLocks noGrp="1"/>
          </p:cNvSpPr>
          <p:nvPr>
            <p:ph sz="quarter" idx="13"/>
          </p:nvPr>
        </p:nvSpPr>
        <p:spPr>
          <a:xfrm>
            <a:off x="1298448" y="2121407"/>
            <a:ext cx="3200400" cy="360273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fld id="{4762DF32-4847-4F77-9531-8BAB1D512ADF}" type="datetimeFigureOut">
              <a:rPr lang="ru-RU" smtClean="0">
                <a:solidFill>
                  <a:srgbClr val="FEFAC9"/>
                </a:solidFill>
              </a:rPr>
              <a:pPr/>
              <a:t>22.04.2016</a:t>
            </a:fld>
            <a:endParaRPr lang="ru-RU">
              <a:solidFill>
                <a:srgbClr val="FEFAC9"/>
              </a:solidFill>
            </a:endParaRPr>
          </a:p>
        </p:txBody>
      </p:sp>
      <p:sp>
        <p:nvSpPr>
          <p:cNvPr id="8" name="Footer Placeholder 7"/>
          <p:cNvSpPr>
            <a:spLocks noGrp="1"/>
          </p:cNvSpPr>
          <p:nvPr>
            <p:ph type="ftr" sz="quarter" idx="11"/>
          </p:nvPr>
        </p:nvSpPr>
        <p:spPr/>
        <p:txBody>
          <a:bodyPr/>
          <a:lstStyle/>
          <a:p>
            <a:endParaRPr lang="ru-RU">
              <a:solidFill>
                <a:srgbClr val="FEFAC9"/>
              </a:solidFill>
            </a:endParaRPr>
          </a:p>
        </p:txBody>
      </p:sp>
      <p:sp>
        <p:nvSpPr>
          <p:cNvPr id="9" name="Slide Number Placeholder 8"/>
          <p:cNvSpPr>
            <a:spLocks noGrp="1"/>
          </p:cNvSpPr>
          <p:nvPr>
            <p:ph type="sldNum" sz="quarter" idx="12"/>
          </p:nvPr>
        </p:nvSpPr>
        <p:spPr/>
        <p:txBody>
          <a:bodyPr/>
          <a:lstStyle/>
          <a:p>
            <a:fld id="{9FFBD2DA-7101-4959-9BB7-3F9C903A8615}" type="slidenum">
              <a:rPr lang="ru-RU" smtClean="0">
                <a:solidFill>
                  <a:srgbClr val="FEFAC9"/>
                </a:solidFill>
              </a:rPr>
              <a:pPr/>
              <a:t>‹#›</a:t>
            </a:fld>
            <a:endParaRPr lang="ru-RU">
              <a:solidFill>
                <a:srgbClr val="FEFAC9"/>
              </a:solidFill>
            </a:endParaRPr>
          </a:p>
        </p:txBody>
      </p:sp>
      <p:sp>
        <p:nvSpPr>
          <p:cNvPr id="11" name="Content Placeholder 10"/>
          <p:cNvSpPr>
            <a:spLocks noGrp="1"/>
          </p:cNvSpPr>
          <p:nvPr>
            <p:ph sz="quarter" idx="13"/>
          </p:nvPr>
        </p:nvSpPr>
        <p:spPr>
          <a:xfrm>
            <a:off x="1298448" y="2944368"/>
            <a:ext cx="3227832" cy="277977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4762DF32-4847-4F77-9531-8BAB1D512ADF}" type="datetimeFigureOut">
              <a:rPr lang="ru-RU" smtClean="0">
                <a:solidFill>
                  <a:srgbClr val="FEFAC9"/>
                </a:solidFill>
              </a:rPr>
              <a:pPr/>
              <a:t>22.04.2016</a:t>
            </a:fld>
            <a:endParaRPr lang="ru-RU">
              <a:solidFill>
                <a:srgbClr val="FEFAC9"/>
              </a:solidFill>
            </a:endParaRPr>
          </a:p>
        </p:txBody>
      </p:sp>
      <p:sp>
        <p:nvSpPr>
          <p:cNvPr id="4" name="Footer Placeholder 3"/>
          <p:cNvSpPr>
            <a:spLocks noGrp="1"/>
          </p:cNvSpPr>
          <p:nvPr>
            <p:ph type="ftr" sz="quarter" idx="11"/>
          </p:nvPr>
        </p:nvSpPr>
        <p:spPr/>
        <p:txBody>
          <a:bodyPr/>
          <a:lstStyle/>
          <a:p>
            <a:endParaRPr lang="ru-RU">
              <a:solidFill>
                <a:srgbClr val="FEFAC9"/>
              </a:solidFill>
            </a:endParaRPr>
          </a:p>
        </p:txBody>
      </p:sp>
      <p:sp>
        <p:nvSpPr>
          <p:cNvPr id="5" name="Slide Number Placeholder 4"/>
          <p:cNvSpPr>
            <a:spLocks noGrp="1"/>
          </p:cNvSpPr>
          <p:nvPr>
            <p:ph type="sldNum" sz="quarter" idx="12"/>
          </p:nvPr>
        </p:nvSpPr>
        <p:spPr/>
        <p:txBody>
          <a:bodyPr/>
          <a:lstStyle/>
          <a:p>
            <a:fld id="{9FFBD2DA-7101-4959-9BB7-3F9C903A8615}" type="slidenum">
              <a:rPr lang="ru-RU" smtClean="0">
                <a:solidFill>
                  <a:srgbClr val="FEFAC9"/>
                </a:solidFill>
              </a:rPr>
              <a:pPr/>
              <a:t>‹#›</a:t>
            </a:fld>
            <a:endParaRPr lang="ru-RU">
              <a:solidFill>
                <a:srgbClr val="FEFAC9"/>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62DF32-4847-4F77-9531-8BAB1D512ADF}" type="datetimeFigureOut">
              <a:rPr lang="ru-RU" smtClean="0">
                <a:solidFill>
                  <a:srgbClr val="FEFAC9"/>
                </a:solidFill>
              </a:rPr>
              <a:pPr/>
              <a:t>22.04.2016</a:t>
            </a:fld>
            <a:endParaRPr lang="ru-RU">
              <a:solidFill>
                <a:srgbClr val="FEFAC9"/>
              </a:solidFill>
            </a:endParaRPr>
          </a:p>
        </p:txBody>
      </p:sp>
      <p:sp>
        <p:nvSpPr>
          <p:cNvPr id="3" name="Footer Placeholder 2"/>
          <p:cNvSpPr>
            <a:spLocks noGrp="1"/>
          </p:cNvSpPr>
          <p:nvPr>
            <p:ph type="ftr" sz="quarter" idx="11"/>
          </p:nvPr>
        </p:nvSpPr>
        <p:spPr/>
        <p:txBody>
          <a:bodyPr/>
          <a:lstStyle/>
          <a:p>
            <a:endParaRPr lang="ru-RU">
              <a:solidFill>
                <a:srgbClr val="FEFAC9"/>
              </a:solidFill>
            </a:endParaRPr>
          </a:p>
        </p:txBody>
      </p:sp>
      <p:sp>
        <p:nvSpPr>
          <p:cNvPr id="4" name="Slide Number Placeholder 3"/>
          <p:cNvSpPr>
            <a:spLocks noGrp="1"/>
          </p:cNvSpPr>
          <p:nvPr>
            <p:ph type="sldNum" sz="quarter" idx="12"/>
          </p:nvPr>
        </p:nvSpPr>
        <p:spPr/>
        <p:txBody>
          <a:bodyPr/>
          <a:lstStyle/>
          <a:p>
            <a:fld id="{9FFBD2DA-7101-4959-9BB7-3F9C903A8615}" type="slidenum">
              <a:rPr lang="ru-RU" smtClean="0">
                <a:solidFill>
                  <a:srgbClr val="FEFAC9"/>
                </a:solidFill>
              </a:rPr>
              <a:pPr/>
              <a:t>‹#›</a:t>
            </a:fld>
            <a:endParaRPr lang="ru-RU">
              <a:solidFill>
                <a:srgbClr val="FEFAC9"/>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ru-RU" smtClean="0"/>
              <a:t>Образец заголовка</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rot="60000">
            <a:off x="6341698" y="5885672"/>
            <a:ext cx="1213821" cy="365125"/>
          </a:xfrm>
        </p:spPr>
        <p:txBody>
          <a:bodyPr/>
          <a:lstStyle/>
          <a:p>
            <a:fld id="{4762DF32-4847-4F77-9531-8BAB1D512ADF}" type="datetimeFigureOut">
              <a:rPr lang="ru-RU" smtClean="0">
                <a:solidFill>
                  <a:srgbClr val="FEFAC9"/>
                </a:solidFill>
              </a:rPr>
              <a:pPr/>
              <a:t>22.04.2016</a:t>
            </a:fld>
            <a:endParaRPr lang="ru-RU">
              <a:solidFill>
                <a:srgbClr val="FEFAC9"/>
              </a:solidFill>
            </a:endParaRPr>
          </a:p>
        </p:txBody>
      </p:sp>
      <p:sp>
        <p:nvSpPr>
          <p:cNvPr id="6" name="Footer Placeholder 5"/>
          <p:cNvSpPr>
            <a:spLocks noGrp="1"/>
          </p:cNvSpPr>
          <p:nvPr>
            <p:ph type="ftr" sz="quarter" idx="11"/>
          </p:nvPr>
        </p:nvSpPr>
        <p:spPr>
          <a:xfrm rot="-60000">
            <a:off x="914554" y="5829261"/>
            <a:ext cx="3522607" cy="365125"/>
          </a:xfrm>
        </p:spPr>
        <p:txBody>
          <a:bodyPr/>
          <a:lstStyle/>
          <a:p>
            <a:endParaRPr lang="ru-RU">
              <a:solidFill>
                <a:srgbClr val="FEFAC9"/>
              </a:solidFill>
            </a:endParaRPr>
          </a:p>
        </p:txBody>
      </p:sp>
      <p:sp>
        <p:nvSpPr>
          <p:cNvPr id="7" name="Slide Number Placeholder 6"/>
          <p:cNvSpPr>
            <a:spLocks noGrp="1"/>
          </p:cNvSpPr>
          <p:nvPr>
            <p:ph type="sldNum" sz="quarter" idx="12"/>
          </p:nvPr>
        </p:nvSpPr>
        <p:spPr>
          <a:xfrm rot="60000">
            <a:off x="7557313" y="5896961"/>
            <a:ext cx="554023" cy="365125"/>
          </a:xfrm>
        </p:spPr>
        <p:txBody>
          <a:bodyPr/>
          <a:lstStyle/>
          <a:p>
            <a:fld id="{9FFBD2DA-7101-4959-9BB7-3F9C903A8615}" type="slidenum">
              <a:rPr lang="ru-RU" smtClean="0">
                <a:solidFill>
                  <a:srgbClr val="FEFAC9"/>
                </a:solidFill>
              </a:rPr>
              <a:pPr/>
              <a:t>‹#›</a:t>
            </a:fld>
            <a:endParaRPr lang="ru-RU">
              <a:solidFill>
                <a:srgbClr val="FEFAC9"/>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rot="60000">
            <a:off x="6345936" y="5888737"/>
            <a:ext cx="1213821" cy="365125"/>
          </a:xfrm>
        </p:spPr>
        <p:txBody>
          <a:bodyPr/>
          <a:lstStyle/>
          <a:p>
            <a:fld id="{4762DF32-4847-4F77-9531-8BAB1D512ADF}" type="datetimeFigureOut">
              <a:rPr lang="ru-RU" smtClean="0">
                <a:solidFill>
                  <a:srgbClr val="FEFAC9"/>
                </a:solidFill>
              </a:rPr>
              <a:pPr/>
              <a:t>22.04.2016</a:t>
            </a:fld>
            <a:endParaRPr lang="ru-RU">
              <a:solidFill>
                <a:srgbClr val="FEFAC9"/>
              </a:solidFill>
            </a:endParaRPr>
          </a:p>
        </p:txBody>
      </p:sp>
      <p:sp>
        <p:nvSpPr>
          <p:cNvPr id="6" name="Footer Placeholder 5"/>
          <p:cNvSpPr>
            <a:spLocks noGrp="1"/>
          </p:cNvSpPr>
          <p:nvPr>
            <p:ph type="ftr" sz="quarter" idx="11"/>
          </p:nvPr>
        </p:nvSpPr>
        <p:spPr>
          <a:xfrm rot="-60000">
            <a:off x="914569" y="5831037"/>
            <a:ext cx="3319043" cy="365125"/>
          </a:xfrm>
        </p:spPr>
        <p:txBody>
          <a:bodyPr/>
          <a:lstStyle/>
          <a:p>
            <a:endParaRPr lang="ru-RU">
              <a:solidFill>
                <a:srgbClr val="FEFAC9"/>
              </a:solidFill>
            </a:endParaRPr>
          </a:p>
        </p:txBody>
      </p:sp>
      <p:sp>
        <p:nvSpPr>
          <p:cNvPr id="7" name="Slide Number Placeholder 6"/>
          <p:cNvSpPr>
            <a:spLocks noGrp="1"/>
          </p:cNvSpPr>
          <p:nvPr>
            <p:ph type="sldNum" sz="quarter" idx="12"/>
          </p:nvPr>
        </p:nvSpPr>
        <p:spPr>
          <a:xfrm rot="60000">
            <a:off x="7562089" y="5900026"/>
            <a:ext cx="554023" cy="365125"/>
          </a:xfrm>
        </p:spPr>
        <p:txBody>
          <a:bodyPr/>
          <a:lstStyle/>
          <a:p>
            <a:fld id="{9FFBD2DA-7101-4959-9BB7-3F9C903A8615}" type="slidenum">
              <a:rPr lang="ru-RU" smtClean="0">
                <a:solidFill>
                  <a:srgbClr val="FEFAC9"/>
                </a:solidFill>
              </a:rPr>
              <a:pPr/>
              <a:t>‹#›</a:t>
            </a:fld>
            <a:endParaRPr lang="ru-RU">
              <a:solidFill>
                <a:srgbClr val="FEFAC9"/>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F731D666-1DD9-4746-A450-C0864E33C657}" type="datetimeFigureOut">
              <a:rPr lang="ru-RU" smtClean="0"/>
              <a:t>22.04.2016</a:t>
            </a:fld>
            <a:endParaRPr lang="ru-RU"/>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ru-RU"/>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2562CE6E-CCBC-4BCD-A613-7E64D8CA1A01}"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4453" r:id="rId1"/>
    <p:sldLayoutId id="2147484454" r:id="rId2"/>
    <p:sldLayoutId id="2147484455" r:id="rId3"/>
    <p:sldLayoutId id="2147484456" r:id="rId4"/>
    <p:sldLayoutId id="2147484457" r:id="rId5"/>
    <p:sldLayoutId id="2147484458" r:id="rId6"/>
    <p:sldLayoutId id="2147484459" r:id="rId7"/>
    <p:sldLayoutId id="2147484460" r:id="rId8"/>
    <p:sldLayoutId id="2147484461" r:id="rId9"/>
    <p:sldLayoutId id="2147484462" r:id="rId10"/>
    <p:sldLayoutId id="21474844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7.xml"/><Relationship Id="rId4" Type="http://schemas.openxmlformats.org/officeDocument/2006/relationships/chart" Target="../charts/char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chart" Target="../charts/chart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hyperlink" Target="mailto:finans@severm.mels.ru"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e12-10a.narod.ru/album/sever/1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5" y="1124744"/>
            <a:ext cx="6912769" cy="468052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a:xfrm>
            <a:off x="1475656" y="692696"/>
            <a:ext cx="5723468" cy="1828090"/>
          </a:xfrm>
          <a:solidFill>
            <a:srgbClr val="FFC7AB"/>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a:normAutofit fontScale="90000"/>
          </a:bodyPr>
          <a:lstStyle/>
          <a:p>
            <a:r>
              <a:rPr lang="ru-RU" dirty="0" smtClean="0"/>
              <a:t>Итоги исполнения бюджета ЗАТО г. Североморск</a:t>
            </a:r>
            <a:endParaRPr lang="ru-RU" dirty="0"/>
          </a:p>
        </p:txBody>
      </p:sp>
      <p:sp>
        <p:nvSpPr>
          <p:cNvPr id="3" name="Подзаголовок 2"/>
          <p:cNvSpPr>
            <a:spLocks noGrp="1"/>
          </p:cNvSpPr>
          <p:nvPr>
            <p:ph type="subTitle" idx="1"/>
          </p:nvPr>
        </p:nvSpPr>
        <p:spPr>
          <a:xfrm>
            <a:off x="2483768" y="5085184"/>
            <a:ext cx="2480320" cy="622920"/>
          </a:xfrm>
          <a:solidFill>
            <a:srgbClr val="FFC7AB"/>
          </a:solidFill>
          <a:effectLst>
            <a:innerShdw blurRad="114300">
              <a:prstClr val="black"/>
            </a:innerShdw>
          </a:effectLst>
        </p:spPr>
        <p:txBody>
          <a:bodyPr/>
          <a:lstStyle/>
          <a:p>
            <a:r>
              <a:rPr lang="ru-RU" dirty="0">
                <a:solidFill>
                  <a:schemeClr val="tx1"/>
                </a:solidFill>
              </a:rPr>
              <a:t>з</a:t>
            </a:r>
            <a:r>
              <a:rPr lang="ru-RU" dirty="0" smtClean="0">
                <a:solidFill>
                  <a:schemeClr val="tx1"/>
                </a:solidFill>
              </a:rPr>
              <a:t>а 201</a:t>
            </a:r>
            <a:r>
              <a:rPr lang="en-US" dirty="0" smtClean="0">
                <a:solidFill>
                  <a:schemeClr val="tx1"/>
                </a:solidFill>
              </a:rPr>
              <a:t>5</a:t>
            </a:r>
            <a:r>
              <a:rPr lang="ru-RU" dirty="0" smtClean="0">
                <a:solidFill>
                  <a:schemeClr val="tx1"/>
                </a:solidFill>
              </a:rPr>
              <a:t> год</a:t>
            </a:r>
          </a:p>
          <a:p>
            <a:endParaRPr lang="ru-RU" dirty="0"/>
          </a:p>
        </p:txBody>
      </p:sp>
    </p:spTree>
    <p:extLst>
      <p:ext uri="{BB962C8B-B14F-4D97-AF65-F5344CB8AC3E}">
        <p14:creationId xmlns:p14="http://schemas.microsoft.com/office/powerpoint/2010/main" val="32094164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7704" y="652046"/>
            <a:ext cx="5472608" cy="369332"/>
          </a:xfrm>
          <a:prstGeom prst="rect">
            <a:avLst/>
          </a:prstGeom>
          <a:noFill/>
        </p:spPr>
        <p:txBody>
          <a:bodyPr wrap="square" rtlCol="0">
            <a:spAutoFit/>
          </a:bodyPr>
          <a:lstStyle/>
          <a:p>
            <a:pPr algn="ctr"/>
            <a:r>
              <a:rPr lang="ru-RU" b="1" dirty="0"/>
              <a:t>НЕНАЛОГОВЫЕ ДОХОДЫ</a:t>
            </a:r>
          </a:p>
        </p:txBody>
      </p:sp>
      <p:graphicFrame>
        <p:nvGraphicFramePr>
          <p:cNvPr id="4" name="Диаграмма 3"/>
          <p:cNvGraphicFramePr/>
          <p:nvPr>
            <p:extLst>
              <p:ext uri="{D42A27DB-BD31-4B8C-83A1-F6EECF244321}">
                <p14:modId xmlns:p14="http://schemas.microsoft.com/office/powerpoint/2010/main" val="2361215527"/>
              </p:ext>
            </p:extLst>
          </p:nvPr>
        </p:nvGraphicFramePr>
        <p:xfrm>
          <a:off x="899592" y="3717032"/>
          <a:ext cx="7344816" cy="244827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Таблица 4"/>
          <p:cNvGraphicFramePr>
            <a:graphicFrameLocks noGrp="1"/>
          </p:cNvGraphicFramePr>
          <p:nvPr>
            <p:extLst>
              <p:ext uri="{D42A27DB-BD31-4B8C-83A1-F6EECF244321}">
                <p14:modId xmlns:p14="http://schemas.microsoft.com/office/powerpoint/2010/main" val="3062552992"/>
              </p:ext>
            </p:extLst>
          </p:nvPr>
        </p:nvGraphicFramePr>
        <p:xfrm>
          <a:off x="971599" y="1124744"/>
          <a:ext cx="7272808" cy="2441572"/>
        </p:xfrm>
        <a:graphic>
          <a:graphicData uri="http://schemas.openxmlformats.org/drawingml/2006/table">
            <a:tbl>
              <a:tblPr>
                <a:effectLst>
                  <a:innerShdw blurRad="63500" dist="50800" dir="16200000">
                    <a:prstClr val="black">
                      <a:alpha val="50000"/>
                    </a:prstClr>
                  </a:innerShdw>
                </a:effectLst>
                <a:tableStyleId>{5C22544A-7EE6-4342-B048-85BDC9FD1C3A}</a:tableStyleId>
              </a:tblPr>
              <a:tblGrid>
                <a:gridCol w="2764129"/>
                <a:gridCol w="1556352"/>
                <a:gridCol w="800523"/>
                <a:gridCol w="783653"/>
                <a:gridCol w="732719"/>
                <a:gridCol w="635432"/>
              </a:tblGrid>
              <a:tr h="502379">
                <a:tc>
                  <a:txBody>
                    <a:bodyPr/>
                    <a:lstStyle/>
                    <a:p>
                      <a:pPr algn="ctr" fontAlgn="b"/>
                      <a:r>
                        <a:rPr lang="ru-RU" sz="900" b="1" u="none" strike="noStrike" dirty="0">
                          <a:effectLst/>
                        </a:rPr>
                        <a:t>Наименование</a:t>
                      </a:r>
                      <a:endParaRPr lang="ru-RU" sz="900" b="1" i="0" u="none" strike="noStrike" dirty="0">
                        <a:effectLst/>
                        <a:latin typeface="Times New Roman"/>
                      </a:endParaRPr>
                    </a:p>
                  </a:txBody>
                  <a:tcPr marL="7388" marR="7388" marT="7388" marB="0" anchor="b"/>
                </a:tc>
                <a:tc>
                  <a:txBody>
                    <a:bodyPr/>
                    <a:lstStyle/>
                    <a:p>
                      <a:pPr algn="ctr" fontAlgn="b"/>
                      <a:r>
                        <a:rPr lang="ru-RU" sz="900" b="1" u="none" strike="noStrike" dirty="0">
                          <a:effectLst/>
                        </a:rPr>
                        <a:t>Коды бюджетной классификации Российской Федерации</a:t>
                      </a:r>
                      <a:endParaRPr lang="ru-RU" sz="900" b="1" i="0" u="none" strike="noStrike" dirty="0">
                        <a:effectLst/>
                        <a:latin typeface="Times New Roman"/>
                      </a:endParaRPr>
                    </a:p>
                  </a:txBody>
                  <a:tcPr marL="7388" marR="7388" marT="7388" marB="0" anchor="b"/>
                </a:tc>
                <a:tc>
                  <a:txBody>
                    <a:bodyPr/>
                    <a:lstStyle/>
                    <a:p>
                      <a:pPr algn="ctr" fontAlgn="ctr"/>
                      <a:r>
                        <a:rPr lang="ru-RU" sz="900" b="1" u="none" strike="noStrike" dirty="0">
                          <a:effectLst/>
                        </a:rPr>
                        <a:t>Утверждено на 2015 год</a:t>
                      </a:r>
                      <a:endParaRPr lang="ru-RU" sz="900" b="1" i="0" u="none" strike="noStrike" dirty="0">
                        <a:effectLst/>
                        <a:latin typeface="Times New Roman"/>
                      </a:endParaRPr>
                    </a:p>
                  </a:txBody>
                  <a:tcPr marL="7388" marR="7388" marT="7388" marB="0" anchor="ctr"/>
                </a:tc>
                <a:tc>
                  <a:txBody>
                    <a:bodyPr/>
                    <a:lstStyle/>
                    <a:p>
                      <a:pPr algn="ctr" fontAlgn="ctr"/>
                      <a:r>
                        <a:rPr lang="ru-RU" sz="900" b="1" u="none" strike="noStrike" dirty="0">
                          <a:effectLst/>
                        </a:rPr>
                        <a:t>Исполнено</a:t>
                      </a:r>
                      <a:endParaRPr lang="ru-RU" sz="900" b="1" i="0" u="none" strike="noStrike" dirty="0">
                        <a:effectLst/>
                        <a:latin typeface="Times New Roman"/>
                      </a:endParaRPr>
                    </a:p>
                  </a:txBody>
                  <a:tcPr marL="7388" marR="7388" marT="7388" marB="0" anchor="ctr"/>
                </a:tc>
                <a:tc>
                  <a:txBody>
                    <a:bodyPr/>
                    <a:lstStyle/>
                    <a:p>
                      <a:pPr algn="ctr" fontAlgn="ctr"/>
                      <a:r>
                        <a:rPr lang="ru-RU" sz="900" b="1" u="none" strike="noStrike" dirty="0">
                          <a:effectLst/>
                        </a:rPr>
                        <a:t>% исполнения к годовому плану</a:t>
                      </a:r>
                      <a:endParaRPr lang="ru-RU" sz="900" b="1" i="0" u="none" strike="noStrike" dirty="0">
                        <a:effectLst/>
                        <a:latin typeface="Times New Roman"/>
                      </a:endParaRPr>
                    </a:p>
                  </a:txBody>
                  <a:tcPr marL="7388" marR="7388" marT="7388" marB="0" anchor="ctr"/>
                </a:tc>
                <a:tc>
                  <a:txBody>
                    <a:bodyPr/>
                    <a:lstStyle/>
                    <a:p>
                      <a:pPr algn="ctr" fontAlgn="ctr"/>
                      <a:r>
                        <a:rPr lang="ru-RU" sz="900" b="1" u="none" strike="noStrike" dirty="0">
                          <a:effectLst/>
                        </a:rPr>
                        <a:t>удельный </a:t>
                      </a:r>
                      <a:r>
                        <a:rPr lang="ru-RU" sz="900" b="1" u="none" strike="noStrike" dirty="0" smtClean="0">
                          <a:effectLst/>
                        </a:rPr>
                        <a:t>вес в общем объеме доходов</a:t>
                      </a:r>
                      <a:endParaRPr lang="ru-RU" sz="900" b="1" i="0" u="none" strike="noStrike" dirty="0">
                        <a:effectLst/>
                        <a:latin typeface="Times New Roman"/>
                      </a:endParaRPr>
                    </a:p>
                  </a:txBody>
                  <a:tcPr marL="7388" marR="7388" marT="7388" marB="0" anchor="ctr"/>
                </a:tc>
              </a:tr>
              <a:tr h="125595">
                <a:tc>
                  <a:txBody>
                    <a:bodyPr/>
                    <a:lstStyle/>
                    <a:p>
                      <a:pPr algn="just" fontAlgn="t"/>
                      <a:r>
                        <a:rPr lang="ru-RU" sz="900" b="1" u="none" strike="noStrike">
                          <a:effectLst/>
                        </a:rPr>
                        <a:t>НЕНАЛОГОВЫЕ ДОХОДЫ</a:t>
                      </a:r>
                      <a:endParaRPr lang="ru-RU" sz="900" b="1" i="0" u="none" strike="noStrike">
                        <a:effectLst/>
                        <a:latin typeface="Times New Roman"/>
                      </a:endParaRPr>
                    </a:p>
                  </a:txBody>
                  <a:tcPr marL="7388" marR="7388" marT="7388" marB="0"/>
                </a:tc>
                <a:tc>
                  <a:txBody>
                    <a:bodyPr/>
                    <a:lstStyle/>
                    <a:p>
                      <a:pPr algn="ctr" fontAlgn="t"/>
                      <a:r>
                        <a:rPr lang="ru-RU" sz="900" b="1" u="none" strike="noStrike">
                          <a:effectLst/>
                        </a:rPr>
                        <a:t> </a:t>
                      </a:r>
                      <a:endParaRPr lang="ru-RU" sz="900" b="1" i="0" u="none" strike="noStrike">
                        <a:effectLst/>
                        <a:latin typeface="Times New Roman"/>
                      </a:endParaRPr>
                    </a:p>
                  </a:txBody>
                  <a:tcPr marL="7388" marR="7388" marT="7388" marB="0"/>
                </a:tc>
                <a:tc>
                  <a:txBody>
                    <a:bodyPr/>
                    <a:lstStyle/>
                    <a:p>
                      <a:pPr algn="r" fontAlgn="t"/>
                      <a:r>
                        <a:rPr lang="ru-RU" sz="900" b="1" u="none" strike="noStrike" dirty="0">
                          <a:effectLst/>
                        </a:rPr>
                        <a:t>146 721,8</a:t>
                      </a:r>
                      <a:endParaRPr lang="ru-RU" sz="900" b="1" i="0" u="none" strike="noStrike" dirty="0">
                        <a:effectLst/>
                        <a:latin typeface="Times New Roman"/>
                      </a:endParaRPr>
                    </a:p>
                  </a:txBody>
                  <a:tcPr marL="7388" marR="88655" marT="7388" marB="0"/>
                </a:tc>
                <a:tc>
                  <a:txBody>
                    <a:bodyPr/>
                    <a:lstStyle/>
                    <a:p>
                      <a:pPr algn="r" fontAlgn="t"/>
                      <a:r>
                        <a:rPr lang="ru-RU" sz="900" b="1" u="none" strike="noStrike" dirty="0">
                          <a:effectLst/>
                        </a:rPr>
                        <a:t>183 150,4</a:t>
                      </a:r>
                      <a:endParaRPr lang="ru-RU" sz="900" b="1" i="0" u="none" strike="noStrike" dirty="0">
                        <a:effectLst/>
                        <a:latin typeface="Times New Roman"/>
                      </a:endParaRPr>
                    </a:p>
                  </a:txBody>
                  <a:tcPr marL="7388" marR="88655" marT="7388" marB="0"/>
                </a:tc>
                <a:tc>
                  <a:txBody>
                    <a:bodyPr/>
                    <a:lstStyle/>
                    <a:p>
                      <a:pPr algn="r" fontAlgn="t"/>
                      <a:r>
                        <a:rPr lang="ru-RU" sz="900" b="1" u="none" strike="noStrike">
                          <a:effectLst/>
                        </a:rPr>
                        <a:t>124,8</a:t>
                      </a:r>
                      <a:endParaRPr lang="ru-RU" sz="900" b="1" i="0" u="none" strike="noStrike">
                        <a:effectLst/>
                        <a:latin typeface="Times New Roman"/>
                      </a:endParaRPr>
                    </a:p>
                  </a:txBody>
                  <a:tcPr marL="7388" marR="88655" marT="7388" marB="0"/>
                </a:tc>
                <a:tc>
                  <a:txBody>
                    <a:bodyPr/>
                    <a:lstStyle/>
                    <a:p>
                      <a:pPr algn="ctr" fontAlgn="ctr"/>
                      <a:r>
                        <a:rPr lang="ru-RU" sz="900" b="1" u="none" strike="noStrike" dirty="0">
                          <a:effectLst/>
                        </a:rPr>
                        <a:t>7,4</a:t>
                      </a:r>
                      <a:endParaRPr lang="ru-RU" sz="900" b="1" i="0" u="none" strike="noStrike" dirty="0">
                        <a:effectLst/>
                        <a:latin typeface="Times New Roman"/>
                      </a:endParaRPr>
                    </a:p>
                  </a:txBody>
                  <a:tcPr marL="7388" marR="7388" marT="7388" marB="0" anchor="ctr"/>
                </a:tc>
              </a:tr>
              <a:tr h="354621">
                <a:tc>
                  <a:txBody>
                    <a:bodyPr/>
                    <a:lstStyle/>
                    <a:p>
                      <a:pPr algn="just" fontAlgn="t"/>
                      <a:r>
                        <a:rPr lang="ru-RU" sz="900" u="none" strike="noStrike">
                          <a:effectLst/>
                        </a:rPr>
                        <a:t>ДОХОДЫ ОТ ИСПОЛЬЗОВАНИЯ ИМУЩЕСТВА, НАХОДЯЩЕГОСЯ В ГОСУДАРСТВЕННОЙ И МУНИЦИПАЛЬНОЙ СОБСТВЕННОСТИ</a:t>
                      </a:r>
                      <a:endParaRPr lang="ru-RU" sz="900" b="0" i="0" u="none" strike="noStrike">
                        <a:effectLst/>
                        <a:latin typeface="Times New Roman"/>
                      </a:endParaRPr>
                    </a:p>
                  </a:txBody>
                  <a:tcPr marL="7388" marR="7388" marT="7388" marB="0"/>
                </a:tc>
                <a:tc>
                  <a:txBody>
                    <a:bodyPr/>
                    <a:lstStyle/>
                    <a:p>
                      <a:pPr algn="ctr" fontAlgn="t"/>
                      <a:r>
                        <a:rPr lang="ru-RU" sz="900" u="none" strike="noStrike">
                          <a:effectLst/>
                        </a:rPr>
                        <a:t>000 1 11 00000 00 0000 000</a:t>
                      </a:r>
                      <a:endParaRPr lang="ru-RU" sz="900" b="0" i="0" u="none" strike="noStrike">
                        <a:effectLst/>
                        <a:latin typeface="Times New Roman"/>
                      </a:endParaRPr>
                    </a:p>
                  </a:txBody>
                  <a:tcPr marL="7388" marR="7388" marT="7388" marB="0"/>
                </a:tc>
                <a:tc>
                  <a:txBody>
                    <a:bodyPr/>
                    <a:lstStyle/>
                    <a:p>
                      <a:pPr algn="r" fontAlgn="t"/>
                      <a:r>
                        <a:rPr lang="ru-RU" sz="900" u="none" strike="noStrike">
                          <a:effectLst/>
                        </a:rPr>
                        <a:t>51 582,9</a:t>
                      </a:r>
                      <a:endParaRPr lang="ru-RU" sz="900" b="0" i="0" u="none" strike="noStrike">
                        <a:effectLst/>
                        <a:latin typeface="Times New Roman"/>
                      </a:endParaRPr>
                    </a:p>
                  </a:txBody>
                  <a:tcPr marL="7388" marR="88655" marT="7388" marB="0"/>
                </a:tc>
                <a:tc>
                  <a:txBody>
                    <a:bodyPr/>
                    <a:lstStyle/>
                    <a:p>
                      <a:pPr algn="r" fontAlgn="t"/>
                      <a:r>
                        <a:rPr lang="ru-RU" sz="900" u="none" strike="noStrike" dirty="0">
                          <a:effectLst/>
                        </a:rPr>
                        <a:t>52 271,3</a:t>
                      </a:r>
                      <a:endParaRPr lang="ru-RU" sz="900" b="0" i="0" u="none" strike="noStrike" dirty="0">
                        <a:effectLst/>
                        <a:latin typeface="Times New Roman"/>
                      </a:endParaRPr>
                    </a:p>
                  </a:txBody>
                  <a:tcPr marL="7388" marR="88655" marT="7388" marB="0"/>
                </a:tc>
                <a:tc>
                  <a:txBody>
                    <a:bodyPr/>
                    <a:lstStyle/>
                    <a:p>
                      <a:pPr algn="r" fontAlgn="t"/>
                      <a:r>
                        <a:rPr lang="ru-RU" sz="900" u="none" strike="noStrike" dirty="0">
                          <a:effectLst/>
                        </a:rPr>
                        <a:t>101,3</a:t>
                      </a:r>
                      <a:endParaRPr lang="ru-RU" sz="900" b="0" i="0" u="none" strike="noStrike" dirty="0">
                        <a:effectLst/>
                        <a:latin typeface="Times New Roman"/>
                      </a:endParaRPr>
                    </a:p>
                  </a:txBody>
                  <a:tcPr marL="7388" marR="88655" marT="7388" marB="0"/>
                </a:tc>
                <a:tc>
                  <a:txBody>
                    <a:bodyPr/>
                    <a:lstStyle/>
                    <a:p>
                      <a:pPr algn="ctr" fontAlgn="ctr"/>
                      <a:r>
                        <a:rPr lang="ru-RU" sz="900" u="none" strike="noStrike" dirty="0">
                          <a:effectLst/>
                        </a:rPr>
                        <a:t>2,1</a:t>
                      </a:r>
                      <a:endParaRPr lang="ru-RU" sz="900" b="1" i="0" u="none" strike="noStrike" dirty="0">
                        <a:effectLst/>
                        <a:latin typeface="Times New Roman"/>
                      </a:endParaRPr>
                    </a:p>
                  </a:txBody>
                  <a:tcPr marL="7388" marR="7388" marT="7388" marB="0" anchor="ctr"/>
                </a:tc>
              </a:tr>
              <a:tr h="236414">
                <a:tc>
                  <a:txBody>
                    <a:bodyPr/>
                    <a:lstStyle/>
                    <a:p>
                      <a:pPr algn="just" fontAlgn="t"/>
                      <a:r>
                        <a:rPr lang="ru-RU" sz="900" u="none" strike="noStrike">
                          <a:effectLst/>
                        </a:rPr>
                        <a:t>ПЛАТЕЖИ ПРИ ПОЛЬЗОВАНИИ ПРИРОДНЫМИ РЕСУРСАМИ</a:t>
                      </a:r>
                      <a:endParaRPr lang="ru-RU" sz="900" b="0" i="0" u="none" strike="noStrike">
                        <a:effectLst/>
                        <a:latin typeface="Times New Roman"/>
                      </a:endParaRPr>
                    </a:p>
                  </a:txBody>
                  <a:tcPr marL="7388" marR="7388" marT="7388" marB="0"/>
                </a:tc>
                <a:tc>
                  <a:txBody>
                    <a:bodyPr/>
                    <a:lstStyle/>
                    <a:p>
                      <a:pPr algn="ctr" fontAlgn="t"/>
                      <a:r>
                        <a:rPr lang="ru-RU" sz="900" u="none" strike="noStrike" dirty="0">
                          <a:effectLst/>
                        </a:rPr>
                        <a:t>000 1 12 00000 00 0000 000</a:t>
                      </a:r>
                      <a:endParaRPr lang="ru-RU" sz="900" b="0" i="0" u="none" strike="noStrike" dirty="0">
                        <a:effectLst/>
                        <a:latin typeface="Times New Roman"/>
                      </a:endParaRPr>
                    </a:p>
                  </a:txBody>
                  <a:tcPr marL="7388" marR="7388" marT="7388" marB="0"/>
                </a:tc>
                <a:tc>
                  <a:txBody>
                    <a:bodyPr/>
                    <a:lstStyle/>
                    <a:p>
                      <a:pPr algn="r" fontAlgn="t"/>
                      <a:r>
                        <a:rPr lang="ru-RU" sz="900" u="none" strike="noStrike">
                          <a:effectLst/>
                        </a:rPr>
                        <a:t>1 216,9</a:t>
                      </a:r>
                      <a:endParaRPr lang="ru-RU" sz="900" b="0" i="0" u="none" strike="noStrike">
                        <a:effectLst/>
                        <a:latin typeface="Times New Roman"/>
                      </a:endParaRPr>
                    </a:p>
                  </a:txBody>
                  <a:tcPr marL="7388" marR="88655" marT="7388" marB="0"/>
                </a:tc>
                <a:tc>
                  <a:txBody>
                    <a:bodyPr/>
                    <a:lstStyle/>
                    <a:p>
                      <a:pPr algn="r" fontAlgn="t"/>
                      <a:r>
                        <a:rPr lang="ru-RU" sz="900" u="none" strike="noStrike">
                          <a:effectLst/>
                        </a:rPr>
                        <a:t>5 856,4</a:t>
                      </a:r>
                      <a:endParaRPr lang="ru-RU" sz="900" b="0" i="0" u="none" strike="noStrike">
                        <a:effectLst/>
                        <a:latin typeface="Times New Roman"/>
                      </a:endParaRPr>
                    </a:p>
                  </a:txBody>
                  <a:tcPr marL="7388" marR="88655" marT="7388" marB="0"/>
                </a:tc>
                <a:tc>
                  <a:txBody>
                    <a:bodyPr/>
                    <a:lstStyle/>
                    <a:p>
                      <a:pPr algn="r" fontAlgn="t"/>
                      <a:r>
                        <a:rPr lang="ru-RU" sz="900" u="none" strike="noStrike" dirty="0">
                          <a:effectLst/>
                        </a:rPr>
                        <a:t>481,3</a:t>
                      </a:r>
                      <a:endParaRPr lang="ru-RU" sz="900" b="0" i="0" u="none" strike="noStrike" dirty="0">
                        <a:effectLst/>
                        <a:latin typeface="Times New Roman"/>
                      </a:endParaRPr>
                    </a:p>
                  </a:txBody>
                  <a:tcPr marL="7388" marR="88655" marT="7388" marB="0"/>
                </a:tc>
                <a:tc>
                  <a:txBody>
                    <a:bodyPr/>
                    <a:lstStyle/>
                    <a:p>
                      <a:pPr algn="ctr" fontAlgn="ctr"/>
                      <a:r>
                        <a:rPr lang="ru-RU" sz="900" u="none" strike="noStrike">
                          <a:effectLst/>
                        </a:rPr>
                        <a:t>0,2</a:t>
                      </a:r>
                      <a:endParaRPr lang="ru-RU" sz="900" b="1" i="0" u="none" strike="noStrike">
                        <a:effectLst/>
                        <a:latin typeface="Times New Roman"/>
                      </a:endParaRPr>
                    </a:p>
                  </a:txBody>
                  <a:tcPr marL="7388" marR="7388" marT="7388" marB="0" anchor="ctr"/>
                </a:tc>
              </a:tr>
              <a:tr h="236414">
                <a:tc>
                  <a:txBody>
                    <a:bodyPr/>
                    <a:lstStyle/>
                    <a:p>
                      <a:pPr algn="just" fontAlgn="t"/>
                      <a:r>
                        <a:rPr lang="ru-RU" sz="900" u="none" strike="noStrike" dirty="0">
                          <a:effectLst/>
                        </a:rPr>
                        <a:t>ДОХОДЫ ОТ ОКАЗАНИЯ ПЛАТНЫХ УСЛУГ И КОМПЕНСАЦИИ ЗАТРАТ ГОСУДАРСТВА</a:t>
                      </a:r>
                      <a:endParaRPr lang="ru-RU" sz="900" b="0" i="0" u="none" strike="noStrike" dirty="0">
                        <a:effectLst/>
                        <a:latin typeface="Times New Roman"/>
                      </a:endParaRPr>
                    </a:p>
                  </a:txBody>
                  <a:tcPr marL="7388" marR="7388" marT="7388" marB="0"/>
                </a:tc>
                <a:tc>
                  <a:txBody>
                    <a:bodyPr/>
                    <a:lstStyle/>
                    <a:p>
                      <a:pPr algn="ctr" fontAlgn="t"/>
                      <a:r>
                        <a:rPr lang="ru-RU" sz="900" u="none" strike="noStrike">
                          <a:effectLst/>
                        </a:rPr>
                        <a:t>000 1 13 00000 00 0000 000</a:t>
                      </a:r>
                      <a:endParaRPr lang="ru-RU" sz="900" b="0" i="0" u="none" strike="noStrike">
                        <a:effectLst/>
                        <a:latin typeface="Times New Roman"/>
                      </a:endParaRPr>
                    </a:p>
                  </a:txBody>
                  <a:tcPr marL="7388" marR="7388" marT="7388" marB="0"/>
                </a:tc>
                <a:tc>
                  <a:txBody>
                    <a:bodyPr/>
                    <a:lstStyle/>
                    <a:p>
                      <a:pPr algn="r" fontAlgn="t"/>
                      <a:r>
                        <a:rPr lang="ru-RU" sz="900" u="none" strike="noStrike">
                          <a:effectLst/>
                        </a:rPr>
                        <a:t>230,7</a:t>
                      </a:r>
                      <a:endParaRPr lang="ru-RU" sz="900" b="0" i="0" u="none" strike="noStrike">
                        <a:effectLst/>
                        <a:latin typeface="Times New Roman"/>
                      </a:endParaRPr>
                    </a:p>
                  </a:txBody>
                  <a:tcPr marL="7388" marR="88655" marT="7388" marB="0"/>
                </a:tc>
                <a:tc>
                  <a:txBody>
                    <a:bodyPr/>
                    <a:lstStyle/>
                    <a:p>
                      <a:pPr algn="r" fontAlgn="t"/>
                      <a:r>
                        <a:rPr lang="ru-RU" sz="900" u="none" strike="noStrike">
                          <a:effectLst/>
                        </a:rPr>
                        <a:t>7 054,8</a:t>
                      </a:r>
                      <a:endParaRPr lang="ru-RU" sz="900" b="0" i="0" u="none" strike="noStrike">
                        <a:effectLst/>
                        <a:latin typeface="Times New Roman"/>
                      </a:endParaRPr>
                    </a:p>
                  </a:txBody>
                  <a:tcPr marL="7388" marR="88655" marT="7388" marB="0"/>
                </a:tc>
                <a:tc>
                  <a:txBody>
                    <a:bodyPr/>
                    <a:lstStyle/>
                    <a:p>
                      <a:pPr algn="r" fontAlgn="t"/>
                      <a:r>
                        <a:rPr lang="ru-RU" sz="900" u="none" strike="noStrike" dirty="0">
                          <a:effectLst/>
                        </a:rPr>
                        <a:t>-</a:t>
                      </a:r>
                      <a:endParaRPr lang="ru-RU" sz="900" b="0" i="0" u="none" strike="noStrike" dirty="0">
                        <a:effectLst/>
                        <a:latin typeface="Times New Roman"/>
                      </a:endParaRPr>
                    </a:p>
                  </a:txBody>
                  <a:tcPr marL="7388" marR="88655" marT="7388" marB="0"/>
                </a:tc>
                <a:tc>
                  <a:txBody>
                    <a:bodyPr/>
                    <a:lstStyle/>
                    <a:p>
                      <a:pPr algn="ctr" fontAlgn="ctr"/>
                      <a:r>
                        <a:rPr lang="ru-RU" sz="900" u="none" strike="noStrike">
                          <a:effectLst/>
                        </a:rPr>
                        <a:t>0,3</a:t>
                      </a:r>
                      <a:endParaRPr lang="ru-RU" sz="900" b="1" i="0" u="none" strike="noStrike">
                        <a:effectLst/>
                        <a:latin typeface="Times New Roman"/>
                      </a:endParaRPr>
                    </a:p>
                  </a:txBody>
                  <a:tcPr marL="7388" marR="7388" marT="7388" marB="0" anchor="ctr"/>
                </a:tc>
              </a:tr>
              <a:tr h="236414">
                <a:tc>
                  <a:txBody>
                    <a:bodyPr/>
                    <a:lstStyle/>
                    <a:p>
                      <a:pPr algn="just" fontAlgn="t"/>
                      <a:r>
                        <a:rPr lang="ru-RU" sz="900" u="none" strike="noStrike">
                          <a:effectLst/>
                        </a:rPr>
                        <a:t>ДОХОДЫ ОТ ПРОДАЖИ МАТЕРИАЛЬНЫХ И НЕМАТЕРИАЛЬНЫХ АКТИВОВ</a:t>
                      </a:r>
                      <a:endParaRPr lang="ru-RU" sz="900" b="0" i="0" u="none" strike="noStrike">
                        <a:effectLst/>
                        <a:latin typeface="Times New Roman"/>
                      </a:endParaRPr>
                    </a:p>
                  </a:txBody>
                  <a:tcPr marL="7388" marR="7388" marT="7388" marB="0"/>
                </a:tc>
                <a:tc>
                  <a:txBody>
                    <a:bodyPr/>
                    <a:lstStyle/>
                    <a:p>
                      <a:pPr algn="ctr" fontAlgn="t"/>
                      <a:r>
                        <a:rPr lang="ru-RU" sz="900" u="none" strike="noStrike">
                          <a:effectLst/>
                        </a:rPr>
                        <a:t>000 1 14 00000 00 0000 000</a:t>
                      </a:r>
                      <a:endParaRPr lang="ru-RU" sz="900" b="0" i="0" u="none" strike="noStrike">
                        <a:effectLst/>
                        <a:latin typeface="Times New Roman"/>
                      </a:endParaRPr>
                    </a:p>
                  </a:txBody>
                  <a:tcPr marL="7388" marR="7388" marT="7388" marB="0"/>
                </a:tc>
                <a:tc>
                  <a:txBody>
                    <a:bodyPr/>
                    <a:lstStyle/>
                    <a:p>
                      <a:pPr algn="r" fontAlgn="t"/>
                      <a:r>
                        <a:rPr lang="ru-RU" sz="900" u="none" strike="noStrike">
                          <a:effectLst/>
                        </a:rPr>
                        <a:t>83 969,9</a:t>
                      </a:r>
                      <a:endParaRPr lang="ru-RU" sz="900" b="0" i="0" u="none" strike="noStrike">
                        <a:effectLst/>
                        <a:latin typeface="Times New Roman"/>
                      </a:endParaRPr>
                    </a:p>
                  </a:txBody>
                  <a:tcPr marL="7388" marR="88655" marT="7388" marB="0"/>
                </a:tc>
                <a:tc>
                  <a:txBody>
                    <a:bodyPr/>
                    <a:lstStyle/>
                    <a:p>
                      <a:pPr algn="r" fontAlgn="t"/>
                      <a:r>
                        <a:rPr lang="ru-RU" sz="900" u="none" strike="noStrike">
                          <a:effectLst/>
                        </a:rPr>
                        <a:t>108 351,1</a:t>
                      </a:r>
                      <a:endParaRPr lang="ru-RU" sz="900" b="0" i="0" u="none" strike="noStrike">
                        <a:effectLst/>
                        <a:latin typeface="Times New Roman"/>
                      </a:endParaRPr>
                    </a:p>
                  </a:txBody>
                  <a:tcPr marL="7388" marR="88655" marT="7388" marB="0"/>
                </a:tc>
                <a:tc>
                  <a:txBody>
                    <a:bodyPr/>
                    <a:lstStyle/>
                    <a:p>
                      <a:pPr algn="r" fontAlgn="t"/>
                      <a:r>
                        <a:rPr lang="ru-RU" sz="900" u="none" strike="noStrike" dirty="0">
                          <a:effectLst/>
                        </a:rPr>
                        <a:t>129,0</a:t>
                      </a:r>
                      <a:endParaRPr lang="ru-RU" sz="900" b="0" i="0" u="none" strike="noStrike" dirty="0">
                        <a:effectLst/>
                        <a:latin typeface="Times New Roman"/>
                      </a:endParaRPr>
                    </a:p>
                  </a:txBody>
                  <a:tcPr marL="7388" marR="88655" marT="7388" marB="0"/>
                </a:tc>
                <a:tc>
                  <a:txBody>
                    <a:bodyPr/>
                    <a:lstStyle/>
                    <a:p>
                      <a:pPr algn="ctr" fontAlgn="ctr"/>
                      <a:r>
                        <a:rPr lang="ru-RU" sz="900" u="none" strike="noStrike">
                          <a:effectLst/>
                        </a:rPr>
                        <a:t>4,4</a:t>
                      </a:r>
                      <a:endParaRPr lang="ru-RU" sz="900" b="1" i="0" u="none" strike="noStrike">
                        <a:effectLst/>
                        <a:latin typeface="Times New Roman"/>
                      </a:endParaRPr>
                    </a:p>
                  </a:txBody>
                  <a:tcPr marL="7388" marR="7388" marT="7388" marB="0" anchor="ctr"/>
                </a:tc>
              </a:tr>
              <a:tr h="169922">
                <a:tc>
                  <a:txBody>
                    <a:bodyPr/>
                    <a:lstStyle/>
                    <a:p>
                      <a:pPr algn="just" fontAlgn="t"/>
                      <a:r>
                        <a:rPr lang="ru-RU" sz="900" u="none" strike="noStrike" dirty="0">
                          <a:effectLst/>
                        </a:rPr>
                        <a:t>ШТРАФЫ, САНКЦИИ, ВОЗМЕЩЕНИЕ УЩЕРБА</a:t>
                      </a:r>
                      <a:endParaRPr lang="ru-RU" sz="900" b="0" i="0" u="none" strike="noStrike" dirty="0">
                        <a:effectLst/>
                        <a:latin typeface="Times New Roman"/>
                      </a:endParaRPr>
                    </a:p>
                  </a:txBody>
                  <a:tcPr marL="7388" marR="7388" marT="7388" marB="0"/>
                </a:tc>
                <a:tc>
                  <a:txBody>
                    <a:bodyPr/>
                    <a:lstStyle/>
                    <a:p>
                      <a:pPr algn="ctr" fontAlgn="t"/>
                      <a:r>
                        <a:rPr lang="ru-RU" sz="900" u="none" strike="noStrike">
                          <a:effectLst/>
                        </a:rPr>
                        <a:t>000 1 16 00000 00 0000 000</a:t>
                      </a:r>
                      <a:endParaRPr lang="ru-RU" sz="900" b="0" i="0" u="none" strike="noStrike">
                        <a:effectLst/>
                        <a:latin typeface="Times New Roman"/>
                      </a:endParaRPr>
                    </a:p>
                  </a:txBody>
                  <a:tcPr marL="7388" marR="7388" marT="7388" marB="0"/>
                </a:tc>
                <a:tc>
                  <a:txBody>
                    <a:bodyPr/>
                    <a:lstStyle/>
                    <a:p>
                      <a:pPr algn="r" fontAlgn="t"/>
                      <a:r>
                        <a:rPr lang="ru-RU" sz="900" u="none" strike="noStrike">
                          <a:effectLst/>
                        </a:rPr>
                        <a:t>9 721,4</a:t>
                      </a:r>
                      <a:endParaRPr lang="ru-RU" sz="900" b="0" i="0" u="none" strike="noStrike">
                        <a:effectLst/>
                        <a:latin typeface="Times New Roman"/>
                      </a:endParaRPr>
                    </a:p>
                  </a:txBody>
                  <a:tcPr marL="7388" marR="88655" marT="7388" marB="0"/>
                </a:tc>
                <a:tc>
                  <a:txBody>
                    <a:bodyPr/>
                    <a:lstStyle/>
                    <a:p>
                      <a:pPr algn="r" fontAlgn="t"/>
                      <a:r>
                        <a:rPr lang="ru-RU" sz="900" u="none" strike="noStrike">
                          <a:effectLst/>
                        </a:rPr>
                        <a:t>9 517,2</a:t>
                      </a:r>
                      <a:endParaRPr lang="ru-RU" sz="900" b="0" i="0" u="none" strike="noStrike">
                        <a:effectLst/>
                        <a:latin typeface="Times New Roman"/>
                      </a:endParaRPr>
                    </a:p>
                  </a:txBody>
                  <a:tcPr marL="7388" marR="88655" marT="7388" marB="0"/>
                </a:tc>
                <a:tc>
                  <a:txBody>
                    <a:bodyPr/>
                    <a:lstStyle/>
                    <a:p>
                      <a:pPr algn="r" fontAlgn="t"/>
                      <a:r>
                        <a:rPr lang="ru-RU" sz="900" u="none" strike="noStrike" dirty="0">
                          <a:effectLst/>
                        </a:rPr>
                        <a:t>97,9</a:t>
                      </a:r>
                      <a:endParaRPr lang="ru-RU" sz="900" b="0" i="0" u="none" strike="noStrike" dirty="0">
                        <a:effectLst/>
                        <a:latin typeface="Times New Roman"/>
                      </a:endParaRPr>
                    </a:p>
                  </a:txBody>
                  <a:tcPr marL="7388" marR="88655" marT="7388" marB="0"/>
                </a:tc>
                <a:tc>
                  <a:txBody>
                    <a:bodyPr/>
                    <a:lstStyle/>
                    <a:p>
                      <a:pPr algn="ctr" fontAlgn="ctr"/>
                      <a:r>
                        <a:rPr lang="ru-RU" sz="900" u="none" strike="noStrike">
                          <a:effectLst/>
                        </a:rPr>
                        <a:t>0,4</a:t>
                      </a:r>
                      <a:endParaRPr lang="ru-RU" sz="900" b="1" i="0" u="none" strike="noStrike">
                        <a:effectLst/>
                        <a:latin typeface="Times New Roman"/>
                      </a:endParaRPr>
                    </a:p>
                  </a:txBody>
                  <a:tcPr marL="7388" marR="7388" marT="7388" marB="0" anchor="ctr"/>
                </a:tc>
              </a:tr>
              <a:tr h="169922">
                <a:tc>
                  <a:txBody>
                    <a:bodyPr/>
                    <a:lstStyle/>
                    <a:p>
                      <a:pPr algn="just" fontAlgn="t"/>
                      <a:r>
                        <a:rPr lang="ru-RU" sz="900" u="none" strike="noStrike">
                          <a:effectLst/>
                        </a:rPr>
                        <a:t>ПРОЧИЕ НЕНАЛОГОВЫЕ ДОХОДЫ</a:t>
                      </a:r>
                      <a:endParaRPr lang="ru-RU" sz="900" b="0" i="0" u="none" strike="noStrike">
                        <a:effectLst/>
                        <a:latin typeface="Times New Roman"/>
                      </a:endParaRPr>
                    </a:p>
                  </a:txBody>
                  <a:tcPr marL="7388" marR="7388" marT="7388" marB="0"/>
                </a:tc>
                <a:tc>
                  <a:txBody>
                    <a:bodyPr/>
                    <a:lstStyle/>
                    <a:p>
                      <a:pPr algn="ctr" fontAlgn="t"/>
                      <a:r>
                        <a:rPr lang="ru-RU" sz="900" u="none" strike="noStrike">
                          <a:effectLst/>
                        </a:rPr>
                        <a:t>000 1 1700000 00 0000 000</a:t>
                      </a:r>
                      <a:endParaRPr lang="ru-RU" sz="900" b="0" i="0" u="none" strike="noStrike">
                        <a:effectLst/>
                        <a:latin typeface="Times New Roman"/>
                      </a:endParaRPr>
                    </a:p>
                  </a:txBody>
                  <a:tcPr marL="7388" marR="7388" marT="7388" marB="0"/>
                </a:tc>
                <a:tc>
                  <a:txBody>
                    <a:bodyPr/>
                    <a:lstStyle/>
                    <a:p>
                      <a:pPr algn="r" fontAlgn="t"/>
                      <a:r>
                        <a:rPr lang="ru-RU" sz="900" u="none" strike="noStrike">
                          <a:effectLst/>
                        </a:rPr>
                        <a:t> </a:t>
                      </a:r>
                      <a:endParaRPr lang="ru-RU" sz="900" b="0" i="0" u="none" strike="noStrike">
                        <a:effectLst/>
                        <a:latin typeface="Times New Roman"/>
                      </a:endParaRPr>
                    </a:p>
                  </a:txBody>
                  <a:tcPr marL="7388" marR="88655" marT="7388" marB="0"/>
                </a:tc>
                <a:tc>
                  <a:txBody>
                    <a:bodyPr/>
                    <a:lstStyle/>
                    <a:p>
                      <a:pPr algn="r" fontAlgn="t"/>
                      <a:r>
                        <a:rPr lang="ru-RU" sz="900" u="none" strike="noStrike">
                          <a:effectLst/>
                        </a:rPr>
                        <a:t>99,5</a:t>
                      </a:r>
                      <a:endParaRPr lang="ru-RU" sz="900" b="0" i="0" u="none" strike="noStrike">
                        <a:effectLst/>
                        <a:latin typeface="Times New Roman"/>
                      </a:endParaRPr>
                    </a:p>
                  </a:txBody>
                  <a:tcPr marL="7388" marR="88655" marT="7388" marB="0"/>
                </a:tc>
                <a:tc>
                  <a:txBody>
                    <a:bodyPr/>
                    <a:lstStyle/>
                    <a:p>
                      <a:pPr algn="r" fontAlgn="t"/>
                      <a:r>
                        <a:rPr lang="ru-RU" sz="900" u="none" strike="noStrike" dirty="0">
                          <a:effectLst/>
                        </a:rPr>
                        <a:t> </a:t>
                      </a:r>
                      <a:endParaRPr lang="ru-RU" sz="900" b="0" i="0" u="none" strike="noStrike" dirty="0">
                        <a:effectLst/>
                        <a:latin typeface="Times New Roman"/>
                      </a:endParaRPr>
                    </a:p>
                  </a:txBody>
                  <a:tcPr marL="7388" marR="88655" marT="7388" marB="0"/>
                </a:tc>
                <a:tc>
                  <a:txBody>
                    <a:bodyPr/>
                    <a:lstStyle/>
                    <a:p>
                      <a:pPr algn="ctr" fontAlgn="ctr"/>
                      <a:r>
                        <a:rPr lang="ru-RU" sz="900" u="none" strike="noStrike" dirty="0">
                          <a:effectLst/>
                        </a:rPr>
                        <a:t> </a:t>
                      </a:r>
                      <a:endParaRPr lang="ru-RU" sz="900" b="1" i="0" u="none" strike="noStrike" dirty="0">
                        <a:effectLst/>
                        <a:latin typeface="Times New Roman"/>
                      </a:endParaRPr>
                    </a:p>
                  </a:txBody>
                  <a:tcPr marL="7388" marR="7388" marT="7388" marB="0" anchor="ctr"/>
                </a:tc>
              </a:tr>
            </a:tbl>
          </a:graphicData>
        </a:graphic>
      </p:graphicFrame>
    </p:spTree>
    <p:extLst>
      <p:ext uri="{BB962C8B-B14F-4D97-AF65-F5344CB8AC3E}">
        <p14:creationId xmlns:p14="http://schemas.microsoft.com/office/powerpoint/2010/main" val="19657130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74642" y="980728"/>
            <a:ext cx="4129406" cy="78483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ru-RU" sz="1500" dirty="0" smtClean="0"/>
              <a:t>Доходы от использования имущества,</a:t>
            </a:r>
          </a:p>
          <a:p>
            <a:pPr algn="ctr"/>
            <a:r>
              <a:rPr lang="ru-RU" sz="1500" dirty="0" smtClean="0"/>
              <a:t> находящегося в государственной и </a:t>
            </a:r>
          </a:p>
          <a:p>
            <a:pPr algn="ctr"/>
            <a:r>
              <a:rPr lang="ru-RU" sz="1500" dirty="0" smtClean="0"/>
              <a:t>муниципальной собственности</a:t>
            </a:r>
            <a:endParaRPr lang="ru-RU" sz="1500" dirty="0"/>
          </a:p>
        </p:txBody>
      </p:sp>
      <p:graphicFrame>
        <p:nvGraphicFramePr>
          <p:cNvPr id="3" name="Диаграмма 2"/>
          <p:cNvGraphicFramePr/>
          <p:nvPr>
            <p:extLst>
              <p:ext uri="{D42A27DB-BD31-4B8C-83A1-F6EECF244321}">
                <p14:modId xmlns:p14="http://schemas.microsoft.com/office/powerpoint/2010/main" val="2593571651"/>
              </p:ext>
            </p:extLst>
          </p:nvPr>
        </p:nvGraphicFramePr>
        <p:xfrm>
          <a:off x="4932040" y="897687"/>
          <a:ext cx="3168352" cy="288032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1694619" y="1916832"/>
            <a:ext cx="2733365" cy="1015663"/>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ru-RU" sz="1000" b="1" dirty="0" smtClean="0">
                <a:latin typeface="Times New Roman" pitchFamily="18" charset="0"/>
                <a:cs typeface="Times New Roman" pitchFamily="18" charset="0"/>
              </a:rPr>
              <a:t>Причины отклонения от плановых показателей:</a:t>
            </a:r>
          </a:p>
          <a:p>
            <a:pPr marL="171450" indent="-171450">
              <a:buFontTx/>
              <a:buChar char="-"/>
            </a:pPr>
            <a:r>
              <a:rPr lang="ru-RU" sz="1000" dirty="0" smtClean="0">
                <a:latin typeface="Times New Roman" pitchFamily="18" charset="0"/>
                <a:cs typeface="Times New Roman" pitchFamily="18" charset="0"/>
              </a:rPr>
              <a:t>Поступление задолженности прошлых периодов;</a:t>
            </a:r>
          </a:p>
          <a:p>
            <a:pPr marL="171450" indent="-171450">
              <a:buFontTx/>
              <a:buChar char="-"/>
            </a:pPr>
            <a:r>
              <a:rPr lang="ru-RU" sz="1000" dirty="0" smtClean="0">
                <a:latin typeface="Times New Roman" pitchFamily="18" charset="0"/>
                <a:cs typeface="Times New Roman" pitchFamily="18" charset="0"/>
              </a:rPr>
              <a:t>Уплата авансовых платежей за декабрь месяц.</a:t>
            </a:r>
            <a:endParaRPr lang="ru-RU" sz="1000" dirty="0">
              <a:latin typeface="Times New Roman" pitchFamily="18" charset="0"/>
              <a:cs typeface="Times New Roman" pitchFamily="18" charset="0"/>
            </a:endParaRPr>
          </a:p>
        </p:txBody>
      </p:sp>
      <p:sp>
        <p:nvSpPr>
          <p:cNvPr id="5" name="TextBox 4"/>
          <p:cNvSpPr txBox="1"/>
          <p:nvPr/>
        </p:nvSpPr>
        <p:spPr>
          <a:xfrm>
            <a:off x="874642" y="3501008"/>
            <a:ext cx="4057398" cy="553998"/>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ru-RU" sz="1500" dirty="0" smtClean="0"/>
              <a:t>Платежи при пользовании природными ресурсами</a:t>
            </a:r>
            <a:endParaRPr lang="ru-RU" sz="1500" dirty="0"/>
          </a:p>
        </p:txBody>
      </p:sp>
      <p:graphicFrame>
        <p:nvGraphicFramePr>
          <p:cNvPr id="6" name="Диаграмма 5"/>
          <p:cNvGraphicFramePr/>
          <p:nvPr>
            <p:extLst>
              <p:ext uri="{D42A27DB-BD31-4B8C-83A1-F6EECF244321}">
                <p14:modId xmlns:p14="http://schemas.microsoft.com/office/powerpoint/2010/main" val="4184377247"/>
              </p:ext>
            </p:extLst>
          </p:nvPr>
        </p:nvGraphicFramePr>
        <p:xfrm>
          <a:off x="5148064" y="3501008"/>
          <a:ext cx="3096345" cy="2448272"/>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1549133" y="4653136"/>
            <a:ext cx="3024335" cy="553998"/>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ru-RU" sz="1000" b="1" dirty="0" smtClean="0">
                <a:latin typeface="Times New Roman" pitchFamily="18" charset="0"/>
                <a:cs typeface="Times New Roman" pitchFamily="18" charset="0"/>
              </a:rPr>
              <a:t>Причины отклонения от плановых показателей:</a:t>
            </a:r>
          </a:p>
          <a:p>
            <a:r>
              <a:rPr lang="ru-RU" sz="1000" dirty="0" smtClean="0">
                <a:latin typeface="Times New Roman" pitchFamily="18" charset="0"/>
                <a:cs typeface="Times New Roman" pitchFamily="18" charset="0"/>
              </a:rPr>
              <a:t>- Оплата платежей до окончания отчетного периода в  связи с изменением законодательства.</a:t>
            </a:r>
            <a:endParaRPr lang="ru-RU" sz="1000" dirty="0">
              <a:latin typeface="Times New Roman" pitchFamily="18" charset="0"/>
              <a:cs typeface="Times New Roman" pitchFamily="18" charset="0"/>
            </a:endParaRPr>
          </a:p>
        </p:txBody>
      </p:sp>
    </p:spTree>
    <p:extLst>
      <p:ext uri="{BB962C8B-B14F-4D97-AF65-F5344CB8AC3E}">
        <p14:creationId xmlns:p14="http://schemas.microsoft.com/office/powerpoint/2010/main" val="3914579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3608" y="692696"/>
            <a:ext cx="3334695" cy="553998"/>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ru-RU" sz="1500" dirty="0" smtClean="0"/>
              <a:t>Доходы от оказания платных услуг</a:t>
            </a:r>
          </a:p>
          <a:p>
            <a:r>
              <a:rPr lang="ru-RU" sz="1500" dirty="0" smtClean="0"/>
              <a:t> и компенсации затрат государства</a:t>
            </a:r>
            <a:endParaRPr lang="ru-RU" sz="1500" dirty="0"/>
          </a:p>
        </p:txBody>
      </p:sp>
      <p:graphicFrame>
        <p:nvGraphicFramePr>
          <p:cNvPr id="3" name="Диаграмма 2"/>
          <p:cNvGraphicFramePr/>
          <p:nvPr>
            <p:extLst>
              <p:ext uri="{D42A27DB-BD31-4B8C-83A1-F6EECF244321}">
                <p14:modId xmlns:p14="http://schemas.microsoft.com/office/powerpoint/2010/main" val="2260125691"/>
              </p:ext>
            </p:extLst>
          </p:nvPr>
        </p:nvGraphicFramePr>
        <p:xfrm>
          <a:off x="1234790" y="1409936"/>
          <a:ext cx="2952329" cy="1944216"/>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1057010" y="3140968"/>
            <a:ext cx="3384376" cy="861774"/>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ru-RU" sz="1000" b="1" dirty="0" smtClean="0">
                <a:latin typeface="Times New Roman" pitchFamily="18" charset="0"/>
                <a:cs typeface="Times New Roman" pitchFamily="18" charset="0"/>
              </a:rPr>
              <a:t>Причины отклонения от плановых показателей:</a:t>
            </a:r>
          </a:p>
          <a:p>
            <a:pPr marL="171450" indent="-171450">
              <a:buFontTx/>
              <a:buChar char="-"/>
            </a:pPr>
            <a:r>
              <a:rPr lang="ru-RU" sz="1000" dirty="0" smtClean="0">
                <a:latin typeface="Times New Roman" pitchFamily="18" charset="0"/>
                <a:cs typeface="Times New Roman" pitchFamily="18" charset="0"/>
              </a:rPr>
              <a:t>Зачисление дебиторской задолженности прошлых лет, поступившей от граждан «за излишки» жилья по переселению из ЗАТО</a:t>
            </a:r>
          </a:p>
          <a:p>
            <a:pPr marL="171450" indent="-171450">
              <a:buFontTx/>
              <a:buChar char="-"/>
            </a:pPr>
            <a:endParaRPr lang="ru-RU" sz="1000" dirty="0">
              <a:latin typeface="Times New Roman" pitchFamily="18" charset="0"/>
              <a:cs typeface="Times New Roman" pitchFamily="18" charset="0"/>
            </a:endParaRPr>
          </a:p>
        </p:txBody>
      </p:sp>
      <p:sp>
        <p:nvSpPr>
          <p:cNvPr id="5" name="TextBox 4"/>
          <p:cNvSpPr txBox="1"/>
          <p:nvPr/>
        </p:nvSpPr>
        <p:spPr>
          <a:xfrm>
            <a:off x="4726886" y="682959"/>
            <a:ext cx="3346942" cy="553998"/>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ru-RU" sz="1500" dirty="0" smtClean="0"/>
              <a:t>Доходы от продажи материальных </a:t>
            </a:r>
          </a:p>
          <a:p>
            <a:pPr algn="ctr"/>
            <a:r>
              <a:rPr lang="ru-RU" sz="1500" dirty="0" smtClean="0"/>
              <a:t>и нематериальных активов</a:t>
            </a:r>
            <a:endParaRPr lang="ru-RU" sz="1500" dirty="0"/>
          </a:p>
        </p:txBody>
      </p:sp>
      <p:graphicFrame>
        <p:nvGraphicFramePr>
          <p:cNvPr id="6" name="Диаграмма 5"/>
          <p:cNvGraphicFramePr/>
          <p:nvPr>
            <p:extLst>
              <p:ext uri="{D42A27DB-BD31-4B8C-83A1-F6EECF244321}">
                <p14:modId xmlns:p14="http://schemas.microsoft.com/office/powerpoint/2010/main" val="1747980741"/>
              </p:ext>
            </p:extLst>
          </p:nvPr>
        </p:nvGraphicFramePr>
        <p:xfrm>
          <a:off x="4726886" y="1406015"/>
          <a:ext cx="3466771" cy="1950977"/>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4860032" y="3145971"/>
            <a:ext cx="3456384" cy="861774"/>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ru-RU" sz="1000" b="1" dirty="0" smtClean="0">
                <a:latin typeface="Times New Roman" pitchFamily="18" charset="0"/>
                <a:cs typeface="Times New Roman" pitchFamily="18" charset="0"/>
              </a:rPr>
              <a:t>Причины отклонения от плановых показателей:</a:t>
            </a:r>
          </a:p>
          <a:p>
            <a:r>
              <a:rPr lang="ru-RU" sz="1000" dirty="0" smtClean="0">
                <a:latin typeface="Times New Roman" pitchFamily="18" charset="0"/>
                <a:cs typeface="Times New Roman" pitchFamily="18" charset="0"/>
              </a:rPr>
              <a:t>- Заключение договоров купли – продажи объектов нежилого фонда, проведение аукционов по продаже муниципального имущества посредством публичного предложения.</a:t>
            </a:r>
            <a:endParaRPr lang="ru-RU" sz="1000" dirty="0">
              <a:latin typeface="Times New Roman" pitchFamily="18" charset="0"/>
              <a:cs typeface="Times New Roman" pitchFamily="18" charset="0"/>
            </a:endParaRPr>
          </a:p>
        </p:txBody>
      </p:sp>
      <p:sp>
        <p:nvSpPr>
          <p:cNvPr id="8" name="TextBox 7"/>
          <p:cNvSpPr txBox="1"/>
          <p:nvPr/>
        </p:nvSpPr>
        <p:spPr>
          <a:xfrm>
            <a:off x="2349083" y="4202404"/>
            <a:ext cx="3744615" cy="32316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ru-RU" sz="1500" dirty="0" smtClean="0"/>
              <a:t>Штрафы, санкции, возмещение ущерба</a:t>
            </a:r>
            <a:endParaRPr lang="ru-RU" sz="1500" dirty="0"/>
          </a:p>
        </p:txBody>
      </p:sp>
      <p:sp>
        <p:nvSpPr>
          <p:cNvPr id="9" name="TextBox 8"/>
          <p:cNvSpPr txBox="1"/>
          <p:nvPr/>
        </p:nvSpPr>
        <p:spPr>
          <a:xfrm>
            <a:off x="1043608" y="4797152"/>
            <a:ext cx="3384376" cy="70788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ru-RU" sz="1000" b="1" dirty="0" smtClean="0">
                <a:latin typeface="Times New Roman" pitchFamily="18" charset="0"/>
                <a:cs typeface="Times New Roman" pitchFamily="18" charset="0"/>
              </a:rPr>
              <a:t>Причины отклонения от плановых показателей:</a:t>
            </a:r>
          </a:p>
          <a:p>
            <a:pPr marL="171450" indent="-171450">
              <a:buFontTx/>
              <a:buChar char="-"/>
            </a:pPr>
            <a:r>
              <a:rPr lang="ru-RU" sz="1000" dirty="0" smtClean="0">
                <a:latin typeface="Times New Roman" pitchFamily="18" charset="0"/>
                <a:cs typeface="Times New Roman" pitchFamily="18" charset="0"/>
              </a:rPr>
              <a:t>Уменьшение количества нарушений в области земельного законодательства, количества правонарушений в области налогов и сборов и др.</a:t>
            </a:r>
            <a:endParaRPr lang="ru-RU" sz="1000" dirty="0">
              <a:latin typeface="Times New Roman" pitchFamily="18" charset="0"/>
              <a:cs typeface="Times New Roman" pitchFamily="18" charset="0"/>
            </a:endParaRPr>
          </a:p>
        </p:txBody>
      </p:sp>
      <p:graphicFrame>
        <p:nvGraphicFramePr>
          <p:cNvPr id="10" name="Диаграмма 9"/>
          <p:cNvGraphicFramePr/>
          <p:nvPr>
            <p:extLst>
              <p:ext uri="{D42A27DB-BD31-4B8C-83A1-F6EECF244321}">
                <p14:modId xmlns:p14="http://schemas.microsoft.com/office/powerpoint/2010/main" val="2778333479"/>
              </p:ext>
            </p:extLst>
          </p:nvPr>
        </p:nvGraphicFramePr>
        <p:xfrm>
          <a:off x="5183121" y="4370477"/>
          <a:ext cx="2890707" cy="175540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537455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9592" y="865911"/>
            <a:ext cx="7264262" cy="369332"/>
          </a:xfrm>
          <a:prstGeom prst="rect">
            <a:avLst/>
          </a:prstGeom>
          <a:solidFill>
            <a:srgbClr val="FFC7AB"/>
          </a:solidFill>
          <a:effectLst>
            <a:softEdge rad="127000"/>
          </a:effectLst>
        </p:spPr>
        <p:txBody>
          <a:bodyPr wrap="square" rtlCol="0">
            <a:spAutoFit/>
          </a:bodyPr>
          <a:lstStyle/>
          <a:p>
            <a:pPr algn="ctr"/>
            <a:r>
              <a:rPr lang="ru-RU" b="1" dirty="0" smtClean="0"/>
              <a:t>БЕЗВОЗМЕЗДНЫЕ</a:t>
            </a:r>
            <a:r>
              <a:rPr lang="en-US" b="1" dirty="0" smtClean="0"/>
              <a:t>     </a:t>
            </a:r>
            <a:r>
              <a:rPr lang="ru-RU" b="1" dirty="0" smtClean="0"/>
              <a:t>ПОСТУПЛЕНИЯ</a:t>
            </a:r>
            <a:endParaRPr lang="ru-RU" b="1" dirty="0"/>
          </a:p>
        </p:txBody>
      </p:sp>
      <p:graphicFrame>
        <p:nvGraphicFramePr>
          <p:cNvPr id="4" name="Таблица 3"/>
          <p:cNvGraphicFramePr>
            <a:graphicFrameLocks noGrp="1"/>
          </p:cNvGraphicFramePr>
          <p:nvPr>
            <p:extLst>
              <p:ext uri="{D42A27DB-BD31-4B8C-83A1-F6EECF244321}">
                <p14:modId xmlns:p14="http://schemas.microsoft.com/office/powerpoint/2010/main" val="3150306080"/>
              </p:ext>
            </p:extLst>
          </p:nvPr>
        </p:nvGraphicFramePr>
        <p:xfrm>
          <a:off x="872134" y="1412776"/>
          <a:ext cx="7416823" cy="4613024"/>
        </p:xfrm>
        <a:graphic>
          <a:graphicData uri="http://schemas.openxmlformats.org/drawingml/2006/table">
            <a:tbl>
              <a:tblPr>
                <a:effectLst>
                  <a:innerShdw blurRad="114300">
                    <a:prstClr val="black"/>
                  </a:innerShdw>
                </a:effectLst>
                <a:tableStyleId>{5C22544A-7EE6-4342-B048-85BDC9FD1C3A}</a:tableStyleId>
              </a:tblPr>
              <a:tblGrid>
                <a:gridCol w="2664296"/>
                <a:gridCol w="1800200"/>
                <a:gridCol w="864096"/>
                <a:gridCol w="768639"/>
                <a:gridCol w="815537"/>
                <a:gridCol w="504055"/>
              </a:tblGrid>
              <a:tr h="786515">
                <a:tc>
                  <a:txBody>
                    <a:bodyPr/>
                    <a:lstStyle/>
                    <a:p>
                      <a:pPr algn="ctr" fontAlgn="b"/>
                      <a:r>
                        <a:rPr lang="ru-RU" sz="900" b="1" u="none" strike="noStrike" dirty="0">
                          <a:effectLst/>
                        </a:rPr>
                        <a:t>Наименование</a:t>
                      </a:r>
                      <a:endParaRPr lang="ru-RU" sz="900" b="1" i="0" u="none" strike="noStrike" dirty="0">
                        <a:effectLst/>
                        <a:latin typeface="Times New Roman"/>
                      </a:endParaRPr>
                    </a:p>
                  </a:txBody>
                  <a:tcPr marL="7388" marR="7388" marT="7388" marB="0" anchor="b"/>
                </a:tc>
                <a:tc>
                  <a:txBody>
                    <a:bodyPr/>
                    <a:lstStyle/>
                    <a:p>
                      <a:pPr algn="ctr" fontAlgn="b"/>
                      <a:r>
                        <a:rPr lang="ru-RU" sz="900" b="1" u="none" strike="noStrike" dirty="0">
                          <a:effectLst/>
                        </a:rPr>
                        <a:t>Коды бюджетной классификации Российской Федерации</a:t>
                      </a:r>
                      <a:endParaRPr lang="ru-RU" sz="900" b="1" i="0" u="none" strike="noStrike" dirty="0">
                        <a:effectLst/>
                        <a:latin typeface="Times New Roman"/>
                      </a:endParaRPr>
                    </a:p>
                  </a:txBody>
                  <a:tcPr marL="7388" marR="7388" marT="7388" marB="0" anchor="b"/>
                </a:tc>
                <a:tc>
                  <a:txBody>
                    <a:bodyPr/>
                    <a:lstStyle/>
                    <a:p>
                      <a:pPr algn="ctr" fontAlgn="ctr"/>
                      <a:r>
                        <a:rPr lang="ru-RU" sz="900" b="1" u="none" strike="noStrike" dirty="0">
                          <a:effectLst/>
                        </a:rPr>
                        <a:t>Утверждено на 2015 год</a:t>
                      </a:r>
                      <a:endParaRPr lang="ru-RU" sz="900" b="1" i="0" u="none" strike="noStrike" dirty="0">
                        <a:effectLst/>
                        <a:latin typeface="Times New Roman"/>
                      </a:endParaRPr>
                    </a:p>
                  </a:txBody>
                  <a:tcPr marL="7388" marR="7388" marT="7388" marB="0" anchor="ctr"/>
                </a:tc>
                <a:tc>
                  <a:txBody>
                    <a:bodyPr/>
                    <a:lstStyle/>
                    <a:p>
                      <a:pPr algn="ctr" fontAlgn="ctr"/>
                      <a:r>
                        <a:rPr lang="ru-RU" sz="900" b="1" u="none" strike="noStrike" dirty="0">
                          <a:effectLst/>
                        </a:rPr>
                        <a:t>Исполнено</a:t>
                      </a:r>
                      <a:endParaRPr lang="ru-RU" sz="900" b="1" i="0" u="none" strike="noStrike" dirty="0">
                        <a:effectLst/>
                        <a:latin typeface="Times New Roman"/>
                      </a:endParaRPr>
                    </a:p>
                  </a:txBody>
                  <a:tcPr marL="7388" marR="7388" marT="7388" marB="0" anchor="ctr"/>
                </a:tc>
                <a:tc>
                  <a:txBody>
                    <a:bodyPr/>
                    <a:lstStyle/>
                    <a:p>
                      <a:pPr algn="ctr" fontAlgn="ctr"/>
                      <a:r>
                        <a:rPr lang="ru-RU" sz="900" b="1" u="none" strike="noStrike" dirty="0">
                          <a:effectLst/>
                        </a:rPr>
                        <a:t>% исполнения к годовому плану</a:t>
                      </a:r>
                      <a:endParaRPr lang="ru-RU" sz="900" b="1" i="0" u="none" strike="noStrike" dirty="0">
                        <a:effectLst/>
                        <a:latin typeface="Times New Roman"/>
                      </a:endParaRPr>
                    </a:p>
                  </a:txBody>
                  <a:tcPr marL="7388" marR="7388" marT="7388" marB="0" anchor="ctr"/>
                </a:tc>
                <a:tc>
                  <a:txBody>
                    <a:bodyPr/>
                    <a:lstStyle/>
                    <a:p>
                      <a:pPr algn="ctr" fontAlgn="ctr"/>
                      <a:r>
                        <a:rPr lang="ru-RU" sz="900" b="1" u="none" strike="noStrike" dirty="0">
                          <a:effectLst/>
                        </a:rPr>
                        <a:t>удельный вес</a:t>
                      </a:r>
                      <a:endParaRPr lang="ru-RU" sz="900" b="1" i="0" u="none" strike="noStrike" dirty="0">
                        <a:effectLst/>
                        <a:latin typeface="Times New Roman"/>
                      </a:endParaRPr>
                    </a:p>
                  </a:txBody>
                  <a:tcPr marL="7388" marR="7388" marT="7388" marB="0" anchor="ctr"/>
                </a:tc>
              </a:tr>
              <a:tr h="320257">
                <a:tc>
                  <a:txBody>
                    <a:bodyPr/>
                    <a:lstStyle/>
                    <a:p>
                      <a:pPr algn="just" fontAlgn="t"/>
                      <a:r>
                        <a:rPr lang="ru-RU" sz="900" b="1" u="none" strike="noStrike">
                          <a:effectLst/>
                        </a:rPr>
                        <a:t>БЕЗВОЗМЕЗДНЫЕ ПОСТУПЛЕНИЯ</a:t>
                      </a:r>
                      <a:endParaRPr lang="ru-RU" sz="900" b="1" i="0" u="none" strike="noStrike">
                        <a:effectLst/>
                        <a:latin typeface="Times New Roman"/>
                      </a:endParaRPr>
                    </a:p>
                  </a:txBody>
                  <a:tcPr marL="7388" marR="7388" marT="7388" marB="0"/>
                </a:tc>
                <a:tc>
                  <a:txBody>
                    <a:bodyPr/>
                    <a:lstStyle/>
                    <a:p>
                      <a:pPr algn="ctr" fontAlgn="t"/>
                      <a:r>
                        <a:rPr lang="ru-RU" sz="900" b="1" u="none" strike="noStrike" dirty="0">
                          <a:effectLst/>
                        </a:rPr>
                        <a:t>000 2 00 00000 00 0000 000</a:t>
                      </a:r>
                      <a:endParaRPr lang="ru-RU" sz="900" b="1" i="0" u="none" strike="noStrike" dirty="0">
                        <a:effectLst/>
                        <a:latin typeface="Times New Roman"/>
                      </a:endParaRPr>
                    </a:p>
                  </a:txBody>
                  <a:tcPr marL="7388" marR="7388" marT="7388" marB="0"/>
                </a:tc>
                <a:tc>
                  <a:txBody>
                    <a:bodyPr/>
                    <a:lstStyle/>
                    <a:p>
                      <a:pPr algn="r" fontAlgn="t"/>
                      <a:r>
                        <a:rPr lang="ru-RU" sz="900" b="1" u="none" strike="noStrike" dirty="0">
                          <a:effectLst/>
                        </a:rPr>
                        <a:t>1 374 409,6</a:t>
                      </a:r>
                      <a:endParaRPr lang="ru-RU" sz="900" b="1" i="0" u="none" strike="noStrike" dirty="0">
                        <a:effectLst/>
                        <a:latin typeface="Times New Roman"/>
                      </a:endParaRPr>
                    </a:p>
                  </a:txBody>
                  <a:tcPr marL="7388" marR="88655" marT="7388" marB="0"/>
                </a:tc>
                <a:tc>
                  <a:txBody>
                    <a:bodyPr/>
                    <a:lstStyle/>
                    <a:p>
                      <a:pPr algn="r" fontAlgn="t"/>
                      <a:r>
                        <a:rPr lang="ru-RU" sz="900" b="1" u="none" strike="noStrike" dirty="0">
                          <a:effectLst/>
                        </a:rPr>
                        <a:t>1 369 932,0</a:t>
                      </a:r>
                      <a:endParaRPr lang="ru-RU" sz="900" b="1" i="0" u="none" strike="noStrike" dirty="0">
                        <a:effectLst/>
                        <a:latin typeface="Times New Roman"/>
                      </a:endParaRPr>
                    </a:p>
                  </a:txBody>
                  <a:tcPr marL="7388" marR="88655" marT="7388" marB="0"/>
                </a:tc>
                <a:tc>
                  <a:txBody>
                    <a:bodyPr/>
                    <a:lstStyle/>
                    <a:p>
                      <a:pPr algn="r" fontAlgn="t"/>
                      <a:r>
                        <a:rPr lang="ru-RU" sz="900" b="1" u="none" strike="noStrike">
                          <a:effectLst/>
                        </a:rPr>
                        <a:t>99,7</a:t>
                      </a:r>
                      <a:endParaRPr lang="ru-RU" sz="900" b="1" i="0" u="none" strike="noStrike">
                        <a:effectLst/>
                        <a:latin typeface="Times New Roman"/>
                      </a:endParaRPr>
                    </a:p>
                  </a:txBody>
                  <a:tcPr marL="7388" marR="88655" marT="7388" marB="0"/>
                </a:tc>
                <a:tc>
                  <a:txBody>
                    <a:bodyPr/>
                    <a:lstStyle/>
                    <a:p>
                      <a:pPr algn="ctr" fontAlgn="ctr"/>
                      <a:r>
                        <a:rPr lang="ru-RU" sz="900" b="1" u="none" strike="noStrike" dirty="0">
                          <a:effectLst/>
                        </a:rPr>
                        <a:t>55,7</a:t>
                      </a:r>
                      <a:endParaRPr lang="ru-RU" sz="900" b="1" i="0" u="none" strike="noStrike" dirty="0">
                        <a:effectLst/>
                        <a:latin typeface="Times New Roman"/>
                      </a:endParaRPr>
                    </a:p>
                  </a:txBody>
                  <a:tcPr marL="7388" marR="7388" marT="7388" marB="0" anchor="ctr"/>
                </a:tc>
              </a:tr>
              <a:tr h="475676">
                <a:tc>
                  <a:txBody>
                    <a:bodyPr/>
                    <a:lstStyle/>
                    <a:p>
                      <a:pPr algn="just" fontAlgn="t"/>
                      <a:r>
                        <a:rPr lang="ru-RU" sz="900" u="none" strike="noStrike">
                          <a:effectLst/>
                        </a:rPr>
                        <a:t>Безвозмездные поступления от других бюджетов бюджетной системы Российской Федерации</a:t>
                      </a:r>
                      <a:endParaRPr lang="ru-RU" sz="900" b="1" i="0" u="none" strike="noStrike">
                        <a:effectLst/>
                        <a:latin typeface="Times New Roman"/>
                      </a:endParaRPr>
                    </a:p>
                  </a:txBody>
                  <a:tcPr marL="7388" marR="7388" marT="7388" marB="0"/>
                </a:tc>
                <a:tc>
                  <a:txBody>
                    <a:bodyPr/>
                    <a:lstStyle/>
                    <a:p>
                      <a:pPr algn="ctr" fontAlgn="t"/>
                      <a:r>
                        <a:rPr lang="ru-RU" sz="900" u="none" strike="noStrike" dirty="0">
                          <a:effectLst/>
                        </a:rPr>
                        <a:t>000 2 02 00000 00 0000 000</a:t>
                      </a:r>
                      <a:endParaRPr lang="ru-RU" sz="900" b="1" i="0" u="none" strike="noStrike" dirty="0">
                        <a:effectLst/>
                        <a:latin typeface="Times New Roman"/>
                      </a:endParaRPr>
                    </a:p>
                  </a:txBody>
                  <a:tcPr marL="7388" marR="7388" marT="7388" marB="0"/>
                </a:tc>
                <a:tc>
                  <a:txBody>
                    <a:bodyPr/>
                    <a:lstStyle/>
                    <a:p>
                      <a:pPr algn="r" fontAlgn="t"/>
                      <a:r>
                        <a:rPr lang="ru-RU" sz="900" u="none" strike="noStrike">
                          <a:effectLst/>
                        </a:rPr>
                        <a:t>1 374 409,6</a:t>
                      </a:r>
                      <a:endParaRPr lang="ru-RU" sz="900" b="1" i="0" u="none" strike="noStrike">
                        <a:effectLst/>
                        <a:latin typeface="Times New Roman"/>
                      </a:endParaRPr>
                    </a:p>
                  </a:txBody>
                  <a:tcPr marL="7388" marR="88655" marT="7388" marB="0"/>
                </a:tc>
                <a:tc>
                  <a:txBody>
                    <a:bodyPr/>
                    <a:lstStyle/>
                    <a:p>
                      <a:pPr algn="r" fontAlgn="t"/>
                      <a:r>
                        <a:rPr lang="ru-RU" sz="900" u="none" strike="noStrike">
                          <a:effectLst/>
                        </a:rPr>
                        <a:t>1 365 256,2</a:t>
                      </a:r>
                      <a:endParaRPr lang="ru-RU" sz="900" b="1" i="0" u="none" strike="noStrike">
                        <a:effectLst/>
                        <a:latin typeface="Times New Roman"/>
                      </a:endParaRPr>
                    </a:p>
                  </a:txBody>
                  <a:tcPr marL="7388" marR="88655" marT="7388" marB="0"/>
                </a:tc>
                <a:tc>
                  <a:txBody>
                    <a:bodyPr/>
                    <a:lstStyle/>
                    <a:p>
                      <a:pPr algn="r" fontAlgn="t"/>
                      <a:r>
                        <a:rPr lang="ru-RU" sz="900" u="none" strike="noStrike" dirty="0">
                          <a:effectLst/>
                        </a:rPr>
                        <a:t>99,3</a:t>
                      </a:r>
                      <a:endParaRPr lang="ru-RU" sz="900" b="1" i="0" u="none" strike="noStrike" dirty="0">
                        <a:effectLst/>
                        <a:latin typeface="Times New Roman"/>
                      </a:endParaRPr>
                    </a:p>
                  </a:txBody>
                  <a:tcPr marL="7388" marR="88655" marT="7388" marB="0"/>
                </a:tc>
                <a:tc>
                  <a:txBody>
                    <a:bodyPr/>
                    <a:lstStyle/>
                    <a:p>
                      <a:pPr algn="ctr" fontAlgn="ctr"/>
                      <a:r>
                        <a:rPr lang="ru-RU" sz="900" u="none" strike="noStrike" dirty="0">
                          <a:effectLst/>
                        </a:rPr>
                        <a:t>55,5</a:t>
                      </a:r>
                      <a:endParaRPr lang="ru-RU" sz="900" b="1" i="0" u="none" strike="noStrike" dirty="0">
                        <a:effectLst/>
                        <a:latin typeface="Times New Roman"/>
                      </a:endParaRPr>
                    </a:p>
                  </a:txBody>
                  <a:tcPr marL="7388" marR="7388" marT="7388" marB="0" anchor="ctr"/>
                </a:tc>
              </a:tr>
              <a:tr h="320257">
                <a:tc>
                  <a:txBody>
                    <a:bodyPr/>
                    <a:lstStyle/>
                    <a:p>
                      <a:pPr algn="just" fontAlgn="t"/>
                      <a:r>
                        <a:rPr lang="ru-RU" sz="900" u="none" strike="noStrike" dirty="0">
                          <a:effectLst/>
                        </a:rPr>
                        <a:t>Дотации бюджетам субъектов Российской Федерации и муниципальных образований</a:t>
                      </a:r>
                      <a:endParaRPr lang="ru-RU" sz="900" b="0" i="0" u="none" strike="noStrike" dirty="0">
                        <a:effectLst/>
                        <a:latin typeface="Times New Roman"/>
                      </a:endParaRPr>
                    </a:p>
                  </a:txBody>
                  <a:tcPr marL="7388" marR="7388" marT="7388" marB="0"/>
                </a:tc>
                <a:tc>
                  <a:txBody>
                    <a:bodyPr/>
                    <a:lstStyle/>
                    <a:p>
                      <a:pPr algn="ctr" fontAlgn="t"/>
                      <a:r>
                        <a:rPr lang="ru-RU" sz="900" u="none" strike="noStrike">
                          <a:effectLst/>
                        </a:rPr>
                        <a:t>000 2 02 01000 00 0000 151</a:t>
                      </a:r>
                      <a:endParaRPr lang="ru-RU" sz="900" b="0" i="0" u="none" strike="noStrike">
                        <a:effectLst/>
                        <a:latin typeface="Times New Roman"/>
                      </a:endParaRPr>
                    </a:p>
                  </a:txBody>
                  <a:tcPr marL="7388" marR="7388" marT="7388" marB="0"/>
                </a:tc>
                <a:tc>
                  <a:txBody>
                    <a:bodyPr/>
                    <a:lstStyle/>
                    <a:p>
                      <a:pPr algn="r" fontAlgn="t"/>
                      <a:r>
                        <a:rPr lang="ru-RU" sz="900" u="none" strike="noStrike">
                          <a:effectLst/>
                        </a:rPr>
                        <a:t>412 628,6</a:t>
                      </a:r>
                      <a:endParaRPr lang="ru-RU" sz="900" b="0" i="0" u="none" strike="noStrike">
                        <a:effectLst/>
                        <a:latin typeface="Times New Roman"/>
                      </a:endParaRPr>
                    </a:p>
                  </a:txBody>
                  <a:tcPr marL="7388" marR="88655" marT="7388" marB="0"/>
                </a:tc>
                <a:tc>
                  <a:txBody>
                    <a:bodyPr/>
                    <a:lstStyle/>
                    <a:p>
                      <a:pPr algn="r" fontAlgn="t"/>
                      <a:r>
                        <a:rPr lang="ru-RU" sz="900" u="none" strike="noStrike">
                          <a:effectLst/>
                        </a:rPr>
                        <a:t>412 628,6</a:t>
                      </a:r>
                      <a:endParaRPr lang="ru-RU" sz="900" b="0" i="0" u="none" strike="noStrike">
                        <a:effectLst/>
                        <a:latin typeface="Times New Roman"/>
                      </a:endParaRPr>
                    </a:p>
                  </a:txBody>
                  <a:tcPr marL="7388" marR="88655" marT="7388" marB="0"/>
                </a:tc>
                <a:tc>
                  <a:txBody>
                    <a:bodyPr/>
                    <a:lstStyle/>
                    <a:p>
                      <a:pPr algn="r" fontAlgn="t"/>
                      <a:r>
                        <a:rPr lang="ru-RU" sz="900" u="none" strike="noStrike">
                          <a:effectLst/>
                        </a:rPr>
                        <a:t>100,0</a:t>
                      </a:r>
                      <a:endParaRPr lang="ru-RU" sz="900" b="0" i="0" u="none" strike="noStrike">
                        <a:effectLst/>
                        <a:latin typeface="Times New Roman"/>
                      </a:endParaRPr>
                    </a:p>
                  </a:txBody>
                  <a:tcPr marL="7388" marR="88655" marT="7388" marB="0"/>
                </a:tc>
                <a:tc>
                  <a:txBody>
                    <a:bodyPr/>
                    <a:lstStyle/>
                    <a:p>
                      <a:pPr algn="ctr" fontAlgn="ctr"/>
                      <a:r>
                        <a:rPr lang="ru-RU" sz="900" u="none" strike="noStrike" dirty="0">
                          <a:effectLst/>
                        </a:rPr>
                        <a:t>30,2</a:t>
                      </a:r>
                      <a:endParaRPr lang="ru-RU" sz="900" b="1" i="0" u="none" strike="noStrike" dirty="0">
                        <a:effectLst/>
                        <a:latin typeface="Times New Roman"/>
                      </a:endParaRPr>
                    </a:p>
                  </a:txBody>
                  <a:tcPr marL="7388" marR="7388" marT="7388" marB="0" anchor="ctr"/>
                </a:tc>
              </a:tr>
              <a:tr h="480313">
                <a:tc>
                  <a:txBody>
                    <a:bodyPr/>
                    <a:lstStyle/>
                    <a:p>
                      <a:pPr algn="just" fontAlgn="t"/>
                      <a:r>
                        <a:rPr lang="ru-RU" sz="900" u="none" strike="noStrike" dirty="0">
                          <a:effectLst/>
                        </a:rPr>
                        <a:t>Субсидии бюджетам субъектов Российской Федерации и муниципальных образований (межбюджетные субсидии)</a:t>
                      </a:r>
                      <a:endParaRPr lang="ru-RU" sz="900" b="0" i="0" u="none" strike="noStrike" dirty="0">
                        <a:effectLst/>
                        <a:latin typeface="Times New Roman"/>
                      </a:endParaRPr>
                    </a:p>
                  </a:txBody>
                  <a:tcPr marL="7388" marR="7388" marT="7388" marB="0"/>
                </a:tc>
                <a:tc>
                  <a:txBody>
                    <a:bodyPr/>
                    <a:lstStyle/>
                    <a:p>
                      <a:pPr algn="ctr" fontAlgn="t"/>
                      <a:r>
                        <a:rPr lang="ru-RU" sz="900" u="none" strike="noStrike" dirty="0">
                          <a:effectLst/>
                        </a:rPr>
                        <a:t>000 2 02 02000 00 0000 151</a:t>
                      </a:r>
                      <a:endParaRPr lang="ru-RU" sz="900" b="0" i="0" u="none" strike="noStrike" dirty="0">
                        <a:effectLst/>
                        <a:latin typeface="Times New Roman"/>
                      </a:endParaRPr>
                    </a:p>
                  </a:txBody>
                  <a:tcPr marL="7388" marR="7388" marT="7388" marB="0"/>
                </a:tc>
                <a:tc>
                  <a:txBody>
                    <a:bodyPr/>
                    <a:lstStyle/>
                    <a:p>
                      <a:pPr algn="r" fontAlgn="t"/>
                      <a:r>
                        <a:rPr lang="ru-RU" sz="900" u="none" strike="noStrike">
                          <a:effectLst/>
                        </a:rPr>
                        <a:t>155 451,7</a:t>
                      </a:r>
                      <a:endParaRPr lang="ru-RU" sz="900" b="0" i="0" u="none" strike="noStrike">
                        <a:effectLst/>
                        <a:latin typeface="Times New Roman"/>
                      </a:endParaRPr>
                    </a:p>
                  </a:txBody>
                  <a:tcPr marL="7388" marR="88655" marT="7388" marB="0"/>
                </a:tc>
                <a:tc>
                  <a:txBody>
                    <a:bodyPr/>
                    <a:lstStyle/>
                    <a:p>
                      <a:pPr algn="r" fontAlgn="t"/>
                      <a:r>
                        <a:rPr lang="ru-RU" sz="900" u="none" strike="noStrike">
                          <a:effectLst/>
                        </a:rPr>
                        <a:t>149 863,5</a:t>
                      </a:r>
                      <a:endParaRPr lang="ru-RU" sz="900" b="0" i="0" u="none" strike="noStrike">
                        <a:effectLst/>
                        <a:latin typeface="Times New Roman"/>
                      </a:endParaRPr>
                    </a:p>
                  </a:txBody>
                  <a:tcPr marL="7388" marR="88655" marT="7388" marB="0"/>
                </a:tc>
                <a:tc>
                  <a:txBody>
                    <a:bodyPr/>
                    <a:lstStyle/>
                    <a:p>
                      <a:pPr algn="r" fontAlgn="t"/>
                      <a:r>
                        <a:rPr lang="ru-RU" sz="900" u="none" strike="noStrike">
                          <a:effectLst/>
                        </a:rPr>
                        <a:t>96,4</a:t>
                      </a:r>
                      <a:endParaRPr lang="ru-RU" sz="900" b="0" i="0" u="none" strike="noStrike">
                        <a:effectLst/>
                        <a:latin typeface="Times New Roman"/>
                      </a:endParaRPr>
                    </a:p>
                  </a:txBody>
                  <a:tcPr marL="7388" marR="88655" marT="7388" marB="0"/>
                </a:tc>
                <a:tc>
                  <a:txBody>
                    <a:bodyPr/>
                    <a:lstStyle/>
                    <a:p>
                      <a:pPr algn="ctr" fontAlgn="ctr"/>
                      <a:r>
                        <a:rPr lang="ru-RU" sz="900" u="none" strike="noStrike" dirty="0">
                          <a:effectLst/>
                        </a:rPr>
                        <a:t>11,0</a:t>
                      </a:r>
                      <a:endParaRPr lang="ru-RU" sz="900" b="1" i="0" u="none" strike="noStrike" dirty="0">
                        <a:effectLst/>
                        <a:latin typeface="Times New Roman"/>
                      </a:endParaRPr>
                    </a:p>
                  </a:txBody>
                  <a:tcPr marL="7388" marR="7388" marT="7388" marB="0" anchor="ctr"/>
                </a:tc>
              </a:tr>
              <a:tr h="320257">
                <a:tc>
                  <a:txBody>
                    <a:bodyPr/>
                    <a:lstStyle/>
                    <a:p>
                      <a:pPr algn="just" fontAlgn="t"/>
                      <a:r>
                        <a:rPr lang="ru-RU" sz="900" u="none" strike="noStrike">
                          <a:effectLst/>
                        </a:rPr>
                        <a:t>Субвенции бюджетам субъектов Российской Федерации и муниципальных образований</a:t>
                      </a:r>
                      <a:endParaRPr lang="ru-RU" sz="900" b="0" i="0" u="none" strike="noStrike">
                        <a:effectLst/>
                        <a:latin typeface="Times New Roman"/>
                      </a:endParaRPr>
                    </a:p>
                  </a:txBody>
                  <a:tcPr marL="7388" marR="7388" marT="7388" marB="0"/>
                </a:tc>
                <a:tc>
                  <a:txBody>
                    <a:bodyPr/>
                    <a:lstStyle/>
                    <a:p>
                      <a:pPr algn="ctr" fontAlgn="t"/>
                      <a:r>
                        <a:rPr lang="ru-RU" sz="900" u="none" strike="noStrike" dirty="0">
                          <a:effectLst/>
                        </a:rPr>
                        <a:t>000 2 02 03000 00 0000 151</a:t>
                      </a:r>
                      <a:endParaRPr lang="ru-RU" sz="900" b="0" i="0" u="none" strike="noStrike" dirty="0">
                        <a:effectLst/>
                        <a:latin typeface="Times New Roman"/>
                      </a:endParaRPr>
                    </a:p>
                  </a:txBody>
                  <a:tcPr marL="7388" marR="7388" marT="7388" marB="0"/>
                </a:tc>
                <a:tc>
                  <a:txBody>
                    <a:bodyPr/>
                    <a:lstStyle/>
                    <a:p>
                      <a:pPr algn="r" fontAlgn="t"/>
                      <a:r>
                        <a:rPr lang="ru-RU" sz="900" u="none" strike="noStrike">
                          <a:effectLst/>
                        </a:rPr>
                        <a:t>805 534,1</a:t>
                      </a:r>
                      <a:endParaRPr lang="ru-RU" sz="900" b="0" i="0" u="none" strike="noStrike">
                        <a:effectLst/>
                        <a:latin typeface="Times New Roman"/>
                      </a:endParaRPr>
                    </a:p>
                  </a:txBody>
                  <a:tcPr marL="7388" marR="88655" marT="7388" marB="0"/>
                </a:tc>
                <a:tc>
                  <a:txBody>
                    <a:bodyPr/>
                    <a:lstStyle/>
                    <a:p>
                      <a:pPr algn="r" fontAlgn="t"/>
                      <a:r>
                        <a:rPr lang="ru-RU" sz="900" u="none" strike="noStrike">
                          <a:effectLst/>
                        </a:rPr>
                        <a:t>801 968,9</a:t>
                      </a:r>
                      <a:endParaRPr lang="ru-RU" sz="900" b="0" i="0" u="none" strike="noStrike">
                        <a:effectLst/>
                        <a:latin typeface="Times New Roman"/>
                      </a:endParaRPr>
                    </a:p>
                  </a:txBody>
                  <a:tcPr marL="7388" marR="88655" marT="7388" marB="0"/>
                </a:tc>
                <a:tc>
                  <a:txBody>
                    <a:bodyPr/>
                    <a:lstStyle/>
                    <a:p>
                      <a:pPr algn="r" fontAlgn="t"/>
                      <a:r>
                        <a:rPr lang="ru-RU" sz="900" u="none" strike="noStrike">
                          <a:effectLst/>
                        </a:rPr>
                        <a:t>99,6</a:t>
                      </a:r>
                      <a:endParaRPr lang="ru-RU" sz="900" b="0" i="0" u="none" strike="noStrike">
                        <a:effectLst/>
                        <a:latin typeface="Times New Roman"/>
                      </a:endParaRPr>
                    </a:p>
                  </a:txBody>
                  <a:tcPr marL="7388" marR="88655" marT="7388" marB="0"/>
                </a:tc>
                <a:tc>
                  <a:txBody>
                    <a:bodyPr/>
                    <a:lstStyle/>
                    <a:p>
                      <a:pPr algn="ctr" fontAlgn="ctr"/>
                      <a:r>
                        <a:rPr lang="ru-RU" sz="900" u="none" strike="noStrike" dirty="0">
                          <a:effectLst/>
                        </a:rPr>
                        <a:t>58,7</a:t>
                      </a:r>
                      <a:endParaRPr lang="ru-RU" sz="900" b="1" i="0" u="none" strike="noStrike" dirty="0">
                        <a:effectLst/>
                        <a:latin typeface="Times New Roman"/>
                      </a:endParaRPr>
                    </a:p>
                  </a:txBody>
                  <a:tcPr marL="7388" marR="7388" marT="7388" marB="0" anchor="ctr"/>
                </a:tc>
              </a:tr>
              <a:tr h="249053">
                <a:tc>
                  <a:txBody>
                    <a:bodyPr/>
                    <a:lstStyle/>
                    <a:p>
                      <a:pPr algn="just" fontAlgn="t"/>
                      <a:r>
                        <a:rPr lang="ru-RU" sz="900" u="none" strike="noStrike">
                          <a:effectLst/>
                        </a:rPr>
                        <a:t>Иные межбюджетные трансферты</a:t>
                      </a:r>
                      <a:endParaRPr lang="ru-RU" sz="900" b="0" i="0" u="none" strike="noStrike">
                        <a:effectLst/>
                        <a:latin typeface="Times New Roman"/>
                      </a:endParaRPr>
                    </a:p>
                  </a:txBody>
                  <a:tcPr marL="7388" marR="7388" marT="7388" marB="0"/>
                </a:tc>
                <a:tc>
                  <a:txBody>
                    <a:bodyPr/>
                    <a:lstStyle/>
                    <a:p>
                      <a:pPr algn="ctr" fontAlgn="t"/>
                      <a:r>
                        <a:rPr lang="ru-RU" sz="900" u="none" strike="noStrike">
                          <a:effectLst/>
                        </a:rPr>
                        <a:t>000 2 02 04000 00 0000 151</a:t>
                      </a:r>
                      <a:endParaRPr lang="ru-RU" sz="900" b="0" i="0" u="none" strike="noStrike">
                        <a:effectLst/>
                        <a:latin typeface="Times New Roman"/>
                      </a:endParaRPr>
                    </a:p>
                  </a:txBody>
                  <a:tcPr marL="7388" marR="7388" marT="7388" marB="0"/>
                </a:tc>
                <a:tc>
                  <a:txBody>
                    <a:bodyPr/>
                    <a:lstStyle/>
                    <a:p>
                      <a:pPr algn="r" fontAlgn="t"/>
                      <a:r>
                        <a:rPr lang="ru-RU" sz="900" u="none" strike="noStrike">
                          <a:effectLst/>
                        </a:rPr>
                        <a:t>795,2</a:t>
                      </a:r>
                      <a:endParaRPr lang="ru-RU" sz="900" b="0" i="0" u="none" strike="noStrike">
                        <a:effectLst/>
                        <a:latin typeface="Times New Roman"/>
                      </a:endParaRPr>
                    </a:p>
                  </a:txBody>
                  <a:tcPr marL="7388" marR="88655" marT="7388" marB="0"/>
                </a:tc>
                <a:tc>
                  <a:txBody>
                    <a:bodyPr/>
                    <a:lstStyle/>
                    <a:p>
                      <a:pPr algn="r" fontAlgn="t"/>
                      <a:r>
                        <a:rPr lang="ru-RU" sz="900" u="none" strike="noStrike">
                          <a:effectLst/>
                        </a:rPr>
                        <a:t>795,2</a:t>
                      </a:r>
                      <a:endParaRPr lang="ru-RU" sz="900" b="0" i="0" u="none" strike="noStrike">
                        <a:effectLst/>
                        <a:latin typeface="Times New Roman"/>
                      </a:endParaRPr>
                    </a:p>
                  </a:txBody>
                  <a:tcPr marL="7388" marR="88655" marT="7388" marB="0"/>
                </a:tc>
                <a:tc>
                  <a:txBody>
                    <a:bodyPr/>
                    <a:lstStyle/>
                    <a:p>
                      <a:pPr algn="r" fontAlgn="t"/>
                      <a:r>
                        <a:rPr lang="ru-RU" sz="900" u="none" strike="noStrike">
                          <a:effectLst/>
                        </a:rPr>
                        <a:t>100,0</a:t>
                      </a:r>
                      <a:endParaRPr lang="ru-RU" sz="900" b="0" i="0" u="none" strike="noStrike">
                        <a:effectLst/>
                        <a:latin typeface="Times New Roman"/>
                      </a:endParaRPr>
                    </a:p>
                  </a:txBody>
                  <a:tcPr marL="7388" marR="88655" marT="7388" marB="0"/>
                </a:tc>
                <a:tc>
                  <a:txBody>
                    <a:bodyPr/>
                    <a:lstStyle/>
                    <a:p>
                      <a:pPr algn="ctr" fontAlgn="ctr"/>
                      <a:r>
                        <a:rPr lang="ru-RU" sz="900" u="none" strike="noStrike" dirty="0">
                          <a:effectLst/>
                        </a:rPr>
                        <a:t>0,1</a:t>
                      </a:r>
                      <a:endParaRPr lang="ru-RU" sz="900" b="1" i="0" u="none" strike="noStrike" dirty="0">
                        <a:effectLst/>
                        <a:latin typeface="Times New Roman"/>
                      </a:endParaRPr>
                    </a:p>
                  </a:txBody>
                  <a:tcPr marL="7388" marR="7388" marT="7388" marB="0" anchor="ctr"/>
                </a:tc>
              </a:tr>
              <a:tr h="1080120">
                <a:tc>
                  <a:txBody>
                    <a:bodyPr/>
                    <a:lstStyle/>
                    <a:p>
                      <a:pPr algn="l" rtl="0" fontAlgn="ctr"/>
                      <a:r>
                        <a:rPr lang="ru-RU" sz="900" u="none" strike="noStrike" dirty="0">
                          <a:effectLst/>
                        </a:rPr>
                        <a:t>ДОХОДЫ БЮДЖЕТОВ БЮДЖЕТНОЙ СИСТЕМЫ РОССИЙСКОЙ ФЕДЕРАЦИИ ОТ ВОЗВРАТА БЮДЖЕТАМИ БЮДЖЕТНОЙ СИСТЕМЫ РОССИЙСКОЙ ФЕДЕРАЦИИ И ОРГАНИЗАЦИЯМИ ОСТАТКОВ СУБСИДИЙ, СУБВЕНЦИЙ И ИНЫХ МЕЖБЮДЖЕТНЫХ ТРАНСФЕРТОВ, ИМЕЮЩИХ ЦЕЛЕВОЕ НАЗНАЧЕНИЕ, ПРОШЛЫХ ЛЕТ</a:t>
                      </a:r>
                      <a:endParaRPr lang="ru-RU" sz="900" b="1" i="0" u="none" strike="noStrike" dirty="0">
                        <a:solidFill>
                          <a:srgbClr val="000000"/>
                        </a:solidFill>
                        <a:effectLst/>
                        <a:latin typeface="Times New Roman"/>
                      </a:endParaRPr>
                    </a:p>
                  </a:txBody>
                  <a:tcPr marL="7388" marR="7388" marT="7388" marB="0" anchor="ctr"/>
                </a:tc>
                <a:tc>
                  <a:txBody>
                    <a:bodyPr/>
                    <a:lstStyle/>
                    <a:p>
                      <a:pPr algn="ctr" fontAlgn="t"/>
                      <a:r>
                        <a:rPr lang="ru-RU" sz="900" u="none" strike="noStrike" dirty="0">
                          <a:effectLst/>
                        </a:rPr>
                        <a:t>000 2 18 00000 00 0000 000</a:t>
                      </a:r>
                      <a:endParaRPr lang="ru-RU" sz="900" b="1" i="0" u="none" strike="noStrike" dirty="0">
                        <a:effectLst/>
                        <a:latin typeface="Times New Roman"/>
                      </a:endParaRPr>
                    </a:p>
                  </a:txBody>
                  <a:tcPr marL="7388" marR="7388" marT="7388" marB="0"/>
                </a:tc>
                <a:tc>
                  <a:txBody>
                    <a:bodyPr/>
                    <a:lstStyle/>
                    <a:p>
                      <a:pPr algn="r" fontAlgn="t"/>
                      <a:r>
                        <a:rPr lang="ru-RU" sz="900" u="none" strike="noStrike" dirty="0">
                          <a:effectLst/>
                        </a:rPr>
                        <a:t> </a:t>
                      </a:r>
                      <a:endParaRPr lang="ru-RU" sz="900" b="0" i="0" u="none" strike="noStrike" dirty="0">
                        <a:effectLst/>
                        <a:latin typeface="Times New Roman"/>
                      </a:endParaRPr>
                    </a:p>
                  </a:txBody>
                  <a:tcPr marL="7388" marR="88655" marT="7388" marB="0"/>
                </a:tc>
                <a:tc>
                  <a:txBody>
                    <a:bodyPr/>
                    <a:lstStyle/>
                    <a:p>
                      <a:pPr algn="r" fontAlgn="t"/>
                      <a:r>
                        <a:rPr lang="ru-RU" sz="900" u="none" strike="noStrike">
                          <a:effectLst/>
                        </a:rPr>
                        <a:t>35 312,8</a:t>
                      </a:r>
                      <a:endParaRPr lang="ru-RU" sz="900" b="0" i="0" u="none" strike="noStrike">
                        <a:effectLst/>
                        <a:latin typeface="Times New Roman"/>
                      </a:endParaRPr>
                    </a:p>
                  </a:txBody>
                  <a:tcPr marL="7388" marR="88655" marT="7388" marB="0"/>
                </a:tc>
                <a:tc>
                  <a:txBody>
                    <a:bodyPr/>
                    <a:lstStyle/>
                    <a:p>
                      <a:pPr algn="r" fontAlgn="t"/>
                      <a:r>
                        <a:rPr lang="ru-RU" sz="900" u="none" strike="noStrike">
                          <a:effectLst/>
                        </a:rPr>
                        <a:t> </a:t>
                      </a:r>
                      <a:endParaRPr lang="ru-RU" sz="900" b="0" i="0" u="none" strike="noStrike">
                        <a:effectLst/>
                        <a:latin typeface="Times New Roman"/>
                      </a:endParaRPr>
                    </a:p>
                  </a:txBody>
                  <a:tcPr marL="7388" marR="88655" marT="7388" marB="0"/>
                </a:tc>
                <a:tc>
                  <a:txBody>
                    <a:bodyPr/>
                    <a:lstStyle/>
                    <a:p>
                      <a:pPr algn="l" fontAlgn="b"/>
                      <a:r>
                        <a:rPr lang="ru-RU" sz="900" u="none" strike="noStrike" dirty="0">
                          <a:effectLst/>
                        </a:rPr>
                        <a:t> </a:t>
                      </a:r>
                      <a:endParaRPr lang="ru-RU" sz="900" b="1" i="0" u="none" strike="noStrike" dirty="0">
                        <a:effectLst/>
                        <a:latin typeface="Times New Roman"/>
                      </a:endParaRPr>
                    </a:p>
                  </a:txBody>
                  <a:tcPr marL="7388" marR="7388" marT="7388" marB="0" anchor="b"/>
                </a:tc>
              </a:tr>
              <a:tr h="551888">
                <a:tc>
                  <a:txBody>
                    <a:bodyPr/>
                    <a:lstStyle/>
                    <a:p>
                      <a:pPr algn="just" fontAlgn="t"/>
                      <a:r>
                        <a:rPr lang="ru-RU" sz="900" u="none" strike="noStrike">
                          <a:effectLst/>
                        </a:rPr>
                        <a:t>ВОЗВРАТ ОСТАТКОВ СУБСИДИЙ, СУБВЕНЦИЙ И ИНЫХ МЕЖБЮДЖЕТНЫХ ТРАНСФЕРТОВ, ИМЕЮЩИХ ЦЕЛЕВОЕ НАЗНАЧЕНИЕ, ПРОШЛЫХ ЛЕТ</a:t>
                      </a:r>
                      <a:endParaRPr lang="ru-RU" sz="900" b="1" i="0" u="none" strike="noStrike">
                        <a:effectLst/>
                        <a:latin typeface="Times New Roman"/>
                      </a:endParaRPr>
                    </a:p>
                  </a:txBody>
                  <a:tcPr marL="7388" marR="7388" marT="7388" marB="0"/>
                </a:tc>
                <a:tc>
                  <a:txBody>
                    <a:bodyPr/>
                    <a:lstStyle/>
                    <a:p>
                      <a:pPr algn="ctr" fontAlgn="t"/>
                      <a:r>
                        <a:rPr lang="ru-RU" sz="900" u="none" strike="noStrike">
                          <a:effectLst/>
                        </a:rPr>
                        <a:t>000 2 19 00000 00 0000 000</a:t>
                      </a:r>
                      <a:endParaRPr lang="ru-RU" sz="900" b="1" i="0" u="none" strike="noStrike">
                        <a:effectLst/>
                        <a:latin typeface="Times New Roman"/>
                      </a:endParaRPr>
                    </a:p>
                  </a:txBody>
                  <a:tcPr marL="7388" marR="7388" marT="7388" marB="0"/>
                </a:tc>
                <a:tc>
                  <a:txBody>
                    <a:bodyPr/>
                    <a:lstStyle/>
                    <a:p>
                      <a:pPr algn="r" fontAlgn="t"/>
                      <a:r>
                        <a:rPr lang="ru-RU" sz="900" u="none" strike="noStrike">
                          <a:effectLst/>
                        </a:rPr>
                        <a:t> </a:t>
                      </a:r>
                      <a:endParaRPr lang="ru-RU" sz="900" b="1" i="0" u="none" strike="noStrike">
                        <a:effectLst/>
                        <a:latin typeface="Times New Roman"/>
                      </a:endParaRPr>
                    </a:p>
                  </a:txBody>
                  <a:tcPr marL="7388" marR="88655" marT="7388" marB="0"/>
                </a:tc>
                <a:tc>
                  <a:txBody>
                    <a:bodyPr/>
                    <a:lstStyle/>
                    <a:p>
                      <a:pPr algn="r" fontAlgn="t"/>
                      <a:r>
                        <a:rPr lang="ru-RU" sz="900" u="none" strike="noStrike">
                          <a:effectLst/>
                        </a:rPr>
                        <a:t>-30 637,1</a:t>
                      </a:r>
                      <a:endParaRPr lang="ru-RU" sz="900" b="1" i="0" u="none" strike="noStrike">
                        <a:effectLst/>
                        <a:latin typeface="Times New Roman"/>
                      </a:endParaRPr>
                    </a:p>
                  </a:txBody>
                  <a:tcPr marL="7388" marR="88655" marT="7388" marB="0"/>
                </a:tc>
                <a:tc>
                  <a:txBody>
                    <a:bodyPr/>
                    <a:lstStyle/>
                    <a:p>
                      <a:pPr algn="r" fontAlgn="t"/>
                      <a:r>
                        <a:rPr lang="ru-RU" sz="900" u="none" strike="noStrike" dirty="0">
                          <a:effectLst/>
                        </a:rPr>
                        <a:t> </a:t>
                      </a:r>
                      <a:endParaRPr lang="ru-RU" sz="900" b="1" i="0" u="none" strike="noStrike" dirty="0">
                        <a:effectLst/>
                        <a:latin typeface="Times New Roman"/>
                      </a:endParaRPr>
                    </a:p>
                  </a:txBody>
                  <a:tcPr marL="7388" marR="88655" marT="7388" marB="0"/>
                </a:tc>
                <a:tc>
                  <a:txBody>
                    <a:bodyPr/>
                    <a:lstStyle/>
                    <a:p>
                      <a:pPr algn="l" fontAlgn="b"/>
                      <a:r>
                        <a:rPr lang="ru-RU" sz="900" u="none" strike="noStrike" dirty="0">
                          <a:effectLst/>
                        </a:rPr>
                        <a:t> </a:t>
                      </a:r>
                      <a:endParaRPr lang="ru-RU" sz="900" b="1" i="0" u="none" strike="noStrike" dirty="0">
                        <a:effectLst/>
                        <a:latin typeface="Times New Roman"/>
                      </a:endParaRPr>
                    </a:p>
                  </a:txBody>
                  <a:tcPr marL="7388" marR="7388" marT="7388" marB="0" anchor="b"/>
                </a:tc>
              </a:tr>
            </a:tbl>
          </a:graphicData>
        </a:graphic>
      </p:graphicFrame>
    </p:spTree>
    <p:extLst>
      <p:ext uri="{BB962C8B-B14F-4D97-AF65-F5344CB8AC3E}">
        <p14:creationId xmlns:p14="http://schemas.microsoft.com/office/powerpoint/2010/main" val="16657034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Диаграмма 5"/>
          <p:cNvGraphicFramePr/>
          <p:nvPr>
            <p:extLst>
              <p:ext uri="{D42A27DB-BD31-4B8C-83A1-F6EECF244321}">
                <p14:modId xmlns:p14="http://schemas.microsoft.com/office/powerpoint/2010/main" val="1897299251"/>
              </p:ext>
            </p:extLst>
          </p:nvPr>
        </p:nvGraphicFramePr>
        <p:xfrm>
          <a:off x="827584" y="692696"/>
          <a:ext cx="6912768" cy="3384375"/>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2699792" y="3947010"/>
            <a:ext cx="3960440"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ru-RU" dirty="0"/>
              <a:t>Иные межбюджетные </a:t>
            </a:r>
            <a:r>
              <a:rPr lang="ru-RU" dirty="0" smtClean="0"/>
              <a:t>трансферты</a:t>
            </a:r>
            <a:endParaRPr lang="ru-RU" dirty="0"/>
          </a:p>
        </p:txBody>
      </p:sp>
      <p:graphicFrame>
        <p:nvGraphicFramePr>
          <p:cNvPr id="2" name="Таблица 1"/>
          <p:cNvGraphicFramePr>
            <a:graphicFrameLocks noGrp="1"/>
          </p:cNvGraphicFramePr>
          <p:nvPr>
            <p:extLst>
              <p:ext uri="{D42A27DB-BD31-4B8C-83A1-F6EECF244321}">
                <p14:modId xmlns:p14="http://schemas.microsoft.com/office/powerpoint/2010/main" val="1163789536"/>
              </p:ext>
            </p:extLst>
          </p:nvPr>
        </p:nvGraphicFramePr>
        <p:xfrm>
          <a:off x="971600" y="4581128"/>
          <a:ext cx="7056787" cy="1145207"/>
        </p:xfrm>
        <a:graphic>
          <a:graphicData uri="http://schemas.openxmlformats.org/drawingml/2006/table">
            <a:tbl>
              <a:tblPr>
                <a:effectLst>
                  <a:innerShdw blurRad="63500" dist="50800" dir="16200000">
                    <a:prstClr val="black">
                      <a:alpha val="50000"/>
                    </a:prstClr>
                  </a:innerShdw>
                </a:effectLst>
                <a:tableStyleId>{5C22544A-7EE6-4342-B048-85BDC9FD1C3A}</a:tableStyleId>
              </a:tblPr>
              <a:tblGrid>
                <a:gridCol w="3410344"/>
                <a:gridCol w="1317632"/>
                <a:gridCol w="600618"/>
                <a:gridCol w="576064"/>
                <a:gridCol w="497635"/>
                <a:gridCol w="654494"/>
              </a:tblGrid>
              <a:tr h="251190">
                <a:tc rowSpan="2">
                  <a:txBody>
                    <a:bodyPr/>
                    <a:lstStyle/>
                    <a:p>
                      <a:pPr algn="ctr" fontAlgn="ctr"/>
                      <a:r>
                        <a:rPr lang="ru-RU" sz="800" u="none" strike="noStrike" dirty="0">
                          <a:effectLst/>
                        </a:rPr>
                        <a:t>Наименование показателя</a:t>
                      </a:r>
                      <a:endParaRPr lang="ru-RU" sz="800" b="1" i="0" u="none" strike="noStrike" dirty="0">
                        <a:solidFill>
                          <a:srgbClr val="000000"/>
                        </a:solidFill>
                        <a:effectLst/>
                        <a:latin typeface="Times New Roman"/>
                      </a:endParaRPr>
                    </a:p>
                  </a:txBody>
                  <a:tcPr marL="7388" marR="7388" marT="7388" marB="0" anchor="ctr"/>
                </a:tc>
                <a:tc rowSpan="2">
                  <a:txBody>
                    <a:bodyPr/>
                    <a:lstStyle/>
                    <a:p>
                      <a:pPr algn="ctr" fontAlgn="ctr"/>
                      <a:r>
                        <a:rPr lang="ru-RU" sz="800" u="none" strike="noStrike" dirty="0">
                          <a:effectLst/>
                        </a:rPr>
                        <a:t>Код</a:t>
                      </a:r>
                      <a:endParaRPr lang="ru-RU" sz="800" b="1" i="0" u="none" strike="noStrike" dirty="0">
                        <a:solidFill>
                          <a:srgbClr val="000000"/>
                        </a:solidFill>
                        <a:effectLst/>
                        <a:latin typeface="Times New Roman"/>
                      </a:endParaRPr>
                    </a:p>
                  </a:txBody>
                  <a:tcPr marL="7388" marR="7388" marT="7388" marB="0" anchor="ctr"/>
                </a:tc>
                <a:tc rowSpan="2">
                  <a:txBody>
                    <a:bodyPr/>
                    <a:lstStyle/>
                    <a:p>
                      <a:pPr algn="ctr" fontAlgn="ctr"/>
                      <a:r>
                        <a:rPr lang="ru-RU" sz="800" u="none" strike="noStrike">
                          <a:effectLst/>
                        </a:rPr>
                        <a:t>Уточненный план на год</a:t>
                      </a:r>
                      <a:endParaRPr lang="ru-RU" sz="800" b="1" i="0" u="none" strike="noStrike">
                        <a:solidFill>
                          <a:srgbClr val="000000"/>
                        </a:solidFill>
                        <a:effectLst/>
                        <a:latin typeface="Times New Roman"/>
                      </a:endParaRPr>
                    </a:p>
                  </a:txBody>
                  <a:tcPr marL="7388" marR="7388" marT="7388" marB="0" anchor="ctr"/>
                </a:tc>
                <a:tc>
                  <a:txBody>
                    <a:bodyPr/>
                    <a:lstStyle/>
                    <a:p>
                      <a:pPr algn="ctr" fontAlgn="ctr"/>
                      <a:r>
                        <a:rPr lang="ru-RU" sz="800" u="none" strike="noStrike">
                          <a:effectLst/>
                        </a:rPr>
                        <a:t>Исполнено</a:t>
                      </a:r>
                      <a:endParaRPr lang="ru-RU" sz="800" b="1" i="0" u="none" strike="noStrike">
                        <a:solidFill>
                          <a:srgbClr val="000000"/>
                        </a:solidFill>
                        <a:effectLst/>
                        <a:latin typeface="Times New Roman"/>
                      </a:endParaRPr>
                    </a:p>
                  </a:txBody>
                  <a:tcPr marL="7388" marR="7388" marT="7388" marB="0" anchor="ctr"/>
                </a:tc>
                <a:tc gridSpan="2">
                  <a:txBody>
                    <a:bodyPr/>
                    <a:lstStyle/>
                    <a:p>
                      <a:pPr algn="ctr" fontAlgn="ctr"/>
                      <a:r>
                        <a:rPr lang="ru-RU" sz="800" u="none" strike="noStrike">
                          <a:effectLst/>
                        </a:rPr>
                        <a:t>Расхождение с начала года</a:t>
                      </a:r>
                      <a:endParaRPr lang="ru-RU" sz="800" b="1" i="0" u="none" strike="noStrike">
                        <a:solidFill>
                          <a:srgbClr val="000000"/>
                        </a:solidFill>
                        <a:effectLst/>
                        <a:latin typeface="Times New Roman"/>
                      </a:endParaRPr>
                    </a:p>
                  </a:txBody>
                  <a:tcPr marL="7388" marR="7388" marT="7388" marB="0" anchor="ctr"/>
                </a:tc>
                <a:tc hMerge="1">
                  <a:txBody>
                    <a:bodyPr/>
                    <a:lstStyle/>
                    <a:p>
                      <a:endParaRPr lang="ru-RU"/>
                    </a:p>
                  </a:txBody>
                  <a:tcPr/>
                </a:tc>
              </a:tr>
              <a:tr h="265966">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800" u="none" strike="noStrike">
                          <a:effectLst/>
                        </a:rPr>
                        <a:t>Итого</a:t>
                      </a:r>
                      <a:endParaRPr lang="ru-RU" sz="800" b="1" i="0" u="none" strike="noStrike">
                        <a:solidFill>
                          <a:srgbClr val="000000"/>
                        </a:solidFill>
                        <a:effectLst/>
                        <a:latin typeface="Times New Roman"/>
                      </a:endParaRPr>
                    </a:p>
                  </a:txBody>
                  <a:tcPr marL="7388" marR="7388" marT="7388" marB="0" anchor="ctr"/>
                </a:tc>
                <a:tc>
                  <a:txBody>
                    <a:bodyPr/>
                    <a:lstStyle/>
                    <a:p>
                      <a:pPr algn="ctr" fontAlgn="ctr"/>
                      <a:r>
                        <a:rPr lang="ru-RU" sz="800" u="none" strike="noStrike">
                          <a:effectLst/>
                        </a:rPr>
                        <a:t>Сумма</a:t>
                      </a:r>
                      <a:endParaRPr lang="ru-RU" sz="800" b="1" i="0" u="none" strike="noStrike">
                        <a:solidFill>
                          <a:srgbClr val="000000"/>
                        </a:solidFill>
                        <a:effectLst/>
                        <a:latin typeface="Times New Roman"/>
                      </a:endParaRPr>
                    </a:p>
                  </a:txBody>
                  <a:tcPr marL="7388" marR="7388" marT="7388" marB="0" anchor="ctr"/>
                </a:tc>
                <a:tc>
                  <a:txBody>
                    <a:bodyPr/>
                    <a:lstStyle/>
                    <a:p>
                      <a:pPr algn="ctr" fontAlgn="ctr"/>
                      <a:r>
                        <a:rPr lang="ru-RU" sz="800" u="none" strike="noStrike">
                          <a:effectLst/>
                        </a:rPr>
                        <a:t>% исполнения</a:t>
                      </a:r>
                      <a:endParaRPr lang="ru-RU" sz="800" b="1" i="0" u="none" strike="noStrike">
                        <a:solidFill>
                          <a:srgbClr val="000000"/>
                        </a:solidFill>
                        <a:effectLst/>
                        <a:latin typeface="Times New Roman"/>
                      </a:endParaRPr>
                    </a:p>
                  </a:txBody>
                  <a:tcPr marL="7388" marR="7388" marT="7388" marB="0" anchor="ctr"/>
                </a:tc>
              </a:tr>
              <a:tr h="376785">
                <a:tc>
                  <a:txBody>
                    <a:bodyPr/>
                    <a:lstStyle/>
                    <a:p>
                      <a:pPr algn="l" fontAlgn="t"/>
                      <a:r>
                        <a:rPr lang="ru-RU" sz="800" u="none" strike="noStrike" dirty="0">
                          <a:effectLst/>
                        </a:rPr>
                        <a:t>          Межбюджетные трансферты, передаваемые бюджетам городских округов на комплектование книжных фондов библиотек муниципальных образований</a:t>
                      </a:r>
                      <a:endParaRPr lang="ru-RU" sz="800" b="0" i="0" u="none" strike="noStrike" dirty="0">
                        <a:solidFill>
                          <a:srgbClr val="000000"/>
                        </a:solidFill>
                        <a:effectLst/>
                        <a:latin typeface="Times New Roman"/>
                      </a:endParaRPr>
                    </a:p>
                  </a:txBody>
                  <a:tcPr marL="7388" marR="7388" marT="7388" marB="0"/>
                </a:tc>
                <a:tc>
                  <a:txBody>
                    <a:bodyPr/>
                    <a:lstStyle/>
                    <a:p>
                      <a:pPr algn="ctr" fontAlgn="ctr"/>
                      <a:r>
                        <a:rPr lang="ru-RU" sz="800" u="none" strike="noStrike">
                          <a:effectLst/>
                        </a:rPr>
                        <a:t>00020204025040000151</a:t>
                      </a:r>
                      <a:endParaRPr lang="ru-RU" sz="800" b="0" i="0" u="none" strike="noStrike">
                        <a:solidFill>
                          <a:srgbClr val="000000"/>
                        </a:solidFill>
                        <a:effectLst/>
                        <a:latin typeface="Times New Roman"/>
                      </a:endParaRPr>
                    </a:p>
                  </a:txBody>
                  <a:tcPr marL="7388" marR="7388" marT="7388" marB="0" anchor="ctr"/>
                </a:tc>
                <a:tc>
                  <a:txBody>
                    <a:bodyPr/>
                    <a:lstStyle/>
                    <a:p>
                      <a:pPr algn="r" fontAlgn="ctr"/>
                      <a:r>
                        <a:rPr lang="ru-RU" sz="800" u="none" strike="noStrike" dirty="0">
                          <a:effectLst/>
                        </a:rPr>
                        <a:t>20,5</a:t>
                      </a:r>
                      <a:endParaRPr lang="ru-RU" sz="800" b="1" i="0" u="none" strike="noStrike" dirty="0">
                        <a:solidFill>
                          <a:srgbClr val="000000"/>
                        </a:solidFill>
                        <a:effectLst/>
                        <a:latin typeface="Times New Roman"/>
                      </a:endParaRPr>
                    </a:p>
                  </a:txBody>
                  <a:tcPr marL="7388" marR="7388" marT="7388" marB="0" anchor="ctr"/>
                </a:tc>
                <a:tc>
                  <a:txBody>
                    <a:bodyPr/>
                    <a:lstStyle/>
                    <a:p>
                      <a:pPr algn="r" fontAlgn="ctr"/>
                      <a:r>
                        <a:rPr lang="ru-RU" sz="800" u="none" strike="noStrike">
                          <a:effectLst/>
                        </a:rPr>
                        <a:t>20,5</a:t>
                      </a:r>
                      <a:endParaRPr lang="ru-RU" sz="800" b="1" i="0" u="none" strike="noStrike">
                        <a:solidFill>
                          <a:srgbClr val="000000"/>
                        </a:solidFill>
                        <a:effectLst/>
                        <a:latin typeface="Times New Roman"/>
                      </a:endParaRPr>
                    </a:p>
                  </a:txBody>
                  <a:tcPr marL="7388" marR="7388" marT="7388" marB="0" anchor="ctr"/>
                </a:tc>
                <a:tc>
                  <a:txBody>
                    <a:bodyPr/>
                    <a:lstStyle/>
                    <a:p>
                      <a:pPr algn="r" fontAlgn="ctr"/>
                      <a:r>
                        <a:rPr lang="ru-RU" sz="800" u="none" strike="noStrike" dirty="0" smtClean="0">
                          <a:effectLst/>
                        </a:rPr>
                        <a:t>0,0</a:t>
                      </a:r>
                      <a:r>
                        <a:rPr lang="ru-RU" sz="800" u="none" strike="noStrike" dirty="0">
                          <a:effectLst/>
                        </a:rPr>
                        <a:t> </a:t>
                      </a:r>
                      <a:endParaRPr lang="ru-RU" sz="800" b="1" i="0" u="none" strike="noStrike" dirty="0">
                        <a:solidFill>
                          <a:srgbClr val="000000"/>
                        </a:solidFill>
                        <a:effectLst/>
                        <a:latin typeface="Times New Roman"/>
                      </a:endParaRPr>
                    </a:p>
                  </a:txBody>
                  <a:tcPr marL="7388" marR="7388" marT="7388" marB="0" anchor="ctr"/>
                </a:tc>
                <a:tc>
                  <a:txBody>
                    <a:bodyPr/>
                    <a:lstStyle/>
                    <a:p>
                      <a:pPr algn="ctr" fontAlgn="ctr"/>
                      <a:r>
                        <a:rPr lang="ru-RU" sz="800" u="none" strike="noStrike">
                          <a:effectLst/>
                        </a:rPr>
                        <a:t>100,0</a:t>
                      </a:r>
                      <a:endParaRPr lang="ru-RU" sz="800" b="1" i="0" u="none" strike="noStrike">
                        <a:solidFill>
                          <a:srgbClr val="000000"/>
                        </a:solidFill>
                        <a:effectLst/>
                        <a:latin typeface="Times New Roman"/>
                      </a:endParaRPr>
                    </a:p>
                  </a:txBody>
                  <a:tcPr marL="7388" marR="7388" marT="7388" marB="0" anchor="ctr"/>
                </a:tc>
              </a:tr>
              <a:tr h="251190">
                <a:tc>
                  <a:txBody>
                    <a:bodyPr/>
                    <a:lstStyle/>
                    <a:p>
                      <a:pPr algn="l" fontAlgn="t"/>
                      <a:r>
                        <a:rPr lang="ru-RU" sz="800" u="none" strike="noStrike">
                          <a:effectLst/>
                        </a:rPr>
                        <a:t>          Прочие межбюджетные трансферты, передаваемые бюджетам городских округов</a:t>
                      </a:r>
                      <a:endParaRPr lang="ru-RU" sz="800" b="0" i="0" u="none" strike="noStrike">
                        <a:solidFill>
                          <a:srgbClr val="000000"/>
                        </a:solidFill>
                        <a:effectLst/>
                        <a:latin typeface="Times New Roman"/>
                      </a:endParaRPr>
                    </a:p>
                  </a:txBody>
                  <a:tcPr marL="7388" marR="7388" marT="7388" marB="0"/>
                </a:tc>
                <a:tc>
                  <a:txBody>
                    <a:bodyPr/>
                    <a:lstStyle/>
                    <a:p>
                      <a:pPr algn="ctr" fontAlgn="ctr"/>
                      <a:r>
                        <a:rPr lang="ru-RU" sz="800" u="none" strike="noStrike">
                          <a:effectLst/>
                        </a:rPr>
                        <a:t>00020204999040000151</a:t>
                      </a:r>
                      <a:endParaRPr lang="ru-RU" sz="800" b="0" i="0" u="none" strike="noStrike">
                        <a:solidFill>
                          <a:srgbClr val="000000"/>
                        </a:solidFill>
                        <a:effectLst/>
                        <a:latin typeface="Times New Roman"/>
                      </a:endParaRPr>
                    </a:p>
                  </a:txBody>
                  <a:tcPr marL="7388" marR="7388" marT="7388" marB="0" anchor="ctr"/>
                </a:tc>
                <a:tc>
                  <a:txBody>
                    <a:bodyPr/>
                    <a:lstStyle/>
                    <a:p>
                      <a:pPr algn="r" fontAlgn="ctr"/>
                      <a:r>
                        <a:rPr lang="ru-RU" sz="800" u="none" strike="noStrike" dirty="0">
                          <a:effectLst/>
                        </a:rPr>
                        <a:t>774,7</a:t>
                      </a:r>
                      <a:endParaRPr lang="ru-RU" sz="800" b="1" i="0" u="none" strike="noStrike" dirty="0">
                        <a:solidFill>
                          <a:srgbClr val="000000"/>
                        </a:solidFill>
                        <a:effectLst/>
                        <a:latin typeface="Times New Roman"/>
                      </a:endParaRPr>
                    </a:p>
                  </a:txBody>
                  <a:tcPr marL="7388" marR="7388" marT="7388" marB="0" anchor="ctr"/>
                </a:tc>
                <a:tc>
                  <a:txBody>
                    <a:bodyPr/>
                    <a:lstStyle/>
                    <a:p>
                      <a:pPr algn="r" fontAlgn="ctr"/>
                      <a:r>
                        <a:rPr lang="ru-RU" sz="800" u="none" strike="noStrike">
                          <a:effectLst/>
                        </a:rPr>
                        <a:t>774,7</a:t>
                      </a:r>
                      <a:endParaRPr lang="ru-RU" sz="800" b="1" i="0" u="none" strike="noStrike">
                        <a:solidFill>
                          <a:srgbClr val="000000"/>
                        </a:solidFill>
                        <a:effectLst/>
                        <a:latin typeface="Times New Roman"/>
                      </a:endParaRPr>
                    </a:p>
                  </a:txBody>
                  <a:tcPr marL="7388" marR="7388" marT="7388" marB="0" anchor="ctr"/>
                </a:tc>
                <a:tc>
                  <a:txBody>
                    <a:bodyPr/>
                    <a:lstStyle/>
                    <a:p>
                      <a:pPr algn="r" fontAlgn="ctr"/>
                      <a:r>
                        <a:rPr lang="ru-RU" sz="800" u="none" strike="noStrike" dirty="0" smtClean="0">
                          <a:effectLst/>
                        </a:rPr>
                        <a:t>0,0</a:t>
                      </a:r>
                      <a:r>
                        <a:rPr lang="ru-RU" sz="800" u="none" strike="noStrike" dirty="0">
                          <a:effectLst/>
                        </a:rPr>
                        <a:t> </a:t>
                      </a:r>
                      <a:endParaRPr lang="ru-RU" sz="800" b="1" i="0" u="none" strike="noStrike" dirty="0">
                        <a:solidFill>
                          <a:srgbClr val="000000"/>
                        </a:solidFill>
                        <a:effectLst/>
                        <a:latin typeface="Times New Roman"/>
                      </a:endParaRPr>
                    </a:p>
                  </a:txBody>
                  <a:tcPr marL="7388" marR="7388" marT="7388" marB="0" anchor="ctr"/>
                </a:tc>
                <a:tc>
                  <a:txBody>
                    <a:bodyPr/>
                    <a:lstStyle/>
                    <a:p>
                      <a:pPr algn="ctr" fontAlgn="ctr"/>
                      <a:r>
                        <a:rPr lang="ru-RU" sz="800" u="none" strike="noStrike" dirty="0">
                          <a:effectLst/>
                        </a:rPr>
                        <a:t>100,0</a:t>
                      </a:r>
                      <a:endParaRPr lang="ru-RU" sz="800" b="1" i="0" u="none" strike="noStrike" dirty="0">
                        <a:solidFill>
                          <a:srgbClr val="000000"/>
                        </a:solidFill>
                        <a:effectLst/>
                        <a:latin typeface="Times New Roman"/>
                      </a:endParaRPr>
                    </a:p>
                  </a:txBody>
                  <a:tcPr marL="7388" marR="7388" marT="7388" marB="0" anchor="ctr"/>
                </a:tc>
              </a:tr>
            </a:tbl>
          </a:graphicData>
        </a:graphic>
      </p:graphicFrame>
    </p:spTree>
    <p:extLst>
      <p:ext uri="{BB962C8B-B14F-4D97-AF65-F5344CB8AC3E}">
        <p14:creationId xmlns:p14="http://schemas.microsoft.com/office/powerpoint/2010/main" val="27813719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87624" y="323364"/>
            <a:ext cx="1228221" cy="36933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ru-RU" dirty="0" smtClean="0"/>
              <a:t>Субсидии</a:t>
            </a:r>
            <a:endParaRPr lang="ru-RU" dirty="0"/>
          </a:p>
        </p:txBody>
      </p:sp>
      <p:graphicFrame>
        <p:nvGraphicFramePr>
          <p:cNvPr id="4" name="Таблица 3"/>
          <p:cNvGraphicFramePr>
            <a:graphicFrameLocks noGrp="1"/>
          </p:cNvGraphicFramePr>
          <p:nvPr>
            <p:extLst>
              <p:ext uri="{D42A27DB-BD31-4B8C-83A1-F6EECF244321}">
                <p14:modId xmlns:p14="http://schemas.microsoft.com/office/powerpoint/2010/main" val="3391752072"/>
              </p:ext>
            </p:extLst>
          </p:nvPr>
        </p:nvGraphicFramePr>
        <p:xfrm>
          <a:off x="1115616" y="752293"/>
          <a:ext cx="7081122" cy="5390135"/>
        </p:xfrm>
        <a:graphic>
          <a:graphicData uri="http://schemas.openxmlformats.org/drawingml/2006/table">
            <a:tbl>
              <a:tblPr>
                <a:effectLst>
                  <a:innerShdw blurRad="114300">
                    <a:prstClr val="black"/>
                  </a:innerShdw>
                </a:effectLst>
                <a:tableStyleId>{5C22544A-7EE6-4342-B048-85BDC9FD1C3A}</a:tableStyleId>
              </a:tblPr>
              <a:tblGrid>
                <a:gridCol w="4488834"/>
                <a:gridCol w="648072"/>
                <a:gridCol w="692853"/>
                <a:gridCol w="459275"/>
                <a:gridCol w="792088"/>
              </a:tblGrid>
              <a:tr h="241626">
                <a:tc rowSpan="2">
                  <a:txBody>
                    <a:bodyPr/>
                    <a:lstStyle/>
                    <a:p>
                      <a:pPr algn="ctr" fontAlgn="ctr"/>
                      <a:r>
                        <a:rPr lang="ru-RU" sz="800" b="1" u="none" strike="noStrike" dirty="0">
                          <a:effectLst/>
                        </a:rPr>
                        <a:t>Наименование показателя</a:t>
                      </a:r>
                      <a:endParaRPr lang="ru-RU" sz="800" b="1" i="0" u="none" strike="noStrike" dirty="0">
                        <a:solidFill>
                          <a:srgbClr val="000000"/>
                        </a:solidFill>
                        <a:effectLst/>
                        <a:latin typeface="Times New Roman"/>
                      </a:endParaRPr>
                    </a:p>
                  </a:txBody>
                  <a:tcPr marL="4844" marR="4844" marT="4844" marB="0" anchor="ctr"/>
                </a:tc>
                <a:tc rowSpan="2">
                  <a:txBody>
                    <a:bodyPr/>
                    <a:lstStyle/>
                    <a:p>
                      <a:pPr algn="ctr" fontAlgn="ctr"/>
                      <a:r>
                        <a:rPr lang="ru-RU" sz="800" b="1" u="none" strike="noStrike" dirty="0">
                          <a:effectLst/>
                        </a:rPr>
                        <a:t>Уточненный план на год</a:t>
                      </a:r>
                      <a:endParaRPr lang="ru-RU" sz="800" b="1" i="0" u="none" strike="noStrike" dirty="0">
                        <a:solidFill>
                          <a:srgbClr val="000000"/>
                        </a:solidFill>
                        <a:effectLst/>
                        <a:latin typeface="Times New Roman"/>
                      </a:endParaRPr>
                    </a:p>
                  </a:txBody>
                  <a:tcPr marL="4844" marR="4844" marT="4844" marB="0" anchor="ctr"/>
                </a:tc>
                <a:tc rowSpan="2">
                  <a:txBody>
                    <a:bodyPr/>
                    <a:lstStyle/>
                    <a:p>
                      <a:pPr algn="ctr" fontAlgn="ctr"/>
                      <a:r>
                        <a:rPr lang="ru-RU" sz="800" b="1" u="none" strike="noStrike" dirty="0">
                          <a:effectLst/>
                        </a:rPr>
                        <a:t>Исполнение за отчетный период</a:t>
                      </a:r>
                      <a:endParaRPr lang="ru-RU" sz="800" b="1" i="0" u="none" strike="noStrike" dirty="0">
                        <a:solidFill>
                          <a:srgbClr val="000000"/>
                        </a:solidFill>
                        <a:effectLst/>
                        <a:latin typeface="Times New Roman"/>
                      </a:endParaRPr>
                    </a:p>
                  </a:txBody>
                  <a:tcPr marL="4844" marR="4844" marT="4844" marB="0" anchor="ctr"/>
                </a:tc>
                <a:tc gridSpan="2">
                  <a:txBody>
                    <a:bodyPr/>
                    <a:lstStyle/>
                    <a:p>
                      <a:pPr algn="ctr" fontAlgn="ctr"/>
                      <a:r>
                        <a:rPr lang="ru-RU" sz="800" b="1" u="none" strike="noStrike" dirty="0">
                          <a:effectLst/>
                        </a:rPr>
                        <a:t>Расхождение с начала года</a:t>
                      </a:r>
                      <a:endParaRPr lang="ru-RU" sz="800" b="1" i="0" u="none" strike="noStrike" dirty="0">
                        <a:solidFill>
                          <a:srgbClr val="000000"/>
                        </a:solidFill>
                        <a:effectLst/>
                        <a:latin typeface="Times New Roman"/>
                      </a:endParaRPr>
                    </a:p>
                  </a:txBody>
                  <a:tcPr marL="4844" marR="4844" marT="4844" marB="0" anchor="ctr"/>
                </a:tc>
                <a:tc hMerge="1">
                  <a:txBody>
                    <a:bodyPr/>
                    <a:lstStyle/>
                    <a:p>
                      <a:endParaRPr lang="ru-RU"/>
                    </a:p>
                  </a:txBody>
                  <a:tcPr/>
                </a:tc>
              </a:tr>
              <a:tr h="137559">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800" b="1" u="none" strike="noStrike">
                          <a:effectLst/>
                        </a:rPr>
                        <a:t>Сумма</a:t>
                      </a:r>
                      <a:endParaRPr lang="ru-RU" sz="800" b="1" i="0" u="none" strike="noStrike">
                        <a:solidFill>
                          <a:srgbClr val="000000"/>
                        </a:solidFill>
                        <a:effectLst/>
                        <a:latin typeface="Times New Roman"/>
                      </a:endParaRPr>
                    </a:p>
                  </a:txBody>
                  <a:tcPr marL="4844" marR="4844" marT="4844" marB="0" anchor="ctr"/>
                </a:tc>
                <a:tc>
                  <a:txBody>
                    <a:bodyPr/>
                    <a:lstStyle/>
                    <a:p>
                      <a:pPr algn="ctr" fontAlgn="ctr"/>
                      <a:r>
                        <a:rPr lang="ru-RU" sz="800" b="1" u="none" strike="noStrike" dirty="0">
                          <a:effectLst/>
                        </a:rPr>
                        <a:t>% исполнения</a:t>
                      </a:r>
                      <a:endParaRPr lang="ru-RU" sz="800" b="1" i="0" u="none" strike="noStrike" dirty="0">
                        <a:solidFill>
                          <a:srgbClr val="000000"/>
                        </a:solidFill>
                        <a:effectLst/>
                        <a:latin typeface="Times New Roman"/>
                      </a:endParaRPr>
                    </a:p>
                  </a:txBody>
                  <a:tcPr marL="4844" marR="4844" marT="4844" marB="0" anchor="ctr"/>
                </a:tc>
              </a:tr>
              <a:tr h="241626">
                <a:tc>
                  <a:txBody>
                    <a:bodyPr/>
                    <a:lstStyle/>
                    <a:p>
                      <a:pPr algn="l" fontAlgn="t"/>
                      <a:r>
                        <a:rPr lang="ru-RU" sz="800" b="1" i="1" u="none" strike="noStrike" dirty="0">
                          <a:effectLst/>
                        </a:rPr>
                        <a:t>        Субсидии бюджетам бюджетной системы Российской Федерации (межбюджетные субсидии)</a:t>
                      </a:r>
                      <a:endParaRPr lang="ru-RU" sz="800" b="1" i="1" u="none" strike="noStrike" dirty="0">
                        <a:solidFill>
                          <a:srgbClr val="000000"/>
                        </a:solidFill>
                        <a:effectLst/>
                        <a:latin typeface="Times New Roman"/>
                      </a:endParaRPr>
                    </a:p>
                  </a:txBody>
                  <a:tcPr marL="4844" marR="4844" marT="4844" marB="0"/>
                </a:tc>
                <a:tc>
                  <a:txBody>
                    <a:bodyPr/>
                    <a:lstStyle/>
                    <a:p>
                      <a:pPr algn="r" fontAlgn="t"/>
                      <a:r>
                        <a:rPr lang="ru-RU" sz="800" b="1" i="1" u="none" strike="noStrike" dirty="0">
                          <a:effectLst/>
                        </a:rPr>
                        <a:t>155 451,70</a:t>
                      </a:r>
                      <a:endParaRPr lang="ru-RU" sz="800" b="1" i="1" u="none" strike="noStrike" dirty="0">
                        <a:solidFill>
                          <a:srgbClr val="000000"/>
                        </a:solidFill>
                        <a:effectLst/>
                        <a:latin typeface="Times New Roman"/>
                      </a:endParaRPr>
                    </a:p>
                  </a:txBody>
                  <a:tcPr marL="4844" marR="4844" marT="4844" marB="0"/>
                </a:tc>
                <a:tc>
                  <a:txBody>
                    <a:bodyPr/>
                    <a:lstStyle/>
                    <a:p>
                      <a:pPr algn="r" fontAlgn="t"/>
                      <a:r>
                        <a:rPr lang="ru-RU" sz="800" b="1" i="1" u="none" strike="noStrike" dirty="0">
                          <a:effectLst/>
                        </a:rPr>
                        <a:t>149 863,48</a:t>
                      </a:r>
                      <a:endParaRPr lang="ru-RU" sz="800" b="1" i="1" u="none" strike="noStrike" dirty="0">
                        <a:solidFill>
                          <a:srgbClr val="000000"/>
                        </a:solidFill>
                        <a:effectLst/>
                        <a:latin typeface="Times New Roman"/>
                      </a:endParaRPr>
                    </a:p>
                  </a:txBody>
                  <a:tcPr marL="4844" marR="4844" marT="4844" marB="0"/>
                </a:tc>
                <a:tc>
                  <a:txBody>
                    <a:bodyPr/>
                    <a:lstStyle/>
                    <a:p>
                      <a:pPr algn="r" fontAlgn="t"/>
                      <a:r>
                        <a:rPr lang="ru-RU" sz="800" b="1" i="1" u="none" strike="noStrike" dirty="0">
                          <a:effectLst/>
                        </a:rPr>
                        <a:t>5 588,22</a:t>
                      </a:r>
                      <a:endParaRPr lang="ru-RU" sz="800" b="1" i="1" u="none" strike="noStrike" dirty="0">
                        <a:solidFill>
                          <a:srgbClr val="000000"/>
                        </a:solidFill>
                        <a:effectLst/>
                        <a:latin typeface="Times New Roman"/>
                      </a:endParaRPr>
                    </a:p>
                  </a:txBody>
                  <a:tcPr marL="4844" marR="4844" marT="4844" marB="0"/>
                </a:tc>
                <a:tc>
                  <a:txBody>
                    <a:bodyPr/>
                    <a:lstStyle/>
                    <a:p>
                      <a:pPr algn="ctr" fontAlgn="t"/>
                      <a:r>
                        <a:rPr lang="ru-RU" sz="800" b="1" i="1" u="none" strike="noStrike" dirty="0">
                          <a:effectLst/>
                        </a:rPr>
                        <a:t>96,41%</a:t>
                      </a:r>
                      <a:endParaRPr lang="ru-RU" sz="800" b="1" i="1" u="none" strike="noStrike" dirty="0">
                        <a:solidFill>
                          <a:srgbClr val="000000"/>
                        </a:solidFill>
                        <a:effectLst/>
                        <a:latin typeface="Times New Roman"/>
                      </a:endParaRPr>
                    </a:p>
                  </a:txBody>
                  <a:tcPr marL="4844" marR="4844" marT="4844" marB="0"/>
                </a:tc>
              </a:tr>
              <a:tr h="360086">
                <a:tc>
                  <a:txBody>
                    <a:bodyPr/>
                    <a:lstStyle/>
                    <a:p>
                      <a:pPr algn="l" fontAlgn="t"/>
                      <a:r>
                        <a:rPr lang="ru-RU" sz="800" u="none" strike="noStrike" dirty="0">
                          <a:effectLst/>
                        </a:rPr>
                        <a:t>          Субсидии бюджета субъектов Российской Федерации и муниципальных образований на государственную поддержку малого предпринимательства, включая крестьянские (фермерские) хозяйства</a:t>
                      </a:r>
                      <a:endParaRPr lang="ru-RU" sz="800" b="0" i="0" u="none" strike="noStrike" dirty="0">
                        <a:solidFill>
                          <a:srgbClr val="000000"/>
                        </a:solidFill>
                        <a:effectLst/>
                        <a:latin typeface="Times New Roman"/>
                      </a:endParaRPr>
                    </a:p>
                  </a:txBody>
                  <a:tcPr marL="4844" marR="4844" marT="4844" marB="0"/>
                </a:tc>
                <a:tc>
                  <a:txBody>
                    <a:bodyPr/>
                    <a:lstStyle/>
                    <a:p>
                      <a:pPr algn="r" fontAlgn="t"/>
                      <a:r>
                        <a:rPr lang="ru-RU" sz="800" u="none" strike="noStrike" dirty="0">
                          <a:effectLst/>
                        </a:rPr>
                        <a:t>1 900,00</a:t>
                      </a:r>
                      <a:endParaRPr lang="ru-RU" sz="800" b="0" i="0" u="none" strike="noStrike" dirty="0">
                        <a:solidFill>
                          <a:srgbClr val="000000"/>
                        </a:solidFill>
                        <a:effectLst/>
                        <a:latin typeface="Times New Roman"/>
                      </a:endParaRPr>
                    </a:p>
                  </a:txBody>
                  <a:tcPr marL="4844" marR="4844" marT="4844" marB="0"/>
                </a:tc>
                <a:tc>
                  <a:txBody>
                    <a:bodyPr/>
                    <a:lstStyle/>
                    <a:p>
                      <a:pPr algn="r" fontAlgn="t"/>
                      <a:r>
                        <a:rPr lang="ru-RU" sz="800" u="none" strike="noStrike" dirty="0">
                          <a:effectLst/>
                        </a:rPr>
                        <a:t>1 900,00</a:t>
                      </a:r>
                      <a:endParaRPr lang="ru-RU" sz="800" b="0" i="0" u="none" strike="noStrike" dirty="0">
                        <a:solidFill>
                          <a:srgbClr val="000000"/>
                        </a:solidFill>
                        <a:effectLst/>
                        <a:latin typeface="Times New Roman"/>
                      </a:endParaRPr>
                    </a:p>
                  </a:txBody>
                  <a:tcPr marL="4844" marR="4844" marT="4844" marB="0"/>
                </a:tc>
                <a:tc>
                  <a:txBody>
                    <a:bodyPr/>
                    <a:lstStyle/>
                    <a:p>
                      <a:pPr algn="r" fontAlgn="t"/>
                      <a:r>
                        <a:rPr lang="ru-RU" sz="800" u="none" strike="noStrike" dirty="0">
                          <a:effectLst/>
                        </a:rPr>
                        <a:t> </a:t>
                      </a:r>
                      <a:endParaRPr lang="ru-RU" sz="800" b="0" i="0" u="none" strike="noStrike" dirty="0">
                        <a:solidFill>
                          <a:srgbClr val="000000"/>
                        </a:solidFill>
                        <a:effectLst/>
                        <a:latin typeface="Times New Roman"/>
                      </a:endParaRPr>
                    </a:p>
                  </a:txBody>
                  <a:tcPr marL="4844" marR="4844" marT="4844" marB="0"/>
                </a:tc>
                <a:tc>
                  <a:txBody>
                    <a:bodyPr/>
                    <a:lstStyle/>
                    <a:p>
                      <a:pPr algn="ctr" fontAlgn="t"/>
                      <a:r>
                        <a:rPr lang="ru-RU" sz="800" u="none" strike="noStrike">
                          <a:effectLst/>
                        </a:rPr>
                        <a:t>100,00%</a:t>
                      </a:r>
                      <a:endParaRPr lang="ru-RU" sz="800" b="0" i="0" u="none" strike="noStrike">
                        <a:solidFill>
                          <a:srgbClr val="000000"/>
                        </a:solidFill>
                        <a:effectLst/>
                        <a:latin typeface="Times New Roman"/>
                      </a:endParaRPr>
                    </a:p>
                  </a:txBody>
                  <a:tcPr marL="4844" marR="4844" marT="4844" marB="0"/>
                </a:tc>
              </a:tr>
              <a:tr h="440184">
                <a:tc>
                  <a:txBody>
                    <a:bodyPr/>
                    <a:lstStyle/>
                    <a:p>
                      <a:pPr algn="l" fontAlgn="t"/>
                      <a:r>
                        <a:rPr lang="ru-RU" sz="800" u="none" strike="noStrike" dirty="0">
                          <a:effectLst/>
                        </a:rPr>
                        <a:t>          Субсидии бюджетам городских округов на </a:t>
                      </a:r>
                      <a:r>
                        <a:rPr lang="ru-RU" sz="800" u="none" strike="noStrike" dirty="0" smtClean="0">
                          <a:effectLst/>
                        </a:rPr>
                        <a:t>строительство, </a:t>
                      </a:r>
                      <a:r>
                        <a:rPr lang="ru-RU" sz="800" u="none" strike="noStrike" dirty="0">
                          <a:effectLst/>
                        </a:rPr>
                        <a:t>модернизацию, ремонт и содержание автомобильных дорог общего пользования, в том числе дорог в поселениях (за исключением автомобильных дорог федерального значения)</a:t>
                      </a:r>
                      <a:endParaRPr lang="ru-RU" sz="800" b="0" i="0" u="none" strike="noStrike" dirty="0">
                        <a:solidFill>
                          <a:srgbClr val="000000"/>
                        </a:solidFill>
                        <a:effectLst/>
                        <a:latin typeface="Times New Roman"/>
                      </a:endParaRPr>
                    </a:p>
                  </a:txBody>
                  <a:tcPr marL="4844" marR="4844" marT="4844" marB="0"/>
                </a:tc>
                <a:tc>
                  <a:txBody>
                    <a:bodyPr/>
                    <a:lstStyle/>
                    <a:p>
                      <a:pPr algn="r" fontAlgn="t"/>
                      <a:r>
                        <a:rPr lang="ru-RU" sz="800" u="none" strike="noStrike">
                          <a:effectLst/>
                        </a:rPr>
                        <a:t>21 732,55</a:t>
                      </a:r>
                      <a:endParaRPr lang="ru-RU" sz="800" b="0" i="0" u="none" strike="noStrike">
                        <a:solidFill>
                          <a:srgbClr val="000000"/>
                        </a:solidFill>
                        <a:effectLst/>
                        <a:latin typeface="Times New Roman"/>
                      </a:endParaRPr>
                    </a:p>
                  </a:txBody>
                  <a:tcPr marL="4844" marR="4844" marT="4844" marB="0"/>
                </a:tc>
                <a:tc>
                  <a:txBody>
                    <a:bodyPr/>
                    <a:lstStyle/>
                    <a:p>
                      <a:pPr algn="r" fontAlgn="t"/>
                      <a:r>
                        <a:rPr lang="ru-RU" sz="800" u="none" strike="noStrike" dirty="0">
                          <a:effectLst/>
                        </a:rPr>
                        <a:t>21 342,73</a:t>
                      </a:r>
                      <a:endParaRPr lang="ru-RU" sz="800" b="0" i="0" u="none" strike="noStrike" dirty="0">
                        <a:solidFill>
                          <a:srgbClr val="000000"/>
                        </a:solidFill>
                        <a:effectLst/>
                        <a:latin typeface="Times New Roman"/>
                      </a:endParaRPr>
                    </a:p>
                  </a:txBody>
                  <a:tcPr marL="4844" marR="4844" marT="4844" marB="0"/>
                </a:tc>
                <a:tc>
                  <a:txBody>
                    <a:bodyPr/>
                    <a:lstStyle/>
                    <a:p>
                      <a:pPr algn="r" fontAlgn="t"/>
                      <a:r>
                        <a:rPr lang="ru-RU" sz="800" u="none" strike="noStrike" dirty="0">
                          <a:effectLst/>
                        </a:rPr>
                        <a:t>389,82</a:t>
                      </a:r>
                      <a:endParaRPr lang="ru-RU" sz="800" b="0" i="0" u="none" strike="noStrike" dirty="0">
                        <a:solidFill>
                          <a:srgbClr val="000000"/>
                        </a:solidFill>
                        <a:effectLst/>
                        <a:latin typeface="Times New Roman"/>
                      </a:endParaRPr>
                    </a:p>
                  </a:txBody>
                  <a:tcPr marL="4844" marR="4844" marT="4844" marB="0"/>
                </a:tc>
                <a:tc>
                  <a:txBody>
                    <a:bodyPr/>
                    <a:lstStyle/>
                    <a:p>
                      <a:pPr algn="ctr" fontAlgn="t"/>
                      <a:r>
                        <a:rPr lang="ru-RU" sz="800" u="none" strike="noStrike" dirty="0">
                          <a:effectLst/>
                        </a:rPr>
                        <a:t>98,21%</a:t>
                      </a:r>
                      <a:endParaRPr lang="ru-RU" sz="800" b="0" i="0" u="none" strike="noStrike" dirty="0">
                        <a:solidFill>
                          <a:srgbClr val="000000"/>
                        </a:solidFill>
                        <a:effectLst/>
                        <a:latin typeface="Times New Roman"/>
                      </a:endParaRPr>
                    </a:p>
                  </a:txBody>
                  <a:tcPr marL="4844" marR="4844" marT="4844" marB="0"/>
                </a:tc>
              </a:tr>
              <a:tr h="360086">
                <a:tc>
                  <a:txBody>
                    <a:bodyPr/>
                    <a:lstStyle/>
                    <a:p>
                      <a:pPr algn="l" fontAlgn="t"/>
                      <a:r>
                        <a:rPr lang="ru-RU" sz="800" u="none" strike="noStrike">
                          <a:effectLst/>
                        </a:rPr>
                        <a:t>          Субсидия на проведение мероприятий по формированию сети базовых образовательных организаций, к оторых созданы условия для инклюзивного образования детей-инвалидов</a:t>
                      </a:r>
                      <a:endParaRPr lang="ru-RU" sz="800" b="0" i="0" u="none" strike="noStrike">
                        <a:solidFill>
                          <a:srgbClr val="000000"/>
                        </a:solidFill>
                        <a:effectLst/>
                        <a:latin typeface="Times New Roman"/>
                      </a:endParaRPr>
                    </a:p>
                  </a:txBody>
                  <a:tcPr marL="4844" marR="4844" marT="4844" marB="0"/>
                </a:tc>
                <a:tc>
                  <a:txBody>
                    <a:bodyPr/>
                    <a:lstStyle/>
                    <a:p>
                      <a:pPr algn="r" fontAlgn="t"/>
                      <a:r>
                        <a:rPr lang="ru-RU" sz="800" u="none" strike="noStrike">
                          <a:effectLst/>
                        </a:rPr>
                        <a:t>319,30</a:t>
                      </a:r>
                      <a:endParaRPr lang="ru-RU" sz="800" b="0" i="0" u="none" strike="noStrike">
                        <a:solidFill>
                          <a:srgbClr val="000000"/>
                        </a:solidFill>
                        <a:effectLst/>
                        <a:latin typeface="Times New Roman"/>
                      </a:endParaRPr>
                    </a:p>
                  </a:txBody>
                  <a:tcPr marL="4844" marR="4844" marT="4844" marB="0"/>
                </a:tc>
                <a:tc>
                  <a:txBody>
                    <a:bodyPr/>
                    <a:lstStyle/>
                    <a:p>
                      <a:pPr algn="r" fontAlgn="t"/>
                      <a:r>
                        <a:rPr lang="ru-RU" sz="800" u="none" strike="noStrike">
                          <a:effectLst/>
                        </a:rPr>
                        <a:t>319,30</a:t>
                      </a:r>
                      <a:endParaRPr lang="ru-RU" sz="800" b="0" i="0" u="none" strike="noStrike">
                        <a:solidFill>
                          <a:srgbClr val="000000"/>
                        </a:solidFill>
                        <a:effectLst/>
                        <a:latin typeface="Times New Roman"/>
                      </a:endParaRPr>
                    </a:p>
                  </a:txBody>
                  <a:tcPr marL="4844" marR="4844" marT="4844" marB="0"/>
                </a:tc>
                <a:tc>
                  <a:txBody>
                    <a:bodyPr/>
                    <a:lstStyle/>
                    <a:p>
                      <a:pPr algn="r" fontAlgn="t"/>
                      <a:r>
                        <a:rPr lang="ru-RU" sz="800" u="none" strike="noStrike">
                          <a:effectLst/>
                        </a:rPr>
                        <a:t> </a:t>
                      </a:r>
                      <a:endParaRPr lang="ru-RU" sz="800" b="0" i="0" u="none" strike="noStrike">
                        <a:solidFill>
                          <a:srgbClr val="000000"/>
                        </a:solidFill>
                        <a:effectLst/>
                        <a:latin typeface="Times New Roman"/>
                      </a:endParaRPr>
                    </a:p>
                  </a:txBody>
                  <a:tcPr marL="4844" marR="4844" marT="4844" marB="0"/>
                </a:tc>
                <a:tc>
                  <a:txBody>
                    <a:bodyPr/>
                    <a:lstStyle/>
                    <a:p>
                      <a:pPr algn="ctr" fontAlgn="t"/>
                      <a:r>
                        <a:rPr lang="ru-RU" sz="800" u="none" strike="noStrike" dirty="0">
                          <a:effectLst/>
                        </a:rPr>
                        <a:t>100,00%</a:t>
                      </a:r>
                      <a:endParaRPr lang="ru-RU" sz="800" b="0" i="0" u="none" strike="noStrike" dirty="0">
                        <a:solidFill>
                          <a:srgbClr val="000000"/>
                        </a:solidFill>
                        <a:effectLst/>
                        <a:latin typeface="Times New Roman"/>
                      </a:endParaRPr>
                    </a:p>
                  </a:txBody>
                  <a:tcPr marL="4844" marR="4844" marT="4844" marB="0"/>
                </a:tc>
              </a:tr>
              <a:tr h="550232">
                <a:tc>
                  <a:txBody>
                    <a:bodyPr/>
                    <a:lstStyle/>
                    <a:p>
                      <a:pPr algn="l" fontAlgn="t"/>
                      <a:r>
                        <a:rPr lang="ru-RU" sz="800" u="none" strike="noStrike" dirty="0">
                          <a:effectLst/>
                        </a:rPr>
                        <a:t>          Субсидия на </a:t>
                      </a:r>
                      <a:r>
                        <a:rPr lang="ru-RU" sz="800" u="none" strike="noStrike" dirty="0" err="1">
                          <a:effectLst/>
                        </a:rPr>
                        <a:t>софинансирование</a:t>
                      </a:r>
                      <a:r>
                        <a:rPr lang="ru-RU" sz="800" u="none" strike="noStrike" dirty="0">
                          <a:effectLst/>
                        </a:rPr>
                        <a:t> расходов на реализацию мероприятий, направленных на обеспечение доступности приоритетных объектов и услуг в приоритетных сферах </a:t>
                      </a:r>
                      <a:r>
                        <a:rPr lang="ru-RU" sz="800" u="none" strike="noStrike" dirty="0" smtClean="0">
                          <a:effectLst/>
                        </a:rPr>
                        <a:t>жизнедеятельности </a:t>
                      </a:r>
                      <a:r>
                        <a:rPr lang="ru-RU" sz="800" u="none" strike="noStrike" dirty="0">
                          <a:effectLst/>
                        </a:rPr>
                        <a:t>инвалидов и других маломобильных групп населения, включенных в муниципальные программы Мурманской области</a:t>
                      </a:r>
                      <a:endParaRPr lang="ru-RU" sz="800" b="0" i="0" u="none" strike="noStrike" dirty="0">
                        <a:solidFill>
                          <a:srgbClr val="000000"/>
                        </a:solidFill>
                        <a:effectLst/>
                        <a:latin typeface="Times New Roman"/>
                      </a:endParaRPr>
                    </a:p>
                  </a:txBody>
                  <a:tcPr marL="4844" marR="4844" marT="4844" marB="0"/>
                </a:tc>
                <a:tc>
                  <a:txBody>
                    <a:bodyPr/>
                    <a:lstStyle/>
                    <a:p>
                      <a:pPr algn="r" fontAlgn="t"/>
                      <a:r>
                        <a:rPr lang="ru-RU" sz="800" u="none" strike="noStrike" dirty="0">
                          <a:effectLst/>
                        </a:rPr>
                        <a:t>258,80</a:t>
                      </a:r>
                      <a:endParaRPr lang="ru-RU" sz="800" b="0" i="0" u="none" strike="noStrike" dirty="0">
                        <a:solidFill>
                          <a:srgbClr val="000000"/>
                        </a:solidFill>
                        <a:effectLst/>
                        <a:latin typeface="Times New Roman"/>
                      </a:endParaRPr>
                    </a:p>
                  </a:txBody>
                  <a:tcPr marL="4844" marR="4844" marT="4844" marB="0"/>
                </a:tc>
                <a:tc>
                  <a:txBody>
                    <a:bodyPr/>
                    <a:lstStyle/>
                    <a:p>
                      <a:pPr algn="r" fontAlgn="t"/>
                      <a:r>
                        <a:rPr lang="ru-RU" sz="800" u="none" strike="noStrike">
                          <a:effectLst/>
                        </a:rPr>
                        <a:t>258,80</a:t>
                      </a:r>
                      <a:endParaRPr lang="ru-RU" sz="800" b="0" i="0" u="none" strike="noStrike">
                        <a:solidFill>
                          <a:srgbClr val="000000"/>
                        </a:solidFill>
                        <a:effectLst/>
                        <a:latin typeface="Times New Roman"/>
                      </a:endParaRPr>
                    </a:p>
                  </a:txBody>
                  <a:tcPr marL="4844" marR="4844" marT="4844" marB="0"/>
                </a:tc>
                <a:tc>
                  <a:txBody>
                    <a:bodyPr/>
                    <a:lstStyle/>
                    <a:p>
                      <a:pPr algn="r" fontAlgn="t"/>
                      <a:r>
                        <a:rPr lang="ru-RU" sz="800" u="none" strike="noStrike">
                          <a:effectLst/>
                        </a:rPr>
                        <a:t> </a:t>
                      </a:r>
                      <a:endParaRPr lang="ru-RU" sz="800" b="0" i="0" u="none" strike="noStrike">
                        <a:solidFill>
                          <a:srgbClr val="000000"/>
                        </a:solidFill>
                        <a:effectLst/>
                        <a:latin typeface="Times New Roman"/>
                      </a:endParaRPr>
                    </a:p>
                  </a:txBody>
                  <a:tcPr marL="4844" marR="4844" marT="4844" marB="0"/>
                </a:tc>
                <a:tc>
                  <a:txBody>
                    <a:bodyPr/>
                    <a:lstStyle/>
                    <a:p>
                      <a:pPr algn="ctr" fontAlgn="t"/>
                      <a:r>
                        <a:rPr lang="ru-RU" sz="800" u="none" strike="noStrike" dirty="0">
                          <a:effectLst/>
                        </a:rPr>
                        <a:t>100,00%</a:t>
                      </a:r>
                      <a:endParaRPr lang="ru-RU" sz="800" b="0" i="0" u="none" strike="noStrike" dirty="0">
                        <a:solidFill>
                          <a:srgbClr val="000000"/>
                        </a:solidFill>
                        <a:effectLst/>
                        <a:latin typeface="Times New Roman"/>
                      </a:endParaRPr>
                    </a:p>
                  </a:txBody>
                  <a:tcPr marL="4844" marR="4844" marT="4844" marB="0"/>
                </a:tc>
              </a:tr>
              <a:tr h="330138">
                <a:tc>
                  <a:txBody>
                    <a:bodyPr/>
                    <a:lstStyle/>
                    <a:p>
                      <a:pPr algn="l" fontAlgn="t"/>
                      <a:r>
                        <a:rPr lang="ru-RU" sz="800" u="none" strike="noStrike" dirty="0">
                          <a:effectLst/>
                        </a:rPr>
                        <a:t>          Субсидии бюджетам городских округов на бюджетные инвестиции в объекты капитального строительства собственности муниципальных образований</a:t>
                      </a:r>
                      <a:endParaRPr lang="ru-RU" sz="800" b="0" i="0" u="none" strike="noStrike" dirty="0">
                        <a:solidFill>
                          <a:srgbClr val="000000"/>
                        </a:solidFill>
                        <a:effectLst/>
                        <a:latin typeface="Times New Roman"/>
                      </a:endParaRPr>
                    </a:p>
                  </a:txBody>
                  <a:tcPr marL="4844" marR="4844" marT="4844" marB="0"/>
                </a:tc>
                <a:tc>
                  <a:txBody>
                    <a:bodyPr/>
                    <a:lstStyle/>
                    <a:p>
                      <a:pPr algn="r" fontAlgn="t"/>
                      <a:r>
                        <a:rPr lang="ru-RU" sz="800" u="none" strike="noStrike">
                          <a:effectLst/>
                        </a:rPr>
                        <a:t>1 847,30</a:t>
                      </a:r>
                      <a:endParaRPr lang="ru-RU" sz="800" b="0" i="0" u="none" strike="noStrike">
                        <a:solidFill>
                          <a:srgbClr val="000000"/>
                        </a:solidFill>
                        <a:effectLst/>
                        <a:latin typeface="Times New Roman"/>
                      </a:endParaRPr>
                    </a:p>
                  </a:txBody>
                  <a:tcPr marL="4844" marR="4844" marT="4844" marB="0"/>
                </a:tc>
                <a:tc>
                  <a:txBody>
                    <a:bodyPr/>
                    <a:lstStyle/>
                    <a:p>
                      <a:pPr algn="r" fontAlgn="t"/>
                      <a:r>
                        <a:rPr lang="ru-RU" sz="800" u="none" strike="noStrike">
                          <a:effectLst/>
                        </a:rPr>
                        <a:t>1 847,30</a:t>
                      </a:r>
                      <a:endParaRPr lang="ru-RU" sz="800" b="0" i="0" u="none" strike="noStrike">
                        <a:solidFill>
                          <a:srgbClr val="000000"/>
                        </a:solidFill>
                        <a:effectLst/>
                        <a:latin typeface="Times New Roman"/>
                      </a:endParaRPr>
                    </a:p>
                  </a:txBody>
                  <a:tcPr marL="4844" marR="4844" marT="4844" marB="0"/>
                </a:tc>
                <a:tc>
                  <a:txBody>
                    <a:bodyPr/>
                    <a:lstStyle/>
                    <a:p>
                      <a:pPr algn="r" fontAlgn="t"/>
                      <a:r>
                        <a:rPr lang="ru-RU" sz="800" u="none" strike="noStrike">
                          <a:effectLst/>
                        </a:rPr>
                        <a:t> </a:t>
                      </a:r>
                      <a:endParaRPr lang="ru-RU" sz="800" b="0" i="0" u="none" strike="noStrike">
                        <a:solidFill>
                          <a:srgbClr val="000000"/>
                        </a:solidFill>
                        <a:effectLst/>
                        <a:latin typeface="Times New Roman"/>
                      </a:endParaRPr>
                    </a:p>
                  </a:txBody>
                  <a:tcPr marL="4844" marR="4844" marT="4844" marB="0"/>
                </a:tc>
                <a:tc>
                  <a:txBody>
                    <a:bodyPr/>
                    <a:lstStyle/>
                    <a:p>
                      <a:pPr algn="ctr" fontAlgn="t"/>
                      <a:r>
                        <a:rPr lang="ru-RU" sz="800" u="none" strike="noStrike" dirty="0">
                          <a:effectLst/>
                        </a:rPr>
                        <a:t>100,00%</a:t>
                      </a:r>
                      <a:endParaRPr lang="ru-RU" sz="800" b="0" i="0" u="none" strike="noStrike" dirty="0">
                        <a:solidFill>
                          <a:srgbClr val="000000"/>
                        </a:solidFill>
                        <a:effectLst/>
                        <a:latin typeface="Times New Roman"/>
                      </a:endParaRPr>
                    </a:p>
                  </a:txBody>
                  <a:tcPr marL="4844" marR="4844" marT="4844" marB="0"/>
                </a:tc>
              </a:tr>
              <a:tr h="330138">
                <a:tc>
                  <a:txBody>
                    <a:bodyPr/>
                    <a:lstStyle/>
                    <a:p>
                      <a:pPr algn="l" fontAlgn="t"/>
                      <a:r>
                        <a:rPr lang="ru-RU" sz="800" u="none" strike="noStrike">
                          <a:effectLst/>
                        </a:rPr>
                        <a:t>          Субсидии на реализацию мероприятий по модернизации региональной системы дошкольного образования в Мурманской области</a:t>
                      </a:r>
                      <a:endParaRPr lang="ru-RU" sz="800" b="0" i="0" u="none" strike="noStrike">
                        <a:solidFill>
                          <a:srgbClr val="000000"/>
                        </a:solidFill>
                        <a:effectLst/>
                        <a:latin typeface="Times New Roman"/>
                      </a:endParaRPr>
                    </a:p>
                  </a:txBody>
                  <a:tcPr marL="4844" marR="4844" marT="4844" marB="0"/>
                </a:tc>
                <a:tc>
                  <a:txBody>
                    <a:bodyPr/>
                    <a:lstStyle/>
                    <a:p>
                      <a:pPr algn="r" fontAlgn="t"/>
                      <a:r>
                        <a:rPr lang="ru-RU" sz="800" u="none" strike="noStrike">
                          <a:effectLst/>
                        </a:rPr>
                        <a:t>113 153,70</a:t>
                      </a:r>
                      <a:endParaRPr lang="ru-RU" sz="800" b="0" i="0" u="none" strike="noStrike">
                        <a:solidFill>
                          <a:srgbClr val="000000"/>
                        </a:solidFill>
                        <a:effectLst/>
                        <a:latin typeface="Times New Roman"/>
                      </a:endParaRPr>
                    </a:p>
                  </a:txBody>
                  <a:tcPr marL="4844" marR="4844" marT="4844" marB="0"/>
                </a:tc>
                <a:tc>
                  <a:txBody>
                    <a:bodyPr/>
                    <a:lstStyle/>
                    <a:p>
                      <a:pPr algn="r" fontAlgn="t"/>
                      <a:r>
                        <a:rPr lang="ru-RU" sz="800" u="none" strike="noStrike">
                          <a:effectLst/>
                        </a:rPr>
                        <a:t>113 153,70</a:t>
                      </a:r>
                      <a:endParaRPr lang="ru-RU" sz="800" b="0" i="0" u="none" strike="noStrike">
                        <a:solidFill>
                          <a:srgbClr val="000000"/>
                        </a:solidFill>
                        <a:effectLst/>
                        <a:latin typeface="Times New Roman"/>
                      </a:endParaRPr>
                    </a:p>
                  </a:txBody>
                  <a:tcPr marL="4844" marR="4844" marT="4844" marB="0"/>
                </a:tc>
                <a:tc>
                  <a:txBody>
                    <a:bodyPr/>
                    <a:lstStyle/>
                    <a:p>
                      <a:pPr algn="r" fontAlgn="t"/>
                      <a:r>
                        <a:rPr lang="ru-RU" sz="800" u="none" strike="noStrike">
                          <a:effectLst/>
                        </a:rPr>
                        <a:t> </a:t>
                      </a:r>
                      <a:endParaRPr lang="ru-RU" sz="800" b="0" i="0" u="none" strike="noStrike">
                        <a:solidFill>
                          <a:srgbClr val="000000"/>
                        </a:solidFill>
                        <a:effectLst/>
                        <a:latin typeface="Times New Roman"/>
                      </a:endParaRPr>
                    </a:p>
                  </a:txBody>
                  <a:tcPr marL="4844" marR="4844" marT="4844" marB="0"/>
                </a:tc>
                <a:tc>
                  <a:txBody>
                    <a:bodyPr/>
                    <a:lstStyle/>
                    <a:p>
                      <a:pPr algn="ctr" fontAlgn="t"/>
                      <a:r>
                        <a:rPr lang="ru-RU" sz="800" u="none" strike="noStrike" dirty="0">
                          <a:effectLst/>
                        </a:rPr>
                        <a:t>100,00%</a:t>
                      </a:r>
                      <a:endParaRPr lang="ru-RU" sz="800" b="0" i="0" u="none" strike="noStrike" dirty="0">
                        <a:solidFill>
                          <a:srgbClr val="000000"/>
                        </a:solidFill>
                        <a:effectLst/>
                        <a:latin typeface="Times New Roman"/>
                      </a:endParaRPr>
                    </a:p>
                  </a:txBody>
                  <a:tcPr marL="4844" marR="4844" marT="4844" marB="0"/>
                </a:tc>
              </a:tr>
              <a:tr h="330138">
                <a:tc>
                  <a:txBody>
                    <a:bodyPr/>
                    <a:lstStyle/>
                    <a:p>
                      <a:pPr algn="l" fontAlgn="t"/>
                      <a:r>
                        <a:rPr lang="ru-RU" sz="800" u="none" strike="noStrike" dirty="0">
                          <a:effectLst/>
                        </a:rPr>
                        <a:t>          Субсидия на создание в общеобразовательных организациях, расположенных в сельской местности, условий для занятий физической культурой и спортом</a:t>
                      </a:r>
                      <a:endParaRPr lang="ru-RU" sz="800" b="0" i="0" u="none" strike="noStrike" dirty="0">
                        <a:solidFill>
                          <a:srgbClr val="000000"/>
                        </a:solidFill>
                        <a:effectLst/>
                        <a:latin typeface="Times New Roman"/>
                      </a:endParaRPr>
                    </a:p>
                  </a:txBody>
                  <a:tcPr marL="4844" marR="4844" marT="4844" marB="0"/>
                </a:tc>
                <a:tc>
                  <a:txBody>
                    <a:bodyPr/>
                    <a:lstStyle/>
                    <a:p>
                      <a:pPr algn="r" fontAlgn="t"/>
                      <a:r>
                        <a:rPr lang="ru-RU" sz="800" u="none" strike="noStrike">
                          <a:effectLst/>
                        </a:rPr>
                        <a:t>356,80</a:t>
                      </a:r>
                      <a:endParaRPr lang="ru-RU" sz="800" b="0" i="0" u="none" strike="noStrike">
                        <a:solidFill>
                          <a:srgbClr val="000000"/>
                        </a:solidFill>
                        <a:effectLst/>
                        <a:latin typeface="Times New Roman"/>
                      </a:endParaRPr>
                    </a:p>
                  </a:txBody>
                  <a:tcPr marL="4844" marR="4844" marT="4844" marB="0"/>
                </a:tc>
                <a:tc>
                  <a:txBody>
                    <a:bodyPr/>
                    <a:lstStyle/>
                    <a:p>
                      <a:pPr algn="r" fontAlgn="t"/>
                      <a:r>
                        <a:rPr lang="ru-RU" sz="800" u="none" strike="noStrike">
                          <a:effectLst/>
                        </a:rPr>
                        <a:t>356,80</a:t>
                      </a:r>
                      <a:endParaRPr lang="ru-RU" sz="800" b="0" i="0" u="none" strike="noStrike">
                        <a:solidFill>
                          <a:srgbClr val="000000"/>
                        </a:solidFill>
                        <a:effectLst/>
                        <a:latin typeface="Times New Roman"/>
                      </a:endParaRPr>
                    </a:p>
                  </a:txBody>
                  <a:tcPr marL="4844" marR="4844" marT="4844" marB="0"/>
                </a:tc>
                <a:tc>
                  <a:txBody>
                    <a:bodyPr/>
                    <a:lstStyle/>
                    <a:p>
                      <a:pPr algn="r" fontAlgn="t"/>
                      <a:r>
                        <a:rPr lang="ru-RU" sz="800" u="none" strike="noStrike">
                          <a:effectLst/>
                        </a:rPr>
                        <a:t> </a:t>
                      </a:r>
                      <a:endParaRPr lang="ru-RU" sz="800" b="0" i="0" u="none" strike="noStrike">
                        <a:solidFill>
                          <a:srgbClr val="000000"/>
                        </a:solidFill>
                        <a:effectLst/>
                        <a:latin typeface="Times New Roman"/>
                      </a:endParaRPr>
                    </a:p>
                  </a:txBody>
                  <a:tcPr marL="4844" marR="4844" marT="4844" marB="0"/>
                </a:tc>
                <a:tc>
                  <a:txBody>
                    <a:bodyPr/>
                    <a:lstStyle/>
                    <a:p>
                      <a:pPr algn="ctr" fontAlgn="t"/>
                      <a:r>
                        <a:rPr lang="ru-RU" sz="800" u="none" strike="noStrike" dirty="0">
                          <a:effectLst/>
                        </a:rPr>
                        <a:t>100,00%</a:t>
                      </a:r>
                      <a:endParaRPr lang="ru-RU" sz="800" b="0" i="0" u="none" strike="noStrike" dirty="0">
                        <a:solidFill>
                          <a:srgbClr val="000000"/>
                        </a:solidFill>
                        <a:effectLst/>
                        <a:latin typeface="Times New Roman"/>
                      </a:endParaRPr>
                    </a:p>
                  </a:txBody>
                  <a:tcPr marL="4844" marR="4844" marT="4844" marB="0"/>
                </a:tc>
              </a:tr>
              <a:tr h="478545">
                <a:tc>
                  <a:txBody>
                    <a:bodyPr/>
                    <a:lstStyle/>
                    <a:p>
                      <a:pPr algn="l" fontAlgn="t"/>
                      <a:r>
                        <a:rPr lang="ru-RU" sz="800" u="none" strike="noStrike" dirty="0">
                          <a:effectLst/>
                        </a:rPr>
                        <a:t>          </a:t>
                      </a:r>
                      <a:r>
                        <a:rPr lang="ru-RU" sz="800" u="none" strike="noStrike" dirty="0" smtClean="0">
                          <a:effectLst/>
                        </a:rPr>
                        <a:t>Субсидии </a:t>
                      </a:r>
                      <a:r>
                        <a:rPr lang="ru-RU" sz="800" u="none" strike="noStrike" dirty="0">
                          <a:effectLst/>
                        </a:rPr>
                        <a:t>на реализацию мер </a:t>
                      </a:r>
                      <a:r>
                        <a:rPr lang="ru-RU" sz="800" u="none" strike="noStrike" dirty="0" err="1">
                          <a:effectLst/>
                        </a:rPr>
                        <a:t>соц.поддержки</a:t>
                      </a:r>
                      <a:r>
                        <a:rPr lang="ru-RU" sz="800" u="none" strike="noStrike" dirty="0">
                          <a:effectLst/>
                        </a:rPr>
                        <a:t> отдельных категорий граждан, работающих в муниципальных учреждениях образования, культуры и здравоохранения, расположенных в сельских населенных пунктах или поселках городского типа Мурманской области</a:t>
                      </a:r>
                      <a:endParaRPr lang="ru-RU" sz="800" b="0" i="0" u="none" strike="noStrike" dirty="0">
                        <a:solidFill>
                          <a:srgbClr val="000000"/>
                        </a:solidFill>
                        <a:effectLst/>
                        <a:latin typeface="Times New Roman"/>
                      </a:endParaRPr>
                    </a:p>
                  </a:txBody>
                  <a:tcPr marL="4844" marR="4844" marT="4844" marB="0"/>
                </a:tc>
                <a:tc>
                  <a:txBody>
                    <a:bodyPr/>
                    <a:lstStyle/>
                    <a:p>
                      <a:pPr algn="r" fontAlgn="t"/>
                      <a:r>
                        <a:rPr lang="ru-RU" sz="800" u="none" strike="noStrike">
                          <a:effectLst/>
                        </a:rPr>
                        <a:t>10 801,4</a:t>
                      </a:r>
                      <a:endParaRPr lang="ru-RU" sz="800" b="0" i="0" u="none" strike="noStrike">
                        <a:solidFill>
                          <a:srgbClr val="000000"/>
                        </a:solidFill>
                        <a:effectLst/>
                        <a:latin typeface="Times New Roman"/>
                      </a:endParaRPr>
                    </a:p>
                  </a:txBody>
                  <a:tcPr marL="4844" marR="4844" marT="4844" marB="0"/>
                </a:tc>
                <a:tc>
                  <a:txBody>
                    <a:bodyPr/>
                    <a:lstStyle/>
                    <a:p>
                      <a:pPr algn="r" fontAlgn="t"/>
                      <a:r>
                        <a:rPr lang="ru-RU" sz="800" u="none" strike="noStrike">
                          <a:effectLst/>
                        </a:rPr>
                        <a:t>5 603,0</a:t>
                      </a:r>
                      <a:endParaRPr lang="ru-RU" sz="800" b="0" i="0" u="none" strike="noStrike">
                        <a:solidFill>
                          <a:srgbClr val="000000"/>
                        </a:solidFill>
                        <a:effectLst/>
                        <a:latin typeface="Times New Roman"/>
                      </a:endParaRPr>
                    </a:p>
                  </a:txBody>
                  <a:tcPr marL="4844" marR="4844" marT="4844" marB="0"/>
                </a:tc>
                <a:tc>
                  <a:txBody>
                    <a:bodyPr/>
                    <a:lstStyle/>
                    <a:p>
                      <a:pPr algn="r" fontAlgn="t"/>
                      <a:r>
                        <a:rPr lang="ru-RU" sz="800" u="none" strike="noStrike">
                          <a:effectLst/>
                        </a:rPr>
                        <a:t>5 198,4</a:t>
                      </a:r>
                      <a:endParaRPr lang="ru-RU" sz="800" b="0" i="0" u="none" strike="noStrike">
                        <a:solidFill>
                          <a:srgbClr val="000000"/>
                        </a:solidFill>
                        <a:effectLst/>
                        <a:latin typeface="Times New Roman"/>
                      </a:endParaRPr>
                    </a:p>
                  </a:txBody>
                  <a:tcPr marL="4844" marR="4844" marT="4844" marB="0"/>
                </a:tc>
                <a:tc>
                  <a:txBody>
                    <a:bodyPr/>
                    <a:lstStyle/>
                    <a:p>
                      <a:pPr algn="ctr" fontAlgn="t"/>
                      <a:r>
                        <a:rPr lang="ru-RU" sz="800" u="none" strike="noStrike" dirty="0">
                          <a:effectLst/>
                        </a:rPr>
                        <a:t>0,5</a:t>
                      </a:r>
                      <a:endParaRPr lang="ru-RU" sz="800" b="0" i="0" u="none" strike="noStrike" dirty="0">
                        <a:solidFill>
                          <a:srgbClr val="000000"/>
                        </a:solidFill>
                        <a:effectLst/>
                        <a:latin typeface="Times New Roman"/>
                      </a:endParaRPr>
                    </a:p>
                  </a:txBody>
                  <a:tcPr marL="4844" marR="4844" marT="4844" marB="0"/>
                </a:tc>
              </a:tr>
              <a:tr h="220094">
                <a:tc>
                  <a:txBody>
                    <a:bodyPr/>
                    <a:lstStyle/>
                    <a:p>
                      <a:pPr algn="l" fontAlgn="t"/>
                      <a:r>
                        <a:rPr lang="ru-RU" sz="800" u="none" strike="noStrike" dirty="0">
                          <a:effectLst/>
                        </a:rPr>
                        <a:t>          Субсидия в рамках долгосрочной целевой программы "Отходы" на 2009-2013 годы</a:t>
                      </a:r>
                      <a:endParaRPr lang="ru-RU" sz="800" b="0" i="0" u="none" strike="noStrike" dirty="0">
                        <a:solidFill>
                          <a:srgbClr val="000000"/>
                        </a:solidFill>
                        <a:effectLst/>
                        <a:latin typeface="Times New Roman"/>
                      </a:endParaRPr>
                    </a:p>
                  </a:txBody>
                  <a:tcPr marL="4844" marR="4844" marT="4844" marB="0"/>
                </a:tc>
                <a:tc>
                  <a:txBody>
                    <a:bodyPr/>
                    <a:lstStyle/>
                    <a:p>
                      <a:pPr algn="r" fontAlgn="t"/>
                      <a:r>
                        <a:rPr lang="ru-RU" sz="800" u="none" strike="noStrike">
                          <a:effectLst/>
                        </a:rPr>
                        <a:t>1 718,0</a:t>
                      </a:r>
                      <a:endParaRPr lang="ru-RU" sz="800" b="0" i="0" u="none" strike="noStrike">
                        <a:solidFill>
                          <a:srgbClr val="000000"/>
                        </a:solidFill>
                        <a:effectLst/>
                        <a:latin typeface="Times New Roman"/>
                      </a:endParaRPr>
                    </a:p>
                  </a:txBody>
                  <a:tcPr marL="4844" marR="4844" marT="4844" marB="0"/>
                </a:tc>
                <a:tc>
                  <a:txBody>
                    <a:bodyPr/>
                    <a:lstStyle/>
                    <a:p>
                      <a:pPr algn="r" fontAlgn="t"/>
                      <a:r>
                        <a:rPr lang="ru-RU" sz="800" u="none" strike="noStrike">
                          <a:effectLst/>
                        </a:rPr>
                        <a:t>1 718,0</a:t>
                      </a:r>
                      <a:endParaRPr lang="ru-RU" sz="800" b="0" i="0" u="none" strike="noStrike">
                        <a:solidFill>
                          <a:srgbClr val="000000"/>
                        </a:solidFill>
                        <a:effectLst/>
                        <a:latin typeface="Times New Roman"/>
                      </a:endParaRPr>
                    </a:p>
                  </a:txBody>
                  <a:tcPr marL="4844" marR="4844" marT="4844" marB="0"/>
                </a:tc>
                <a:tc>
                  <a:txBody>
                    <a:bodyPr/>
                    <a:lstStyle/>
                    <a:p>
                      <a:pPr algn="r" fontAlgn="t"/>
                      <a:r>
                        <a:rPr lang="ru-RU" sz="800" u="none" strike="noStrike">
                          <a:effectLst/>
                        </a:rPr>
                        <a:t> </a:t>
                      </a:r>
                      <a:endParaRPr lang="ru-RU" sz="800" b="0" i="0" u="none" strike="noStrike">
                        <a:solidFill>
                          <a:srgbClr val="000000"/>
                        </a:solidFill>
                        <a:effectLst/>
                        <a:latin typeface="Times New Roman"/>
                      </a:endParaRPr>
                    </a:p>
                  </a:txBody>
                  <a:tcPr marL="4844" marR="4844" marT="4844" marB="0"/>
                </a:tc>
                <a:tc>
                  <a:txBody>
                    <a:bodyPr/>
                    <a:lstStyle/>
                    <a:p>
                      <a:pPr algn="ctr" fontAlgn="t"/>
                      <a:r>
                        <a:rPr lang="ru-RU" sz="800" u="none" strike="noStrike" dirty="0">
                          <a:effectLst/>
                        </a:rPr>
                        <a:t>1,0</a:t>
                      </a:r>
                      <a:endParaRPr lang="ru-RU" sz="800" b="0" i="0" u="none" strike="noStrike" dirty="0">
                        <a:solidFill>
                          <a:srgbClr val="000000"/>
                        </a:solidFill>
                        <a:effectLst/>
                        <a:latin typeface="Times New Roman"/>
                      </a:endParaRPr>
                    </a:p>
                  </a:txBody>
                  <a:tcPr marL="4844" marR="4844" marT="4844" marB="0"/>
                </a:tc>
              </a:tr>
              <a:tr h="440184">
                <a:tc>
                  <a:txBody>
                    <a:bodyPr/>
                    <a:lstStyle/>
                    <a:p>
                      <a:pPr algn="l" fontAlgn="t"/>
                      <a:r>
                        <a:rPr lang="ru-RU" sz="800" u="none" strike="noStrike">
                          <a:effectLst/>
                        </a:rPr>
                        <a:t>          Субсидии муниципальным образованиям на создание  АРМ "Муниципал" в рамках подсистемы нормативных правовых актов единой системы информационно-телекоммуникационного обеспечения Российской Федерации на 2012 год</a:t>
                      </a:r>
                      <a:endParaRPr lang="ru-RU" sz="800" b="0" i="0" u="none" strike="noStrike">
                        <a:solidFill>
                          <a:srgbClr val="000000"/>
                        </a:solidFill>
                        <a:effectLst/>
                        <a:latin typeface="Times New Roman"/>
                      </a:endParaRPr>
                    </a:p>
                  </a:txBody>
                  <a:tcPr marL="4844" marR="4844" marT="4844" marB="0"/>
                </a:tc>
                <a:tc>
                  <a:txBody>
                    <a:bodyPr/>
                    <a:lstStyle/>
                    <a:p>
                      <a:pPr algn="r" fontAlgn="t"/>
                      <a:r>
                        <a:rPr lang="ru-RU" sz="800" u="none" strike="noStrike">
                          <a:effectLst/>
                        </a:rPr>
                        <a:t>11,4</a:t>
                      </a:r>
                      <a:endParaRPr lang="ru-RU" sz="800" b="0" i="0" u="none" strike="noStrike">
                        <a:solidFill>
                          <a:srgbClr val="000000"/>
                        </a:solidFill>
                        <a:effectLst/>
                        <a:latin typeface="Times New Roman"/>
                      </a:endParaRPr>
                    </a:p>
                  </a:txBody>
                  <a:tcPr marL="4844" marR="4844" marT="4844" marB="0"/>
                </a:tc>
                <a:tc>
                  <a:txBody>
                    <a:bodyPr/>
                    <a:lstStyle/>
                    <a:p>
                      <a:pPr algn="r" fontAlgn="t"/>
                      <a:r>
                        <a:rPr lang="ru-RU" sz="800" u="none" strike="noStrike">
                          <a:effectLst/>
                        </a:rPr>
                        <a:t>11,4</a:t>
                      </a:r>
                      <a:endParaRPr lang="ru-RU" sz="800" b="0" i="0" u="none" strike="noStrike">
                        <a:solidFill>
                          <a:srgbClr val="000000"/>
                        </a:solidFill>
                        <a:effectLst/>
                        <a:latin typeface="Times New Roman"/>
                      </a:endParaRPr>
                    </a:p>
                  </a:txBody>
                  <a:tcPr marL="4844" marR="4844" marT="4844" marB="0"/>
                </a:tc>
                <a:tc>
                  <a:txBody>
                    <a:bodyPr/>
                    <a:lstStyle/>
                    <a:p>
                      <a:pPr algn="r" fontAlgn="t"/>
                      <a:r>
                        <a:rPr lang="ru-RU" sz="800" u="none" strike="noStrike">
                          <a:effectLst/>
                        </a:rPr>
                        <a:t> </a:t>
                      </a:r>
                      <a:endParaRPr lang="ru-RU" sz="800" b="0" i="0" u="none" strike="noStrike">
                        <a:solidFill>
                          <a:srgbClr val="000000"/>
                        </a:solidFill>
                        <a:effectLst/>
                        <a:latin typeface="Times New Roman"/>
                      </a:endParaRPr>
                    </a:p>
                  </a:txBody>
                  <a:tcPr marL="4844" marR="4844" marT="4844" marB="0"/>
                </a:tc>
                <a:tc>
                  <a:txBody>
                    <a:bodyPr/>
                    <a:lstStyle/>
                    <a:p>
                      <a:pPr algn="ctr" fontAlgn="t"/>
                      <a:r>
                        <a:rPr lang="ru-RU" sz="800" u="none" strike="noStrike" dirty="0">
                          <a:effectLst/>
                        </a:rPr>
                        <a:t>1,0</a:t>
                      </a:r>
                      <a:endParaRPr lang="ru-RU" sz="800" b="0" i="0" u="none" strike="noStrike" dirty="0">
                        <a:solidFill>
                          <a:srgbClr val="000000"/>
                        </a:solidFill>
                        <a:effectLst/>
                        <a:latin typeface="Times New Roman"/>
                      </a:endParaRPr>
                    </a:p>
                  </a:txBody>
                  <a:tcPr marL="4844" marR="4844" marT="4844" marB="0"/>
                </a:tc>
              </a:tr>
              <a:tr h="440184">
                <a:tc>
                  <a:txBody>
                    <a:bodyPr/>
                    <a:lstStyle/>
                    <a:p>
                      <a:pPr algn="l" fontAlgn="t"/>
                      <a:r>
                        <a:rPr lang="ru-RU" sz="800" u="none" strike="noStrike">
                          <a:effectLst/>
                        </a:rPr>
                        <a:t>          Субсидии на обеспечение бесплатным цельным молоком либо питьевым молоком обучающихся 1-4 классов общеобразовательных учреждений, муниципальных образовательных учреждений для детей дошкольного и младшего школьного возраста</a:t>
                      </a:r>
                      <a:endParaRPr lang="ru-RU" sz="800" b="0" i="0" u="none" strike="noStrike">
                        <a:solidFill>
                          <a:srgbClr val="000000"/>
                        </a:solidFill>
                        <a:effectLst/>
                        <a:latin typeface="Times New Roman"/>
                      </a:endParaRPr>
                    </a:p>
                  </a:txBody>
                  <a:tcPr marL="4844" marR="4844" marT="4844" marB="0"/>
                </a:tc>
                <a:tc>
                  <a:txBody>
                    <a:bodyPr/>
                    <a:lstStyle/>
                    <a:p>
                      <a:pPr algn="r" fontAlgn="t"/>
                      <a:r>
                        <a:rPr lang="ru-RU" sz="800" u="none" strike="noStrike">
                          <a:effectLst/>
                        </a:rPr>
                        <a:t>1 354,6</a:t>
                      </a:r>
                      <a:endParaRPr lang="ru-RU" sz="800" b="0" i="0" u="none" strike="noStrike">
                        <a:solidFill>
                          <a:srgbClr val="000000"/>
                        </a:solidFill>
                        <a:effectLst/>
                        <a:latin typeface="Times New Roman"/>
                      </a:endParaRPr>
                    </a:p>
                  </a:txBody>
                  <a:tcPr marL="4844" marR="4844" marT="4844" marB="0"/>
                </a:tc>
                <a:tc>
                  <a:txBody>
                    <a:bodyPr/>
                    <a:lstStyle/>
                    <a:p>
                      <a:pPr algn="r" fontAlgn="t"/>
                      <a:r>
                        <a:rPr lang="ru-RU" sz="800" u="none" strike="noStrike">
                          <a:effectLst/>
                        </a:rPr>
                        <a:t>1 354,6</a:t>
                      </a:r>
                      <a:endParaRPr lang="ru-RU" sz="800" b="0" i="0" u="none" strike="noStrike">
                        <a:solidFill>
                          <a:srgbClr val="000000"/>
                        </a:solidFill>
                        <a:effectLst/>
                        <a:latin typeface="Times New Roman"/>
                      </a:endParaRPr>
                    </a:p>
                  </a:txBody>
                  <a:tcPr marL="4844" marR="4844" marT="4844" marB="0"/>
                </a:tc>
                <a:tc>
                  <a:txBody>
                    <a:bodyPr/>
                    <a:lstStyle/>
                    <a:p>
                      <a:pPr algn="r" fontAlgn="t"/>
                      <a:r>
                        <a:rPr lang="ru-RU" sz="800" u="none" strike="noStrike">
                          <a:effectLst/>
                        </a:rPr>
                        <a:t> </a:t>
                      </a:r>
                      <a:endParaRPr lang="ru-RU" sz="800" b="0" i="0" u="none" strike="noStrike">
                        <a:solidFill>
                          <a:srgbClr val="000000"/>
                        </a:solidFill>
                        <a:effectLst/>
                        <a:latin typeface="Times New Roman"/>
                      </a:endParaRPr>
                    </a:p>
                  </a:txBody>
                  <a:tcPr marL="4844" marR="4844" marT="4844" marB="0"/>
                </a:tc>
                <a:tc>
                  <a:txBody>
                    <a:bodyPr/>
                    <a:lstStyle/>
                    <a:p>
                      <a:pPr algn="ctr" fontAlgn="t"/>
                      <a:r>
                        <a:rPr lang="ru-RU" sz="800" u="none" strike="noStrike" dirty="0">
                          <a:effectLst/>
                        </a:rPr>
                        <a:t>1,0</a:t>
                      </a:r>
                      <a:endParaRPr lang="ru-RU" sz="800" b="0" i="0" u="none" strike="noStrike" dirty="0">
                        <a:solidFill>
                          <a:srgbClr val="000000"/>
                        </a:solidFill>
                        <a:effectLst/>
                        <a:latin typeface="Times New Roman"/>
                      </a:endParaRPr>
                    </a:p>
                  </a:txBody>
                  <a:tcPr marL="4844" marR="4844" marT="4844" marB="0"/>
                </a:tc>
              </a:tr>
              <a:tr h="440184">
                <a:tc>
                  <a:txBody>
                    <a:bodyPr/>
                    <a:lstStyle/>
                    <a:p>
                      <a:pPr algn="l" fontAlgn="t"/>
                      <a:r>
                        <a:rPr lang="ru-RU" sz="800" u="none" strike="noStrike" dirty="0">
                          <a:effectLst/>
                        </a:rPr>
                        <a:t>          Организация отдыха детей  Мурманской области в оздоровительных учреждениях с дневным пребыванием, организованных на базе муниципальных </a:t>
                      </a:r>
                      <a:r>
                        <a:rPr lang="ru-RU" sz="800" u="none" strike="noStrike" dirty="0" smtClean="0">
                          <a:effectLst/>
                        </a:rPr>
                        <a:t>учреждений</a:t>
                      </a:r>
                      <a:endParaRPr lang="ru-RU" sz="800" b="0" i="0" u="none" strike="noStrike" dirty="0">
                        <a:solidFill>
                          <a:srgbClr val="000000"/>
                        </a:solidFill>
                        <a:effectLst/>
                        <a:latin typeface="Times New Roman"/>
                      </a:endParaRPr>
                    </a:p>
                  </a:txBody>
                  <a:tcPr marL="4844" marR="4844" marT="4844" marB="0"/>
                </a:tc>
                <a:tc>
                  <a:txBody>
                    <a:bodyPr/>
                    <a:lstStyle/>
                    <a:p>
                      <a:pPr algn="r" fontAlgn="t"/>
                      <a:r>
                        <a:rPr lang="ru-RU" sz="800" u="none" strike="noStrike">
                          <a:effectLst/>
                        </a:rPr>
                        <a:t>1 997,9</a:t>
                      </a:r>
                      <a:endParaRPr lang="ru-RU" sz="800" b="0" i="0" u="none" strike="noStrike">
                        <a:solidFill>
                          <a:srgbClr val="000000"/>
                        </a:solidFill>
                        <a:effectLst/>
                        <a:latin typeface="Times New Roman"/>
                      </a:endParaRPr>
                    </a:p>
                  </a:txBody>
                  <a:tcPr marL="4844" marR="4844" marT="4844" marB="0"/>
                </a:tc>
                <a:tc>
                  <a:txBody>
                    <a:bodyPr/>
                    <a:lstStyle/>
                    <a:p>
                      <a:pPr algn="r" fontAlgn="t"/>
                      <a:r>
                        <a:rPr lang="ru-RU" sz="800" u="none" strike="noStrike">
                          <a:effectLst/>
                        </a:rPr>
                        <a:t>1 997,9</a:t>
                      </a:r>
                      <a:endParaRPr lang="ru-RU" sz="800" b="0" i="0" u="none" strike="noStrike">
                        <a:solidFill>
                          <a:srgbClr val="000000"/>
                        </a:solidFill>
                        <a:effectLst/>
                        <a:latin typeface="Times New Roman"/>
                      </a:endParaRPr>
                    </a:p>
                  </a:txBody>
                  <a:tcPr marL="4844" marR="4844" marT="4844" marB="0"/>
                </a:tc>
                <a:tc>
                  <a:txBody>
                    <a:bodyPr/>
                    <a:lstStyle/>
                    <a:p>
                      <a:pPr algn="r" fontAlgn="t"/>
                      <a:r>
                        <a:rPr lang="ru-RU" sz="800" u="none" strike="noStrike">
                          <a:effectLst/>
                        </a:rPr>
                        <a:t> </a:t>
                      </a:r>
                      <a:endParaRPr lang="ru-RU" sz="800" b="0" i="0" u="none" strike="noStrike">
                        <a:solidFill>
                          <a:srgbClr val="000000"/>
                        </a:solidFill>
                        <a:effectLst/>
                        <a:latin typeface="Times New Roman"/>
                      </a:endParaRPr>
                    </a:p>
                  </a:txBody>
                  <a:tcPr marL="4844" marR="4844" marT="4844" marB="0"/>
                </a:tc>
                <a:tc>
                  <a:txBody>
                    <a:bodyPr/>
                    <a:lstStyle/>
                    <a:p>
                      <a:pPr algn="ctr" fontAlgn="t"/>
                      <a:r>
                        <a:rPr lang="ru-RU" sz="800" u="none" strike="noStrike" dirty="0">
                          <a:effectLst/>
                        </a:rPr>
                        <a:t>1,0</a:t>
                      </a:r>
                      <a:endParaRPr lang="ru-RU" sz="800" b="0" i="0" u="none" strike="noStrike" dirty="0">
                        <a:solidFill>
                          <a:srgbClr val="000000"/>
                        </a:solidFill>
                        <a:effectLst/>
                        <a:latin typeface="Times New Roman"/>
                      </a:endParaRPr>
                    </a:p>
                  </a:txBody>
                  <a:tcPr marL="4844" marR="4844" marT="4844" marB="0"/>
                </a:tc>
              </a:tr>
            </a:tbl>
          </a:graphicData>
        </a:graphic>
      </p:graphicFrame>
    </p:spTree>
    <p:extLst>
      <p:ext uri="{BB962C8B-B14F-4D97-AF65-F5344CB8AC3E}">
        <p14:creationId xmlns:p14="http://schemas.microsoft.com/office/powerpoint/2010/main" val="36396759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03648" y="476672"/>
            <a:ext cx="1366080" cy="36933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ru-RU" dirty="0" smtClean="0"/>
              <a:t>Субвенции</a:t>
            </a:r>
            <a:endParaRPr lang="ru-RU" dirty="0"/>
          </a:p>
        </p:txBody>
      </p:sp>
      <p:graphicFrame>
        <p:nvGraphicFramePr>
          <p:cNvPr id="2" name="Таблица 1"/>
          <p:cNvGraphicFramePr>
            <a:graphicFrameLocks noGrp="1"/>
          </p:cNvGraphicFramePr>
          <p:nvPr>
            <p:extLst>
              <p:ext uri="{D42A27DB-BD31-4B8C-83A1-F6EECF244321}">
                <p14:modId xmlns:p14="http://schemas.microsoft.com/office/powerpoint/2010/main" val="1576125981"/>
              </p:ext>
            </p:extLst>
          </p:nvPr>
        </p:nvGraphicFramePr>
        <p:xfrm>
          <a:off x="1115616" y="880245"/>
          <a:ext cx="6984776" cy="5228658"/>
        </p:xfrm>
        <a:graphic>
          <a:graphicData uri="http://schemas.openxmlformats.org/drawingml/2006/table">
            <a:tbl>
              <a:tblPr>
                <a:effectLst>
                  <a:innerShdw blurRad="114300">
                    <a:prstClr val="black"/>
                  </a:innerShdw>
                </a:effectLst>
                <a:tableStyleId>{5C22544A-7EE6-4342-B048-85BDC9FD1C3A}</a:tableStyleId>
              </a:tblPr>
              <a:tblGrid>
                <a:gridCol w="4392488"/>
                <a:gridCol w="720080"/>
                <a:gridCol w="648072"/>
                <a:gridCol w="576064"/>
                <a:gridCol w="648072"/>
              </a:tblGrid>
              <a:tr h="278740">
                <a:tc rowSpan="2">
                  <a:txBody>
                    <a:bodyPr/>
                    <a:lstStyle/>
                    <a:p>
                      <a:pPr algn="ctr" fontAlgn="ctr"/>
                      <a:r>
                        <a:rPr lang="ru-RU" sz="800" b="1" u="none" strike="noStrike" dirty="0">
                          <a:effectLst/>
                        </a:rPr>
                        <a:t>Наименование показателя</a:t>
                      </a:r>
                      <a:endParaRPr lang="ru-RU" sz="800" b="1" i="0" u="none" strike="noStrike" dirty="0">
                        <a:solidFill>
                          <a:srgbClr val="000000"/>
                        </a:solidFill>
                        <a:effectLst/>
                        <a:latin typeface="Times New Roman"/>
                      </a:endParaRPr>
                    </a:p>
                  </a:txBody>
                  <a:tcPr marL="4950" marR="4950" marT="4950" marB="0" anchor="ctr"/>
                </a:tc>
                <a:tc rowSpan="2">
                  <a:txBody>
                    <a:bodyPr/>
                    <a:lstStyle/>
                    <a:p>
                      <a:pPr algn="ctr" fontAlgn="ctr"/>
                      <a:r>
                        <a:rPr lang="ru-RU" sz="800" b="1" u="none" strike="noStrike" dirty="0">
                          <a:effectLst/>
                        </a:rPr>
                        <a:t>Уточненный план на год</a:t>
                      </a:r>
                      <a:endParaRPr lang="ru-RU" sz="800" b="1" i="0" u="none" strike="noStrike" dirty="0">
                        <a:solidFill>
                          <a:srgbClr val="000000"/>
                        </a:solidFill>
                        <a:effectLst/>
                        <a:latin typeface="Times New Roman"/>
                      </a:endParaRPr>
                    </a:p>
                  </a:txBody>
                  <a:tcPr marL="4950" marR="4950" marT="4950" marB="0" anchor="ctr"/>
                </a:tc>
                <a:tc rowSpan="2">
                  <a:txBody>
                    <a:bodyPr/>
                    <a:lstStyle/>
                    <a:p>
                      <a:pPr algn="ctr" fontAlgn="ctr"/>
                      <a:r>
                        <a:rPr lang="ru-RU" sz="800" b="1" u="none" strike="noStrike" dirty="0">
                          <a:effectLst/>
                        </a:rPr>
                        <a:t>Исполнение за отчетный период</a:t>
                      </a:r>
                      <a:endParaRPr lang="ru-RU" sz="800" b="1" i="0" u="none" strike="noStrike" dirty="0">
                        <a:solidFill>
                          <a:srgbClr val="000000"/>
                        </a:solidFill>
                        <a:effectLst/>
                        <a:latin typeface="Times New Roman"/>
                      </a:endParaRPr>
                    </a:p>
                  </a:txBody>
                  <a:tcPr marL="4950" marR="4950" marT="4950" marB="0" anchor="ctr"/>
                </a:tc>
                <a:tc gridSpan="2">
                  <a:txBody>
                    <a:bodyPr/>
                    <a:lstStyle/>
                    <a:p>
                      <a:pPr algn="ctr" fontAlgn="ctr"/>
                      <a:r>
                        <a:rPr lang="ru-RU" sz="500" b="1" u="none" strike="noStrike">
                          <a:effectLst/>
                        </a:rPr>
                        <a:t>Расхождение с начала года</a:t>
                      </a:r>
                      <a:endParaRPr lang="ru-RU" sz="500" b="1" i="0" u="none" strike="noStrike">
                        <a:solidFill>
                          <a:srgbClr val="000000"/>
                        </a:solidFill>
                        <a:effectLst/>
                        <a:latin typeface="Times New Roman"/>
                      </a:endParaRPr>
                    </a:p>
                  </a:txBody>
                  <a:tcPr marL="4950" marR="4950" marT="4950" marB="0" anchor="ctr"/>
                </a:tc>
                <a:tc hMerge="1">
                  <a:txBody>
                    <a:bodyPr/>
                    <a:lstStyle/>
                    <a:p>
                      <a:endParaRPr lang="ru-RU"/>
                    </a:p>
                  </a:txBody>
                  <a:tcPr/>
                </a:tc>
              </a:tr>
              <a:tr h="146135">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800" b="1" u="none" strike="noStrike">
                          <a:effectLst/>
                        </a:rPr>
                        <a:t>Сумма</a:t>
                      </a:r>
                      <a:endParaRPr lang="ru-RU" sz="800" b="1" i="0" u="none" strike="noStrike">
                        <a:solidFill>
                          <a:srgbClr val="000000"/>
                        </a:solidFill>
                        <a:effectLst/>
                        <a:latin typeface="Times New Roman"/>
                      </a:endParaRPr>
                    </a:p>
                  </a:txBody>
                  <a:tcPr marL="4950" marR="4950" marT="4950" marB="0" anchor="ctr"/>
                </a:tc>
                <a:tc>
                  <a:txBody>
                    <a:bodyPr/>
                    <a:lstStyle/>
                    <a:p>
                      <a:pPr algn="ctr" fontAlgn="ctr"/>
                      <a:r>
                        <a:rPr lang="ru-RU" sz="800" b="1" u="none" strike="noStrike">
                          <a:effectLst/>
                        </a:rPr>
                        <a:t>% исполнения</a:t>
                      </a:r>
                      <a:endParaRPr lang="ru-RU" sz="800" b="1" i="0" u="none" strike="noStrike">
                        <a:solidFill>
                          <a:srgbClr val="000000"/>
                        </a:solidFill>
                        <a:effectLst/>
                        <a:latin typeface="Times New Roman"/>
                      </a:endParaRPr>
                    </a:p>
                  </a:txBody>
                  <a:tcPr marL="4950" marR="4950" marT="4950" marB="0" anchor="ctr"/>
                </a:tc>
              </a:tr>
              <a:tr h="233815">
                <a:tc>
                  <a:txBody>
                    <a:bodyPr/>
                    <a:lstStyle/>
                    <a:p>
                      <a:pPr algn="l" fontAlgn="t"/>
                      <a:r>
                        <a:rPr lang="ru-RU" sz="800" b="1" u="none" strike="noStrike" dirty="0">
                          <a:effectLst/>
                        </a:rPr>
                        <a:t>        Субвенции бюджетам субъектов Российской Федерации и муниципальных образований</a:t>
                      </a:r>
                      <a:endParaRPr lang="ru-RU" sz="800" b="1" i="0" u="none" strike="noStrike" dirty="0">
                        <a:solidFill>
                          <a:srgbClr val="000000"/>
                        </a:solidFill>
                        <a:effectLst/>
                        <a:latin typeface="Times New Roman"/>
                      </a:endParaRPr>
                    </a:p>
                  </a:txBody>
                  <a:tcPr marL="4950" marR="4950" marT="4950" marB="0"/>
                </a:tc>
                <a:tc>
                  <a:txBody>
                    <a:bodyPr/>
                    <a:lstStyle/>
                    <a:p>
                      <a:pPr algn="r" fontAlgn="t"/>
                      <a:r>
                        <a:rPr lang="ru-RU" sz="800" b="1" u="none" strike="noStrike" dirty="0">
                          <a:effectLst/>
                        </a:rPr>
                        <a:t>805 534,1</a:t>
                      </a:r>
                      <a:endParaRPr lang="ru-RU" sz="800" b="1" i="0" u="none" strike="noStrike" dirty="0">
                        <a:solidFill>
                          <a:srgbClr val="000000"/>
                        </a:solidFill>
                        <a:effectLst/>
                        <a:latin typeface="Times New Roman"/>
                      </a:endParaRPr>
                    </a:p>
                  </a:txBody>
                  <a:tcPr marL="4950" marR="4950" marT="4950" marB="0"/>
                </a:tc>
                <a:tc>
                  <a:txBody>
                    <a:bodyPr/>
                    <a:lstStyle/>
                    <a:p>
                      <a:pPr algn="r" fontAlgn="t"/>
                      <a:r>
                        <a:rPr lang="ru-RU" sz="800" b="1" u="none" strike="noStrike" dirty="0">
                          <a:effectLst/>
                        </a:rPr>
                        <a:t>801 968,9</a:t>
                      </a:r>
                      <a:endParaRPr lang="ru-RU" sz="800" b="1" i="0" u="none" strike="noStrike" dirty="0">
                        <a:solidFill>
                          <a:srgbClr val="000000"/>
                        </a:solidFill>
                        <a:effectLst/>
                        <a:latin typeface="Times New Roman"/>
                      </a:endParaRPr>
                    </a:p>
                  </a:txBody>
                  <a:tcPr marL="4950" marR="4950" marT="4950" marB="0"/>
                </a:tc>
                <a:tc>
                  <a:txBody>
                    <a:bodyPr/>
                    <a:lstStyle/>
                    <a:p>
                      <a:pPr algn="r" fontAlgn="t"/>
                      <a:r>
                        <a:rPr lang="ru-RU" sz="800" b="1" u="none" strike="noStrike" dirty="0">
                          <a:effectLst/>
                        </a:rPr>
                        <a:t>3 565,2</a:t>
                      </a:r>
                      <a:endParaRPr lang="ru-RU" sz="800" b="1" i="0" u="none" strike="noStrike" dirty="0">
                        <a:solidFill>
                          <a:srgbClr val="000000"/>
                        </a:solidFill>
                        <a:effectLst/>
                        <a:latin typeface="Times New Roman"/>
                      </a:endParaRPr>
                    </a:p>
                  </a:txBody>
                  <a:tcPr marL="4950" marR="4950" marT="4950" marB="0"/>
                </a:tc>
                <a:tc>
                  <a:txBody>
                    <a:bodyPr/>
                    <a:lstStyle/>
                    <a:p>
                      <a:pPr algn="ctr" fontAlgn="t"/>
                      <a:r>
                        <a:rPr lang="ru-RU" sz="800" b="1" u="none" strike="noStrike" dirty="0">
                          <a:effectLst/>
                        </a:rPr>
                        <a:t>1,0</a:t>
                      </a:r>
                      <a:endParaRPr lang="ru-RU" sz="800" b="1" i="0" u="none" strike="noStrike" dirty="0">
                        <a:solidFill>
                          <a:srgbClr val="000000"/>
                        </a:solidFill>
                        <a:effectLst/>
                        <a:latin typeface="Times New Roman"/>
                      </a:endParaRPr>
                    </a:p>
                  </a:txBody>
                  <a:tcPr marL="4950" marR="4950" marT="4950" marB="0"/>
                </a:tc>
              </a:tr>
              <a:tr h="233815">
                <a:tc>
                  <a:txBody>
                    <a:bodyPr/>
                    <a:lstStyle/>
                    <a:p>
                      <a:pPr algn="l" fontAlgn="t"/>
                      <a:r>
                        <a:rPr lang="ru-RU" sz="800" u="none" strike="noStrike">
                          <a:effectLst/>
                        </a:rPr>
                        <a:t>          Субвенции бюджетам городских округов на государственную регистрацию актов гражданского состояния</a:t>
                      </a:r>
                      <a:endParaRPr lang="ru-RU" sz="800" b="0" i="0" u="none" strike="noStrike">
                        <a:solidFill>
                          <a:srgbClr val="000000"/>
                        </a:solidFill>
                        <a:effectLst/>
                        <a:latin typeface="Times New Roman"/>
                      </a:endParaRPr>
                    </a:p>
                  </a:txBody>
                  <a:tcPr marL="4950" marR="4950" marT="4950" marB="0"/>
                </a:tc>
                <a:tc>
                  <a:txBody>
                    <a:bodyPr/>
                    <a:lstStyle/>
                    <a:p>
                      <a:pPr algn="r" fontAlgn="t"/>
                      <a:r>
                        <a:rPr lang="ru-RU" sz="800" u="none" strike="noStrike" dirty="0">
                          <a:effectLst/>
                        </a:rPr>
                        <a:t>2 084,7</a:t>
                      </a:r>
                      <a:endParaRPr lang="ru-RU" sz="800" b="0" i="0" u="none" strike="noStrike" dirty="0">
                        <a:solidFill>
                          <a:srgbClr val="000000"/>
                        </a:solidFill>
                        <a:effectLst/>
                        <a:latin typeface="Times New Roman"/>
                      </a:endParaRPr>
                    </a:p>
                  </a:txBody>
                  <a:tcPr marL="4950" marR="4950" marT="4950" marB="0"/>
                </a:tc>
                <a:tc>
                  <a:txBody>
                    <a:bodyPr/>
                    <a:lstStyle/>
                    <a:p>
                      <a:pPr algn="r" fontAlgn="t"/>
                      <a:r>
                        <a:rPr lang="ru-RU" sz="800" u="none" strike="noStrike" dirty="0">
                          <a:effectLst/>
                        </a:rPr>
                        <a:t>2 084,7</a:t>
                      </a:r>
                      <a:endParaRPr lang="ru-RU" sz="800" b="0" i="0" u="none" strike="noStrike" dirty="0">
                        <a:solidFill>
                          <a:srgbClr val="000000"/>
                        </a:solidFill>
                        <a:effectLst/>
                        <a:latin typeface="Times New Roman"/>
                      </a:endParaRPr>
                    </a:p>
                  </a:txBody>
                  <a:tcPr marL="4950" marR="4950" marT="4950" marB="0"/>
                </a:tc>
                <a:tc>
                  <a:txBody>
                    <a:bodyPr/>
                    <a:lstStyle/>
                    <a:p>
                      <a:pPr algn="r" fontAlgn="t"/>
                      <a:r>
                        <a:rPr lang="ru-RU" sz="800" u="none" strike="noStrike" dirty="0">
                          <a:effectLst/>
                        </a:rPr>
                        <a:t> </a:t>
                      </a:r>
                      <a:endParaRPr lang="ru-RU" sz="800" b="0" i="0" u="none" strike="noStrike" dirty="0">
                        <a:solidFill>
                          <a:srgbClr val="000000"/>
                        </a:solidFill>
                        <a:effectLst/>
                        <a:latin typeface="Times New Roman"/>
                      </a:endParaRPr>
                    </a:p>
                  </a:txBody>
                  <a:tcPr marL="4950" marR="4950" marT="4950" marB="0"/>
                </a:tc>
                <a:tc>
                  <a:txBody>
                    <a:bodyPr/>
                    <a:lstStyle/>
                    <a:p>
                      <a:pPr algn="ctr" fontAlgn="t"/>
                      <a:r>
                        <a:rPr lang="ru-RU" sz="800" u="none" strike="noStrike">
                          <a:effectLst/>
                        </a:rPr>
                        <a:t>1,0</a:t>
                      </a:r>
                      <a:endParaRPr lang="ru-RU" sz="800" b="0" i="0" u="none" strike="noStrike">
                        <a:solidFill>
                          <a:srgbClr val="000000"/>
                        </a:solidFill>
                        <a:effectLst/>
                        <a:latin typeface="Times New Roman"/>
                      </a:endParaRPr>
                    </a:p>
                  </a:txBody>
                  <a:tcPr marL="4950" marR="4950" marT="4950" marB="0"/>
                </a:tc>
              </a:tr>
              <a:tr h="350723">
                <a:tc>
                  <a:txBody>
                    <a:bodyPr/>
                    <a:lstStyle/>
                    <a:p>
                      <a:pPr algn="l" fontAlgn="t"/>
                      <a:r>
                        <a:rPr lang="ru-RU" sz="800" u="none" strike="noStrike">
                          <a:effectLst/>
                        </a:rPr>
                        <a:t>          Субвенции бюджетам городских округов на содержание ребенка в семье опекуна и приемной семье, а также вознаграждение, причитающееся приемному родителю (областной бюджет)</a:t>
                      </a:r>
                      <a:endParaRPr lang="ru-RU" sz="800" b="0" i="0" u="none" strike="noStrike">
                        <a:solidFill>
                          <a:srgbClr val="000000"/>
                        </a:solidFill>
                        <a:effectLst/>
                        <a:latin typeface="Times New Roman"/>
                      </a:endParaRPr>
                    </a:p>
                  </a:txBody>
                  <a:tcPr marL="4950" marR="4950" marT="4950" marB="0"/>
                </a:tc>
                <a:tc>
                  <a:txBody>
                    <a:bodyPr/>
                    <a:lstStyle/>
                    <a:p>
                      <a:pPr algn="r" fontAlgn="t"/>
                      <a:r>
                        <a:rPr lang="ru-RU" sz="800" u="none" strike="noStrike">
                          <a:effectLst/>
                        </a:rPr>
                        <a:t>18 768,8</a:t>
                      </a:r>
                      <a:endParaRPr lang="ru-RU" sz="800" b="0" i="0" u="none" strike="noStrike">
                        <a:solidFill>
                          <a:srgbClr val="000000"/>
                        </a:solidFill>
                        <a:effectLst/>
                        <a:latin typeface="Times New Roman"/>
                      </a:endParaRPr>
                    </a:p>
                  </a:txBody>
                  <a:tcPr marL="4950" marR="4950" marT="4950" marB="0"/>
                </a:tc>
                <a:tc>
                  <a:txBody>
                    <a:bodyPr/>
                    <a:lstStyle/>
                    <a:p>
                      <a:pPr algn="r" fontAlgn="t"/>
                      <a:r>
                        <a:rPr lang="ru-RU" sz="800" u="none" strike="noStrike" dirty="0">
                          <a:effectLst/>
                        </a:rPr>
                        <a:t>18 768,8</a:t>
                      </a:r>
                      <a:endParaRPr lang="ru-RU" sz="800" b="0" i="0" u="none" strike="noStrike" dirty="0">
                        <a:solidFill>
                          <a:srgbClr val="000000"/>
                        </a:solidFill>
                        <a:effectLst/>
                        <a:latin typeface="Times New Roman"/>
                      </a:endParaRPr>
                    </a:p>
                  </a:txBody>
                  <a:tcPr marL="4950" marR="4950" marT="4950" marB="0"/>
                </a:tc>
                <a:tc>
                  <a:txBody>
                    <a:bodyPr/>
                    <a:lstStyle/>
                    <a:p>
                      <a:pPr algn="r" fontAlgn="t"/>
                      <a:r>
                        <a:rPr lang="ru-RU" sz="800" u="none" strike="noStrike" dirty="0">
                          <a:effectLst/>
                        </a:rPr>
                        <a:t> </a:t>
                      </a:r>
                      <a:endParaRPr lang="ru-RU" sz="800" b="0" i="0" u="none" strike="noStrike" dirty="0">
                        <a:solidFill>
                          <a:srgbClr val="000000"/>
                        </a:solidFill>
                        <a:effectLst/>
                        <a:latin typeface="Times New Roman"/>
                      </a:endParaRPr>
                    </a:p>
                  </a:txBody>
                  <a:tcPr marL="4950" marR="4950" marT="4950" marB="0"/>
                </a:tc>
                <a:tc>
                  <a:txBody>
                    <a:bodyPr/>
                    <a:lstStyle/>
                    <a:p>
                      <a:pPr algn="ctr" fontAlgn="t"/>
                      <a:r>
                        <a:rPr lang="ru-RU" sz="800" u="none" strike="noStrike" dirty="0">
                          <a:effectLst/>
                        </a:rPr>
                        <a:t>1,0</a:t>
                      </a:r>
                      <a:endParaRPr lang="ru-RU" sz="800" b="0" i="0" u="none" strike="noStrike" dirty="0">
                        <a:solidFill>
                          <a:srgbClr val="000000"/>
                        </a:solidFill>
                        <a:effectLst/>
                        <a:latin typeface="Times New Roman"/>
                      </a:endParaRPr>
                    </a:p>
                  </a:txBody>
                  <a:tcPr marL="4950" marR="4950" marT="4950" marB="0"/>
                </a:tc>
              </a:tr>
              <a:tr h="467096">
                <a:tc>
                  <a:txBody>
                    <a:bodyPr/>
                    <a:lstStyle/>
                    <a:p>
                      <a:pPr algn="l" fontAlgn="t"/>
                      <a:r>
                        <a:rPr lang="ru-RU" sz="800" u="none" strike="noStrike">
                          <a:effectLst/>
                        </a:rPr>
                        <a:t>          Субвенции бюджетам городских округов на компенсацию части родительской платы за содержание ребенка в муниципальных образовательных учреждениях, реализующих основную общеобразовательную программу дошкольного образования (дополнительные расходы-банковские,</a:t>
                      </a:r>
                      <a:endParaRPr lang="ru-RU" sz="800" b="0" i="0" u="none" strike="noStrike">
                        <a:solidFill>
                          <a:srgbClr val="000000"/>
                        </a:solidFill>
                        <a:effectLst/>
                        <a:latin typeface="Times New Roman"/>
                      </a:endParaRPr>
                    </a:p>
                  </a:txBody>
                  <a:tcPr marL="4950" marR="4950" marT="4950" marB="0"/>
                </a:tc>
                <a:tc>
                  <a:txBody>
                    <a:bodyPr/>
                    <a:lstStyle/>
                    <a:p>
                      <a:pPr algn="r" fontAlgn="t"/>
                      <a:r>
                        <a:rPr lang="ru-RU" sz="800" u="none" strike="noStrike">
                          <a:effectLst/>
                        </a:rPr>
                        <a:t>432,1</a:t>
                      </a:r>
                      <a:endParaRPr lang="ru-RU" sz="800" b="0" i="0" u="none" strike="noStrike">
                        <a:solidFill>
                          <a:srgbClr val="000000"/>
                        </a:solidFill>
                        <a:effectLst/>
                        <a:latin typeface="Times New Roman"/>
                      </a:endParaRPr>
                    </a:p>
                  </a:txBody>
                  <a:tcPr marL="4950" marR="4950" marT="4950" marB="0"/>
                </a:tc>
                <a:tc>
                  <a:txBody>
                    <a:bodyPr/>
                    <a:lstStyle/>
                    <a:p>
                      <a:pPr algn="r" fontAlgn="t"/>
                      <a:r>
                        <a:rPr lang="ru-RU" sz="800" u="none" strike="noStrike">
                          <a:effectLst/>
                        </a:rPr>
                        <a:t>406,0</a:t>
                      </a:r>
                      <a:endParaRPr lang="ru-RU" sz="800" b="0" i="0" u="none" strike="noStrike">
                        <a:solidFill>
                          <a:srgbClr val="000000"/>
                        </a:solidFill>
                        <a:effectLst/>
                        <a:latin typeface="Times New Roman"/>
                      </a:endParaRPr>
                    </a:p>
                  </a:txBody>
                  <a:tcPr marL="4950" marR="4950" marT="4950" marB="0"/>
                </a:tc>
                <a:tc>
                  <a:txBody>
                    <a:bodyPr/>
                    <a:lstStyle/>
                    <a:p>
                      <a:pPr algn="r" fontAlgn="t"/>
                      <a:r>
                        <a:rPr lang="ru-RU" sz="800" u="none" strike="noStrike">
                          <a:effectLst/>
                        </a:rPr>
                        <a:t>26,1</a:t>
                      </a:r>
                      <a:endParaRPr lang="ru-RU" sz="800" b="0" i="0" u="none" strike="noStrike">
                        <a:solidFill>
                          <a:srgbClr val="000000"/>
                        </a:solidFill>
                        <a:effectLst/>
                        <a:latin typeface="Times New Roman"/>
                      </a:endParaRPr>
                    </a:p>
                  </a:txBody>
                  <a:tcPr marL="4950" marR="4950" marT="4950" marB="0"/>
                </a:tc>
                <a:tc>
                  <a:txBody>
                    <a:bodyPr/>
                    <a:lstStyle/>
                    <a:p>
                      <a:pPr algn="ctr" fontAlgn="t"/>
                      <a:r>
                        <a:rPr lang="ru-RU" sz="800" u="none" strike="noStrike" dirty="0">
                          <a:effectLst/>
                        </a:rPr>
                        <a:t>0,9</a:t>
                      </a:r>
                      <a:endParaRPr lang="ru-RU" sz="800" b="0" i="0" u="none" strike="noStrike" dirty="0">
                        <a:solidFill>
                          <a:srgbClr val="000000"/>
                        </a:solidFill>
                        <a:effectLst/>
                        <a:latin typeface="Times New Roman"/>
                      </a:endParaRPr>
                    </a:p>
                  </a:txBody>
                  <a:tcPr marL="4950" marR="4950" marT="4950" marB="0"/>
                </a:tc>
              </a:tr>
              <a:tr h="478522">
                <a:tc>
                  <a:txBody>
                    <a:bodyPr/>
                    <a:lstStyle/>
                    <a:p>
                      <a:pPr algn="l" fontAlgn="t"/>
                      <a:r>
                        <a:rPr lang="ru-RU" sz="800" u="none" strike="noStrike" dirty="0">
                          <a:effectLst/>
                        </a:rPr>
                        <a:t>          Субвенции бюджетам городских округов на компенсацию части родительской платы за содержание ребенка в муниципальных образовательных учреждениях, реализующих основную общеобразовательную программу дошкольного образования (областной бюджет)</a:t>
                      </a:r>
                      <a:endParaRPr lang="ru-RU" sz="800" b="0" i="0" u="none" strike="noStrike" dirty="0">
                        <a:solidFill>
                          <a:srgbClr val="000000"/>
                        </a:solidFill>
                        <a:effectLst/>
                        <a:latin typeface="Times New Roman"/>
                      </a:endParaRPr>
                    </a:p>
                  </a:txBody>
                  <a:tcPr marL="4950" marR="4950" marT="4950" marB="0"/>
                </a:tc>
                <a:tc>
                  <a:txBody>
                    <a:bodyPr/>
                    <a:lstStyle/>
                    <a:p>
                      <a:pPr algn="r" fontAlgn="t"/>
                      <a:r>
                        <a:rPr lang="ru-RU" sz="800" u="none" strike="noStrike">
                          <a:effectLst/>
                        </a:rPr>
                        <a:t>17 282,6</a:t>
                      </a:r>
                      <a:endParaRPr lang="ru-RU" sz="800" b="0" i="0" u="none" strike="noStrike">
                        <a:solidFill>
                          <a:srgbClr val="000000"/>
                        </a:solidFill>
                        <a:effectLst/>
                        <a:latin typeface="Times New Roman"/>
                      </a:endParaRPr>
                    </a:p>
                  </a:txBody>
                  <a:tcPr marL="4950" marR="4950" marT="4950" marB="0"/>
                </a:tc>
                <a:tc>
                  <a:txBody>
                    <a:bodyPr/>
                    <a:lstStyle/>
                    <a:p>
                      <a:pPr algn="r" fontAlgn="t"/>
                      <a:r>
                        <a:rPr lang="ru-RU" sz="800" u="none" strike="noStrike">
                          <a:effectLst/>
                        </a:rPr>
                        <a:t>16 241,4</a:t>
                      </a:r>
                      <a:endParaRPr lang="ru-RU" sz="800" b="0" i="0" u="none" strike="noStrike">
                        <a:solidFill>
                          <a:srgbClr val="000000"/>
                        </a:solidFill>
                        <a:effectLst/>
                        <a:latin typeface="Times New Roman"/>
                      </a:endParaRPr>
                    </a:p>
                  </a:txBody>
                  <a:tcPr marL="4950" marR="4950" marT="4950" marB="0"/>
                </a:tc>
                <a:tc>
                  <a:txBody>
                    <a:bodyPr/>
                    <a:lstStyle/>
                    <a:p>
                      <a:pPr algn="r" fontAlgn="t"/>
                      <a:r>
                        <a:rPr lang="ru-RU" sz="800" u="none" strike="noStrike">
                          <a:effectLst/>
                        </a:rPr>
                        <a:t>1 041,2</a:t>
                      </a:r>
                      <a:endParaRPr lang="ru-RU" sz="800" b="0" i="0" u="none" strike="noStrike">
                        <a:solidFill>
                          <a:srgbClr val="000000"/>
                        </a:solidFill>
                        <a:effectLst/>
                        <a:latin typeface="Times New Roman"/>
                      </a:endParaRPr>
                    </a:p>
                  </a:txBody>
                  <a:tcPr marL="4950" marR="4950" marT="4950" marB="0"/>
                </a:tc>
                <a:tc>
                  <a:txBody>
                    <a:bodyPr/>
                    <a:lstStyle/>
                    <a:p>
                      <a:pPr algn="ctr" fontAlgn="t"/>
                      <a:r>
                        <a:rPr lang="ru-RU" sz="800" u="none" strike="noStrike" dirty="0">
                          <a:effectLst/>
                        </a:rPr>
                        <a:t>0,9</a:t>
                      </a:r>
                      <a:endParaRPr lang="ru-RU" sz="800" b="0" i="0" u="none" strike="noStrike" dirty="0">
                        <a:solidFill>
                          <a:srgbClr val="000000"/>
                        </a:solidFill>
                        <a:effectLst/>
                        <a:latin typeface="Times New Roman"/>
                      </a:endParaRPr>
                    </a:p>
                  </a:txBody>
                  <a:tcPr marL="4950" marR="4950" marT="4950" marB="0"/>
                </a:tc>
              </a:tr>
              <a:tr h="467630">
                <a:tc>
                  <a:txBody>
                    <a:bodyPr/>
                    <a:lstStyle/>
                    <a:p>
                      <a:pPr algn="l" fontAlgn="t"/>
                      <a:r>
                        <a:rPr lang="ru-RU" sz="800" u="none" strike="noStrike" dirty="0">
                          <a:effectLst/>
                        </a:rPr>
                        <a:t>          Субвенция на обеспечение предоставления жилых помещений детям-сиротам и детям, оставшимся без попечения родителей, лицам из их числа по договорам найма специализированных жилых помещений (за счет средств федерального бюджета)</a:t>
                      </a:r>
                      <a:endParaRPr lang="ru-RU" sz="800" b="0" i="0" u="none" strike="noStrike" dirty="0">
                        <a:solidFill>
                          <a:srgbClr val="000000"/>
                        </a:solidFill>
                        <a:effectLst/>
                        <a:latin typeface="Times New Roman"/>
                      </a:endParaRPr>
                    </a:p>
                  </a:txBody>
                  <a:tcPr marL="4950" marR="4950" marT="4950" marB="0"/>
                </a:tc>
                <a:tc>
                  <a:txBody>
                    <a:bodyPr/>
                    <a:lstStyle/>
                    <a:p>
                      <a:pPr algn="r" fontAlgn="t"/>
                      <a:r>
                        <a:rPr lang="ru-RU" sz="800" u="none" strike="noStrike">
                          <a:effectLst/>
                        </a:rPr>
                        <a:t>142,8</a:t>
                      </a:r>
                      <a:endParaRPr lang="ru-RU" sz="800" b="0" i="0" u="none" strike="noStrike">
                        <a:solidFill>
                          <a:srgbClr val="000000"/>
                        </a:solidFill>
                        <a:effectLst/>
                        <a:latin typeface="Times New Roman"/>
                      </a:endParaRPr>
                    </a:p>
                  </a:txBody>
                  <a:tcPr marL="4950" marR="4950" marT="4950" marB="0"/>
                </a:tc>
                <a:tc>
                  <a:txBody>
                    <a:bodyPr/>
                    <a:lstStyle/>
                    <a:p>
                      <a:pPr algn="r" fontAlgn="t"/>
                      <a:r>
                        <a:rPr lang="ru-RU" sz="800" u="none" strike="noStrike">
                          <a:effectLst/>
                        </a:rPr>
                        <a:t>142,8</a:t>
                      </a:r>
                      <a:endParaRPr lang="ru-RU" sz="800" b="0" i="0" u="none" strike="noStrike">
                        <a:solidFill>
                          <a:srgbClr val="000000"/>
                        </a:solidFill>
                        <a:effectLst/>
                        <a:latin typeface="Times New Roman"/>
                      </a:endParaRPr>
                    </a:p>
                  </a:txBody>
                  <a:tcPr marL="4950" marR="4950" marT="4950" marB="0"/>
                </a:tc>
                <a:tc>
                  <a:txBody>
                    <a:bodyPr/>
                    <a:lstStyle/>
                    <a:p>
                      <a:pPr algn="r" fontAlgn="t"/>
                      <a:r>
                        <a:rPr lang="ru-RU" sz="800" u="none" strike="noStrike">
                          <a:effectLst/>
                        </a:rPr>
                        <a:t> </a:t>
                      </a:r>
                      <a:endParaRPr lang="ru-RU" sz="800" b="0" i="0" u="none" strike="noStrike">
                        <a:solidFill>
                          <a:srgbClr val="000000"/>
                        </a:solidFill>
                        <a:effectLst/>
                        <a:latin typeface="Times New Roman"/>
                      </a:endParaRPr>
                    </a:p>
                  </a:txBody>
                  <a:tcPr marL="4950" marR="4950" marT="4950" marB="0"/>
                </a:tc>
                <a:tc>
                  <a:txBody>
                    <a:bodyPr/>
                    <a:lstStyle/>
                    <a:p>
                      <a:pPr algn="ctr" fontAlgn="t"/>
                      <a:r>
                        <a:rPr lang="ru-RU" sz="800" u="none" strike="noStrike" dirty="0">
                          <a:effectLst/>
                        </a:rPr>
                        <a:t>1,0</a:t>
                      </a:r>
                      <a:endParaRPr lang="ru-RU" sz="800" b="0" i="0" u="none" strike="noStrike" dirty="0">
                        <a:solidFill>
                          <a:srgbClr val="000000"/>
                        </a:solidFill>
                        <a:effectLst/>
                        <a:latin typeface="Times New Roman"/>
                      </a:endParaRPr>
                    </a:p>
                  </a:txBody>
                  <a:tcPr marL="4950" marR="4950" marT="4950" marB="0"/>
                </a:tc>
              </a:tr>
              <a:tr h="467630">
                <a:tc>
                  <a:txBody>
                    <a:bodyPr/>
                    <a:lstStyle/>
                    <a:p>
                      <a:pPr algn="l" fontAlgn="t"/>
                      <a:r>
                        <a:rPr lang="ru-RU" sz="800" u="none" strike="noStrike" dirty="0">
                          <a:effectLst/>
                        </a:rPr>
                        <a:t>          Субвенция на обеспечение предоставления жилых помещений детям-сиротам и детям, оставшимся без попечения родителей, лицам из их числа по договорам найма специализированных жилых помещений (за счет средств областного бюджета)</a:t>
                      </a:r>
                      <a:endParaRPr lang="ru-RU" sz="800" b="0" i="0" u="none" strike="noStrike" dirty="0">
                        <a:solidFill>
                          <a:srgbClr val="000000"/>
                        </a:solidFill>
                        <a:effectLst/>
                        <a:latin typeface="Times New Roman"/>
                      </a:endParaRPr>
                    </a:p>
                  </a:txBody>
                  <a:tcPr marL="4950" marR="4950" marT="4950" marB="0"/>
                </a:tc>
                <a:tc>
                  <a:txBody>
                    <a:bodyPr/>
                    <a:lstStyle/>
                    <a:p>
                      <a:pPr algn="r" fontAlgn="t"/>
                      <a:r>
                        <a:rPr lang="ru-RU" sz="800" u="none" strike="noStrike">
                          <a:effectLst/>
                        </a:rPr>
                        <a:t>4 688,4</a:t>
                      </a:r>
                      <a:endParaRPr lang="ru-RU" sz="800" b="0" i="0" u="none" strike="noStrike">
                        <a:solidFill>
                          <a:srgbClr val="000000"/>
                        </a:solidFill>
                        <a:effectLst/>
                        <a:latin typeface="Times New Roman"/>
                      </a:endParaRPr>
                    </a:p>
                  </a:txBody>
                  <a:tcPr marL="4950" marR="4950" marT="4950" marB="0"/>
                </a:tc>
                <a:tc>
                  <a:txBody>
                    <a:bodyPr/>
                    <a:lstStyle/>
                    <a:p>
                      <a:pPr algn="r" fontAlgn="t"/>
                      <a:r>
                        <a:rPr lang="ru-RU" sz="800" u="none" strike="noStrike" dirty="0">
                          <a:effectLst/>
                        </a:rPr>
                        <a:t>4 688,4</a:t>
                      </a:r>
                      <a:endParaRPr lang="ru-RU" sz="800" b="0" i="0" u="none" strike="noStrike" dirty="0">
                        <a:solidFill>
                          <a:srgbClr val="000000"/>
                        </a:solidFill>
                        <a:effectLst/>
                        <a:latin typeface="Times New Roman"/>
                      </a:endParaRPr>
                    </a:p>
                  </a:txBody>
                  <a:tcPr marL="4950" marR="4950" marT="4950" marB="0"/>
                </a:tc>
                <a:tc>
                  <a:txBody>
                    <a:bodyPr/>
                    <a:lstStyle/>
                    <a:p>
                      <a:pPr algn="r" fontAlgn="t"/>
                      <a:r>
                        <a:rPr lang="ru-RU" sz="800" u="none" strike="noStrike">
                          <a:effectLst/>
                        </a:rPr>
                        <a:t> </a:t>
                      </a:r>
                      <a:endParaRPr lang="ru-RU" sz="800" b="0" i="0" u="none" strike="noStrike">
                        <a:solidFill>
                          <a:srgbClr val="000000"/>
                        </a:solidFill>
                        <a:effectLst/>
                        <a:latin typeface="Times New Roman"/>
                      </a:endParaRPr>
                    </a:p>
                  </a:txBody>
                  <a:tcPr marL="4950" marR="4950" marT="4950" marB="0"/>
                </a:tc>
                <a:tc>
                  <a:txBody>
                    <a:bodyPr/>
                    <a:lstStyle/>
                    <a:p>
                      <a:pPr algn="ctr" fontAlgn="t"/>
                      <a:r>
                        <a:rPr lang="ru-RU" sz="800" u="none" strike="noStrike" dirty="0">
                          <a:effectLst/>
                        </a:rPr>
                        <a:t>1,0</a:t>
                      </a:r>
                      <a:endParaRPr lang="ru-RU" sz="800" b="0" i="0" u="none" strike="noStrike" dirty="0">
                        <a:solidFill>
                          <a:srgbClr val="000000"/>
                        </a:solidFill>
                        <a:effectLst/>
                        <a:latin typeface="Times New Roman"/>
                      </a:endParaRPr>
                    </a:p>
                  </a:txBody>
                  <a:tcPr marL="4950" marR="4950" marT="4950" marB="0"/>
                </a:tc>
              </a:tr>
              <a:tr h="701446">
                <a:tc>
                  <a:txBody>
                    <a:bodyPr/>
                    <a:lstStyle/>
                    <a:p>
                      <a:pPr algn="l" fontAlgn="t"/>
                      <a:r>
                        <a:rPr lang="ru-RU" sz="800" u="none" strike="noStrike">
                          <a:effectLst/>
                        </a:rPr>
                        <a:t>          Субвенции на реализацию Закона Мурманской области " О мерах социальной поддержки отдельных категорий граждан, работающих и проживающих в сельских населенных пунктах или поселках городского типа" в части предоставления мер социальной поддержки по оплате жилья и коммунальных услуг отдельным категориям граждан (предоставление мер социальной поддержки)</a:t>
                      </a:r>
                      <a:endParaRPr lang="ru-RU" sz="800" b="0" i="0" u="none" strike="noStrike">
                        <a:solidFill>
                          <a:srgbClr val="000000"/>
                        </a:solidFill>
                        <a:effectLst/>
                        <a:latin typeface="Times New Roman"/>
                      </a:endParaRPr>
                    </a:p>
                  </a:txBody>
                  <a:tcPr marL="4950" marR="4950" marT="4950" marB="0"/>
                </a:tc>
                <a:tc>
                  <a:txBody>
                    <a:bodyPr/>
                    <a:lstStyle/>
                    <a:p>
                      <a:pPr algn="r" fontAlgn="t"/>
                      <a:r>
                        <a:rPr lang="ru-RU" sz="800" u="none" strike="noStrike">
                          <a:effectLst/>
                        </a:rPr>
                        <a:t>10 051,8</a:t>
                      </a:r>
                      <a:endParaRPr lang="ru-RU" sz="800" b="0" i="0" u="none" strike="noStrike">
                        <a:solidFill>
                          <a:srgbClr val="000000"/>
                        </a:solidFill>
                        <a:effectLst/>
                        <a:latin typeface="Times New Roman"/>
                      </a:endParaRPr>
                    </a:p>
                  </a:txBody>
                  <a:tcPr marL="4950" marR="4950" marT="4950" marB="0"/>
                </a:tc>
                <a:tc>
                  <a:txBody>
                    <a:bodyPr/>
                    <a:lstStyle/>
                    <a:p>
                      <a:pPr algn="r" fontAlgn="t"/>
                      <a:r>
                        <a:rPr lang="ru-RU" sz="800" u="none" strike="noStrike">
                          <a:effectLst/>
                        </a:rPr>
                        <a:t>9 366,7</a:t>
                      </a:r>
                      <a:endParaRPr lang="ru-RU" sz="800" b="0" i="0" u="none" strike="noStrike">
                        <a:solidFill>
                          <a:srgbClr val="000000"/>
                        </a:solidFill>
                        <a:effectLst/>
                        <a:latin typeface="Times New Roman"/>
                      </a:endParaRPr>
                    </a:p>
                  </a:txBody>
                  <a:tcPr marL="4950" marR="4950" marT="4950" marB="0"/>
                </a:tc>
                <a:tc>
                  <a:txBody>
                    <a:bodyPr/>
                    <a:lstStyle/>
                    <a:p>
                      <a:pPr algn="r" fontAlgn="t"/>
                      <a:r>
                        <a:rPr lang="ru-RU" sz="800" u="none" strike="noStrike">
                          <a:effectLst/>
                        </a:rPr>
                        <a:t>685,1</a:t>
                      </a:r>
                      <a:endParaRPr lang="ru-RU" sz="800" b="0" i="0" u="none" strike="noStrike">
                        <a:solidFill>
                          <a:srgbClr val="000000"/>
                        </a:solidFill>
                        <a:effectLst/>
                        <a:latin typeface="Times New Roman"/>
                      </a:endParaRPr>
                    </a:p>
                  </a:txBody>
                  <a:tcPr marL="4950" marR="4950" marT="4950" marB="0"/>
                </a:tc>
                <a:tc>
                  <a:txBody>
                    <a:bodyPr/>
                    <a:lstStyle/>
                    <a:p>
                      <a:pPr algn="ctr" fontAlgn="t"/>
                      <a:r>
                        <a:rPr lang="ru-RU" sz="800" u="none" strike="noStrike" dirty="0">
                          <a:effectLst/>
                        </a:rPr>
                        <a:t>0,9</a:t>
                      </a:r>
                      <a:endParaRPr lang="ru-RU" sz="800" b="0" i="0" u="none" strike="noStrike" dirty="0">
                        <a:solidFill>
                          <a:srgbClr val="000000"/>
                        </a:solidFill>
                        <a:effectLst/>
                        <a:latin typeface="Times New Roman"/>
                      </a:endParaRPr>
                    </a:p>
                  </a:txBody>
                  <a:tcPr marL="4950" marR="4950" marT="4950" marB="0"/>
                </a:tc>
              </a:tr>
              <a:tr h="509426">
                <a:tc>
                  <a:txBody>
                    <a:bodyPr/>
                    <a:lstStyle/>
                    <a:p>
                      <a:pPr algn="l" fontAlgn="t"/>
                      <a:r>
                        <a:rPr lang="ru-RU" sz="800" u="none" strike="noStrike">
                          <a:effectLst/>
                        </a:rPr>
                        <a:t>          Субвенция на реал.ЗМО "О мерах соцпод отд.категорий граждан, работающих и проживающих в сельских населенных пунктах или поселках городского типа" в части предоставления мер социальной поддержки по оплате жилья ик оммунальных услуг отдельным категориям граждан (организация предоставления мер социальной поддержки)</a:t>
                      </a:r>
                      <a:endParaRPr lang="ru-RU" sz="800" b="0" i="0" u="none" strike="noStrike">
                        <a:solidFill>
                          <a:srgbClr val="000000"/>
                        </a:solidFill>
                        <a:effectLst/>
                        <a:latin typeface="Times New Roman"/>
                      </a:endParaRPr>
                    </a:p>
                  </a:txBody>
                  <a:tcPr marL="4950" marR="4950" marT="4950" marB="0"/>
                </a:tc>
                <a:tc>
                  <a:txBody>
                    <a:bodyPr/>
                    <a:lstStyle/>
                    <a:p>
                      <a:pPr algn="r" fontAlgn="t"/>
                      <a:r>
                        <a:rPr lang="ru-RU" sz="800" u="none" strike="noStrike">
                          <a:effectLst/>
                        </a:rPr>
                        <a:t>60,8</a:t>
                      </a:r>
                      <a:endParaRPr lang="ru-RU" sz="800" b="0" i="0" u="none" strike="noStrike">
                        <a:solidFill>
                          <a:srgbClr val="000000"/>
                        </a:solidFill>
                        <a:effectLst/>
                        <a:latin typeface="Times New Roman"/>
                      </a:endParaRPr>
                    </a:p>
                  </a:txBody>
                  <a:tcPr marL="4950" marR="4950" marT="4950" marB="0"/>
                </a:tc>
                <a:tc>
                  <a:txBody>
                    <a:bodyPr/>
                    <a:lstStyle/>
                    <a:p>
                      <a:pPr algn="r" fontAlgn="t"/>
                      <a:r>
                        <a:rPr lang="ru-RU" sz="800" u="none" strike="noStrike">
                          <a:effectLst/>
                        </a:rPr>
                        <a:t>60,8</a:t>
                      </a:r>
                      <a:endParaRPr lang="ru-RU" sz="800" b="0" i="0" u="none" strike="noStrike">
                        <a:solidFill>
                          <a:srgbClr val="000000"/>
                        </a:solidFill>
                        <a:effectLst/>
                        <a:latin typeface="Times New Roman"/>
                      </a:endParaRPr>
                    </a:p>
                  </a:txBody>
                  <a:tcPr marL="4950" marR="4950" marT="4950" marB="0"/>
                </a:tc>
                <a:tc>
                  <a:txBody>
                    <a:bodyPr/>
                    <a:lstStyle/>
                    <a:p>
                      <a:pPr algn="r" fontAlgn="t"/>
                      <a:r>
                        <a:rPr lang="ru-RU" sz="800" u="none" strike="noStrike">
                          <a:effectLst/>
                        </a:rPr>
                        <a:t> </a:t>
                      </a:r>
                      <a:endParaRPr lang="ru-RU" sz="800" b="0" i="0" u="none" strike="noStrike">
                        <a:solidFill>
                          <a:srgbClr val="000000"/>
                        </a:solidFill>
                        <a:effectLst/>
                        <a:latin typeface="Times New Roman"/>
                      </a:endParaRPr>
                    </a:p>
                  </a:txBody>
                  <a:tcPr marL="4950" marR="4950" marT="4950" marB="0"/>
                </a:tc>
                <a:tc>
                  <a:txBody>
                    <a:bodyPr/>
                    <a:lstStyle/>
                    <a:p>
                      <a:pPr algn="ctr" fontAlgn="t"/>
                      <a:r>
                        <a:rPr lang="ru-RU" sz="800" u="none" strike="noStrike" dirty="0">
                          <a:effectLst/>
                        </a:rPr>
                        <a:t>1,0</a:t>
                      </a:r>
                      <a:endParaRPr lang="ru-RU" sz="800" b="0" i="0" u="none" strike="noStrike" dirty="0">
                        <a:solidFill>
                          <a:srgbClr val="000000"/>
                        </a:solidFill>
                        <a:effectLst/>
                        <a:latin typeface="Times New Roman"/>
                      </a:endParaRPr>
                    </a:p>
                  </a:txBody>
                  <a:tcPr marL="4950" marR="4950" marT="4950" marB="0"/>
                </a:tc>
              </a:tr>
              <a:tr h="350723">
                <a:tc>
                  <a:txBody>
                    <a:bodyPr/>
                    <a:lstStyle/>
                    <a:p>
                      <a:pPr algn="l" fontAlgn="t"/>
                      <a:r>
                        <a:rPr lang="ru-RU" sz="800" u="none" strike="noStrike">
                          <a:effectLst/>
                        </a:rPr>
                        <a:t>          Субвенция бюджетам муниципальных образований Мурманской на осуществление деятельности по отлову и содержанию безнадзорных животных</a:t>
                      </a:r>
                      <a:endParaRPr lang="ru-RU" sz="800" b="0" i="0" u="none" strike="noStrike">
                        <a:solidFill>
                          <a:srgbClr val="000000"/>
                        </a:solidFill>
                        <a:effectLst/>
                        <a:latin typeface="Times New Roman"/>
                      </a:endParaRPr>
                    </a:p>
                  </a:txBody>
                  <a:tcPr marL="4950" marR="4950" marT="4950" marB="0"/>
                </a:tc>
                <a:tc>
                  <a:txBody>
                    <a:bodyPr/>
                    <a:lstStyle/>
                    <a:p>
                      <a:pPr algn="r" fontAlgn="t"/>
                      <a:r>
                        <a:rPr lang="ru-RU" sz="800" u="none" strike="noStrike">
                          <a:effectLst/>
                        </a:rPr>
                        <a:t>4 987,2</a:t>
                      </a:r>
                      <a:endParaRPr lang="ru-RU" sz="800" b="0" i="0" u="none" strike="noStrike">
                        <a:solidFill>
                          <a:srgbClr val="000000"/>
                        </a:solidFill>
                        <a:effectLst/>
                        <a:latin typeface="Times New Roman"/>
                      </a:endParaRPr>
                    </a:p>
                  </a:txBody>
                  <a:tcPr marL="4950" marR="4950" marT="4950" marB="0"/>
                </a:tc>
                <a:tc>
                  <a:txBody>
                    <a:bodyPr/>
                    <a:lstStyle/>
                    <a:p>
                      <a:pPr algn="r" fontAlgn="t"/>
                      <a:r>
                        <a:rPr lang="ru-RU" sz="800" u="none" strike="noStrike">
                          <a:effectLst/>
                        </a:rPr>
                        <a:t>4 110,3</a:t>
                      </a:r>
                      <a:endParaRPr lang="ru-RU" sz="800" b="0" i="0" u="none" strike="noStrike">
                        <a:solidFill>
                          <a:srgbClr val="000000"/>
                        </a:solidFill>
                        <a:effectLst/>
                        <a:latin typeface="Times New Roman"/>
                      </a:endParaRPr>
                    </a:p>
                  </a:txBody>
                  <a:tcPr marL="4950" marR="4950" marT="4950" marB="0"/>
                </a:tc>
                <a:tc>
                  <a:txBody>
                    <a:bodyPr/>
                    <a:lstStyle/>
                    <a:p>
                      <a:pPr algn="r" fontAlgn="t"/>
                      <a:r>
                        <a:rPr lang="ru-RU" sz="800" u="none" strike="noStrike">
                          <a:effectLst/>
                        </a:rPr>
                        <a:t>876,9</a:t>
                      </a:r>
                      <a:endParaRPr lang="ru-RU" sz="800" b="0" i="0" u="none" strike="noStrike">
                        <a:solidFill>
                          <a:srgbClr val="000000"/>
                        </a:solidFill>
                        <a:effectLst/>
                        <a:latin typeface="Times New Roman"/>
                      </a:endParaRPr>
                    </a:p>
                  </a:txBody>
                  <a:tcPr marL="4950" marR="4950" marT="4950" marB="0"/>
                </a:tc>
                <a:tc>
                  <a:txBody>
                    <a:bodyPr/>
                    <a:lstStyle/>
                    <a:p>
                      <a:pPr algn="ctr" fontAlgn="t"/>
                      <a:r>
                        <a:rPr lang="ru-RU" sz="800" u="none" strike="noStrike" dirty="0">
                          <a:effectLst/>
                        </a:rPr>
                        <a:t>0,8</a:t>
                      </a:r>
                      <a:endParaRPr lang="ru-RU" sz="800" b="0" i="0" u="none" strike="noStrike" dirty="0">
                        <a:solidFill>
                          <a:srgbClr val="000000"/>
                        </a:solidFill>
                        <a:effectLst/>
                        <a:latin typeface="Times New Roman"/>
                      </a:endParaRPr>
                    </a:p>
                  </a:txBody>
                  <a:tcPr marL="4950" marR="4950" marT="4950" marB="0"/>
                </a:tc>
              </a:tr>
              <a:tr h="350723">
                <a:tc>
                  <a:txBody>
                    <a:bodyPr/>
                    <a:lstStyle/>
                    <a:p>
                      <a:pPr algn="l" fontAlgn="t"/>
                      <a:r>
                        <a:rPr lang="ru-RU" sz="800" u="none" strike="noStrike">
                          <a:effectLst/>
                        </a:rPr>
                        <a:t>          Субвенция бюджетам муниципальных образований Мурманской на организацию осуществления деятельности по отлову и содержанию безнадзорных животных</a:t>
                      </a:r>
                      <a:endParaRPr lang="ru-RU" sz="800" b="0" i="0" u="none" strike="noStrike">
                        <a:solidFill>
                          <a:srgbClr val="000000"/>
                        </a:solidFill>
                        <a:effectLst/>
                        <a:latin typeface="Times New Roman"/>
                      </a:endParaRPr>
                    </a:p>
                  </a:txBody>
                  <a:tcPr marL="4950" marR="4950" marT="4950" marB="0"/>
                </a:tc>
                <a:tc>
                  <a:txBody>
                    <a:bodyPr/>
                    <a:lstStyle/>
                    <a:p>
                      <a:pPr algn="r" fontAlgn="t"/>
                      <a:r>
                        <a:rPr lang="ru-RU" sz="800" u="none" strike="noStrike">
                          <a:effectLst/>
                        </a:rPr>
                        <a:t>17,6</a:t>
                      </a:r>
                      <a:endParaRPr lang="ru-RU" sz="800" b="0" i="0" u="none" strike="noStrike">
                        <a:solidFill>
                          <a:srgbClr val="000000"/>
                        </a:solidFill>
                        <a:effectLst/>
                        <a:latin typeface="Times New Roman"/>
                      </a:endParaRPr>
                    </a:p>
                  </a:txBody>
                  <a:tcPr marL="4950" marR="4950" marT="4950" marB="0"/>
                </a:tc>
                <a:tc>
                  <a:txBody>
                    <a:bodyPr/>
                    <a:lstStyle/>
                    <a:p>
                      <a:pPr algn="r" fontAlgn="t"/>
                      <a:r>
                        <a:rPr lang="ru-RU" sz="800" u="none" strike="noStrike">
                          <a:effectLst/>
                        </a:rPr>
                        <a:t>17,6</a:t>
                      </a:r>
                      <a:endParaRPr lang="ru-RU" sz="800" b="0" i="0" u="none" strike="noStrike">
                        <a:solidFill>
                          <a:srgbClr val="000000"/>
                        </a:solidFill>
                        <a:effectLst/>
                        <a:latin typeface="Times New Roman"/>
                      </a:endParaRPr>
                    </a:p>
                  </a:txBody>
                  <a:tcPr marL="4950" marR="4950" marT="4950" marB="0"/>
                </a:tc>
                <a:tc>
                  <a:txBody>
                    <a:bodyPr/>
                    <a:lstStyle/>
                    <a:p>
                      <a:pPr algn="r" fontAlgn="t"/>
                      <a:r>
                        <a:rPr lang="ru-RU" sz="800" u="none" strike="noStrike">
                          <a:effectLst/>
                        </a:rPr>
                        <a:t> </a:t>
                      </a:r>
                      <a:endParaRPr lang="ru-RU" sz="800" b="0" i="0" u="none" strike="noStrike">
                        <a:solidFill>
                          <a:srgbClr val="000000"/>
                        </a:solidFill>
                        <a:effectLst/>
                        <a:latin typeface="Times New Roman"/>
                      </a:endParaRPr>
                    </a:p>
                  </a:txBody>
                  <a:tcPr marL="4950" marR="4950" marT="4950" marB="0"/>
                </a:tc>
                <a:tc>
                  <a:txBody>
                    <a:bodyPr/>
                    <a:lstStyle/>
                    <a:p>
                      <a:pPr algn="ctr" fontAlgn="t"/>
                      <a:r>
                        <a:rPr lang="ru-RU" sz="800" u="none" strike="noStrike" dirty="0">
                          <a:effectLst/>
                        </a:rPr>
                        <a:t>1,0</a:t>
                      </a:r>
                      <a:endParaRPr lang="ru-RU" sz="800" b="0" i="0" u="none" strike="noStrike" dirty="0">
                        <a:solidFill>
                          <a:srgbClr val="000000"/>
                        </a:solidFill>
                        <a:effectLst/>
                        <a:latin typeface="Times New Roman"/>
                      </a:endParaRPr>
                    </a:p>
                  </a:txBody>
                  <a:tcPr marL="4950" marR="4950" marT="4950" marB="0"/>
                </a:tc>
              </a:tr>
            </a:tbl>
          </a:graphicData>
        </a:graphic>
      </p:graphicFrame>
    </p:spTree>
    <p:extLst>
      <p:ext uri="{BB962C8B-B14F-4D97-AF65-F5344CB8AC3E}">
        <p14:creationId xmlns:p14="http://schemas.microsoft.com/office/powerpoint/2010/main" val="31388498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45681" y="404664"/>
            <a:ext cx="1366080" cy="36933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ru-RU" dirty="0" smtClean="0"/>
              <a:t>Субвенции</a:t>
            </a:r>
            <a:endParaRPr lang="ru-RU" dirty="0"/>
          </a:p>
        </p:txBody>
      </p:sp>
      <p:graphicFrame>
        <p:nvGraphicFramePr>
          <p:cNvPr id="2" name="Таблица 1"/>
          <p:cNvGraphicFramePr>
            <a:graphicFrameLocks noGrp="1"/>
          </p:cNvGraphicFramePr>
          <p:nvPr>
            <p:extLst>
              <p:ext uri="{D42A27DB-BD31-4B8C-83A1-F6EECF244321}">
                <p14:modId xmlns:p14="http://schemas.microsoft.com/office/powerpoint/2010/main" val="1093996640"/>
              </p:ext>
            </p:extLst>
          </p:nvPr>
        </p:nvGraphicFramePr>
        <p:xfrm>
          <a:off x="755576" y="812738"/>
          <a:ext cx="7560841" cy="5444052"/>
        </p:xfrm>
        <a:graphic>
          <a:graphicData uri="http://schemas.openxmlformats.org/drawingml/2006/table">
            <a:tbl>
              <a:tblPr>
                <a:effectLst>
                  <a:innerShdw blurRad="114300">
                    <a:prstClr val="black"/>
                  </a:innerShdw>
                </a:effectLst>
                <a:tableStyleId>{5C22544A-7EE6-4342-B048-85BDC9FD1C3A}</a:tableStyleId>
              </a:tblPr>
              <a:tblGrid>
                <a:gridCol w="5216981"/>
                <a:gridCol w="655517"/>
                <a:gridCol w="734062"/>
                <a:gridCol w="367031"/>
                <a:gridCol w="587250"/>
              </a:tblGrid>
              <a:tr h="103372">
                <a:tc rowSpan="2">
                  <a:txBody>
                    <a:bodyPr/>
                    <a:lstStyle/>
                    <a:p>
                      <a:pPr algn="ctr" fontAlgn="ctr"/>
                      <a:r>
                        <a:rPr lang="ru-RU" sz="800" b="1" u="none" strike="noStrike" dirty="0">
                          <a:effectLst/>
                        </a:rPr>
                        <a:t>Наименование показателя</a:t>
                      </a:r>
                      <a:endParaRPr lang="ru-RU" sz="800" b="1" i="0" u="none" strike="noStrike" dirty="0">
                        <a:solidFill>
                          <a:srgbClr val="000000"/>
                        </a:solidFill>
                        <a:effectLst/>
                        <a:latin typeface="Times New Roman"/>
                      </a:endParaRPr>
                    </a:p>
                  </a:txBody>
                  <a:tcPr marL="3785" marR="3785" marT="3785" marB="0" anchor="ctr"/>
                </a:tc>
                <a:tc rowSpan="2">
                  <a:txBody>
                    <a:bodyPr/>
                    <a:lstStyle/>
                    <a:p>
                      <a:pPr algn="ctr" fontAlgn="ctr"/>
                      <a:r>
                        <a:rPr lang="ru-RU" sz="800" b="1" u="none" strike="noStrike" dirty="0">
                          <a:effectLst/>
                        </a:rPr>
                        <a:t>Уточненный план на год</a:t>
                      </a:r>
                      <a:endParaRPr lang="ru-RU" sz="800" b="1" i="0" u="none" strike="noStrike" dirty="0">
                        <a:solidFill>
                          <a:srgbClr val="000000"/>
                        </a:solidFill>
                        <a:effectLst/>
                        <a:latin typeface="Times New Roman"/>
                      </a:endParaRPr>
                    </a:p>
                  </a:txBody>
                  <a:tcPr marL="3785" marR="3785" marT="3785" marB="0" anchor="ctr"/>
                </a:tc>
                <a:tc rowSpan="2">
                  <a:txBody>
                    <a:bodyPr/>
                    <a:lstStyle/>
                    <a:p>
                      <a:pPr algn="ctr" fontAlgn="ctr"/>
                      <a:r>
                        <a:rPr lang="ru-RU" sz="800" b="1" u="none" strike="noStrike" dirty="0">
                          <a:effectLst/>
                        </a:rPr>
                        <a:t>Исполнение за отчетный период</a:t>
                      </a:r>
                      <a:endParaRPr lang="ru-RU" sz="800" b="1" i="0" u="none" strike="noStrike" dirty="0">
                        <a:solidFill>
                          <a:srgbClr val="000000"/>
                        </a:solidFill>
                        <a:effectLst/>
                        <a:latin typeface="Times New Roman"/>
                      </a:endParaRPr>
                    </a:p>
                  </a:txBody>
                  <a:tcPr marL="3785" marR="3785" marT="3785" marB="0" anchor="ctr"/>
                </a:tc>
                <a:tc gridSpan="2">
                  <a:txBody>
                    <a:bodyPr/>
                    <a:lstStyle/>
                    <a:p>
                      <a:pPr algn="ctr" fontAlgn="ctr"/>
                      <a:r>
                        <a:rPr lang="ru-RU" sz="800" b="1" u="none" strike="noStrike" dirty="0">
                          <a:effectLst/>
                        </a:rPr>
                        <a:t>Расхождение с начала года</a:t>
                      </a:r>
                      <a:endParaRPr lang="ru-RU" sz="800" b="1" i="0" u="none" strike="noStrike" dirty="0">
                        <a:solidFill>
                          <a:srgbClr val="000000"/>
                        </a:solidFill>
                        <a:effectLst/>
                        <a:latin typeface="Times New Roman"/>
                      </a:endParaRPr>
                    </a:p>
                  </a:txBody>
                  <a:tcPr marL="3785" marR="3785" marT="3785" marB="0" anchor="ctr"/>
                </a:tc>
                <a:tc hMerge="1">
                  <a:txBody>
                    <a:bodyPr/>
                    <a:lstStyle/>
                    <a:p>
                      <a:endParaRPr lang="ru-RU"/>
                    </a:p>
                  </a:txBody>
                  <a:tcPr/>
                </a:tc>
              </a:tr>
              <a:tr h="103372">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800" b="1" u="none" strike="noStrike" dirty="0">
                          <a:effectLst/>
                        </a:rPr>
                        <a:t>Сумма</a:t>
                      </a:r>
                      <a:endParaRPr lang="ru-RU" sz="800" b="1" i="0" u="none" strike="noStrike" dirty="0">
                        <a:solidFill>
                          <a:srgbClr val="000000"/>
                        </a:solidFill>
                        <a:effectLst/>
                        <a:latin typeface="Times New Roman"/>
                      </a:endParaRPr>
                    </a:p>
                  </a:txBody>
                  <a:tcPr marL="3785" marR="3785" marT="3785" marB="0" anchor="ctr"/>
                </a:tc>
                <a:tc>
                  <a:txBody>
                    <a:bodyPr/>
                    <a:lstStyle/>
                    <a:p>
                      <a:pPr algn="ctr" fontAlgn="ctr"/>
                      <a:r>
                        <a:rPr lang="ru-RU" sz="800" b="1" u="none" strike="noStrike" dirty="0">
                          <a:effectLst/>
                        </a:rPr>
                        <a:t>% исполнения</a:t>
                      </a:r>
                      <a:endParaRPr lang="ru-RU" sz="800" b="1" i="0" u="none" strike="noStrike" dirty="0">
                        <a:solidFill>
                          <a:srgbClr val="000000"/>
                        </a:solidFill>
                        <a:effectLst/>
                        <a:latin typeface="Times New Roman"/>
                      </a:endParaRPr>
                    </a:p>
                  </a:txBody>
                  <a:tcPr marL="3785" marR="3785" marT="3785" marB="0" anchor="ctr"/>
                </a:tc>
              </a:tr>
              <a:tr h="413490">
                <a:tc>
                  <a:txBody>
                    <a:bodyPr/>
                    <a:lstStyle/>
                    <a:p>
                      <a:pPr algn="l" fontAlgn="t"/>
                      <a:r>
                        <a:rPr lang="ru-RU" sz="800" u="none" strike="noStrike" dirty="0">
                          <a:effectLst/>
                        </a:rPr>
                        <a:t>          Субвенции на реализацию Закона Мурманской области «О наделении органов местного самоуправления муниципальных образований со статусом городского округа и муниципального района отдельными государственными полномочиями по опеке и попечительству в отношении несовершеннолетних»</a:t>
                      </a:r>
                      <a:endParaRPr lang="ru-RU" sz="800" b="0" i="0" u="none" strike="noStrike" dirty="0">
                        <a:solidFill>
                          <a:srgbClr val="000000"/>
                        </a:solidFill>
                        <a:effectLst/>
                        <a:latin typeface="Times New Roman"/>
                      </a:endParaRPr>
                    </a:p>
                  </a:txBody>
                  <a:tcPr marL="3785" marR="3785" marT="3785" marB="0"/>
                </a:tc>
                <a:tc>
                  <a:txBody>
                    <a:bodyPr/>
                    <a:lstStyle/>
                    <a:p>
                      <a:pPr algn="r" fontAlgn="t"/>
                      <a:r>
                        <a:rPr lang="ru-RU" sz="800" u="none" strike="noStrike" dirty="0">
                          <a:effectLst/>
                        </a:rPr>
                        <a:t>5 359,4</a:t>
                      </a:r>
                      <a:endParaRPr lang="ru-RU" sz="800" b="0" i="0" u="none" strike="noStrike" dirty="0">
                        <a:solidFill>
                          <a:srgbClr val="000000"/>
                        </a:solidFill>
                        <a:effectLst/>
                        <a:latin typeface="Times New Roman"/>
                      </a:endParaRPr>
                    </a:p>
                  </a:txBody>
                  <a:tcPr marL="3785" marR="3785" marT="3785" marB="0"/>
                </a:tc>
                <a:tc>
                  <a:txBody>
                    <a:bodyPr/>
                    <a:lstStyle/>
                    <a:p>
                      <a:pPr algn="r" fontAlgn="t"/>
                      <a:r>
                        <a:rPr lang="ru-RU" sz="800" u="none" strike="noStrike" dirty="0">
                          <a:effectLst/>
                        </a:rPr>
                        <a:t>5 359,4</a:t>
                      </a:r>
                      <a:endParaRPr lang="ru-RU" sz="800" b="0" i="0" u="none" strike="noStrike" dirty="0">
                        <a:solidFill>
                          <a:srgbClr val="000000"/>
                        </a:solidFill>
                        <a:effectLst/>
                        <a:latin typeface="Times New Roman"/>
                      </a:endParaRPr>
                    </a:p>
                  </a:txBody>
                  <a:tcPr marL="3785" marR="3785" marT="3785" marB="0"/>
                </a:tc>
                <a:tc>
                  <a:txBody>
                    <a:bodyPr/>
                    <a:lstStyle/>
                    <a:p>
                      <a:pPr algn="r" fontAlgn="t"/>
                      <a:r>
                        <a:rPr lang="ru-RU" sz="800" u="none" strike="noStrike" dirty="0">
                          <a:effectLst/>
                        </a:rPr>
                        <a:t> </a:t>
                      </a:r>
                      <a:endParaRPr lang="ru-RU" sz="800" b="0" i="0" u="none" strike="noStrike" dirty="0">
                        <a:solidFill>
                          <a:srgbClr val="000000"/>
                        </a:solidFill>
                        <a:effectLst/>
                        <a:latin typeface="Times New Roman"/>
                      </a:endParaRPr>
                    </a:p>
                  </a:txBody>
                  <a:tcPr marL="3785" marR="3785" marT="3785" marB="0"/>
                </a:tc>
                <a:tc>
                  <a:txBody>
                    <a:bodyPr/>
                    <a:lstStyle/>
                    <a:p>
                      <a:pPr algn="ctr" fontAlgn="t"/>
                      <a:r>
                        <a:rPr lang="ru-RU" sz="800" u="none" strike="noStrike">
                          <a:effectLst/>
                        </a:rPr>
                        <a:t>1,0</a:t>
                      </a:r>
                      <a:endParaRPr lang="ru-RU" sz="800" b="0" i="0" u="none" strike="noStrike">
                        <a:solidFill>
                          <a:srgbClr val="000000"/>
                        </a:solidFill>
                        <a:effectLst/>
                        <a:latin typeface="Times New Roman"/>
                      </a:endParaRPr>
                    </a:p>
                  </a:txBody>
                  <a:tcPr marL="3785" marR="3785" marT="3785" marB="0"/>
                </a:tc>
              </a:tr>
              <a:tr h="413490">
                <a:tc>
                  <a:txBody>
                    <a:bodyPr/>
                    <a:lstStyle/>
                    <a:p>
                      <a:pPr algn="l" fontAlgn="t"/>
                      <a:r>
                        <a:rPr lang="ru-RU" sz="800" u="none" strike="noStrike" dirty="0">
                          <a:effectLst/>
                        </a:rPr>
                        <a:t>          Субсидия на реализацию ЗМО "О социальной поддержки детей, детей-сирот, безнадзорных детей, детей, оставшихся без попечения родителей, детей-инвалидов, детей, находящихся в трудной жизненной ситуации" в части оплаты жилья, коммунальных услуг (на организацию предоставления мер социальной поддержки)</a:t>
                      </a:r>
                      <a:endParaRPr lang="ru-RU" sz="800" b="0" i="0" u="none" strike="noStrike" dirty="0">
                        <a:solidFill>
                          <a:srgbClr val="000000"/>
                        </a:solidFill>
                        <a:effectLst/>
                        <a:latin typeface="Times New Roman"/>
                      </a:endParaRPr>
                    </a:p>
                  </a:txBody>
                  <a:tcPr marL="3785" marR="3785" marT="3785" marB="0"/>
                </a:tc>
                <a:tc>
                  <a:txBody>
                    <a:bodyPr/>
                    <a:lstStyle/>
                    <a:p>
                      <a:pPr algn="r" fontAlgn="t"/>
                      <a:r>
                        <a:rPr lang="ru-RU" sz="800" u="none" strike="noStrike" dirty="0">
                          <a:effectLst/>
                        </a:rPr>
                        <a:t>27,9</a:t>
                      </a:r>
                      <a:endParaRPr lang="ru-RU" sz="800" b="0" i="0" u="none" strike="noStrike" dirty="0">
                        <a:solidFill>
                          <a:srgbClr val="000000"/>
                        </a:solidFill>
                        <a:effectLst/>
                        <a:latin typeface="Times New Roman"/>
                      </a:endParaRPr>
                    </a:p>
                  </a:txBody>
                  <a:tcPr marL="3785" marR="3785" marT="3785" marB="0"/>
                </a:tc>
                <a:tc>
                  <a:txBody>
                    <a:bodyPr/>
                    <a:lstStyle/>
                    <a:p>
                      <a:pPr algn="r" fontAlgn="t"/>
                      <a:r>
                        <a:rPr lang="ru-RU" sz="800" u="none" strike="noStrike" dirty="0">
                          <a:effectLst/>
                        </a:rPr>
                        <a:t>27,9</a:t>
                      </a:r>
                      <a:endParaRPr lang="ru-RU" sz="800" b="0" i="0" u="none" strike="noStrike" dirty="0">
                        <a:solidFill>
                          <a:srgbClr val="000000"/>
                        </a:solidFill>
                        <a:effectLst/>
                        <a:latin typeface="Times New Roman"/>
                      </a:endParaRPr>
                    </a:p>
                  </a:txBody>
                  <a:tcPr marL="3785" marR="3785" marT="3785" marB="0"/>
                </a:tc>
                <a:tc>
                  <a:txBody>
                    <a:bodyPr/>
                    <a:lstStyle/>
                    <a:p>
                      <a:pPr algn="r" fontAlgn="t"/>
                      <a:r>
                        <a:rPr lang="ru-RU" sz="800" u="none" strike="noStrike" dirty="0">
                          <a:effectLst/>
                        </a:rPr>
                        <a:t> </a:t>
                      </a:r>
                      <a:endParaRPr lang="ru-RU" sz="800" b="0" i="0" u="none" strike="noStrike" dirty="0">
                        <a:solidFill>
                          <a:srgbClr val="000000"/>
                        </a:solidFill>
                        <a:effectLst/>
                        <a:latin typeface="Times New Roman"/>
                      </a:endParaRPr>
                    </a:p>
                  </a:txBody>
                  <a:tcPr marL="3785" marR="3785" marT="3785" marB="0"/>
                </a:tc>
                <a:tc>
                  <a:txBody>
                    <a:bodyPr/>
                    <a:lstStyle/>
                    <a:p>
                      <a:pPr algn="ctr" fontAlgn="t"/>
                      <a:r>
                        <a:rPr lang="ru-RU" sz="800" u="none" strike="noStrike">
                          <a:effectLst/>
                        </a:rPr>
                        <a:t>1,0</a:t>
                      </a:r>
                      <a:endParaRPr lang="ru-RU" sz="800" b="0" i="0" u="none" strike="noStrike">
                        <a:solidFill>
                          <a:srgbClr val="000000"/>
                        </a:solidFill>
                        <a:effectLst/>
                        <a:latin typeface="Times New Roman"/>
                      </a:endParaRPr>
                    </a:p>
                  </a:txBody>
                  <a:tcPr marL="3785" marR="3785" marT="3785" marB="0"/>
                </a:tc>
              </a:tr>
              <a:tr h="413490">
                <a:tc>
                  <a:txBody>
                    <a:bodyPr/>
                    <a:lstStyle/>
                    <a:p>
                      <a:pPr algn="l" fontAlgn="t"/>
                      <a:r>
                        <a:rPr lang="ru-RU" sz="800" u="none" strike="noStrike" dirty="0">
                          <a:effectLst/>
                        </a:rPr>
                        <a:t>          Субвенции на реализацию Закона Мурманской области «О наделении органов местного самоуправления муниципальных образований со статусом городского округа и муниципального района отдельными государственными полномочиями по опеке и попечительству в отношении совершеннолетних граждан»</a:t>
                      </a:r>
                      <a:endParaRPr lang="ru-RU" sz="800" b="0" i="0" u="none" strike="noStrike" dirty="0">
                        <a:solidFill>
                          <a:srgbClr val="000000"/>
                        </a:solidFill>
                        <a:effectLst/>
                        <a:latin typeface="Times New Roman"/>
                      </a:endParaRPr>
                    </a:p>
                  </a:txBody>
                  <a:tcPr marL="3785" marR="3785" marT="3785" marB="0"/>
                </a:tc>
                <a:tc>
                  <a:txBody>
                    <a:bodyPr/>
                    <a:lstStyle/>
                    <a:p>
                      <a:pPr algn="r" fontAlgn="t"/>
                      <a:r>
                        <a:rPr lang="ru-RU" sz="800" u="none" strike="noStrike">
                          <a:effectLst/>
                        </a:rPr>
                        <a:t>350,7</a:t>
                      </a:r>
                      <a:endParaRPr lang="ru-RU" sz="800" b="0" i="0" u="none" strike="noStrike">
                        <a:solidFill>
                          <a:srgbClr val="000000"/>
                        </a:solidFill>
                        <a:effectLst/>
                        <a:latin typeface="Times New Roman"/>
                      </a:endParaRPr>
                    </a:p>
                  </a:txBody>
                  <a:tcPr marL="3785" marR="3785" marT="3785" marB="0"/>
                </a:tc>
                <a:tc>
                  <a:txBody>
                    <a:bodyPr/>
                    <a:lstStyle/>
                    <a:p>
                      <a:pPr algn="r" fontAlgn="t"/>
                      <a:r>
                        <a:rPr lang="ru-RU" sz="800" u="none" strike="noStrike">
                          <a:effectLst/>
                        </a:rPr>
                        <a:t>350,7</a:t>
                      </a:r>
                      <a:endParaRPr lang="ru-RU" sz="800" b="0" i="0" u="none" strike="noStrike">
                        <a:solidFill>
                          <a:srgbClr val="000000"/>
                        </a:solidFill>
                        <a:effectLst/>
                        <a:latin typeface="Times New Roman"/>
                      </a:endParaRPr>
                    </a:p>
                  </a:txBody>
                  <a:tcPr marL="3785" marR="3785" marT="3785" marB="0"/>
                </a:tc>
                <a:tc>
                  <a:txBody>
                    <a:bodyPr/>
                    <a:lstStyle/>
                    <a:p>
                      <a:pPr algn="r" fontAlgn="t"/>
                      <a:r>
                        <a:rPr lang="ru-RU" sz="800" u="none" strike="noStrike" dirty="0">
                          <a:effectLst/>
                        </a:rPr>
                        <a:t> </a:t>
                      </a:r>
                      <a:endParaRPr lang="ru-RU" sz="800" b="0" i="0" u="none" strike="noStrike" dirty="0">
                        <a:solidFill>
                          <a:srgbClr val="000000"/>
                        </a:solidFill>
                        <a:effectLst/>
                        <a:latin typeface="Times New Roman"/>
                      </a:endParaRPr>
                    </a:p>
                  </a:txBody>
                  <a:tcPr marL="3785" marR="3785" marT="3785" marB="0"/>
                </a:tc>
                <a:tc>
                  <a:txBody>
                    <a:bodyPr/>
                    <a:lstStyle/>
                    <a:p>
                      <a:pPr algn="ctr" fontAlgn="t"/>
                      <a:r>
                        <a:rPr lang="ru-RU" sz="800" u="none" strike="noStrike">
                          <a:effectLst/>
                        </a:rPr>
                        <a:t>1,0</a:t>
                      </a:r>
                      <a:endParaRPr lang="ru-RU" sz="800" b="0" i="0" u="none" strike="noStrike">
                        <a:solidFill>
                          <a:srgbClr val="000000"/>
                        </a:solidFill>
                        <a:effectLst/>
                        <a:latin typeface="Times New Roman"/>
                      </a:endParaRPr>
                    </a:p>
                  </a:txBody>
                  <a:tcPr marL="3785" marR="3785" marT="3785" marB="0"/>
                </a:tc>
              </a:tr>
              <a:tr h="248093">
                <a:tc>
                  <a:txBody>
                    <a:bodyPr/>
                    <a:lstStyle/>
                    <a:p>
                      <a:pPr algn="l" fontAlgn="t"/>
                      <a:r>
                        <a:rPr lang="ru-RU" sz="800" u="none" strike="noStrike">
                          <a:effectLst/>
                        </a:rPr>
                        <a:t>          Субвенция на предоставление мер социальной поддержки по оплате жилого помещения и коммунальных услуг детям-сиротам и детям, оставшимся без попечения родителей, лицам из их числа.</a:t>
                      </a:r>
                      <a:endParaRPr lang="ru-RU" sz="800" b="0" i="0" u="none" strike="noStrike">
                        <a:solidFill>
                          <a:srgbClr val="000000"/>
                        </a:solidFill>
                        <a:effectLst/>
                        <a:latin typeface="Times New Roman"/>
                      </a:endParaRPr>
                    </a:p>
                  </a:txBody>
                  <a:tcPr marL="3785" marR="3785" marT="3785" marB="0"/>
                </a:tc>
                <a:tc>
                  <a:txBody>
                    <a:bodyPr/>
                    <a:lstStyle/>
                    <a:p>
                      <a:pPr algn="r" fontAlgn="t"/>
                      <a:r>
                        <a:rPr lang="ru-RU" sz="800" u="none" strike="noStrike">
                          <a:effectLst/>
                        </a:rPr>
                        <a:t>1 458,4</a:t>
                      </a:r>
                      <a:endParaRPr lang="ru-RU" sz="800" b="0" i="0" u="none" strike="noStrike">
                        <a:solidFill>
                          <a:srgbClr val="000000"/>
                        </a:solidFill>
                        <a:effectLst/>
                        <a:latin typeface="Times New Roman"/>
                      </a:endParaRPr>
                    </a:p>
                  </a:txBody>
                  <a:tcPr marL="3785" marR="3785" marT="3785" marB="0"/>
                </a:tc>
                <a:tc>
                  <a:txBody>
                    <a:bodyPr/>
                    <a:lstStyle/>
                    <a:p>
                      <a:pPr algn="r" fontAlgn="t"/>
                      <a:r>
                        <a:rPr lang="ru-RU" sz="800" u="none" strike="noStrike">
                          <a:effectLst/>
                        </a:rPr>
                        <a:t>1 458,4</a:t>
                      </a:r>
                      <a:endParaRPr lang="ru-RU" sz="800" b="0" i="0" u="none" strike="noStrike">
                        <a:solidFill>
                          <a:srgbClr val="000000"/>
                        </a:solidFill>
                        <a:effectLst/>
                        <a:latin typeface="Times New Roman"/>
                      </a:endParaRPr>
                    </a:p>
                  </a:txBody>
                  <a:tcPr marL="3785" marR="3785" marT="3785" marB="0"/>
                </a:tc>
                <a:tc>
                  <a:txBody>
                    <a:bodyPr/>
                    <a:lstStyle/>
                    <a:p>
                      <a:pPr algn="r" fontAlgn="t"/>
                      <a:r>
                        <a:rPr lang="ru-RU" sz="800" u="none" strike="noStrike" dirty="0">
                          <a:effectLst/>
                        </a:rPr>
                        <a:t> </a:t>
                      </a:r>
                      <a:endParaRPr lang="ru-RU" sz="800" b="0" i="0" u="none" strike="noStrike" dirty="0">
                        <a:solidFill>
                          <a:srgbClr val="000000"/>
                        </a:solidFill>
                        <a:effectLst/>
                        <a:latin typeface="Times New Roman"/>
                      </a:endParaRPr>
                    </a:p>
                  </a:txBody>
                  <a:tcPr marL="3785" marR="3785" marT="3785" marB="0"/>
                </a:tc>
                <a:tc>
                  <a:txBody>
                    <a:bodyPr/>
                    <a:lstStyle/>
                    <a:p>
                      <a:pPr algn="ctr" fontAlgn="t"/>
                      <a:r>
                        <a:rPr lang="ru-RU" sz="800" u="none" strike="noStrike">
                          <a:effectLst/>
                        </a:rPr>
                        <a:t>1,0</a:t>
                      </a:r>
                      <a:endParaRPr lang="ru-RU" sz="800" b="0" i="0" u="none" strike="noStrike">
                        <a:solidFill>
                          <a:srgbClr val="000000"/>
                        </a:solidFill>
                        <a:effectLst/>
                        <a:latin typeface="Times New Roman"/>
                      </a:endParaRPr>
                    </a:p>
                  </a:txBody>
                  <a:tcPr marL="3785" marR="3785" marT="3785" marB="0"/>
                </a:tc>
              </a:tr>
              <a:tr h="165395">
                <a:tc>
                  <a:txBody>
                    <a:bodyPr/>
                    <a:lstStyle/>
                    <a:p>
                      <a:pPr algn="l" fontAlgn="t"/>
                      <a:r>
                        <a:rPr lang="ru-RU" sz="800" u="none" strike="noStrike">
                          <a:effectLst/>
                        </a:rPr>
                        <a:t>          Субвенции на реализацию Закона МО "О комиссиях по делам несовершеннолетних и защите их прав в Мурманской области"</a:t>
                      </a:r>
                      <a:endParaRPr lang="ru-RU" sz="800" b="0" i="0" u="none" strike="noStrike">
                        <a:solidFill>
                          <a:srgbClr val="000000"/>
                        </a:solidFill>
                        <a:effectLst/>
                        <a:latin typeface="Times New Roman"/>
                      </a:endParaRPr>
                    </a:p>
                  </a:txBody>
                  <a:tcPr marL="3785" marR="3785" marT="3785" marB="0"/>
                </a:tc>
                <a:tc>
                  <a:txBody>
                    <a:bodyPr/>
                    <a:lstStyle/>
                    <a:p>
                      <a:pPr algn="r" fontAlgn="t"/>
                      <a:r>
                        <a:rPr lang="ru-RU" sz="800" u="none" strike="noStrike">
                          <a:effectLst/>
                        </a:rPr>
                        <a:t>1 762,0</a:t>
                      </a:r>
                      <a:endParaRPr lang="ru-RU" sz="800" b="0" i="0" u="none" strike="noStrike">
                        <a:solidFill>
                          <a:srgbClr val="000000"/>
                        </a:solidFill>
                        <a:effectLst/>
                        <a:latin typeface="Times New Roman"/>
                      </a:endParaRPr>
                    </a:p>
                  </a:txBody>
                  <a:tcPr marL="3785" marR="3785" marT="3785" marB="0"/>
                </a:tc>
                <a:tc>
                  <a:txBody>
                    <a:bodyPr/>
                    <a:lstStyle/>
                    <a:p>
                      <a:pPr algn="r" fontAlgn="t"/>
                      <a:r>
                        <a:rPr lang="ru-RU" sz="800" u="none" strike="noStrike">
                          <a:effectLst/>
                        </a:rPr>
                        <a:t>1 762,0</a:t>
                      </a:r>
                      <a:endParaRPr lang="ru-RU" sz="800" b="0" i="0" u="none" strike="noStrike">
                        <a:solidFill>
                          <a:srgbClr val="000000"/>
                        </a:solidFill>
                        <a:effectLst/>
                        <a:latin typeface="Times New Roman"/>
                      </a:endParaRPr>
                    </a:p>
                  </a:txBody>
                  <a:tcPr marL="3785" marR="3785" marT="3785" marB="0"/>
                </a:tc>
                <a:tc>
                  <a:txBody>
                    <a:bodyPr/>
                    <a:lstStyle/>
                    <a:p>
                      <a:pPr algn="r" fontAlgn="t"/>
                      <a:r>
                        <a:rPr lang="ru-RU" sz="800" u="none" strike="noStrike" dirty="0">
                          <a:effectLst/>
                        </a:rPr>
                        <a:t> </a:t>
                      </a:r>
                      <a:endParaRPr lang="ru-RU" sz="800" b="0" i="0" u="none" strike="noStrike" dirty="0">
                        <a:solidFill>
                          <a:srgbClr val="000000"/>
                        </a:solidFill>
                        <a:effectLst/>
                        <a:latin typeface="Times New Roman"/>
                      </a:endParaRPr>
                    </a:p>
                  </a:txBody>
                  <a:tcPr marL="3785" marR="3785" marT="3785" marB="0"/>
                </a:tc>
                <a:tc>
                  <a:txBody>
                    <a:bodyPr/>
                    <a:lstStyle/>
                    <a:p>
                      <a:pPr algn="ctr" fontAlgn="t"/>
                      <a:r>
                        <a:rPr lang="ru-RU" sz="800" u="none" strike="noStrike">
                          <a:effectLst/>
                        </a:rPr>
                        <a:t>1,0</a:t>
                      </a:r>
                      <a:endParaRPr lang="ru-RU" sz="800" b="0" i="0" u="none" strike="noStrike">
                        <a:solidFill>
                          <a:srgbClr val="000000"/>
                        </a:solidFill>
                        <a:effectLst/>
                        <a:latin typeface="Times New Roman"/>
                      </a:endParaRPr>
                    </a:p>
                  </a:txBody>
                  <a:tcPr marL="3785" marR="3785" marT="3785" marB="0"/>
                </a:tc>
              </a:tr>
              <a:tr h="165395">
                <a:tc>
                  <a:txBody>
                    <a:bodyPr/>
                    <a:lstStyle/>
                    <a:p>
                      <a:pPr algn="l" fontAlgn="t"/>
                      <a:r>
                        <a:rPr lang="ru-RU" sz="800" u="none" strike="noStrike">
                          <a:effectLst/>
                        </a:rPr>
                        <a:t>          Субвенции на реализацию Закона Мурманской области "Об административных комиссиях"</a:t>
                      </a:r>
                      <a:endParaRPr lang="ru-RU" sz="800" b="0" i="0" u="none" strike="noStrike">
                        <a:solidFill>
                          <a:srgbClr val="000000"/>
                        </a:solidFill>
                        <a:effectLst/>
                        <a:latin typeface="Times New Roman"/>
                      </a:endParaRPr>
                    </a:p>
                  </a:txBody>
                  <a:tcPr marL="3785" marR="3785" marT="3785" marB="0"/>
                </a:tc>
                <a:tc>
                  <a:txBody>
                    <a:bodyPr/>
                    <a:lstStyle/>
                    <a:p>
                      <a:pPr algn="r" fontAlgn="t"/>
                      <a:r>
                        <a:rPr lang="ru-RU" sz="800" u="none" strike="noStrike">
                          <a:effectLst/>
                        </a:rPr>
                        <a:t>1 183,5</a:t>
                      </a:r>
                      <a:endParaRPr lang="ru-RU" sz="800" b="0" i="0" u="none" strike="noStrike">
                        <a:solidFill>
                          <a:srgbClr val="000000"/>
                        </a:solidFill>
                        <a:effectLst/>
                        <a:latin typeface="Times New Roman"/>
                      </a:endParaRPr>
                    </a:p>
                  </a:txBody>
                  <a:tcPr marL="3785" marR="3785" marT="3785" marB="0"/>
                </a:tc>
                <a:tc>
                  <a:txBody>
                    <a:bodyPr/>
                    <a:lstStyle/>
                    <a:p>
                      <a:pPr algn="r" fontAlgn="t"/>
                      <a:r>
                        <a:rPr lang="ru-RU" sz="800" u="none" strike="noStrike">
                          <a:effectLst/>
                        </a:rPr>
                        <a:t>1 183,5</a:t>
                      </a:r>
                      <a:endParaRPr lang="ru-RU" sz="800" b="0" i="0" u="none" strike="noStrike">
                        <a:solidFill>
                          <a:srgbClr val="000000"/>
                        </a:solidFill>
                        <a:effectLst/>
                        <a:latin typeface="Times New Roman"/>
                      </a:endParaRPr>
                    </a:p>
                  </a:txBody>
                  <a:tcPr marL="3785" marR="3785" marT="3785" marB="0"/>
                </a:tc>
                <a:tc>
                  <a:txBody>
                    <a:bodyPr/>
                    <a:lstStyle/>
                    <a:p>
                      <a:pPr algn="r" fontAlgn="t"/>
                      <a:r>
                        <a:rPr lang="ru-RU" sz="800" u="none" strike="noStrike" dirty="0">
                          <a:effectLst/>
                        </a:rPr>
                        <a:t> </a:t>
                      </a:r>
                      <a:endParaRPr lang="ru-RU" sz="800" b="0" i="0" u="none" strike="noStrike" dirty="0">
                        <a:solidFill>
                          <a:srgbClr val="000000"/>
                        </a:solidFill>
                        <a:effectLst/>
                        <a:latin typeface="Times New Roman"/>
                      </a:endParaRPr>
                    </a:p>
                  </a:txBody>
                  <a:tcPr marL="3785" marR="3785" marT="3785" marB="0"/>
                </a:tc>
                <a:tc>
                  <a:txBody>
                    <a:bodyPr/>
                    <a:lstStyle/>
                    <a:p>
                      <a:pPr algn="ctr" fontAlgn="t"/>
                      <a:r>
                        <a:rPr lang="ru-RU" sz="800" u="none" strike="noStrike">
                          <a:effectLst/>
                        </a:rPr>
                        <a:t>1,0</a:t>
                      </a:r>
                      <a:endParaRPr lang="ru-RU" sz="800" b="0" i="0" u="none" strike="noStrike">
                        <a:solidFill>
                          <a:srgbClr val="000000"/>
                        </a:solidFill>
                        <a:effectLst/>
                        <a:latin typeface="Times New Roman"/>
                      </a:endParaRPr>
                    </a:p>
                  </a:txBody>
                  <a:tcPr marL="3785" marR="3785" marT="3785" marB="0"/>
                </a:tc>
              </a:tr>
              <a:tr h="345544">
                <a:tc>
                  <a:txBody>
                    <a:bodyPr/>
                    <a:lstStyle/>
                    <a:p>
                      <a:pPr algn="l" fontAlgn="t"/>
                      <a:r>
                        <a:rPr lang="ru-RU" sz="800" u="none" strike="noStrike" dirty="0">
                          <a:effectLst/>
                        </a:rPr>
                        <a:t>          Субвенция на осуществление органами местного самоуправления муниципальных образований Мурманской области со статусом городского округа и муниципального района отдельных государственных полномочий по сбору сведений для формирования и ведения торгового </a:t>
                      </a:r>
                      <a:r>
                        <a:rPr lang="ru-RU" sz="800" u="none" strike="noStrike" dirty="0" smtClean="0">
                          <a:effectLst/>
                        </a:rPr>
                        <a:t>реестра</a:t>
                      </a:r>
                      <a:endParaRPr lang="ru-RU" sz="800" b="0" i="0" u="none" strike="noStrike" dirty="0">
                        <a:solidFill>
                          <a:srgbClr val="000000"/>
                        </a:solidFill>
                        <a:effectLst/>
                        <a:latin typeface="Times New Roman"/>
                      </a:endParaRPr>
                    </a:p>
                  </a:txBody>
                  <a:tcPr marL="3785" marR="3785" marT="3785" marB="0"/>
                </a:tc>
                <a:tc>
                  <a:txBody>
                    <a:bodyPr/>
                    <a:lstStyle/>
                    <a:p>
                      <a:pPr algn="r" fontAlgn="t"/>
                      <a:r>
                        <a:rPr lang="ru-RU" sz="800" u="none" strike="noStrike">
                          <a:effectLst/>
                        </a:rPr>
                        <a:t>69,2</a:t>
                      </a:r>
                      <a:endParaRPr lang="ru-RU" sz="800" b="0" i="0" u="none" strike="noStrike">
                        <a:solidFill>
                          <a:srgbClr val="000000"/>
                        </a:solidFill>
                        <a:effectLst/>
                        <a:latin typeface="Times New Roman"/>
                      </a:endParaRPr>
                    </a:p>
                  </a:txBody>
                  <a:tcPr marL="3785" marR="3785" marT="3785" marB="0"/>
                </a:tc>
                <a:tc>
                  <a:txBody>
                    <a:bodyPr/>
                    <a:lstStyle/>
                    <a:p>
                      <a:pPr algn="r" fontAlgn="t"/>
                      <a:r>
                        <a:rPr lang="ru-RU" sz="800" u="none" strike="noStrike">
                          <a:effectLst/>
                        </a:rPr>
                        <a:t>69,2</a:t>
                      </a:r>
                      <a:endParaRPr lang="ru-RU" sz="800" b="0" i="0" u="none" strike="noStrike">
                        <a:solidFill>
                          <a:srgbClr val="000000"/>
                        </a:solidFill>
                        <a:effectLst/>
                        <a:latin typeface="Times New Roman"/>
                      </a:endParaRPr>
                    </a:p>
                  </a:txBody>
                  <a:tcPr marL="3785" marR="3785" marT="3785" marB="0"/>
                </a:tc>
                <a:tc>
                  <a:txBody>
                    <a:bodyPr/>
                    <a:lstStyle/>
                    <a:p>
                      <a:pPr algn="r" fontAlgn="t"/>
                      <a:r>
                        <a:rPr lang="ru-RU" sz="800" u="none" strike="noStrike" dirty="0">
                          <a:effectLst/>
                        </a:rPr>
                        <a:t> </a:t>
                      </a:r>
                      <a:endParaRPr lang="ru-RU" sz="800" b="0" i="0" u="none" strike="noStrike" dirty="0">
                        <a:solidFill>
                          <a:srgbClr val="000000"/>
                        </a:solidFill>
                        <a:effectLst/>
                        <a:latin typeface="Times New Roman"/>
                      </a:endParaRPr>
                    </a:p>
                  </a:txBody>
                  <a:tcPr marL="3785" marR="3785" marT="3785" marB="0"/>
                </a:tc>
                <a:tc>
                  <a:txBody>
                    <a:bodyPr/>
                    <a:lstStyle/>
                    <a:p>
                      <a:pPr algn="ctr" fontAlgn="t"/>
                      <a:r>
                        <a:rPr lang="ru-RU" sz="800" u="none" strike="noStrike">
                          <a:effectLst/>
                        </a:rPr>
                        <a:t>1,0</a:t>
                      </a:r>
                      <a:endParaRPr lang="ru-RU" sz="800" b="0" i="0" u="none" strike="noStrike">
                        <a:solidFill>
                          <a:srgbClr val="000000"/>
                        </a:solidFill>
                        <a:effectLst/>
                        <a:latin typeface="Times New Roman"/>
                      </a:endParaRPr>
                    </a:p>
                  </a:txBody>
                  <a:tcPr marL="3785" marR="3785" marT="3785" marB="0"/>
                </a:tc>
              </a:tr>
              <a:tr h="248093">
                <a:tc>
                  <a:txBody>
                    <a:bodyPr/>
                    <a:lstStyle/>
                    <a:p>
                      <a:pPr algn="l" fontAlgn="t"/>
                      <a:r>
                        <a:rPr lang="ru-RU" sz="800" u="none" strike="noStrike">
                          <a:effectLst/>
                        </a:rPr>
                        <a:t>          Субвенции на реализацию Закона Мурманской области "О региональных нормативах финансирования системы образования Мурманской области"</a:t>
                      </a:r>
                      <a:endParaRPr lang="ru-RU" sz="800" b="0" i="0" u="none" strike="noStrike">
                        <a:solidFill>
                          <a:srgbClr val="000000"/>
                        </a:solidFill>
                        <a:effectLst/>
                        <a:latin typeface="Times New Roman"/>
                      </a:endParaRPr>
                    </a:p>
                  </a:txBody>
                  <a:tcPr marL="3785" marR="3785" marT="3785" marB="0"/>
                </a:tc>
                <a:tc>
                  <a:txBody>
                    <a:bodyPr/>
                    <a:lstStyle/>
                    <a:p>
                      <a:pPr algn="r" fontAlgn="t"/>
                      <a:r>
                        <a:rPr lang="ru-RU" sz="800" u="none" strike="noStrike">
                          <a:effectLst/>
                        </a:rPr>
                        <a:t>398 853,3</a:t>
                      </a:r>
                      <a:endParaRPr lang="ru-RU" sz="800" b="0" i="0" u="none" strike="noStrike">
                        <a:solidFill>
                          <a:srgbClr val="000000"/>
                        </a:solidFill>
                        <a:effectLst/>
                        <a:latin typeface="Times New Roman"/>
                      </a:endParaRPr>
                    </a:p>
                  </a:txBody>
                  <a:tcPr marL="3785" marR="3785" marT="3785" marB="0"/>
                </a:tc>
                <a:tc>
                  <a:txBody>
                    <a:bodyPr/>
                    <a:lstStyle/>
                    <a:p>
                      <a:pPr algn="r" fontAlgn="t"/>
                      <a:r>
                        <a:rPr lang="ru-RU" sz="800" u="none" strike="noStrike">
                          <a:effectLst/>
                        </a:rPr>
                        <a:t>398 853,3</a:t>
                      </a:r>
                      <a:endParaRPr lang="ru-RU" sz="800" b="0" i="0" u="none" strike="noStrike">
                        <a:solidFill>
                          <a:srgbClr val="000000"/>
                        </a:solidFill>
                        <a:effectLst/>
                        <a:latin typeface="Times New Roman"/>
                      </a:endParaRPr>
                    </a:p>
                  </a:txBody>
                  <a:tcPr marL="3785" marR="3785" marT="3785" marB="0"/>
                </a:tc>
                <a:tc>
                  <a:txBody>
                    <a:bodyPr/>
                    <a:lstStyle/>
                    <a:p>
                      <a:pPr algn="r" fontAlgn="t"/>
                      <a:r>
                        <a:rPr lang="ru-RU" sz="800" u="none" strike="noStrike" dirty="0">
                          <a:effectLst/>
                        </a:rPr>
                        <a:t> </a:t>
                      </a:r>
                      <a:endParaRPr lang="ru-RU" sz="800" b="0" i="0" u="none" strike="noStrike" dirty="0">
                        <a:solidFill>
                          <a:srgbClr val="000000"/>
                        </a:solidFill>
                        <a:effectLst/>
                        <a:latin typeface="Times New Roman"/>
                      </a:endParaRPr>
                    </a:p>
                  </a:txBody>
                  <a:tcPr marL="3785" marR="3785" marT="3785" marB="0"/>
                </a:tc>
                <a:tc>
                  <a:txBody>
                    <a:bodyPr/>
                    <a:lstStyle/>
                    <a:p>
                      <a:pPr algn="ctr" fontAlgn="t"/>
                      <a:r>
                        <a:rPr lang="ru-RU" sz="800" u="none" strike="noStrike">
                          <a:effectLst/>
                        </a:rPr>
                        <a:t>1,0</a:t>
                      </a:r>
                      <a:endParaRPr lang="ru-RU" sz="800" b="0" i="0" u="none" strike="noStrike">
                        <a:solidFill>
                          <a:srgbClr val="000000"/>
                        </a:solidFill>
                        <a:effectLst/>
                        <a:latin typeface="Times New Roman"/>
                      </a:endParaRPr>
                    </a:p>
                  </a:txBody>
                  <a:tcPr marL="3785" marR="3785" marT="3785" marB="0"/>
                </a:tc>
              </a:tr>
              <a:tr h="165395">
                <a:tc>
                  <a:txBody>
                    <a:bodyPr/>
                    <a:lstStyle/>
                    <a:p>
                      <a:pPr algn="l" fontAlgn="t"/>
                      <a:r>
                        <a:rPr lang="ru-RU" sz="800" u="none" strike="noStrike">
                          <a:effectLst/>
                        </a:rPr>
                        <a:t>          Субвенции на обеспечение бесплатным питанием отдельных категорий обучающихся</a:t>
                      </a:r>
                      <a:endParaRPr lang="ru-RU" sz="800" b="0" i="0" u="none" strike="noStrike">
                        <a:solidFill>
                          <a:srgbClr val="000000"/>
                        </a:solidFill>
                        <a:effectLst/>
                        <a:latin typeface="Times New Roman"/>
                      </a:endParaRPr>
                    </a:p>
                  </a:txBody>
                  <a:tcPr marL="3785" marR="3785" marT="3785" marB="0"/>
                </a:tc>
                <a:tc>
                  <a:txBody>
                    <a:bodyPr/>
                    <a:lstStyle/>
                    <a:p>
                      <a:pPr algn="r" fontAlgn="t"/>
                      <a:r>
                        <a:rPr lang="ru-RU" sz="800" u="none" strike="noStrike">
                          <a:effectLst/>
                        </a:rPr>
                        <a:t>14 486,2</a:t>
                      </a:r>
                      <a:endParaRPr lang="ru-RU" sz="800" b="0" i="0" u="none" strike="noStrike">
                        <a:solidFill>
                          <a:srgbClr val="000000"/>
                        </a:solidFill>
                        <a:effectLst/>
                        <a:latin typeface="Times New Roman"/>
                      </a:endParaRPr>
                    </a:p>
                  </a:txBody>
                  <a:tcPr marL="3785" marR="3785" marT="3785" marB="0"/>
                </a:tc>
                <a:tc>
                  <a:txBody>
                    <a:bodyPr/>
                    <a:lstStyle/>
                    <a:p>
                      <a:pPr algn="r" fontAlgn="t"/>
                      <a:r>
                        <a:rPr lang="ru-RU" sz="800" u="none" strike="noStrike">
                          <a:effectLst/>
                        </a:rPr>
                        <a:t>14 486,2</a:t>
                      </a:r>
                      <a:endParaRPr lang="ru-RU" sz="800" b="0" i="0" u="none" strike="noStrike">
                        <a:solidFill>
                          <a:srgbClr val="000000"/>
                        </a:solidFill>
                        <a:effectLst/>
                        <a:latin typeface="Times New Roman"/>
                      </a:endParaRPr>
                    </a:p>
                  </a:txBody>
                  <a:tcPr marL="3785" marR="3785" marT="3785" marB="0"/>
                </a:tc>
                <a:tc>
                  <a:txBody>
                    <a:bodyPr/>
                    <a:lstStyle/>
                    <a:p>
                      <a:pPr algn="r" fontAlgn="t"/>
                      <a:r>
                        <a:rPr lang="ru-RU" sz="800" u="none" strike="noStrike">
                          <a:effectLst/>
                        </a:rPr>
                        <a:t> </a:t>
                      </a:r>
                      <a:endParaRPr lang="ru-RU" sz="800" b="0" i="0" u="none" strike="noStrike">
                        <a:solidFill>
                          <a:srgbClr val="000000"/>
                        </a:solidFill>
                        <a:effectLst/>
                        <a:latin typeface="Times New Roman"/>
                      </a:endParaRPr>
                    </a:p>
                  </a:txBody>
                  <a:tcPr marL="3785" marR="3785" marT="3785" marB="0"/>
                </a:tc>
                <a:tc>
                  <a:txBody>
                    <a:bodyPr/>
                    <a:lstStyle/>
                    <a:p>
                      <a:pPr algn="ctr" fontAlgn="t"/>
                      <a:r>
                        <a:rPr lang="ru-RU" sz="800" u="none" strike="noStrike">
                          <a:effectLst/>
                        </a:rPr>
                        <a:t>1,0</a:t>
                      </a:r>
                      <a:endParaRPr lang="ru-RU" sz="800" b="0" i="0" u="none" strike="noStrike">
                        <a:solidFill>
                          <a:srgbClr val="000000"/>
                        </a:solidFill>
                        <a:effectLst/>
                        <a:latin typeface="Times New Roman"/>
                      </a:endParaRPr>
                    </a:p>
                  </a:txBody>
                  <a:tcPr marL="3785" marR="3785" marT="3785" marB="0"/>
                </a:tc>
              </a:tr>
              <a:tr h="354599">
                <a:tc>
                  <a:txBody>
                    <a:bodyPr/>
                    <a:lstStyle/>
                    <a:p>
                      <a:pPr algn="l" fontAlgn="t"/>
                      <a:r>
                        <a:rPr lang="ru-RU" sz="800" u="none" strike="noStrike">
                          <a:effectLst/>
                        </a:rPr>
                        <a:t>          Субвенции на реализацию ЗМО "О предоставлении льготного проезда на городском электрическом и автомобильном транспорте общего пользования обучающимся и студентам государственных областных и муниципальных образовательных учреждений Мурманской области"</a:t>
                      </a:r>
                      <a:endParaRPr lang="ru-RU" sz="800" b="0" i="0" u="none" strike="noStrike">
                        <a:solidFill>
                          <a:srgbClr val="000000"/>
                        </a:solidFill>
                        <a:effectLst/>
                        <a:latin typeface="Times New Roman"/>
                      </a:endParaRPr>
                    </a:p>
                  </a:txBody>
                  <a:tcPr marL="3785" marR="3785" marT="3785" marB="0"/>
                </a:tc>
                <a:tc>
                  <a:txBody>
                    <a:bodyPr/>
                    <a:lstStyle/>
                    <a:p>
                      <a:pPr algn="r" fontAlgn="t"/>
                      <a:r>
                        <a:rPr lang="ru-RU" sz="800" u="none" strike="noStrike">
                          <a:effectLst/>
                        </a:rPr>
                        <a:t>2 079,1</a:t>
                      </a:r>
                      <a:endParaRPr lang="ru-RU" sz="800" b="0" i="0" u="none" strike="noStrike">
                        <a:solidFill>
                          <a:srgbClr val="000000"/>
                        </a:solidFill>
                        <a:effectLst/>
                        <a:latin typeface="Times New Roman"/>
                      </a:endParaRPr>
                    </a:p>
                  </a:txBody>
                  <a:tcPr marL="3785" marR="3785" marT="3785" marB="0"/>
                </a:tc>
                <a:tc>
                  <a:txBody>
                    <a:bodyPr/>
                    <a:lstStyle/>
                    <a:p>
                      <a:pPr algn="r" fontAlgn="t"/>
                      <a:r>
                        <a:rPr lang="ru-RU" sz="800" u="none" strike="noStrike">
                          <a:effectLst/>
                        </a:rPr>
                        <a:t>1 230,0</a:t>
                      </a:r>
                      <a:endParaRPr lang="ru-RU" sz="800" b="0" i="0" u="none" strike="noStrike">
                        <a:solidFill>
                          <a:srgbClr val="000000"/>
                        </a:solidFill>
                        <a:effectLst/>
                        <a:latin typeface="Times New Roman"/>
                      </a:endParaRPr>
                    </a:p>
                  </a:txBody>
                  <a:tcPr marL="3785" marR="3785" marT="3785" marB="0"/>
                </a:tc>
                <a:tc>
                  <a:txBody>
                    <a:bodyPr/>
                    <a:lstStyle/>
                    <a:p>
                      <a:pPr algn="r" fontAlgn="t"/>
                      <a:r>
                        <a:rPr lang="ru-RU" sz="800" u="none" strike="noStrike" dirty="0">
                          <a:effectLst/>
                        </a:rPr>
                        <a:t>849,1</a:t>
                      </a:r>
                      <a:endParaRPr lang="ru-RU" sz="800" b="0" i="0" u="none" strike="noStrike" dirty="0">
                        <a:solidFill>
                          <a:srgbClr val="000000"/>
                        </a:solidFill>
                        <a:effectLst/>
                        <a:latin typeface="Times New Roman"/>
                      </a:endParaRPr>
                    </a:p>
                  </a:txBody>
                  <a:tcPr marL="3785" marR="3785" marT="3785" marB="0"/>
                </a:tc>
                <a:tc>
                  <a:txBody>
                    <a:bodyPr/>
                    <a:lstStyle/>
                    <a:p>
                      <a:pPr algn="ctr" fontAlgn="t"/>
                      <a:r>
                        <a:rPr lang="ru-RU" sz="800" u="none" strike="noStrike">
                          <a:effectLst/>
                        </a:rPr>
                        <a:t>0,6</a:t>
                      </a:r>
                      <a:endParaRPr lang="ru-RU" sz="800" b="0" i="0" u="none" strike="noStrike">
                        <a:solidFill>
                          <a:srgbClr val="000000"/>
                        </a:solidFill>
                        <a:effectLst/>
                        <a:latin typeface="Times New Roman"/>
                      </a:endParaRPr>
                    </a:p>
                  </a:txBody>
                  <a:tcPr marL="3785" marR="3785" marT="3785" marB="0"/>
                </a:tc>
              </a:tr>
              <a:tr h="330791">
                <a:tc>
                  <a:txBody>
                    <a:bodyPr/>
                    <a:lstStyle/>
                    <a:p>
                      <a:pPr algn="l" fontAlgn="t"/>
                      <a:r>
                        <a:rPr lang="ru-RU" sz="800" u="none" strike="noStrike" dirty="0">
                          <a:effectLst/>
                        </a:rPr>
                        <a:t>          Субвенции на реализацию ЗМО "О социальной поддержке детей, детей-сирот, безнадзорных детей, детей, оставшихся без попечения родителей, детей-инвалидов, детей, находящихся в трудной жизненной ситуации" в части деятельности муниципальных школ-интернатов</a:t>
                      </a:r>
                      <a:endParaRPr lang="ru-RU" sz="800" b="0" i="0" u="none" strike="noStrike" dirty="0">
                        <a:solidFill>
                          <a:srgbClr val="000000"/>
                        </a:solidFill>
                        <a:effectLst/>
                        <a:latin typeface="Times New Roman"/>
                      </a:endParaRPr>
                    </a:p>
                  </a:txBody>
                  <a:tcPr marL="3785" marR="3785" marT="3785" marB="0"/>
                </a:tc>
                <a:tc>
                  <a:txBody>
                    <a:bodyPr/>
                    <a:lstStyle/>
                    <a:p>
                      <a:pPr algn="r" fontAlgn="t"/>
                      <a:r>
                        <a:rPr lang="ru-RU" sz="800" u="none" strike="noStrike">
                          <a:effectLst/>
                        </a:rPr>
                        <a:t>28 960,4</a:t>
                      </a:r>
                      <a:endParaRPr lang="ru-RU" sz="800" b="0" i="0" u="none" strike="noStrike">
                        <a:solidFill>
                          <a:srgbClr val="000000"/>
                        </a:solidFill>
                        <a:effectLst/>
                        <a:latin typeface="Times New Roman"/>
                      </a:endParaRPr>
                    </a:p>
                  </a:txBody>
                  <a:tcPr marL="3785" marR="3785" marT="3785" marB="0"/>
                </a:tc>
                <a:tc>
                  <a:txBody>
                    <a:bodyPr/>
                    <a:lstStyle/>
                    <a:p>
                      <a:pPr algn="r" fontAlgn="t"/>
                      <a:r>
                        <a:rPr lang="ru-RU" sz="800" u="none" strike="noStrike">
                          <a:effectLst/>
                        </a:rPr>
                        <a:t>28 960,4</a:t>
                      </a:r>
                      <a:endParaRPr lang="ru-RU" sz="800" b="0" i="0" u="none" strike="noStrike">
                        <a:solidFill>
                          <a:srgbClr val="000000"/>
                        </a:solidFill>
                        <a:effectLst/>
                        <a:latin typeface="Times New Roman"/>
                      </a:endParaRPr>
                    </a:p>
                  </a:txBody>
                  <a:tcPr marL="3785" marR="3785" marT="3785" marB="0"/>
                </a:tc>
                <a:tc>
                  <a:txBody>
                    <a:bodyPr/>
                    <a:lstStyle/>
                    <a:p>
                      <a:pPr algn="r" fontAlgn="t"/>
                      <a:r>
                        <a:rPr lang="ru-RU" sz="800" u="none" strike="noStrike">
                          <a:effectLst/>
                        </a:rPr>
                        <a:t> </a:t>
                      </a:r>
                      <a:endParaRPr lang="ru-RU" sz="800" b="0" i="0" u="none" strike="noStrike">
                        <a:solidFill>
                          <a:srgbClr val="000000"/>
                        </a:solidFill>
                        <a:effectLst/>
                        <a:latin typeface="Times New Roman"/>
                      </a:endParaRPr>
                    </a:p>
                  </a:txBody>
                  <a:tcPr marL="3785" marR="3785" marT="3785" marB="0"/>
                </a:tc>
                <a:tc>
                  <a:txBody>
                    <a:bodyPr/>
                    <a:lstStyle/>
                    <a:p>
                      <a:pPr algn="ctr" fontAlgn="t"/>
                      <a:r>
                        <a:rPr lang="ru-RU" sz="800" u="none" strike="noStrike" dirty="0">
                          <a:effectLst/>
                        </a:rPr>
                        <a:t>1,0</a:t>
                      </a:r>
                      <a:endParaRPr lang="ru-RU" sz="800" b="0" i="0" u="none" strike="noStrike" dirty="0">
                        <a:solidFill>
                          <a:srgbClr val="000000"/>
                        </a:solidFill>
                        <a:effectLst/>
                        <a:latin typeface="Times New Roman"/>
                      </a:endParaRPr>
                    </a:p>
                  </a:txBody>
                  <a:tcPr marL="3785" marR="3785" marT="3785" marB="0"/>
                </a:tc>
              </a:tr>
              <a:tr h="507668">
                <a:tc>
                  <a:txBody>
                    <a:bodyPr/>
                    <a:lstStyle/>
                    <a:p>
                      <a:pPr algn="l" fontAlgn="t"/>
                      <a:r>
                        <a:rPr lang="ru-RU" sz="800" u="none" strike="noStrike" dirty="0">
                          <a:effectLst/>
                        </a:rPr>
                        <a:t>          Субвенция местным бюджетам на осуществление органами местного самоуправления отдельных государственных полномочий Мурманской области по определению перечня должностных лиц, уполномоченных составлять протоколы об административных правонарушениях, предусмотренных Законом Мурманской области "Об административных правонарушениях</a:t>
                      </a:r>
                      <a:r>
                        <a:rPr lang="ru-RU" sz="800" u="none" strike="noStrike" dirty="0" smtClean="0">
                          <a:effectLst/>
                        </a:rPr>
                        <a:t>"</a:t>
                      </a:r>
                      <a:endParaRPr lang="ru-RU" sz="800" b="0" i="0" u="none" strike="noStrike" dirty="0">
                        <a:solidFill>
                          <a:srgbClr val="000000"/>
                        </a:solidFill>
                        <a:effectLst/>
                        <a:latin typeface="Times New Roman"/>
                      </a:endParaRPr>
                    </a:p>
                  </a:txBody>
                  <a:tcPr marL="3785" marR="3785" marT="3785" marB="0"/>
                </a:tc>
                <a:tc>
                  <a:txBody>
                    <a:bodyPr/>
                    <a:lstStyle/>
                    <a:p>
                      <a:pPr algn="r" fontAlgn="t"/>
                      <a:r>
                        <a:rPr lang="ru-RU" sz="800" u="none" strike="noStrike">
                          <a:effectLst/>
                        </a:rPr>
                        <a:t>6,0</a:t>
                      </a:r>
                      <a:endParaRPr lang="ru-RU" sz="800" b="0" i="0" u="none" strike="noStrike">
                        <a:solidFill>
                          <a:srgbClr val="000000"/>
                        </a:solidFill>
                        <a:effectLst/>
                        <a:latin typeface="Times New Roman"/>
                      </a:endParaRPr>
                    </a:p>
                  </a:txBody>
                  <a:tcPr marL="3785" marR="3785" marT="3785" marB="0"/>
                </a:tc>
                <a:tc>
                  <a:txBody>
                    <a:bodyPr/>
                    <a:lstStyle/>
                    <a:p>
                      <a:pPr algn="r" fontAlgn="t"/>
                      <a:r>
                        <a:rPr lang="ru-RU" sz="800" u="none" strike="noStrike">
                          <a:effectLst/>
                        </a:rPr>
                        <a:t> </a:t>
                      </a:r>
                      <a:endParaRPr lang="ru-RU" sz="800" b="0" i="0" u="none" strike="noStrike">
                        <a:solidFill>
                          <a:srgbClr val="000000"/>
                        </a:solidFill>
                        <a:effectLst/>
                        <a:latin typeface="Times New Roman"/>
                      </a:endParaRPr>
                    </a:p>
                  </a:txBody>
                  <a:tcPr marL="3785" marR="3785" marT="3785" marB="0"/>
                </a:tc>
                <a:tc>
                  <a:txBody>
                    <a:bodyPr/>
                    <a:lstStyle/>
                    <a:p>
                      <a:pPr algn="r" fontAlgn="t"/>
                      <a:r>
                        <a:rPr lang="ru-RU" sz="800" u="none" strike="noStrike">
                          <a:effectLst/>
                        </a:rPr>
                        <a:t>6,0</a:t>
                      </a:r>
                      <a:endParaRPr lang="ru-RU" sz="800" b="0" i="0" u="none" strike="noStrike">
                        <a:solidFill>
                          <a:srgbClr val="000000"/>
                        </a:solidFill>
                        <a:effectLst/>
                        <a:latin typeface="Times New Roman"/>
                      </a:endParaRPr>
                    </a:p>
                  </a:txBody>
                  <a:tcPr marL="3785" marR="3785" marT="3785" marB="0"/>
                </a:tc>
                <a:tc>
                  <a:txBody>
                    <a:bodyPr/>
                    <a:lstStyle/>
                    <a:p>
                      <a:pPr algn="ctr" fontAlgn="t"/>
                      <a:r>
                        <a:rPr lang="ru-RU" sz="800" u="none" strike="noStrike" dirty="0">
                          <a:effectLst/>
                        </a:rPr>
                        <a:t> </a:t>
                      </a:r>
                      <a:endParaRPr lang="ru-RU" sz="800" b="0" i="0" u="none" strike="noStrike" dirty="0">
                        <a:solidFill>
                          <a:srgbClr val="000000"/>
                        </a:solidFill>
                        <a:effectLst/>
                        <a:latin typeface="Times New Roman"/>
                      </a:endParaRPr>
                    </a:p>
                  </a:txBody>
                  <a:tcPr marL="3785" marR="3785" marT="3785" marB="0"/>
                </a:tc>
              </a:tr>
              <a:tr h="248093">
                <a:tc>
                  <a:txBody>
                    <a:bodyPr/>
                    <a:lstStyle/>
                    <a:p>
                      <a:pPr algn="l" fontAlgn="t"/>
                      <a:r>
                        <a:rPr lang="ru-RU" sz="800" u="none" strike="noStrike">
                          <a:effectLst/>
                        </a:rPr>
                        <a:t>          Реализация Закона Мурманской области  "О региональных  нормативах финансового обеспечения образовательной деятельности муниципальных дошкольных образовательных организаций"</a:t>
                      </a:r>
                      <a:endParaRPr lang="ru-RU" sz="800" b="0" i="0" u="none" strike="noStrike">
                        <a:solidFill>
                          <a:srgbClr val="000000"/>
                        </a:solidFill>
                        <a:effectLst/>
                        <a:latin typeface="Times New Roman"/>
                      </a:endParaRPr>
                    </a:p>
                  </a:txBody>
                  <a:tcPr marL="3785" marR="3785" marT="3785" marB="0"/>
                </a:tc>
                <a:tc>
                  <a:txBody>
                    <a:bodyPr/>
                    <a:lstStyle/>
                    <a:p>
                      <a:pPr algn="r" fontAlgn="t"/>
                      <a:r>
                        <a:rPr lang="ru-RU" sz="800" u="none" strike="noStrike">
                          <a:effectLst/>
                        </a:rPr>
                        <a:t>292 340,3</a:t>
                      </a:r>
                      <a:endParaRPr lang="ru-RU" sz="800" b="0" i="0" u="none" strike="noStrike">
                        <a:solidFill>
                          <a:srgbClr val="000000"/>
                        </a:solidFill>
                        <a:effectLst/>
                        <a:latin typeface="Times New Roman"/>
                      </a:endParaRPr>
                    </a:p>
                  </a:txBody>
                  <a:tcPr marL="3785" marR="3785" marT="3785" marB="0"/>
                </a:tc>
                <a:tc>
                  <a:txBody>
                    <a:bodyPr/>
                    <a:lstStyle/>
                    <a:p>
                      <a:pPr algn="r" fontAlgn="t"/>
                      <a:r>
                        <a:rPr lang="ru-RU" sz="800" u="none" strike="noStrike">
                          <a:effectLst/>
                        </a:rPr>
                        <a:t>292 340,3</a:t>
                      </a:r>
                      <a:endParaRPr lang="ru-RU" sz="800" b="0" i="0" u="none" strike="noStrike">
                        <a:solidFill>
                          <a:srgbClr val="000000"/>
                        </a:solidFill>
                        <a:effectLst/>
                        <a:latin typeface="Times New Roman"/>
                      </a:endParaRPr>
                    </a:p>
                  </a:txBody>
                  <a:tcPr marL="3785" marR="3785" marT="3785" marB="0"/>
                </a:tc>
                <a:tc>
                  <a:txBody>
                    <a:bodyPr/>
                    <a:lstStyle/>
                    <a:p>
                      <a:pPr algn="r" fontAlgn="t"/>
                      <a:r>
                        <a:rPr lang="ru-RU" sz="800" u="none" strike="noStrike">
                          <a:effectLst/>
                        </a:rPr>
                        <a:t> </a:t>
                      </a:r>
                      <a:endParaRPr lang="ru-RU" sz="800" b="0" i="0" u="none" strike="noStrike">
                        <a:solidFill>
                          <a:srgbClr val="000000"/>
                        </a:solidFill>
                        <a:effectLst/>
                        <a:latin typeface="Times New Roman"/>
                      </a:endParaRPr>
                    </a:p>
                  </a:txBody>
                  <a:tcPr marL="3785" marR="3785" marT="3785" marB="0"/>
                </a:tc>
                <a:tc>
                  <a:txBody>
                    <a:bodyPr/>
                    <a:lstStyle/>
                    <a:p>
                      <a:pPr algn="ctr" fontAlgn="t"/>
                      <a:r>
                        <a:rPr lang="ru-RU" sz="800" u="none" strike="noStrike" dirty="0">
                          <a:effectLst/>
                        </a:rPr>
                        <a:t>1,0</a:t>
                      </a:r>
                      <a:endParaRPr lang="ru-RU" sz="800" b="0" i="0" u="none" strike="noStrike" dirty="0">
                        <a:solidFill>
                          <a:srgbClr val="000000"/>
                        </a:solidFill>
                        <a:effectLst/>
                        <a:latin typeface="Times New Roman"/>
                      </a:endParaRPr>
                    </a:p>
                  </a:txBody>
                  <a:tcPr marL="3785" marR="3785" marT="3785" marB="0"/>
                </a:tc>
              </a:tr>
              <a:tr h="413490">
                <a:tc>
                  <a:txBody>
                    <a:bodyPr/>
                    <a:lstStyle/>
                    <a:p>
                      <a:pPr algn="l" fontAlgn="t"/>
                      <a:r>
                        <a:rPr lang="ru-RU" sz="800" u="none" strike="noStrike">
                          <a:effectLst/>
                        </a:rPr>
                        <a:t>          Реализация ЗМО  "О физической культуре и спорте в Мурманской области" в части наделения органов местного самоуправления отдельными государственными полномочий по присвоению спортивных разрядов  и квалификационных категорий спортивных судей</a:t>
                      </a:r>
                      <a:endParaRPr lang="ru-RU" sz="800" b="0" i="0" u="none" strike="noStrike">
                        <a:solidFill>
                          <a:srgbClr val="000000"/>
                        </a:solidFill>
                        <a:effectLst/>
                        <a:latin typeface="Times New Roman"/>
                      </a:endParaRPr>
                    </a:p>
                  </a:txBody>
                  <a:tcPr marL="3785" marR="3785" marT="3785" marB="0"/>
                </a:tc>
                <a:tc>
                  <a:txBody>
                    <a:bodyPr/>
                    <a:lstStyle/>
                    <a:p>
                      <a:pPr algn="r" fontAlgn="t"/>
                      <a:r>
                        <a:rPr lang="ru-RU" sz="800" u="none" strike="noStrike">
                          <a:effectLst/>
                        </a:rPr>
                        <a:t>80,9</a:t>
                      </a:r>
                      <a:endParaRPr lang="ru-RU" sz="800" b="0" i="0" u="none" strike="noStrike">
                        <a:solidFill>
                          <a:srgbClr val="000000"/>
                        </a:solidFill>
                        <a:effectLst/>
                        <a:latin typeface="Times New Roman"/>
                      </a:endParaRPr>
                    </a:p>
                  </a:txBody>
                  <a:tcPr marL="3785" marR="3785" marT="3785" marB="0"/>
                </a:tc>
                <a:tc>
                  <a:txBody>
                    <a:bodyPr/>
                    <a:lstStyle/>
                    <a:p>
                      <a:pPr algn="r" fontAlgn="t"/>
                      <a:r>
                        <a:rPr lang="ru-RU" sz="800" u="none" strike="noStrike">
                          <a:effectLst/>
                        </a:rPr>
                        <a:t> </a:t>
                      </a:r>
                      <a:endParaRPr lang="ru-RU" sz="800" b="0" i="0" u="none" strike="noStrike">
                        <a:solidFill>
                          <a:srgbClr val="000000"/>
                        </a:solidFill>
                        <a:effectLst/>
                        <a:latin typeface="Times New Roman"/>
                      </a:endParaRPr>
                    </a:p>
                  </a:txBody>
                  <a:tcPr marL="3785" marR="3785" marT="3785" marB="0"/>
                </a:tc>
                <a:tc>
                  <a:txBody>
                    <a:bodyPr/>
                    <a:lstStyle/>
                    <a:p>
                      <a:pPr algn="r" fontAlgn="t"/>
                      <a:r>
                        <a:rPr lang="ru-RU" sz="800" u="none" strike="noStrike">
                          <a:effectLst/>
                        </a:rPr>
                        <a:t>80,9</a:t>
                      </a:r>
                      <a:endParaRPr lang="ru-RU" sz="800" b="0" i="0" u="none" strike="noStrike">
                        <a:solidFill>
                          <a:srgbClr val="000000"/>
                        </a:solidFill>
                        <a:effectLst/>
                        <a:latin typeface="Times New Roman"/>
                      </a:endParaRPr>
                    </a:p>
                  </a:txBody>
                  <a:tcPr marL="3785" marR="3785" marT="3785" marB="0"/>
                </a:tc>
                <a:tc>
                  <a:txBody>
                    <a:bodyPr/>
                    <a:lstStyle/>
                    <a:p>
                      <a:pPr algn="ctr" fontAlgn="t"/>
                      <a:r>
                        <a:rPr lang="ru-RU" sz="800" u="none" strike="noStrike" dirty="0">
                          <a:effectLst/>
                        </a:rPr>
                        <a:t> </a:t>
                      </a:r>
                      <a:endParaRPr lang="ru-RU" sz="800" b="0" i="0" u="none" strike="noStrike" dirty="0">
                        <a:solidFill>
                          <a:srgbClr val="000000"/>
                        </a:solidFill>
                        <a:effectLst/>
                        <a:latin typeface="Times New Roman"/>
                      </a:endParaRPr>
                    </a:p>
                  </a:txBody>
                  <a:tcPr marL="3785" marR="3785" marT="3785" marB="0"/>
                </a:tc>
              </a:tr>
            </a:tbl>
          </a:graphicData>
        </a:graphic>
      </p:graphicFrame>
    </p:spTree>
    <p:extLst>
      <p:ext uri="{BB962C8B-B14F-4D97-AF65-F5344CB8AC3E}">
        <p14:creationId xmlns:p14="http://schemas.microsoft.com/office/powerpoint/2010/main" val="23016657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620688"/>
            <a:ext cx="8136904" cy="400110"/>
          </a:xfrm>
          <a:prstGeom prst="rect">
            <a:avLst/>
          </a:prstGeom>
          <a:solidFill>
            <a:srgbClr val="FFC7AB"/>
          </a:solidFill>
          <a:effectLst>
            <a:softEdge rad="63500"/>
          </a:effectLst>
        </p:spPr>
        <p:txBody>
          <a:bodyPr wrap="square">
            <a:spAutoFit/>
          </a:bodyPr>
          <a:lstStyle/>
          <a:p>
            <a:pPr algn="ctr"/>
            <a:r>
              <a:rPr lang="ru-RU" sz="2000" b="1" dirty="0" smtClean="0">
                <a:ea typeface="+mj-ea"/>
                <a:cs typeface="+mj-cs"/>
              </a:rPr>
              <a:t>Расходы </a:t>
            </a:r>
            <a:r>
              <a:rPr lang="ru-RU" sz="2000" b="1" dirty="0">
                <a:ea typeface="+mj-ea"/>
                <a:cs typeface="+mj-cs"/>
              </a:rPr>
              <a:t>бюджета ЗАТО г. Североморск за </a:t>
            </a:r>
            <a:r>
              <a:rPr lang="ru-RU" sz="2000" b="1" dirty="0" smtClean="0">
                <a:ea typeface="+mj-ea"/>
                <a:cs typeface="+mj-cs"/>
              </a:rPr>
              <a:t>201</a:t>
            </a:r>
            <a:r>
              <a:rPr lang="en-US" sz="2000" b="1" dirty="0" smtClean="0">
                <a:ea typeface="+mj-ea"/>
                <a:cs typeface="+mj-cs"/>
              </a:rPr>
              <a:t>5</a:t>
            </a:r>
            <a:r>
              <a:rPr lang="ru-RU" sz="2000" b="1" dirty="0" smtClean="0">
                <a:ea typeface="+mj-ea"/>
                <a:cs typeface="+mj-cs"/>
              </a:rPr>
              <a:t> </a:t>
            </a:r>
            <a:r>
              <a:rPr lang="ru-RU" sz="2000" b="1" dirty="0">
                <a:ea typeface="+mj-ea"/>
                <a:cs typeface="+mj-cs"/>
              </a:rPr>
              <a:t>год</a:t>
            </a:r>
            <a:endParaRPr lang="ru-RU" b="1" dirty="0"/>
          </a:p>
        </p:txBody>
      </p:sp>
      <p:graphicFrame>
        <p:nvGraphicFramePr>
          <p:cNvPr id="4" name="Диаграмма 3"/>
          <p:cNvGraphicFramePr/>
          <p:nvPr>
            <p:extLst>
              <p:ext uri="{D42A27DB-BD31-4B8C-83A1-F6EECF244321}">
                <p14:modId xmlns:p14="http://schemas.microsoft.com/office/powerpoint/2010/main" val="176832089"/>
              </p:ext>
            </p:extLst>
          </p:nvPr>
        </p:nvGraphicFramePr>
        <p:xfrm>
          <a:off x="611560" y="3501008"/>
          <a:ext cx="7992888" cy="302433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Таблица 4"/>
          <p:cNvGraphicFramePr>
            <a:graphicFrameLocks noGrp="1"/>
          </p:cNvGraphicFramePr>
          <p:nvPr>
            <p:extLst>
              <p:ext uri="{D42A27DB-BD31-4B8C-83A1-F6EECF244321}">
                <p14:modId xmlns:p14="http://schemas.microsoft.com/office/powerpoint/2010/main" val="798563640"/>
              </p:ext>
            </p:extLst>
          </p:nvPr>
        </p:nvGraphicFramePr>
        <p:xfrm>
          <a:off x="1439652" y="1076837"/>
          <a:ext cx="6336704" cy="2349405"/>
        </p:xfrm>
        <a:graphic>
          <a:graphicData uri="http://schemas.openxmlformats.org/drawingml/2006/table">
            <a:tbl>
              <a:tblPr>
                <a:effectLst>
                  <a:innerShdw blurRad="63500" dist="50800" dir="16200000">
                    <a:prstClr val="black">
                      <a:alpha val="50000"/>
                    </a:prstClr>
                  </a:innerShdw>
                </a:effectLst>
                <a:tableStyleId>{5C22544A-7EE6-4342-B048-85BDC9FD1C3A}</a:tableStyleId>
              </a:tblPr>
              <a:tblGrid>
                <a:gridCol w="2586872"/>
                <a:gridCol w="581480"/>
                <a:gridCol w="864096"/>
                <a:gridCol w="792088"/>
                <a:gridCol w="720080"/>
                <a:gridCol w="792088"/>
              </a:tblGrid>
              <a:tr h="502379">
                <a:tc>
                  <a:txBody>
                    <a:bodyPr/>
                    <a:lstStyle/>
                    <a:p>
                      <a:pPr algn="ctr" fontAlgn="ctr"/>
                      <a:r>
                        <a:rPr lang="ru-RU" sz="800" b="1" u="none" strike="noStrike" dirty="0">
                          <a:effectLst/>
                        </a:rPr>
                        <a:t>Наименование</a:t>
                      </a:r>
                      <a:endParaRPr lang="ru-RU" sz="800" b="1" i="0" u="none" strike="noStrike" dirty="0">
                        <a:effectLst/>
                        <a:latin typeface="Times New Roman"/>
                      </a:endParaRPr>
                    </a:p>
                  </a:txBody>
                  <a:tcPr marL="7388" marR="7388" marT="7388" marB="0" anchor="ctr"/>
                </a:tc>
                <a:tc>
                  <a:txBody>
                    <a:bodyPr/>
                    <a:lstStyle/>
                    <a:p>
                      <a:pPr algn="ctr" fontAlgn="ctr"/>
                      <a:r>
                        <a:rPr lang="ru-RU" sz="800" b="1" u="none" strike="noStrike" dirty="0">
                          <a:effectLst/>
                        </a:rPr>
                        <a:t>Раздел</a:t>
                      </a:r>
                      <a:endParaRPr lang="ru-RU" sz="800" b="1" i="0" u="none" strike="noStrike" dirty="0">
                        <a:effectLst/>
                        <a:latin typeface="Times New Roman"/>
                      </a:endParaRPr>
                    </a:p>
                  </a:txBody>
                  <a:tcPr marL="7388" marR="7388" marT="7388" marB="0" anchor="ctr"/>
                </a:tc>
                <a:tc>
                  <a:txBody>
                    <a:bodyPr/>
                    <a:lstStyle/>
                    <a:p>
                      <a:pPr algn="ctr" fontAlgn="ctr"/>
                      <a:r>
                        <a:rPr lang="ru-RU" sz="800" b="1" u="none" strike="noStrike" dirty="0">
                          <a:effectLst/>
                        </a:rPr>
                        <a:t>Утверждено на 2015 год</a:t>
                      </a:r>
                      <a:endParaRPr lang="ru-RU" sz="800" b="1" i="0" u="none" strike="noStrike" dirty="0">
                        <a:effectLst/>
                        <a:latin typeface="Times New Roman"/>
                      </a:endParaRPr>
                    </a:p>
                  </a:txBody>
                  <a:tcPr marL="7388" marR="7388" marT="7388" marB="0" anchor="ctr"/>
                </a:tc>
                <a:tc>
                  <a:txBody>
                    <a:bodyPr/>
                    <a:lstStyle/>
                    <a:p>
                      <a:pPr algn="ctr" fontAlgn="ctr"/>
                      <a:r>
                        <a:rPr lang="ru-RU" sz="800" b="1" u="none" strike="noStrike" dirty="0">
                          <a:effectLst/>
                        </a:rPr>
                        <a:t>Исполнено</a:t>
                      </a:r>
                      <a:endParaRPr lang="ru-RU" sz="800" b="1" i="0" u="none" strike="noStrike" dirty="0">
                        <a:effectLst/>
                        <a:latin typeface="Times New Roman"/>
                      </a:endParaRPr>
                    </a:p>
                  </a:txBody>
                  <a:tcPr marL="7388" marR="7388" marT="7388" marB="0" anchor="ctr"/>
                </a:tc>
                <a:tc>
                  <a:txBody>
                    <a:bodyPr/>
                    <a:lstStyle/>
                    <a:p>
                      <a:pPr algn="ctr" fontAlgn="ctr"/>
                      <a:r>
                        <a:rPr lang="ru-RU" sz="800" b="1" u="none" strike="noStrike" dirty="0">
                          <a:effectLst/>
                        </a:rPr>
                        <a:t>% исполнения к годовому плану</a:t>
                      </a:r>
                      <a:endParaRPr lang="ru-RU" sz="800" b="1" i="0" u="none" strike="noStrike" dirty="0">
                        <a:effectLst/>
                        <a:latin typeface="Times New Roman"/>
                      </a:endParaRPr>
                    </a:p>
                  </a:txBody>
                  <a:tcPr marL="7388" marR="7388" marT="7388" marB="0" anchor="ctr"/>
                </a:tc>
                <a:tc>
                  <a:txBody>
                    <a:bodyPr/>
                    <a:lstStyle/>
                    <a:p>
                      <a:pPr algn="ctr" fontAlgn="ctr"/>
                      <a:r>
                        <a:rPr lang="ru-RU" sz="800" b="1" u="none" strike="noStrike" dirty="0">
                          <a:effectLst/>
                        </a:rPr>
                        <a:t>удельный вес</a:t>
                      </a:r>
                      <a:endParaRPr lang="ru-RU" sz="800" b="1" i="0" u="none" strike="noStrike" dirty="0">
                        <a:effectLst/>
                        <a:latin typeface="Times New Roman"/>
                      </a:endParaRPr>
                    </a:p>
                  </a:txBody>
                  <a:tcPr marL="7388" marR="7388" marT="7388" marB="0" anchor="ctr"/>
                </a:tc>
              </a:tr>
              <a:tr h="147759">
                <a:tc>
                  <a:txBody>
                    <a:bodyPr/>
                    <a:lstStyle/>
                    <a:p>
                      <a:pPr algn="l" fontAlgn="t"/>
                      <a:r>
                        <a:rPr lang="ru-RU" sz="800" u="none" strike="noStrike">
                          <a:effectLst/>
                        </a:rPr>
                        <a:t>Общегосударственные вопросы</a:t>
                      </a:r>
                      <a:endParaRPr lang="ru-RU" sz="800" b="0" i="0" u="none" strike="noStrike">
                        <a:effectLst/>
                        <a:latin typeface="Times New Roman"/>
                      </a:endParaRPr>
                    </a:p>
                  </a:txBody>
                  <a:tcPr marL="7388" marR="7388" marT="7388" marB="0"/>
                </a:tc>
                <a:tc>
                  <a:txBody>
                    <a:bodyPr/>
                    <a:lstStyle/>
                    <a:p>
                      <a:pPr algn="ctr" fontAlgn="t"/>
                      <a:r>
                        <a:rPr lang="ru-RU" sz="800" u="none" strike="noStrike">
                          <a:effectLst/>
                        </a:rPr>
                        <a:t>01</a:t>
                      </a:r>
                      <a:endParaRPr lang="ru-RU" sz="800" b="0" i="0" u="none" strike="noStrike">
                        <a:effectLst/>
                        <a:latin typeface="Times New Roman"/>
                      </a:endParaRPr>
                    </a:p>
                  </a:txBody>
                  <a:tcPr marL="7388" marR="7388" marT="7388" marB="0"/>
                </a:tc>
                <a:tc>
                  <a:txBody>
                    <a:bodyPr/>
                    <a:lstStyle/>
                    <a:p>
                      <a:pPr algn="r" fontAlgn="t"/>
                      <a:r>
                        <a:rPr lang="ru-RU" sz="800" u="none" strike="noStrike">
                          <a:effectLst/>
                        </a:rPr>
                        <a:t>175 708,1</a:t>
                      </a:r>
                      <a:endParaRPr lang="ru-RU" sz="800" b="0" i="0" u="none" strike="noStrike">
                        <a:effectLst/>
                        <a:latin typeface="Times New Roman"/>
                      </a:endParaRPr>
                    </a:p>
                  </a:txBody>
                  <a:tcPr marL="7388" marR="88655" marT="7388" marB="0"/>
                </a:tc>
                <a:tc>
                  <a:txBody>
                    <a:bodyPr/>
                    <a:lstStyle/>
                    <a:p>
                      <a:pPr algn="r" fontAlgn="t"/>
                      <a:r>
                        <a:rPr lang="ru-RU" sz="800" u="none" strike="noStrike">
                          <a:effectLst/>
                        </a:rPr>
                        <a:t>173 358,9</a:t>
                      </a:r>
                      <a:endParaRPr lang="ru-RU" sz="800" b="0" i="0" u="none" strike="noStrike">
                        <a:effectLst/>
                        <a:latin typeface="Times New Roman"/>
                      </a:endParaRPr>
                    </a:p>
                  </a:txBody>
                  <a:tcPr marL="7388" marR="88655" marT="7388" marB="0"/>
                </a:tc>
                <a:tc>
                  <a:txBody>
                    <a:bodyPr/>
                    <a:lstStyle/>
                    <a:p>
                      <a:pPr algn="r" fontAlgn="t"/>
                      <a:r>
                        <a:rPr lang="ru-RU" sz="800" u="none" strike="noStrike">
                          <a:effectLst/>
                        </a:rPr>
                        <a:t>98,7</a:t>
                      </a:r>
                      <a:endParaRPr lang="ru-RU" sz="800" b="0" i="0" u="none" strike="noStrike">
                        <a:effectLst/>
                        <a:latin typeface="Times New Roman"/>
                      </a:endParaRPr>
                    </a:p>
                  </a:txBody>
                  <a:tcPr marL="7388" marR="88655" marT="7388" marB="0"/>
                </a:tc>
                <a:tc>
                  <a:txBody>
                    <a:bodyPr/>
                    <a:lstStyle/>
                    <a:p>
                      <a:pPr algn="ctr" fontAlgn="b"/>
                      <a:r>
                        <a:rPr lang="ru-RU" sz="800" u="none" strike="noStrike">
                          <a:effectLst/>
                        </a:rPr>
                        <a:t>7,0</a:t>
                      </a:r>
                      <a:endParaRPr lang="ru-RU" sz="800" b="0" i="0" u="none" strike="noStrike">
                        <a:effectLst/>
                        <a:latin typeface="Times New Roman"/>
                      </a:endParaRPr>
                    </a:p>
                  </a:txBody>
                  <a:tcPr marL="7388" marR="7388" marT="7388" marB="0" anchor="b"/>
                </a:tc>
              </a:tr>
              <a:tr h="251190">
                <a:tc>
                  <a:txBody>
                    <a:bodyPr/>
                    <a:lstStyle/>
                    <a:p>
                      <a:pPr algn="l" fontAlgn="t"/>
                      <a:r>
                        <a:rPr lang="ru-RU" sz="800" u="none" strike="noStrike">
                          <a:effectLst/>
                        </a:rPr>
                        <a:t>Национальная безопасность и правоохранительная деятельность</a:t>
                      </a:r>
                      <a:endParaRPr lang="ru-RU" sz="800" b="0" i="0" u="none" strike="noStrike">
                        <a:effectLst/>
                        <a:latin typeface="Times New Roman"/>
                      </a:endParaRPr>
                    </a:p>
                  </a:txBody>
                  <a:tcPr marL="7388" marR="7388" marT="7388" marB="0"/>
                </a:tc>
                <a:tc>
                  <a:txBody>
                    <a:bodyPr/>
                    <a:lstStyle/>
                    <a:p>
                      <a:pPr algn="ctr" fontAlgn="t"/>
                      <a:r>
                        <a:rPr lang="ru-RU" sz="800" u="none" strike="noStrike">
                          <a:effectLst/>
                        </a:rPr>
                        <a:t>03</a:t>
                      </a:r>
                      <a:endParaRPr lang="ru-RU" sz="800" b="0" i="0" u="none" strike="noStrike">
                        <a:effectLst/>
                        <a:latin typeface="Times New Roman"/>
                      </a:endParaRPr>
                    </a:p>
                  </a:txBody>
                  <a:tcPr marL="7388" marR="7388" marT="7388" marB="0"/>
                </a:tc>
                <a:tc>
                  <a:txBody>
                    <a:bodyPr/>
                    <a:lstStyle/>
                    <a:p>
                      <a:pPr algn="r" fontAlgn="t"/>
                      <a:r>
                        <a:rPr lang="ru-RU" sz="800" u="none" strike="noStrike">
                          <a:effectLst/>
                        </a:rPr>
                        <a:t>14 127,8</a:t>
                      </a:r>
                      <a:endParaRPr lang="ru-RU" sz="800" b="0" i="0" u="none" strike="noStrike">
                        <a:effectLst/>
                        <a:latin typeface="Times New Roman"/>
                      </a:endParaRPr>
                    </a:p>
                  </a:txBody>
                  <a:tcPr marL="7388" marR="88655" marT="7388" marB="0"/>
                </a:tc>
                <a:tc>
                  <a:txBody>
                    <a:bodyPr/>
                    <a:lstStyle/>
                    <a:p>
                      <a:pPr algn="r" fontAlgn="t"/>
                      <a:r>
                        <a:rPr lang="ru-RU" sz="800" u="none" strike="noStrike">
                          <a:effectLst/>
                        </a:rPr>
                        <a:t>14 057,1</a:t>
                      </a:r>
                      <a:endParaRPr lang="ru-RU" sz="800" b="0" i="0" u="none" strike="noStrike">
                        <a:effectLst/>
                        <a:latin typeface="Times New Roman"/>
                      </a:endParaRPr>
                    </a:p>
                  </a:txBody>
                  <a:tcPr marL="7388" marR="88655" marT="7388" marB="0"/>
                </a:tc>
                <a:tc>
                  <a:txBody>
                    <a:bodyPr/>
                    <a:lstStyle/>
                    <a:p>
                      <a:pPr algn="r" fontAlgn="t"/>
                      <a:r>
                        <a:rPr lang="ru-RU" sz="800" u="none" strike="noStrike">
                          <a:effectLst/>
                        </a:rPr>
                        <a:t>99,5</a:t>
                      </a:r>
                      <a:endParaRPr lang="ru-RU" sz="800" b="0" i="0" u="none" strike="noStrike">
                        <a:effectLst/>
                        <a:latin typeface="Times New Roman"/>
                      </a:endParaRPr>
                    </a:p>
                  </a:txBody>
                  <a:tcPr marL="7388" marR="88655" marT="7388" marB="0"/>
                </a:tc>
                <a:tc>
                  <a:txBody>
                    <a:bodyPr/>
                    <a:lstStyle/>
                    <a:p>
                      <a:pPr algn="ctr" fontAlgn="b"/>
                      <a:r>
                        <a:rPr lang="ru-RU" sz="800" u="none" strike="noStrike">
                          <a:effectLst/>
                        </a:rPr>
                        <a:t>0,6</a:t>
                      </a:r>
                      <a:endParaRPr lang="ru-RU" sz="800" b="0" i="0" u="none" strike="noStrike">
                        <a:effectLst/>
                        <a:latin typeface="Times New Roman"/>
                      </a:endParaRPr>
                    </a:p>
                  </a:txBody>
                  <a:tcPr marL="7388" marR="7388" marT="7388" marB="0" anchor="b"/>
                </a:tc>
              </a:tr>
              <a:tr h="162535">
                <a:tc>
                  <a:txBody>
                    <a:bodyPr/>
                    <a:lstStyle/>
                    <a:p>
                      <a:pPr algn="l" fontAlgn="t"/>
                      <a:r>
                        <a:rPr lang="ru-RU" sz="800" u="none" strike="noStrike">
                          <a:effectLst/>
                        </a:rPr>
                        <a:t>Национальная экономика</a:t>
                      </a:r>
                      <a:endParaRPr lang="ru-RU" sz="800" b="0" i="0" u="none" strike="noStrike">
                        <a:effectLst/>
                        <a:latin typeface="Times New Roman"/>
                      </a:endParaRPr>
                    </a:p>
                  </a:txBody>
                  <a:tcPr marL="7388" marR="7388" marT="7388" marB="0"/>
                </a:tc>
                <a:tc>
                  <a:txBody>
                    <a:bodyPr/>
                    <a:lstStyle/>
                    <a:p>
                      <a:pPr algn="ctr" fontAlgn="t"/>
                      <a:r>
                        <a:rPr lang="ru-RU" sz="800" u="none" strike="noStrike">
                          <a:effectLst/>
                        </a:rPr>
                        <a:t>04</a:t>
                      </a:r>
                      <a:endParaRPr lang="ru-RU" sz="800" b="0" i="0" u="none" strike="noStrike">
                        <a:effectLst/>
                        <a:latin typeface="Times New Roman"/>
                      </a:endParaRPr>
                    </a:p>
                  </a:txBody>
                  <a:tcPr marL="7388" marR="7388" marT="7388" marB="0"/>
                </a:tc>
                <a:tc>
                  <a:txBody>
                    <a:bodyPr/>
                    <a:lstStyle/>
                    <a:p>
                      <a:pPr algn="r" fontAlgn="t"/>
                      <a:r>
                        <a:rPr lang="ru-RU" sz="800" u="none" strike="noStrike">
                          <a:effectLst/>
                        </a:rPr>
                        <a:t>237 339,7</a:t>
                      </a:r>
                      <a:endParaRPr lang="ru-RU" sz="800" b="0" i="0" u="none" strike="noStrike">
                        <a:effectLst/>
                        <a:latin typeface="Times New Roman"/>
                      </a:endParaRPr>
                    </a:p>
                  </a:txBody>
                  <a:tcPr marL="7388" marR="88655" marT="7388" marB="0"/>
                </a:tc>
                <a:tc>
                  <a:txBody>
                    <a:bodyPr/>
                    <a:lstStyle/>
                    <a:p>
                      <a:pPr algn="r" fontAlgn="t"/>
                      <a:r>
                        <a:rPr lang="ru-RU" sz="800" u="none" strike="noStrike">
                          <a:effectLst/>
                        </a:rPr>
                        <a:t>217 663,8</a:t>
                      </a:r>
                      <a:endParaRPr lang="ru-RU" sz="800" b="0" i="0" u="none" strike="noStrike">
                        <a:effectLst/>
                        <a:latin typeface="Times New Roman"/>
                      </a:endParaRPr>
                    </a:p>
                  </a:txBody>
                  <a:tcPr marL="7388" marR="88655" marT="7388" marB="0"/>
                </a:tc>
                <a:tc>
                  <a:txBody>
                    <a:bodyPr/>
                    <a:lstStyle/>
                    <a:p>
                      <a:pPr algn="r" fontAlgn="t"/>
                      <a:r>
                        <a:rPr lang="ru-RU" sz="800" u="none" strike="noStrike">
                          <a:effectLst/>
                        </a:rPr>
                        <a:t>91,7</a:t>
                      </a:r>
                      <a:endParaRPr lang="ru-RU" sz="800" b="0" i="0" u="none" strike="noStrike">
                        <a:effectLst/>
                        <a:latin typeface="Times New Roman"/>
                      </a:endParaRPr>
                    </a:p>
                  </a:txBody>
                  <a:tcPr marL="7388" marR="88655" marT="7388" marB="0"/>
                </a:tc>
                <a:tc>
                  <a:txBody>
                    <a:bodyPr/>
                    <a:lstStyle/>
                    <a:p>
                      <a:pPr algn="ctr" fontAlgn="b"/>
                      <a:r>
                        <a:rPr lang="ru-RU" sz="800" u="none" strike="noStrike">
                          <a:effectLst/>
                        </a:rPr>
                        <a:t>8,8</a:t>
                      </a:r>
                      <a:endParaRPr lang="ru-RU" sz="800" b="0" i="0" u="none" strike="noStrike">
                        <a:effectLst/>
                        <a:latin typeface="Times New Roman"/>
                      </a:endParaRPr>
                    </a:p>
                  </a:txBody>
                  <a:tcPr marL="7388" marR="7388" marT="7388" marB="0" anchor="b"/>
                </a:tc>
              </a:tr>
              <a:tr h="162535">
                <a:tc>
                  <a:txBody>
                    <a:bodyPr/>
                    <a:lstStyle/>
                    <a:p>
                      <a:pPr algn="l" fontAlgn="t"/>
                      <a:r>
                        <a:rPr lang="ru-RU" sz="800" u="none" strike="noStrike">
                          <a:effectLst/>
                        </a:rPr>
                        <a:t>Жилищно-коммунальное хозяйство</a:t>
                      </a:r>
                      <a:endParaRPr lang="ru-RU" sz="800" b="0" i="0" u="none" strike="noStrike">
                        <a:effectLst/>
                        <a:latin typeface="Times New Roman"/>
                      </a:endParaRPr>
                    </a:p>
                  </a:txBody>
                  <a:tcPr marL="7388" marR="7388" marT="7388" marB="0"/>
                </a:tc>
                <a:tc>
                  <a:txBody>
                    <a:bodyPr/>
                    <a:lstStyle/>
                    <a:p>
                      <a:pPr algn="ctr" fontAlgn="t"/>
                      <a:r>
                        <a:rPr lang="ru-RU" sz="800" u="none" strike="noStrike">
                          <a:effectLst/>
                        </a:rPr>
                        <a:t>05</a:t>
                      </a:r>
                      <a:endParaRPr lang="ru-RU" sz="800" b="0" i="0" u="none" strike="noStrike">
                        <a:effectLst/>
                        <a:latin typeface="Times New Roman"/>
                      </a:endParaRPr>
                    </a:p>
                  </a:txBody>
                  <a:tcPr marL="7388" marR="7388" marT="7388" marB="0"/>
                </a:tc>
                <a:tc>
                  <a:txBody>
                    <a:bodyPr/>
                    <a:lstStyle/>
                    <a:p>
                      <a:pPr algn="r" fontAlgn="t"/>
                      <a:r>
                        <a:rPr lang="ru-RU" sz="800" u="none" strike="noStrike">
                          <a:effectLst/>
                        </a:rPr>
                        <a:t>125 383,0</a:t>
                      </a:r>
                      <a:endParaRPr lang="ru-RU" sz="800" b="0" i="0" u="none" strike="noStrike">
                        <a:effectLst/>
                        <a:latin typeface="Times New Roman"/>
                      </a:endParaRPr>
                    </a:p>
                  </a:txBody>
                  <a:tcPr marL="7388" marR="88655" marT="7388" marB="0"/>
                </a:tc>
                <a:tc>
                  <a:txBody>
                    <a:bodyPr/>
                    <a:lstStyle/>
                    <a:p>
                      <a:pPr algn="r" fontAlgn="t"/>
                      <a:r>
                        <a:rPr lang="ru-RU" sz="800" u="none" strike="noStrike">
                          <a:effectLst/>
                        </a:rPr>
                        <a:t>123 128,5</a:t>
                      </a:r>
                      <a:endParaRPr lang="ru-RU" sz="800" b="0" i="0" u="none" strike="noStrike">
                        <a:effectLst/>
                        <a:latin typeface="Times New Roman"/>
                      </a:endParaRPr>
                    </a:p>
                  </a:txBody>
                  <a:tcPr marL="7388" marR="88655" marT="7388" marB="0"/>
                </a:tc>
                <a:tc>
                  <a:txBody>
                    <a:bodyPr/>
                    <a:lstStyle/>
                    <a:p>
                      <a:pPr algn="r" fontAlgn="t"/>
                      <a:r>
                        <a:rPr lang="ru-RU" sz="800" u="none" strike="noStrike">
                          <a:effectLst/>
                        </a:rPr>
                        <a:t>98,2</a:t>
                      </a:r>
                      <a:endParaRPr lang="ru-RU" sz="800" b="0" i="0" u="none" strike="noStrike">
                        <a:effectLst/>
                        <a:latin typeface="Times New Roman"/>
                      </a:endParaRPr>
                    </a:p>
                  </a:txBody>
                  <a:tcPr marL="7388" marR="88655" marT="7388" marB="0"/>
                </a:tc>
                <a:tc>
                  <a:txBody>
                    <a:bodyPr/>
                    <a:lstStyle/>
                    <a:p>
                      <a:pPr algn="ctr" fontAlgn="b"/>
                      <a:r>
                        <a:rPr lang="ru-RU" sz="800" u="none" strike="noStrike">
                          <a:effectLst/>
                        </a:rPr>
                        <a:t>5,0</a:t>
                      </a:r>
                      <a:endParaRPr lang="ru-RU" sz="800" b="0" i="0" u="none" strike="noStrike">
                        <a:effectLst/>
                        <a:latin typeface="Times New Roman"/>
                      </a:endParaRPr>
                    </a:p>
                  </a:txBody>
                  <a:tcPr marL="7388" marR="7388" marT="7388" marB="0" anchor="b"/>
                </a:tc>
              </a:tr>
              <a:tr h="162535">
                <a:tc>
                  <a:txBody>
                    <a:bodyPr/>
                    <a:lstStyle/>
                    <a:p>
                      <a:pPr algn="l" fontAlgn="t"/>
                      <a:r>
                        <a:rPr lang="ru-RU" sz="800" u="none" strike="noStrike">
                          <a:effectLst/>
                        </a:rPr>
                        <a:t>Охрана окружающей среды</a:t>
                      </a:r>
                      <a:endParaRPr lang="ru-RU" sz="800" b="0" i="0" u="none" strike="noStrike">
                        <a:effectLst/>
                        <a:latin typeface="Times New Roman"/>
                      </a:endParaRPr>
                    </a:p>
                  </a:txBody>
                  <a:tcPr marL="7388" marR="7388" marT="7388" marB="0"/>
                </a:tc>
                <a:tc>
                  <a:txBody>
                    <a:bodyPr/>
                    <a:lstStyle/>
                    <a:p>
                      <a:pPr algn="ctr" fontAlgn="t"/>
                      <a:r>
                        <a:rPr lang="ru-RU" sz="800" u="none" strike="noStrike">
                          <a:effectLst/>
                        </a:rPr>
                        <a:t>06</a:t>
                      </a:r>
                      <a:endParaRPr lang="ru-RU" sz="800" b="0" i="0" u="none" strike="noStrike">
                        <a:effectLst/>
                        <a:latin typeface="Times New Roman"/>
                      </a:endParaRPr>
                    </a:p>
                  </a:txBody>
                  <a:tcPr marL="7388" marR="7388" marT="7388" marB="0"/>
                </a:tc>
                <a:tc>
                  <a:txBody>
                    <a:bodyPr/>
                    <a:lstStyle/>
                    <a:p>
                      <a:pPr algn="r" fontAlgn="t"/>
                      <a:r>
                        <a:rPr lang="ru-RU" sz="800" u="none" strike="noStrike" dirty="0">
                          <a:effectLst/>
                        </a:rPr>
                        <a:t>4 984,3</a:t>
                      </a:r>
                      <a:endParaRPr lang="ru-RU" sz="800" b="0" i="0" u="none" strike="noStrike" dirty="0">
                        <a:effectLst/>
                        <a:latin typeface="Times New Roman"/>
                      </a:endParaRPr>
                    </a:p>
                  </a:txBody>
                  <a:tcPr marL="7388" marR="88655" marT="7388" marB="0"/>
                </a:tc>
                <a:tc>
                  <a:txBody>
                    <a:bodyPr/>
                    <a:lstStyle/>
                    <a:p>
                      <a:pPr algn="r" fontAlgn="t"/>
                      <a:r>
                        <a:rPr lang="ru-RU" sz="800" u="none" strike="noStrike">
                          <a:effectLst/>
                        </a:rPr>
                        <a:t>4 982,5</a:t>
                      </a:r>
                      <a:endParaRPr lang="ru-RU" sz="800" b="0" i="0" u="none" strike="noStrike">
                        <a:effectLst/>
                        <a:latin typeface="Times New Roman"/>
                      </a:endParaRPr>
                    </a:p>
                  </a:txBody>
                  <a:tcPr marL="7388" marR="88655" marT="7388" marB="0"/>
                </a:tc>
                <a:tc>
                  <a:txBody>
                    <a:bodyPr/>
                    <a:lstStyle/>
                    <a:p>
                      <a:pPr algn="r" fontAlgn="t"/>
                      <a:r>
                        <a:rPr lang="ru-RU" sz="800" u="none" strike="noStrike">
                          <a:effectLst/>
                        </a:rPr>
                        <a:t>100,0</a:t>
                      </a:r>
                      <a:endParaRPr lang="ru-RU" sz="800" b="0" i="0" u="none" strike="noStrike">
                        <a:effectLst/>
                        <a:latin typeface="Times New Roman"/>
                      </a:endParaRPr>
                    </a:p>
                  </a:txBody>
                  <a:tcPr marL="7388" marR="88655" marT="7388" marB="0"/>
                </a:tc>
                <a:tc>
                  <a:txBody>
                    <a:bodyPr/>
                    <a:lstStyle/>
                    <a:p>
                      <a:pPr algn="ctr" fontAlgn="b"/>
                      <a:r>
                        <a:rPr lang="ru-RU" sz="800" u="none" strike="noStrike">
                          <a:effectLst/>
                        </a:rPr>
                        <a:t>0,2</a:t>
                      </a:r>
                      <a:endParaRPr lang="ru-RU" sz="800" b="0" i="0" u="none" strike="noStrike">
                        <a:effectLst/>
                        <a:latin typeface="Times New Roman"/>
                      </a:endParaRPr>
                    </a:p>
                  </a:txBody>
                  <a:tcPr marL="7388" marR="7388" marT="7388" marB="0" anchor="b"/>
                </a:tc>
              </a:tr>
              <a:tr h="162535">
                <a:tc>
                  <a:txBody>
                    <a:bodyPr/>
                    <a:lstStyle/>
                    <a:p>
                      <a:pPr algn="l" fontAlgn="t"/>
                      <a:r>
                        <a:rPr lang="ru-RU" sz="800" u="none" strike="noStrike">
                          <a:effectLst/>
                        </a:rPr>
                        <a:t>Образование</a:t>
                      </a:r>
                      <a:endParaRPr lang="ru-RU" sz="800" b="0" i="0" u="none" strike="noStrike">
                        <a:effectLst/>
                        <a:latin typeface="Times New Roman"/>
                      </a:endParaRPr>
                    </a:p>
                  </a:txBody>
                  <a:tcPr marL="7388" marR="7388" marT="7388" marB="0"/>
                </a:tc>
                <a:tc>
                  <a:txBody>
                    <a:bodyPr/>
                    <a:lstStyle/>
                    <a:p>
                      <a:pPr algn="ctr" fontAlgn="t"/>
                      <a:r>
                        <a:rPr lang="ru-RU" sz="800" u="none" strike="noStrike">
                          <a:effectLst/>
                        </a:rPr>
                        <a:t>07</a:t>
                      </a:r>
                      <a:endParaRPr lang="ru-RU" sz="800" b="0" i="0" u="none" strike="noStrike">
                        <a:effectLst/>
                        <a:latin typeface="Times New Roman"/>
                      </a:endParaRPr>
                    </a:p>
                  </a:txBody>
                  <a:tcPr marL="7388" marR="7388" marT="7388" marB="0"/>
                </a:tc>
                <a:tc>
                  <a:txBody>
                    <a:bodyPr/>
                    <a:lstStyle/>
                    <a:p>
                      <a:pPr algn="r" fontAlgn="t"/>
                      <a:r>
                        <a:rPr lang="ru-RU" sz="800" u="none" strike="noStrike">
                          <a:effectLst/>
                        </a:rPr>
                        <a:t>1 723 314,1</a:t>
                      </a:r>
                      <a:endParaRPr lang="ru-RU" sz="800" b="0" i="0" u="none" strike="noStrike">
                        <a:effectLst/>
                        <a:latin typeface="Times New Roman"/>
                      </a:endParaRPr>
                    </a:p>
                  </a:txBody>
                  <a:tcPr marL="7388" marR="88655" marT="7388" marB="0"/>
                </a:tc>
                <a:tc>
                  <a:txBody>
                    <a:bodyPr/>
                    <a:lstStyle/>
                    <a:p>
                      <a:pPr algn="r" fontAlgn="t"/>
                      <a:r>
                        <a:rPr lang="ru-RU" sz="800" u="none" strike="noStrike">
                          <a:effectLst/>
                        </a:rPr>
                        <a:t>1 680 524,7</a:t>
                      </a:r>
                      <a:endParaRPr lang="ru-RU" sz="800" b="0" i="0" u="none" strike="noStrike">
                        <a:effectLst/>
                        <a:latin typeface="Times New Roman"/>
                      </a:endParaRPr>
                    </a:p>
                  </a:txBody>
                  <a:tcPr marL="7388" marR="88655" marT="7388" marB="0"/>
                </a:tc>
                <a:tc>
                  <a:txBody>
                    <a:bodyPr/>
                    <a:lstStyle/>
                    <a:p>
                      <a:pPr algn="r" fontAlgn="t"/>
                      <a:r>
                        <a:rPr lang="ru-RU" sz="800" u="none" strike="noStrike">
                          <a:effectLst/>
                        </a:rPr>
                        <a:t>97,5</a:t>
                      </a:r>
                      <a:endParaRPr lang="ru-RU" sz="800" b="0" i="0" u="none" strike="noStrike">
                        <a:effectLst/>
                        <a:latin typeface="Times New Roman"/>
                      </a:endParaRPr>
                    </a:p>
                  </a:txBody>
                  <a:tcPr marL="7388" marR="88655" marT="7388" marB="0"/>
                </a:tc>
                <a:tc>
                  <a:txBody>
                    <a:bodyPr/>
                    <a:lstStyle/>
                    <a:p>
                      <a:pPr algn="ctr" fontAlgn="b"/>
                      <a:r>
                        <a:rPr lang="ru-RU" sz="800" u="none" strike="noStrike">
                          <a:effectLst/>
                        </a:rPr>
                        <a:t>67,6</a:t>
                      </a:r>
                      <a:endParaRPr lang="ru-RU" sz="800" b="0" i="0" u="none" strike="noStrike">
                        <a:effectLst/>
                        <a:latin typeface="Times New Roman"/>
                      </a:endParaRPr>
                    </a:p>
                  </a:txBody>
                  <a:tcPr marL="7388" marR="7388" marT="7388" marB="0" anchor="b"/>
                </a:tc>
              </a:tr>
              <a:tr h="162535">
                <a:tc>
                  <a:txBody>
                    <a:bodyPr/>
                    <a:lstStyle/>
                    <a:p>
                      <a:pPr algn="l" fontAlgn="t"/>
                      <a:r>
                        <a:rPr lang="ru-RU" sz="800" u="none" strike="noStrike">
                          <a:effectLst/>
                        </a:rPr>
                        <a:t>Культура и кинематография</a:t>
                      </a:r>
                      <a:endParaRPr lang="ru-RU" sz="800" b="0" i="0" u="none" strike="noStrike">
                        <a:effectLst/>
                        <a:latin typeface="Times New Roman"/>
                      </a:endParaRPr>
                    </a:p>
                  </a:txBody>
                  <a:tcPr marL="7388" marR="7388" marT="7388" marB="0"/>
                </a:tc>
                <a:tc>
                  <a:txBody>
                    <a:bodyPr/>
                    <a:lstStyle/>
                    <a:p>
                      <a:pPr algn="ctr" fontAlgn="t"/>
                      <a:r>
                        <a:rPr lang="ru-RU" sz="800" u="none" strike="noStrike">
                          <a:effectLst/>
                        </a:rPr>
                        <a:t>08</a:t>
                      </a:r>
                      <a:endParaRPr lang="ru-RU" sz="800" b="0" i="0" u="none" strike="noStrike">
                        <a:effectLst/>
                        <a:latin typeface="Times New Roman"/>
                      </a:endParaRPr>
                    </a:p>
                  </a:txBody>
                  <a:tcPr marL="7388" marR="7388" marT="7388" marB="0"/>
                </a:tc>
                <a:tc>
                  <a:txBody>
                    <a:bodyPr/>
                    <a:lstStyle/>
                    <a:p>
                      <a:pPr algn="r" fontAlgn="t"/>
                      <a:r>
                        <a:rPr lang="ru-RU" sz="800" u="none" strike="noStrike">
                          <a:effectLst/>
                        </a:rPr>
                        <a:t>190 415,8</a:t>
                      </a:r>
                      <a:endParaRPr lang="ru-RU" sz="800" b="0" i="0" u="none" strike="noStrike">
                        <a:effectLst/>
                        <a:latin typeface="Times New Roman"/>
                      </a:endParaRPr>
                    </a:p>
                  </a:txBody>
                  <a:tcPr marL="7388" marR="88655" marT="7388" marB="0"/>
                </a:tc>
                <a:tc>
                  <a:txBody>
                    <a:bodyPr/>
                    <a:lstStyle/>
                    <a:p>
                      <a:pPr algn="r" fontAlgn="t"/>
                      <a:r>
                        <a:rPr lang="ru-RU" sz="800" u="none" strike="noStrike" dirty="0">
                          <a:effectLst/>
                        </a:rPr>
                        <a:t>190 291,8</a:t>
                      </a:r>
                      <a:endParaRPr lang="ru-RU" sz="800" b="0" i="0" u="none" strike="noStrike" dirty="0">
                        <a:effectLst/>
                        <a:latin typeface="Times New Roman"/>
                      </a:endParaRPr>
                    </a:p>
                  </a:txBody>
                  <a:tcPr marL="7388" marR="88655" marT="7388" marB="0"/>
                </a:tc>
                <a:tc>
                  <a:txBody>
                    <a:bodyPr/>
                    <a:lstStyle/>
                    <a:p>
                      <a:pPr algn="r" fontAlgn="t"/>
                      <a:r>
                        <a:rPr lang="ru-RU" sz="800" u="none" strike="noStrike">
                          <a:effectLst/>
                        </a:rPr>
                        <a:t>99,9</a:t>
                      </a:r>
                      <a:endParaRPr lang="ru-RU" sz="800" b="0" i="0" u="none" strike="noStrike">
                        <a:effectLst/>
                        <a:latin typeface="Times New Roman"/>
                      </a:endParaRPr>
                    </a:p>
                  </a:txBody>
                  <a:tcPr marL="7388" marR="88655" marT="7388" marB="0"/>
                </a:tc>
                <a:tc>
                  <a:txBody>
                    <a:bodyPr/>
                    <a:lstStyle/>
                    <a:p>
                      <a:pPr algn="ctr" fontAlgn="b"/>
                      <a:r>
                        <a:rPr lang="ru-RU" sz="800" u="none" strike="noStrike">
                          <a:effectLst/>
                        </a:rPr>
                        <a:t>7,7</a:t>
                      </a:r>
                      <a:endParaRPr lang="ru-RU" sz="800" b="0" i="0" u="none" strike="noStrike">
                        <a:effectLst/>
                        <a:latin typeface="Times New Roman"/>
                      </a:endParaRPr>
                    </a:p>
                  </a:txBody>
                  <a:tcPr marL="7388" marR="7388" marT="7388" marB="0" anchor="b"/>
                </a:tc>
              </a:tr>
              <a:tr h="162535">
                <a:tc>
                  <a:txBody>
                    <a:bodyPr/>
                    <a:lstStyle/>
                    <a:p>
                      <a:pPr algn="l" fontAlgn="t"/>
                      <a:r>
                        <a:rPr lang="ru-RU" sz="800" u="none" strike="noStrike">
                          <a:effectLst/>
                        </a:rPr>
                        <a:t>Социальная политика</a:t>
                      </a:r>
                      <a:endParaRPr lang="ru-RU" sz="800" b="0" i="0" u="none" strike="noStrike">
                        <a:effectLst/>
                        <a:latin typeface="Times New Roman"/>
                      </a:endParaRPr>
                    </a:p>
                  </a:txBody>
                  <a:tcPr marL="7388" marR="7388" marT="7388" marB="0"/>
                </a:tc>
                <a:tc>
                  <a:txBody>
                    <a:bodyPr/>
                    <a:lstStyle/>
                    <a:p>
                      <a:pPr algn="ctr" fontAlgn="t"/>
                      <a:r>
                        <a:rPr lang="ru-RU" sz="800" u="none" strike="noStrike">
                          <a:effectLst/>
                        </a:rPr>
                        <a:t>10</a:t>
                      </a:r>
                      <a:endParaRPr lang="ru-RU" sz="800" b="0" i="0" u="none" strike="noStrike">
                        <a:effectLst/>
                        <a:latin typeface="Times New Roman"/>
                      </a:endParaRPr>
                    </a:p>
                  </a:txBody>
                  <a:tcPr marL="7388" marR="7388" marT="7388" marB="0"/>
                </a:tc>
                <a:tc>
                  <a:txBody>
                    <a:bodyPr/>
                    <a:lstStyle/>
                    <a:p>
                      <a:pPr algn="r" fontAlgn="t"/>
                      <a:r>
                        <a:rPr lang="ru-RU" sz="800" u="none" strike="noStrike">
                          <a:effectLst/>
                        </a:rPr>
                        <a:t>67 916,3</a:t>
                      </a:r>
                      <a:endParaRPr lang="ru-RU" sz="800" b="0" i="0" u="none" strike="noStrike">
                        <a:effectLst/>
                        <a:latin typeface="Times New Roman"/>
                      </a:endParaRPr>
                    </a:p>
                  </a:txBody>
                  <a:tcPr marL="7388" marR="88655" marT="7388" marB="0"/>
                </a:tc>
                <a:tc>
                  <a:txBody>
                    <a:bodyPr/>
                    <a:lstStyle/>
                    <a:p>
                      <a:pPr algn="r" fontAlgn="t"/>
                      <a:r>
                        <a:rPr lang="ru-RU" sz="800" u="none" strike="noStrike">
                          <a:effectLst/>
                        </a:rPr>
                        <a:t>63 426,7</a:t>
                      </a:r>
                      <a:endParaRPr lang="ru-RU" sz="800" b="0" i="0" u="none" strike="noStrike">
                        <a:effectLst/>
                        <a:latin typeface="Times New Roman"/>
                      </a:endParaRPr>
                    </a:p>
                  </a:txBody>
                  <a:tcPr marL="7388" marR="88655" marT="7388" marB="0"/>
                </a:tc>
                <a:tc>
                  <a:txBody>
                    <a:bodyPr/>
                    <a:lstStyle/>
                    <a:p>
                      <a:pPr algn="r" fontAlgn="t"/>
                      <a:r>
                        <a:rPr lang="ru-RU" sz="800" u="none" strike="noStrike">
                          <a:effectLst/>
                        </a:rPr>
                        <a:t>93,4</a:t>
                      </a:r>
                      <a:endParaRPr lang="ru-RU" sz="800" b="0" i="0" u="none" strike="noStrike">
                        <a:effectLst/>
                        <a:latin typeface="Times New Roman"/>
                      </a:endParaRPr>
                    </a:p>
                  </a:txBody>
                  <a:tcPr marL="7388" marR="88655" marT="7388" marB="0"/>
                </a:tc>
                <a:tc>
                  <a:txBody>
                    <a:bodyPr/>
                    <a:lstStyle/>
                    <a:p>
                      <a:pPr algn="ctr" fontAlgn="b"/>
                      <a:r>
                        <a:rPr lang="ru-RU" sz="800" u="none" strike="noStrike">
                          <a:effectLst/>
                        </a:rPr>
                        <a:t>2,6</a:t>
                      </a:r>
                      <a:endParaRPr lang="ru-RU" sz="800" b="0" i="0" u="none" strike="noStrike">
                        <a:effectLst/>
                        <a:latin typeface="Times New Roman"/>
                      </a:endParaRPr>
                    </a:p>
                  </a:txBody>
                  <a:tcPr marL="7388" marR="7388" marT="7388" marB="0" anchor="b"/>
                </a:tc>
              </a:tr>
              <a:tr h="162535">
                <a:tc>
                  <a:txBody>
                    <a:bodyPr/>
                    <a:lstStyle/>
                    <a:p>
                      <a:pPr algn="l" fontAlgn="t"/>
                      <a:r>
                        <a:rPr lang="ru-RU" sz="800" u="none" strike="noStrike">
                          <a:effectLst/>
                        </a:rPr>
                        <a:t>Физическая культура и спорт</a:t>
                      </a:r>
                      <a:endParaRPr lang="ru-RU" sz="800" b="0" i="0" u="none" strike="noStrike">
                        <a:effectLst/>
                        <a:latin typeface="Times New Roman"/>
                      </a:endParaRPr>
                    </a:p>
                  </a:txBody>
                  <a:tcPr marL="7388" marR="7388" marT="7388" marB="0"/>
                </a:tc>
                <a:tc>
                  <a:txBody>
                    <a:bodyPr/>
                    <a:lstStyle/>
                    <a:p>
                      <a:pPr algn="ctr" fontAlgn="t"/>
                      <a:r>
                        <a:rPr lang="ru-RU" sz="800" u="none" strike="noStrike">
                          <a:effectLst/>
                        </a:rPr>
                        <a:t>11</a:t>
                      </a:r>
                      <a:endParaRPr lang="ru-RU" sz="800" b="0" i="0" u="none" strike="noStrike">
                        <a:effectLst/>
                        <a:latin typeface="Times New Roman"/>
                      </a:endParaRPr>
                    </a:p>
                  </a:txBody>
                  <a:tcPr marL="7388" marR="7388" marT="7388" marB="0"/>
                </a:tc>
                <a:tc>
                  <a:txBody>
                    <a:bodyPr/>
                    <a:lstStyle/>
                    <a:p>
                      <a:pPr algn="r" fontAlgn="t"/>
                      <a:r>
                        <a:rPr lang="ru-RU" sz="800" u="none" strike="noStrike">
                          <a:effectLst/>
                        </a:rPr>
                        <a:t>3 938,7</a:t>
                      </a:r>
                      <a:endParaRPr lang="ru-RU" sz="800" b="0" i="0" u="none" strike="noStrike">
                        <a:effectLst/>
                        <a:latin typeface="Times New Roman"/>
                      </a:endParaRPr>
                    </a:p>
                  </a:txBody>
                  <a:tcPr marL="7388" marR="88655" marT="7388" marB="0"/>
                </a:tc>
                <a:tc>
                  <a:txBody>
                    <a:bodyPr/>
                    <a:lstStyle/>
                    <a:p>
                      <a:pPr algn="r" fontAlgn="t"/>
                      <a:r>
                        <a:rPr lang="ru-RU" sz="800" u="none" strike="noStrike">
                          <a:effectLst/>
                        </a:rPr>
                        <a:t>3 796,2</a:t>
                      </a:r>
                      <a:endParaRPr lang="ru-RU" sz="800" b="0" i="0" u="none" strike="noStrike">
                        <a:effectLst/>
                        <a:latin typeface="Times New Roman"/>
                      </a:endParaRPr>
                    </a:p>
                  </a:txBody>
                  <a:tcPr marL="7388" marR="88655" marT="7388" marB="0"/>
                </a:tc>
                <a:tc>
                  <a:txBody>
                    <a:bodyPr/>
                    <a:lstStyle/>
                    <a:p>
                      <a:pPr algn="r" fontAlgn="t"/>
                      <a:r>
                        <a:rPr lang="ru-RU" sz="800" u="none" strike="noStrike">
                          <a:effectLst/>
                        </a:rPr>
                        <a:t>96,4</a:t>
                      </a:r>
                      <a:endParaRPr lang="ru-RU" sz="800" b="0" i="0" u="none" strike="noStrike">
                        <a:effectLst/>
                        <a:latin typeface="Times New Roman"/>
                      </a:endParaRPr>
                    </a:p>
                  </a:txBody>
                  <a:tcPr marL="7388" marR="88655" marT="7388" marB="0"/>
                </a:tc>
                <a:tc>
                  <a:txBody>
                    <a:bodyPr/>
                    <a:lstStyle/>
                    <a:p>
                      <a:pPr algn="ctr" fontAlgn="b"/>
                      <a:r>
                        <a:rPr lang="ru-RU" sz="800" u="none" strike="noStrike">
                          <a:effectLst/>
                        </a:rPr>
                        <a:t>0,2</a:t>
                      </a:r>
                      <a:endParaRPr lang="ru-RU" sz="800" b="0" i="0" u="none" strike="noStrike">
                        <a:effectLst/>
                        <a:latin typeface="Times New Roman"/>
                      </a:endParaRPr>
                    </a:p>
                  </a:txBody>
                  <a:tcPr marL="7388" marR="7388" marT="7388" marB="0" anchor="b"/>
                </a:tc>
              </a:tr>
              <a:tr h="162535">
                <a:tc>
                  <a:txBody>
                    <a:bodyPr/>
                    <a:lstStyle/>
                    <a:p>
                      <a:pPr algn="l" fontAlgn="t"/>
                      <a:r>
                        <a:rPr lang="ru-RU" sz="800" u="none" strike="noStrike">
                          <a:effectLst/>
                        </a:rPr>
                        <a:t>Средства массовой информации</a:t>
                      </a:r>
                      <a:endParaRPr lang="ru-RU" sz="800" b="0" i="0" u="none" strike="noStrike">
                        <a:effectLst/>
                        <a:latin typeface="Times New Roman"/>
                      </a:endParaRPr>
                    </a:p>
                  </a:txBody>
                  <a:tcPr marL="7388" marR="7388" marT="7388" marB="0"/>
                </a:tc>
                <a:tc>
                  <a:txBody>
                    <a:bodyPr/>
                    <a:lstStyle/>
                    <a:p>
                      <a:pPr algn="ctr" fontAlgn="t"/>
                      <a:r>
                        <a:rPr lang="ru-RU" sz="800" u="none" strike="noStrike">
                          <a:effectLst/>
                        </a:rPr>
                        <a:t>12</a:t>
                      </a:r>
                      <a:endParaRPr lang="ru-RU" sz="800" b="0" i="0" u="none" strike="noStrike">
                        <a:effectLst/>
                        <a:latin typeface="Times New Roman"/>
                      </a:endParaRPr>
                    </a:p>
                  </a:txBody>
                  <a:tcPr marL="7388" marR="7388" marT="7388" marB="0"/>
                </a:tc>
                <a:tc>
                  <a:txBody>
                    <a:bodyPr/>
                    <a:lstStyle/>
                    <a:p>
                      <a:pPr algn="r" fontAlgn="t"/>
                      <a:r>
                        <a:rPr lang="ru-RU" sz="800" u="none" strike="noStrike">
                          <a:effectLst/>
                        </a:rPr>
                        <a:t>15 000,1</a:t>
                      </a:r>
                      <a:endParaRPr lang="ru-RU" sz="800" b="0" i="0" u="none" strike="noStrike">
                        <a:effectLst/>
                        <a:latin typeface="Times New Roman"/>
                      </a:endParaRPr>
                    </a:p>
                  </a:txBody>
                  <a:tcPr marL="7388" marR="88655" marT="7388" marB="0"/>
                </a:tc>
                <a:tc>
                  <a:txBody>
                    <a:bodyPr/>
                    <a:lstStyle/>
                    <a:p>
                      <a:pPr algn="r" fontAlgn="t"/>
                      <a:r>
                        <a:rPr lang="ru-RU" sz="800" u="none" strike="noStrike">
                          <a:effectLst/>
                        </a:rPr>
                        <a:t>15 000,1</a:t>
                      </a:r>
                      <a:endParaRPr lang="ru-RU" sz="800" b="0" i="0" u="none" strike="noStrike">
                        <a:effectLst/>
                        <a:latin typeface="Times New Roman"/>
                      </a:endParaRPr>
                    </a:p>
                  </a:txBody>
                  <a:tcPr marL="7388" marR="88655" marT="7388" marB="0"/>
                </a:tc>
                <a:tc>
                  <a:txBody>
                    <a:bodyPr/>
                    <a:lstStyle/>
                    <a:p>
                      <a:pPr algn="r" fontAlgn="t"/>
                      <a:r>
                        <a:rPr lang="ru-RU" sz="800" u="none" strike="noStrike">
                          <a:effectLst/>
                        </a:rPr>
                        <a:t>100,0</a:t>
                      </a:r>
                      <a:endParaRPr lang="ru-RU" sz="800" b="0" i="0" u="none" strike="noStrike">
                        <a:effectLst/>
                        <a:latin typeface="Times New Roman"/>
                      </a:endParaRPr>
                    </a:p>
                  </a:txBody>
                  <a:tcPr marL="7388" marR="88655" marT="7388" marB="0"/>
                </a:tc>
                <a:tc>
                  <a:txBody>
                    <a:bodyPr/>
                    <a:lstStyle/>
                    <a:p>
                      <a:pPr algn="ctr" fontAlgn="b"/>
                      <a:r>
                        <a:rPr lang="ru-RU" sz="800" u="none" strike="noStrike">
                          <a:effectLst/>
                        </a:rPr>
                        <a:t>0,6</a:t>
                      </a:r>
                      <a:endParaRPr lang="ru-RU" sz="800" b="0" i="0" u="none" strike="noStrike">
                        <a:effectLst/>
                        <a:latin typeface="Times New Roman"/>
                      </a:endParaRPr>
                    </a:p>
                  </a:txBody>
                  <a:tcPr marL="7388" marR="7388" marT="7388" marB="0" anchor="b"/>
                </a:tc>
              </a:tr>
              <a:tr h="147759">
                <a:tc>
                  <a:txBody>
                    <a:bodyPr/>
                    <a:lstStyle/>
                    <a:p>
                      <a:pPr algn="l" fontAlgn="b"/>
                      <a:r>
                        <a:rPr lang="ru-RU" sz="900" b="1" u="none" strike="noStrike">
                          <a:effectLst/>
                        </a:rPr>
                        <a:t>ВСЕГО РАСХОДОВ</a:t>
                      </a:r>
                      <a:endParaRPr lang="ru-RU" sz="900" b="1" i="0" u="none" strike="noStrike">
                        <a:effectLst/>
                        <a:latin typeface="Times New Roman"/>
                      </a:endParaRPr>
                    </a:p>
                  </a:txBody>
                  <a:tcPr marL="7388" marR="7388" marT="7388" marB="0" anchor="b"/>
                </a:tc>
                <a:tc>
                  <a:txBody>
                    <a:bodyPr/>
                    <a:lstStyle/>
                    <a:p>
                      <a:pPr algn="ctr" fontAlgn="b"/>
                      <a:r>
                        <a:rPr lang="ru-RU" sz="900" b="1" u="none" strike="noStrike" dirty="0">
                          <a:effectLst/>
                        </a:rPr>
                        <a:t> </a:t>
                      </a:r>
                      <a:endParaRPr lang="ru-RU" sz="900" b="1" i="0" u="none" strike="noStrike" dirty="0">
                        <a:effectLst/>
                        <a:latin typeface="Times New Roman"/>
                      </a:endParaRPr>
                    </a:p>
                  </a:txBody>
                  <a:tcPr marL="7388" marR="7388" marT="7388" marB="0" anchor="b"/>
                </a:tc>
                <a:tc>
                  <a:txBody>
                    <a:bodyPr/>
                    <a:lstStyle/>
                    <a:p>
                      <a:pPr algn="ctr" fontAlgn="b"/>
                      <a:r>
                        <a:rPr lang="ru-RU" sz="900" b="1" u="none" strike="noStrike">
                          <a:effectLst/>
                        </a:rPr>
                        <a:t>  2 558 127,9   </a:t>
                      </a:r>
                      <a:endParaRPr lang="ru-RU" sz="900" b="1" i="0" u="none" strike="noStrike">
                        <a:effectLst/>
                        <a:latin typeface="Times New Roman"/>
                      </a:endParaRPr>
                    </a:p>
                  </a:txBody>
                  <a:tcPr marL="7388" marR="7388" marT="7388" marB="0" anchor="b"/>
                </a:tc>
                <a:tc>
                  <a:txBody>
                    <a:bodyPr/>
                    <a:lstStyle/>
                    <a:p>
                      <a:pPr algn="ctr" fontAlgn="b"/>
                      <a:r>
                        <a:rPr lang="ru-RU" sz="900" b="1" u="none" strike="noStrike">
                          <a:effectLst/>
                        </a:rPr>
                        <a:t> 2 486 230,5   </a:t>
                      </a:r>
                      <a:endParaRPr lang="ru-RU" sz="900" b="1" i="0" u="none" strike="noStrike">
                        <a:effectLst/>
                        <a:latin typeface="Times New Roman"/>
                      </a:endParaRPr>
                    </a:p>
                  </a:txBody>
                  <a:tcPr marL="7388" marR="7388" marT="7388" marB="0" anchor="b"/>
                </a:tc>
                <a:tc>
                  <a:txBody>
                    <a:bodyPr/>
                    <a:lstStyle/>
                    <a:p>
                      <a:pPr algn="r" fontAlgn="t"/>
                      <a:r>
                        <a:rPr lang="ru-RU" sz="800" b="1" u="none" strike="noStrike">
                          <a:effectLst/>
                        </a:rPr>
                        <a:t>97,2</a:t>
                      </a:r>
                      <a:endParaRPr lang="ru-RU" sz="800" b="1" i="0" u="none" strike="noStrike">
                        <a:effectLst/>
                        <a:latin typeface="Times New Roman"/>
                      </a:endParaRPr>
                    </a:p>
                  </a:txBody>
                  <a:tcPr marL="7388" marR="88655" marT="7388" marB="0"/>
                </a:tc>
                <a:tc>
                  <a:txBody>
                    <a:bodyPr/>
                    <a:lstStyle/>
                    <a:p>
                      <a:pPr algn="ctr" fontAlgn="b"/>
                      <a:r>
                        <a:rPr lang="ru-RU" sz="900" b="1" u="none" strike="noStrike" dirty="0">
                          <a:effectLst/>
                        </a:rPr>
                        <a:t>100,0</a:t>
                      </a:r>
                      <a:endParaRPr lang="ru-RU" sz="900" b="1" i="0" u="none" strike="noStrike" dirty="0">
                        <a:effectLst/>
                        <a:latin typeface="Times New Roman"/>
                      </a:endParaRPr>
                    </a:p>
                  </a:txBody>
                  <a:tcPr marL="7388" marR="7388" marT="7388" marB="0" anchor="b"/>
                </a:tc>
              </a:tr>
            </a:tbl>
          </a:graphicData>
        </a:graphic>
      </p:graphicFrame>
    </p:spTree>
    <p:extLst>
      <p:ext uri="{BB962C8B-B14F-4D97-AF65-F5344CB8AC3E}">
        <p14:creationId xmlns:p14="http://schemas.microsoft.com/office/powerpoint/2010/main" val="10466012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ttp://otvetin.ru/uploads/posts/2010-09/1283802459_den_studenta.jpg"/>
          <p:cNvSpPr>
            <a:spLocks noChangeAspect="1" noChangeArrowheads="1"/>
          </p:cNvSpPr>
          <p:nvPr/>
        </p:nvSpPr>
        <p:spPr bwMode="auto">
          <a:xfrm>
            <a:off x="155575" y="-2544763"/>
            <a:ext cx="4333875" cy="53149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dirty="0">
              <a:solidFill>
                <a:prstClr val="white"/>
              </a:solidFill>
            </a:endParaRPr>
          </a:p>
        </p:txBody>
      </p:sp>
      <p:sp>
        <p:nvSpPr>
          <p:cNvPr id="3" name="AutoShape 4" descr="http://otvetin.ru/uploads/posts/2010-09/1283802459_den_studenta.jpg"/>
          <p:cNvSpPr>
            <a:spLocks noChangeAspect="1" noChangeArrowheads="1"/>
          </p:cNvSpPr>
          <p:nvPr/>
        </p:nvSpPr>
        <p:spPr bwMode="auto">
          <a:xfrm>
            <a:off x="307975" y="1412776"/>
            <a:ext cx="4333875" cy="150981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dirty="0">
              <a:solidFill>
                <a:prstClr val="white"/>
              </a:solidFill>
            </a:endParaRPr>
          </a:p>
        </p:txBody>
      </p:sp>
      <p:sp>
        <p:nvSpPr>
          <p:cNvPr id="5" name="Прямоугольник 4"/>
          <p:cNvSpPr/>
          <p:nvPr/>
        </p:nvSpPr>
        <p:spPr>
          <a:xfrm>
            <a:off x="899592" y="1090514"/>
            <a:ext cx="7378603" cy="734355"/>
          </a:xfrm>
          <a:prstGeom prst="rect">
            <a:avLst/>
          </a:prstGeom>
          <a:solidFill>
            <a:schemeClr val="bg1"/>
          </a:solidFill>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700" b="1" dirty="0" smtClean="0">
                <a:solidFill>
                  <a:schemeClr val="tx1"/>
                </a:solidFill>
              </a:rPr>
              <a:t>Расходы бюджета ЗАТО г. Североморск в 201</a:t>
            </a:r>
            <a:r>
              <a:rPr lang="en-US" sz="1700" b="1" dirty="0" smtClean="0">
                <a:solidFill>
                  <a:schemeClr val="tx1"/>
                </a:solidFill>
              </a:rPr>
              <a:t>5</a:t>
            </a:r>
            <a:r>
              <a:rPr lang="ru-RU" sz="1700" b="1" dirty="0" smtClean="0">
                <a:solidFill>
                  <a:schemeClr val="tx1"/>
                </a:solidFill>
              </a:rPr>
              <a:t> году составили</a:t>
            </a:r>
          </a:p>
          <a:p>
            <a:pPr algn="r"/>
            <a:r>
              <a:rPr lang="ru-RU" sz="1700" b="1" dirty="0" smtClean="0">
                <a:solidFill>
                  <a:schemeClr val="tx1"/>
                </a:solidFill>
              </a:rPr>
              <a:t> </a:t>
            </a:r>
            <a:r>
              <a:rPr lang="en-US" sz="1700" b="1" dirty="0" smtClean="0">
                <a:solidFill>
                  <a:schemeClr val="tx1"/>
                </a:solidFill>
              </a:rPr>
              <a:t>1 680 524,7 </a:t>
            </a:r>
            <a:r>
              <a:rPr lang="ru-RU" sz="1700" b="1" dirty="0" smtClean="0">
                <a:solidFill>
                  <a:schemeClr val="tx1"/>
                </a:solidFill>
              </a:rPr>
              <a:t>тыс. рублей</a:t>
            </a:r>
            <a:r>
              <a:rPr lang="ru-RU" sz="1700" dirty="0" smtClean="0">
                <a:solidFill>
                  <a:prstClr val="white"/>
                </a:solidFill>
              </a:rPr>
              <a:t>. </a:t>
            </a:r>
            <a:endParaRPr lang="ru-RU" sz="1700" dirty="0">
              <a:solidFill>
                <a:prstClr val="white"/>
              </a:solidFill>
            </a:endParaRPr>
          </a:p>
        </p:txBody>
      </p:sp>
      <p:sp>
        <p:nvSpPr>
          <p:cNvPr id="6" name="TextBox 5"/>
          <p:cNvSpPr txBox="1"/>
          <p:nvPr/>
        </p:nvSpPr>
        <p:spPr>
          <a:xfrm>
            <a:off x="971600" y="1844824"/>
            <a:ext cx="7200800" cy="1169551"/>
          </a:xfrm>
          <a:prstGeom prst="rect">
            <a:avLst/>
          </a:prstGeom>
          <a:noFill/>
        </p:spPr>
        <p:txBody>
          <a:bodyPr wrap="square" rtlCol="0">
            <a:spAutoFit/>
          </a:bodyPr>
          <a:lstStyle/>
          <a:p>
            <a:pPr algn="just"/>
            <a:r>
              <a:rPr lang="ru-RU" sz="1400" dirty="0" smtClean="0"/>
              <a:t>За счет средств бюджета ЗАТО г. Североморск осуществлялась реализация муниципальной программы «Развитие образования ЗАТО г. Североморск» и подпрограммы «Совершенствование предоставления дополнительного образования детям в сфере культуры». В рамках этих программ/подпрограмм обеспечена деятельность </a:t>
            </a:r>
            <a:r>
              <a:rPr lang="en-US" sz="1400" dirty="0" smtClean="0"/>
              <a:t>44</a:t>
            </a:r>
            <a:r>
              <a:rPr lang="ru-RU" sz="1400" dirty="0" smtClean="0"/>
              <a:t> муниципальных учреждени</a:t>
            </a:r>
            <a:r>
              <a:rPr lang="ru-RU" sz="1400" dirty="0"/>
              <a:t>я</a:t>
            </a:r>
            <a:r>
              <a:rPr lang="ru-RU" sz="1400" dirty="0" smtClean="0"/>
              <a:t>.  </a:t>
            </a:r>
          </a:p>
        </p:txBody>
      </p:sp>
      <p:sp>
        <p:nvSpPr>
          <p:cNvPr id="4" name="TextBox 3"/>
          <p:cNvSpPr txBox="1"/>
          <p:nvPr/>
        </p:nvSpPr>
        <p:spPr>
          <a:xfrm>
            <a:off x="4895379" y="3024314"/>
            <a:ext cx="3382815" cy="3046988"/>
          </a:xfrm>
          <a:prstGeom prst="rect">
            <a:avLst/>
          </a:prstGeom>
          <a:solidFill>
            <a:schemeClr val="accent1">
              <a:lumMod val="20000"/>
              <a:lumOff val="80000"/>
            </a:schemeClr>
          </a:solidFill>
        </p:spPr>
        <p:txBody>
          <a:bodyPr wrap="square" rtlCol="0">
            <a:spAutoFit/>
          </a:bodyPr>
          <a:lstStyle/>
          <a:p>
            <a:pPr algn="just"/>
            <a:r>
              <a:rPr lang="en-US" sz="1200" dirty="0" smtClean="0"/>
              <a:t>        </a:t>
            </a:r>
            <a:r>
              <a:rPr lang="ru-RU" sz="1200" dirty="0" smtClean="0"/>
              <a:t>За счет собственных  средств бюджета ЗАТО г. Североморск и субсидий из областного бюджета  осуществлялось финансирование социально – значимых объектов капитального строительства  - детских дошкольных учреждений. Фактические расходы на строительство составили: </a:t>
            </a:r>
            <a:endParaRPr lang="ru-RU" sz="1200" dirty="0"/>
          </a:p>
          <a:p>
            <a:pPr marL="171450" indent="-171450" algn="just">
              <a:buFontTx/>
              <a:buChar char="-"/>
            </a:pPr>
            <a:r>
              <a:rPr lang="ru-RU" sz="1200" dirty="0" smtClean="0"/>
              <a:t>Детского сада на 220 мест по ул. Кирова  в сумме 228 027,8 тыс. руб. (срок ввода 2015 год);</a:t>
            </a:r>
          </a:p>
          <a:p>
            <a:pPr marL="171450" indent="-171450" algn="just">
              <a:buFontTx/>
              <a:buChar char="-"/>
            </a:pPr>
            <a:r>
              <a:rPr lang="ru-RU" sz="1200" dirty="0" smtClean="0"/>
              <a:t>Детского сада на 220 мест в н.п. Североморск-3 в сумме 35 733,5 тыс. руб. (срок ввода 2017 год)</a:t>
            </a:r>
            <a:r>
              <a:rPr lang="en-US" sz="1200" dirty="0" smtClean="0"/>
              <a:t>,</a:t>
            </a:r>
            <a:endParaRPr lang="ru-RU" sz="1200" dirty="0" smtClean="0"/>
          </a:p>
          <a:p>
            <a:pPr marL="171450" indent="-171450" algn="just">
              <a:buFontTx/>
              <a:buChar char="-"/>
            </a:pPr>
            <a:r>
              <a:rPr lang="ru-RU" sz="1200" dirty="0" smtClean="0"/>
              <a:t>Детского сада на 140 мест по ул. Флотских строителей.</a:t>
            </a:r>
          </a:p>
        </p:txBody>
      </p:sp>
      <p:sp>
        <p:nvSpPr>
          <p:cNvPr id="7" name="TextBox 6"/>
          <p:cNvSpPr txBox="1"/>
          <p:nvPr/>
        </p:nvSpPr>
        <p:spPr>
          <a:xfrm>
            <a:off x="4067944" y="721182"/>
            <a:ext cx="3986989" cy="369332"/>
          </a:xfrm>
          <a:prstGeom prst="rect">
            <a:avLst/>
          </a:prstGeom>
          <a:solidFill>
            <a:srgbClr val="FFC7AB"/>
          </a:solidFill>
          <a:effectLst>
            <a:softEdge rad="127000"/>
          </a:effectLst>
        </p:spPr>
        <p:txBody>
          <a:bodyPr wrap="none" rtlCol="0">
            <a:spAutoFit/>
          </a:bodyPr>
          <a:lstStyle/>
          <a:p>
            <a:r>
              <a:rPr lang="ru-RU" b="1" dirty="0" smtClean="0"/>
              <a:t>РАСХОДЫ НА ОБРАЗОВАНИЕ</a:t>
            </a:r>
            <a:endParaRPr lang="ru-RU" b="1" dirty="0"/>
          </a:p>
        </p:txBody>
      </p:sp>
      <p:graphicFrame>
        <p:nvGraphicFramePr>
          <p:cNvPr id="9" name="Диаграмма 8"/>
          <p:cNvGraphicFramePr/>
          <p:nvPr>
            <p:extLst>
              <p:ext uri="{D42A27DB-BD31-4B8C-83A1-F6EECF244321}">
                <p14:modId xmlns:p14="http://schemas.microsoft.com/office/powerpoint/2010/main" val="2764929961"/>
              </p:ext>
            </p:extLst>
          </p:nvPr>
        </p:nvGraphicFramePr>
        <p:xfrm>
          <a:off x="929768" y="3140968"/>
          <a:ext cx="3918148" cy="295232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254090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1115616" y="128193"/>
            <a:ext cx="6768752" cy="576064"/>
          </a:xfrm>
          <a:prstGeom prst="rect">
            <a:avLst/>
          </a:prstGeom>
          <a:solidFill>
            <a:srgbClr val="FFC7AB"/>
          </a:solidFill>
          <a:effectLst>
            <a:softEdge rad="127000"/>
          </a:effectLst>
        </p:spPr>
        <p:txBody>
          <a:bodyP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ru-RU" sz="2000" b="1" dirty="0"/>
              <a:t>Сведения о внесенных изменениях в бюджет ЗАТО г. Североморск на 2015 </a:t>
            </a:r>
            <a:r>
              <a:rPr lang="ru-RU" sz="2000" b="1" dirty="0" smtClean="0"/>
              <a:t>год (руб.)</a:t>
            </a:r>
            <a:endParaRPr lang="ru-RU" sz="2000" b="1" dirty="0"/>
          </a:p>
        </p:txBody>
      </p:sp>
      <p:graphicFrame>
        <p:nvGraphicFramePr>
          <p:cNvPr id="3" name="Таблица 2"/>
          <p:cNvGraphicFramePr>
            <a:graphicFrameLocks noGrp="1"/>
          </p:cNvGraphicFramePr>
          <p:nvPr>
            <p:extLst>
              <p:ext uri="{D42A27DB-BD31-4B8C-83A1-F6EECF244321}">
                <p14:modId xmlns:p14="http://schemas.microsoft.com/office/powerpoint/2010/main" val="309050889"/>
              </p:ext>
            </p:extLst>
          </p:nvPr>
        </p:nvGraphicFramePr>
        <p:xfrm>
          <a:off x="827583" y="764705"/>
          <a:ext cx="7560840" cy="5476708"/>
        </p:xfrm>
        <a:graphic>
          <a:graphicData uri="http://schemas.openxmlformats.org/drawingml/2006/table">
            <a:tbl>
              <a:tblPr>
                <a:effectLst>
                  <a:innerShdw blurRad="114300">
                    <a:prstClr val="black"/>
                  </a:innerShdw>
                </a:effectLst>
                <a:tableStyleId>{5C22544A-7EE6-4342-B048-85BDC9FD1C3A}</a:tableStyleId>
              </a:tblPr>
              <a:tblGrid>
                <a:gridCol w="2948728"/>
                <a:gridCol w="756084"/>
                <a:gridCol w="756084"/>
                <a:gridCol w="680476"/>
                <a:gridCol w="756084"/>
                <a:gridCol w="982909"/>
                <a:gridCol w="680475"/>
              </a:tblGrid>
              <a:tr h="379080">
                <a:tc>
                  <a:txBody>
                    <a:bodyPr/>
                    <a:lstStyle/>
                    <a:p>
                      <a:pPr algn="ctr" fontAlgn="ctr"/>
                      <a:r>
                        <a:rPr lang="ru-RU" sz="600" b="1" u="none" strike="noStrike" dirty="0">
                          <a:effectLst/>
                        </a:rPr>
                        <a:t>Решение Совета депутатов </a:t>
                      </a:r>
                      <a:endParaRPr lang="ru-RU" sz="600" b="1" i="0" u="none" strike="noStrike" dirty="0">
                        <a:solidFill>
                          <a:srgbClr val="000000"/>
                        </a:solidFill>
                        <a:effectLst/>
                        <a:latin typeface="Calibri"/>
                      </a:endParaRPr>
                    </a:p>
                  </a:txBody>
                  <a:tcPr marL="2310" marR="2310" marT="2310" marB="0" anchor="ctr"/>
                </a:tc>
                <a:tc>
                  <a:txBody>
                    <a:bodyPr/>
                    <a:lstStyle/>
                    <a:p>
                      <a:pPr algn="ctr" fontAlgn="ctr"/>
                      <a:r>
                        <a:rPr lang="ru-RU" sz="600" b="1" u="none" strike="noStrike" dirty="0">
                          <a:effectLst/>
                        </a:rPr>
                        <a:t>Доходы</a:t>
                      </a:r>
                      <a:endParaRPr lang="ru-RU" sz="600" b="1" i="0" u="none" strike="noStrike" dirty="0">
                        <a:solidFill>
                          <a:srgbClr val="000000"/>
                        </a:solidFill>
                        <a:effectLst/>
                        <a:latin typeface="Calibri"/>
                      </a:endParaRPr>
                    </a:p>
                  </a:txBody>
                  <a:tcPr marL="2310" marR="2310" marT="2310" marB="0" anchor="ctr"/>
                </a:tc>
                <a:tc>
                  <a:txBody>
                    <a:bodyPr/>
                    <a:lstStyle/>
                    <a:p>
                      <a:pPr algn="ctr" fontAlgn="ctr"/>
                      <a:r>
                        <a:rPr lang="ru-RU" sz="600" b="1" u="none" strike="noStrike" dirty="0">
                          <a:effectLst/>
                        </a:rPr>
                        <a:t>Расходы</a:t>
                      </a:r>
                      <a:endParaRPr lang="ru-RU" sz="600" b="1" i="0" u="none" strike="noStrike" dirty="0">
                        <a:solidFill>
                          <a:srgbClr val="000000"/>
                        </a:solidFill>
                        <a:effectLst/>
                        <a:latin typeface="Calibri"/>
                      </a:endParaRPr>
                    </a:p>
                  </a:txBody>
                  <a:tcPr marL="2310" marR="2310" marT="2310" marB="0" anchor="ctr"/>
                </a:tc>
                <a:tc>
                  <a:txBody>
                    <a:bodyPr/>
                    <a:lstStyle/>
                    <a:p>
                      <a:pPr algn="ctr" fontAlgn="ctr"/>
                      <a:r>
                        <a:rPr lang="ru-RU" sz="600" b="1" u="none" strike="noStrike">
                          <a:effectLst/>
                        </a:rPr>
                        <a:t>Дефицит (профицит)</a:t>
                      </a:r>
                      <a:endParaRPr lang="ru-RU" sz="600" b="1" i="0" u="none" strike="noStrike">
                        <a:solidFill>
                          <a:srgbClr val="000000"/>
                        </a:solidFill>
                        <a:effectLst/>
                        <a:latin typeface="Calibri"/>
                      </a:endParaRPr>
                    </a:p>
                  </a:txBody>
                  <a:tcPr marL="2310" marR="2310" marT="2310" marB="0" anchor="ctr"/>
                </a:tc>
                <a:tc>
                  <a:txBody>
                    <a:bodyPr/>
                    <a:lstStyle/>
                    <a:p>
                      <a:pPr algn="ctr" fontAlgn="ctr"/>
                      <a:r>
                        <a:rPr lang="ru-RU" sz="600" b="1" u="none" strike="noStrike">
                          <a:effectLst/>
                        </a:rPr>
                        <a:t>Доходы (с учетом изменений)</a:t>
                      </a:r>
                      <a:endParaRPr lang="ru-RU" sz="600" b="1" i="0" u="none" strike="noStrike">
                        <a:solidFill>
                          <a:srgbClr val="000000"/>
                        </a:solidFill>
                        <a:effectLst/>
                        <a:latin typeface="Calibri"/>
                      </a:endParaRPr>
                    </a:p>
                  </a:txBody>
                  <a:tcPr marL="2310" marR="2310" marT="2310" marB="0" anchor="ctr"/>
                </a:tc>
                <a:tc>
                  <a:txBody>
                    <a:bodyPr/>
                    <a:lstStyle/>
                    <a:p>
                      <a:pPr algn="ctr" fontAlgn="ctr"/>
                      <a:r>
                        <a:rPr lang="ru-RU" sz="600" b="1" u="none" strike="noStrike" dirty="0">
                          <a:effectLst/>
                        </a:rPr>
                        <a:t>Расходы (с учетом изменений)</a:t>
                      </a:r>
                      <a:endParaRPr lang="ru-RU" sz="600" b="1" i="0" u="none" strike="noStrike" dirty="0">
                        <a:solidFill>
                          <a:srgbClr val="000000"/>
                        </a:solidFill>
                        <a:effectLst/>
                        <a:latin typeface="Calibri"/>
                      </a:endParaRPr>
                    </a:p>
                  </a:txBody>
                  <a:tcPr marL="2310" marR="2310" marT="2310" marB="0" anchor="ctr"/>
                </a:tc>
                <a:tc>
                  <a:txBody>
                    <a:bodyPr/>
                    <a:lstStyle/>
                    <a:p>
                      <a:pPr algn="ctr" fontAlgn="ctr"/>
                      <a:r>
                        <a:rPr lang="ru-RU" sz="600" b="1" u="none" strike="noStrike" dirty="0">
                          <a:effectLst/>
                        </a:rPr>
                        <a:t>Дефицит (профицит) (с учетом изменений)</a:t>
                      </a:r>
                      <a:endParaRPr lang="ru-RU" sz="600" b="1" i="0" u="none" strike="noStrike" dirty="0">
                        <a:solidFill>
                          <a:srgbClr val="000000"/>
                        </a:solidFill>
                        <a:effectLst/>
                        <a:latin typeface="Calibri"/>
                      </a:endParaRPr>
                    </a:p>
                  </a:txBody>
                  <a:tcPr marL="2310" marR="2310" marT="2310" marB="0" anchor="ctr"/>
                </a:tc>
              </a:tr>
              <a:tr h="252458">
                <a:tc>
                  <a:txBody>
                    <a:bodyPr/>
                    <a:lstStyle/>
                    <a:p>
                      <a:pPr algn="l" fontAlgn="b"/>
                      <a:r>
                        <a:rPr lang="ru-RU" sz="600" u="none" strike="noStrike">
                          <a:effectLst/>
                        </a:rPr>
                        <a:t>от 23.12.2014№ 591 "О бюджете муниципального образования ЗАТО г. Североморск на 2015 год и на плановый период 2016 и 2017 гг."</a:t>
                      </a:r>
                      <a:endParaRPr lang="ru-RU" sz="600" b="0" i="0" u="none" strike="noStrike">
                        <a:solidFill>
                          <a:srgbClr val="000000"/>
                        </a:solidFill>
                        <a:effectLst/>
                        <a:latin typeface="Calibri"/>
                      </a:endParaRPr>
                    </a:p>
                  </a:txBody>
                  <a:tcPr marL="2310" marR="2310" marT="2310" marB="0" anchor="b"/>
                </a:tc>
                <a:tc>
                  <a:txBody>
                    <a:bodyPr/>
                    <a:lstStyle/>
                    <a:p>
                      <a:pPr algn="ctr" fontAlgn="ctr"/>
                      <a:r>
                        <a:rPr lang="ru-RU" sz="600" u="none" strike="noStrike" dirty="0">
                          <a:effectLst/>
                        </a:rPr>
                        <a:t>              2 504 180,2   </a:t>
                      </a:r>
                      <a:endParaRPr lang="ru-RU" sz="600" b="0" i="0" u="none" strike="noStrike" dirty="0">
                        <a:solidFill>
                          <a:srgbClr val="000000"/>
                        </a:solidFill>
                        <a:effectLst/>
                        <a:latin typeface="Calibri"/>
                      </a:endParaRPr>
                    </a:p>
                  </a:txBody>
                  <a:tcPr marL="2310" marR="2310" marT="2310" marB="0" anchor="ctr"/>
                </a:tc>
                <a:tc>
                  <a:txBody>
                    <a:bodyPr/>
                    <a:lstStyle/>
                    <a:p>
                      <a:pPr algn="ctr" fontAlgn="ctr"/>
                      <a:r>
                        <a:rPr lang="ru-RU" sz="600" u="none" strike="noStrike" dirty="0">
                          <a:effectLst/>
                        </a:rPr>
                        <a:t>            2 667 951,8   </a:t>
                      </a:r>
                      <a:endParaRPr lang="ru-RU" sz="600" b="0" i="0" u="none" strike="noStrike" dirty="0">
                        <a:solidFill>
                          <a:srgbClr val="000000"/>
                        </a:solidFill>
                        <a:effectLst/>
                        <a:latin typeface="Calibri"/>
                      </a:endParaRPr>
                    </a:p>
                  </a:txBody>
                  <a:tcPr marL="2310" marR="2310" marT="2310" marB="0" anchor="ctr"/>
                </a:tc>
                <a:tc>
                  <a:txBody>
                    <a:bodyPr/>
                    <a:lstStyle/>
                    <a:p>
                      <a:pPr algn="ctr" fontAlgn="ctr"/>
                      <a:r>
                        <a:rPr lang="ru-RU" sz="600" u="none" strike="noStrike" dirty="0">
                          <a:effectLst/>
                        </a:rPr>
                        <a:t>-   </a:t>
                      </a:r>
                      <a:r>
                        <a:rPr lang="ru-RU" sz="600" u="none" strike="noStrike" dirty="0" smtClean="0">
                          <a:effectLst/>
                        </a:rPr>
                        <a:t>163 </a:t>
                      </a:r>
                      <a:r>
                        <a:rPr lang="ru-RU" sz="600" u="none" strike="noStrike" dirty="0">
                          <a:effectLst/>
                        </a:rPr>
                        <a:t>771,5   </a:t>
                      </a:r>
                      <a:endParaRPr lang="ru-RU" sz="600" b="0" i="0" u="none" strike="noStrike" dirty="0">
                        <a:solidFill>
                          <a:srgbClr val="000000"/>
                        </a:solidFill>
                        <a:effectLst/>
                        <a:latin typeface="Calibri"/>
                      </a:endParaRPr>
                    </a:p>
                  </a:txBody>
                  <a:tcPr marL="2310" marR="2310" marT="2310" marB="0" anchor="ctr"/>
                </a:tc>
                <a:tc>
                  <a:txBody>
                    <a:bodyPr/>
                    <a:lstStyle/>
                    <a:p>
                      <a:pPr algn="ctr" fontAlgn="ctr"/>
                      <a:r>
                        <a:rPr lang="ru-RU" sz="600" u="none" strike="noStrike" dirty="0">
                          <a:effectLst/>
                        </a:rPr>
                        <a:t>             2 504 180,2   </a:t>
                      </a:r>
                      <a:endParaRPr lang="ru-RU" sz="600" b="0" i="0" u="none" strike="noStrike" dirty="0">
                        <a:solidFill>
                          <a:srgbClr val="000000"/>
                        </a:solidFill>
                        <a:effectLst/>
                        <a:latin typeface="Calibri"/>
                      </a:endParaRPr>
                    </a:p>
                  </a:txBody>
                  <a:tcPr marL="2310" marR="2310" marT="2310" marB="0" anchor="ctr"/>
                </a:tc>
                <a:tc>
                  <a:txBody>
                    <a:bodyPr/>
                    <a:lstStyle/>
                    <a:p>
                      <a:pPr algn="ctr" fontAlgn="ctr"/>
                      <a:r>
                        <a:rPr lang="ru-RU" sz="600" u="none" strike="noStrike" dirty="0">
                          <a:effectLst/>
                        </a:rPr>
                        <a:t>          2 667 951,8   </a:t>
                      </a:r>
                      <a:endParaRPr lang="ru-RU" sz="600" b="0" i="0" u="none" strike="noStrike" dirty="0">
                        <a:solidFill>
                          <a:srgbClr val="000000"/>
                        </a:solidFill>
                        <a:effectLst/>
                        <a:latin typeface="Calibri"/>
                      </a:endParaRPr>
                    </a:p>
                  </a:txBody>
                  <a:tcPr marL="2310" marR="2310" marT="2310" marB="0" anchor="ctr"/>
                </a:tc>
                <a:tc>
                  <a:txBody>
                    <a:bodyPr/>
                    <a:lstStyle/>
                    <a:p>
                      <a:pPr algn="ctr" fontAlgn="ctr"/>
                      <a:r>
                        <a:rPr lang="ru-RU" sz="600" u="none" strike="noStrike" dirty="0">
                          <a:effectLst/>
                        </a:rPr>
                        <a:t>-    </a:t>
                      </a:r>
                      <a:r>
                        <a:rPr lang="ru-RU" sz="600" u="none" strike="noStrike" dirty="0" smtClean="0">
                          <a:effectLst/>
                        </a:rPr>
                        <a:t>  </a:t>
                      </a:r>
                      <a:r>
                        <a:rPr lang="ru-RU" sz="600" u="none" strike="noStrike" dirty="0">
                          <a:effectLst/>
                        </a:rPr>
                        <a:t>163 771,6   </a:t>
                      </a:r>
                      <a:endParaRPr lang="ru-RU" sz="600" b="0" i="0" u="none" strike="noStrike" dirty="0">
                        <a:solidFill>
                          <a:srgbClr val="000000"/>
                        </a:solidFill>
                        <a:effectLst/>
                        <a:latin typeface="Calibri"/>
                      </a:endParaRPr>
                    </a:p>
                  </a:txBody>
                  <a:tcPr marL="2310" marR="2310" marT="2310" marB="0" anchor="ctr"/>
                </a:tc>
              </a:tr>
              <a:tr h="349293">
                <a:tc>
                  <a:txBody>
                    <a:bodyPr/>
                    <a:lstStyle/>
                    <a:p>
                      <a:pPr algn="l" fontAlgn="b"/>
                      <a:r>
                        <a:rPr lang="ru-RU" sz="600" u="none" strike="noStrike">
                          <a:effectLst/>
                        </a:rPr>
                        <a:t>от 20.01.2015 № 604 "О внесении изменений и дополнений в Решение Совета депутатов от 23.12.2014 г. "О бюджете муниципального образования ЗАТО г. Североморск на 2015 год и на плановый период 2016 и 2017 гг."</a:t>
                      </a:r>
                      <a:endParaRPr lang="ru-RU" sz="600" b="0" i="0" u="none" strike="noStrike">
                        <a:solidFill>
                          <a:srgbClr val="000000"/>
                        </a:solidFill>
                        <a:effectLst/>
                        <a:latin typeface="Calibri"/>
                      </a:endParaRPr>
                    </a:p>
                  </a:txBody>
                  <a:tcPr marL="2310" marR="2310" marT="2310" marB="0" anchor="b"/>
                </a:tc>
                <a:tc>
                  <a:txBody>
                    <a:bodyPr/>
                    <a:lstStyle/>
                    <a:p>
                      <a:pPr algn="ctr" fontAlgn="ctr"/>
                      <a:r>
                        <a:rPr lang="ru-RU" sz="600" u="none" strike="noStrike" dirty="0">
                          <a:effectLst/>
                        </a:rPr>
                        <a:t>-    </a:t>
                      </a:r>
                      <a:r>
                        <a:rPr lang="ru-RU" sz="600" u="none" strike="noStrike" dirty="0" smtClean="0">
                          <a:effectLst/>
                        </a:rPr>
                        <a:t>  </a:t>
                      </a:r>
                      <a:r>
                        <a:rPr lang="ru-RU" sz="600" u="none" strike="noStrike" dirty="0">
                          <a:effectLst/>
                        </a:rPr>
                        <a:t>0,0   </a:t>
                      </a:r>
                      <a:endParaRPr lang="ru-RU" sz="600" b="0" i="0" u="none" strike="noStrike" dirty="0">
                        <a:solidFill>
                          <a:srgbClr val="000000"/>
                        </a:solidFill>
                        <a:effectLst/>
                        <a:latin typeface="Calibri"/>
                      </a:endParaRPr>
                    </a:p>
                  </a:txBody>
                  <a:tcPr marL="2310" marR="2310" marT="2310" marB="0" anchor="ctr"/>
                </a:tc>
                <a:tc>
                  <a:txBody>
                    <a:bodyPr/>
                    <a:lstStyle/>
                    <a:p>
                      <a:pPr algn="ctr" fontAlgn="ctr"/>
                      <a:r>
                        <a:rPr lang="ru-RU" sz="600" u="none" strike="noStrike">
                          <a:effectLst/>
                        </a:rPr>
                        <a:t>                 13 237,9   </a:t>
                      </a:r>
                      <a:endParaRPr lang="ru-RU" sz="600" b="0" i="0" u="none" strike="noStrike">
                        <a:solidFill>
                          <a:srgbClr val="000000"/>
                        </a:solidFill>
                        <a:effectLst/>
                        <a:latin typeface="Calibri"/>
                      </a:endParaRPr>
                    </a:p>
                  </a:txBody>
                  <a:tcPr marL="2310" marR="2310" marT="2310" marB="0" anchor="ctr"/>
                </a:tc>
                <a:tc>
                  <a:txBody>
                    <a:bodyPr/>
                    <a:lstStyle/>
                    <a:p>
                      <a:pPr algn="ctr" fontAlgn="ctr"/>
                      <a:r>
                        <a:rPr lang="ru-RU" sz="600" u="none" strike="noStrike" dirty="0" smtClean="0">
                          <a:effectLst/>
                        </a:rPr>
                        <a:t>-    </a:t>
                      </a:r>
                      <a:r>
                        <a:rPr lang="ru-RU" sz="600" u="none" strike="noStrike" dirty="0">
                          <a:effectLst/>
                        </a:rPr>
                        <a:t>13 237,9   </a:t>
                      </a:r>
                      <a:endParaRPr lang="ru-RU" sz="600" b="0" i="0" u="none" strike="noStrike" dirty="0">
                        <a:solidFill>
                          <a:srgbClr val="000000"/>
                        </a:solidFill>
                        <a:effectLst/>
                        <a:latin typeface="Calibri"/>
                      </a:endParaRPr>
                    </a:p>
                  </a:txBody>
                  <a:tcPr marL="2310" marR="2310" marT="2310" marB="0" anchor="ctr"/>
                </a:tc>
                <a:tc>
                  <a:txBody>
                    <a:bodyPr/>
                    <a:lstStyle/>
                    <a:p>
                      <a:pPr algn="ctr" fontAlgn="ctr"/>
                      <a:r>
                        <a:rPr lang="ru-RU" sz="600" u="none" strike="noStrike" dirty="0">
                          <a:effectLst/>
                        </a:rPr>
                        <a:t>             2 504 180,2   </a:t>
                      </a:r>
                      <a:endParaRPr lang="ru-RU" sz="600" b="0" i="0" u="none" strike="noStrike" dirty="0">
                        <a:solidFill>
                          <a:srgbClr val="000000"/>
                        </a:solidFill>
                        <a:effectLst/>
                        <a:latin typeface="Calibri"/>
                      </a:endParaRPr>
                    </a:p>
                  </a:txBody>
                  <a:tcPr marL="2310" marR="2310" marT="2310" marB="0" anchor="ctr"/>
                </a:tc>
                <a:tc>
                  <a:txBody>
                    <a:bodyPr/>
                    <a:lstStyle/>
                    <a:p>
                      <a:pPr algn="ctr" fontAlgn="ctr"/>
                      <a:r>
                        <a:rPr lang="ru-RU" sz="600" u="none" strike="noStrike" dirty="0">
                          <a:effectLst/>
                        </a:rPr>
                        <a:t>          2 681 189,7   </a:t>
                      </a:r>
                      <a:endParaRPr lang="ru-RU" sz="600" b="0" i="0" u="none" strike="noStrike" dirty="0">
                        <a:solidFill>
                          <a:srgbClr val="000000"/>
                        </a:solidFill>
                        <a:effectLst/>
                        <a:latin typeface="Calibri"/>
                      </a:endParaRPr>
                    </a:p>
                  </a:txBody>
                  <a:tcPr marL="2310" marR="2310" marT="2310" marB="0" anchor="ctr"/>
                </a:tc>
                <a:tc>
                  <a:txBody>
                    <a:bodyPr/>
                    <a:lstStyle/>
                    <a:p>
                      <a:pPr algn="ctr" fontAlgn="ctr"/>
                      <a:r>
                        <a:rPr lang="ru-RU" sz="600" u="none" strike="noStrike" dirty="0">
                          <a:effectLst/>
                        </a:rPr>
                        <a:t>-   </a:t>
                      </a:r>
                      <a:r>
                        <a:rPr lang="ru-RU" sz="600" u="none" strike="noStrike" dirty="0" smtClean="0">
                          <a:effectLst/>
                        </a:rPr>
                        <a:t>  </a:t>
                      </a:r>
                      <a:r>
                        <a:rPr lang="ru-RU" sz="600" u="none" strike="noStrike" dirty="0">
                          <a:effectLst/>
                        </a:rPr>
                        <a:t>177 009,5   </a:t>
                      </a:r>
                      <a:endParaRPr lang="ru-RU" sz="600" b="0" i="0" u="none" strike="noStrike" dirty="0">
                        <a:solidFill>
                          <a:srgbClr val="000000"/>
                        </a:solidFill>
                        <a:effectLst/>
                        <a:latin typeface="Calibri"/>
                      </a:endParaRPr>
                    </a:p>
                  </a:txBody>
                  <a:tcPr marL="2310" marR="2310" marT="2310" marB="0" anchor="ctr"/>
                </a:tc>
              </a:tr>
              <a:tr h="370043">
                <a:tc>
                  <a:txBody>
                    <a:bodyPr/>
                    <a:lstStyle/>
                    <a:p>
                      <a:pPr algn="l" fontAlgn="b"/>
                      <a:r>
                        <a:rPr lang="ru-RU" sz="600" u="none" strike="noStrike">
                          <a:effectLst/>
                        </a:rPr>
                        <a:t>от 10.02.2015 № 611 "О внесении изменений и дополнений в Решение Совета депутатов от 23.12.2014 г. "О бюджете муниципального образования ЗАТО г. Североморск на 2015 год и на плановый период 2016 и 2017 гг."</a:t>
                      </a:r>
                      <a:endParaRPr lang="ru-RU" sz="600" b="0" i="0" u="none" strike="noStrike">
                        <a:solidFill>
                          <a:srgbClr val="000000"/>
                        </a:solidFill>
                        <a:effectLst/>
                        <a:latin typeface="Calibri"/>
                      </a:endParaRPr>
                    </a:p>
                  </a:txBody>
                  <a:tcPr marL="2310" marR="2310" marT="2310" marB="0" anchor="b"/>
                </a:tc>
                <a:tc>
                  <a:txBody>
                    <a:bodyPr/>
                    <a:lstStyle/>
                    <a:p>
                      <a:pPr algn="ctr" fontAlgn="ctr"/>
                      <a:r>
                        <a:rPr lang="ru-RU" sz="600" u="none" strike="noStrike">
                          <a:effectLst/>
                        </a:rPr>
                        <a:t>                                 -    </a:t>
                      </a:r>
                      <a:endParaRPr lang="ru-RU" sz="600" b="0" i="0" u="none" strike="noStrike">
                        <a:solidFill>
                          <a:srgbClr val="000000"/>
                        </a:solidFill>
                        <a:effectLst/>
                        <a:latin typeface="Calibri"/>
                      </a:endParaRPr>
                    </a:p>
                  </a:txBody>
                  <a:tcPr marL="2310" marR="2310" marT="2310" marB="0" anchor="ctr"/>
                </a:tc>
                <a:tc>
                  <a:txBody>
                    <a:bodyPr/>
                    <a:lstStyle/>
                    <a:p>
                      <a:pPr algn="ctr" fontAlgn="ctr"/>
                      <a:r>
                        <a:rPr lang="ru-RU" sz="600" u="none" strike="noStrike">
                          <a:effectLst/>
                        </a:rPr>
                        <a:t>               127 842,7   </a:t>
                      </a:r>
                      <a:endParaRPr lang="ru-RU" sz="600" b="0" i="0" u="none" strike="noStrike">
                        <a:solidFill>
                          <a:srgbClr val="000000"/>
                        </a:solidFill>
                        <a:effectLst/>
                        <a:latin typeface="Calibri"/>
                      </a:endParaRPr>
                    </a:p>
                  </a:txBody>
                  <a:tcPr marL="2310" marR="2310" marT="2310" marB="0" anchor="ctr"/>
                </a:tc>
                <a:tc>
                  <a:txBody>
                    <a:bodyPr/>
                    <a:lstStyle/>
                    <a:p>
                      <a:pPr algn="ctr" fontAlgn="ctr"/>
                      <a:r>
                        <a:rPr lang="ru-RU" sz="600" u="none" strike="noStrike" dirty="0">
                          <a:effectLst/>
                        </a:rPr>
                        <a:t>-   </a:t>
                      </a:r>
                      <a:r>
                        <a:rPr lang="ru-RU" sz="600" u="none" strike="noStrike" dirty="0" smtClean="0">
                          <a:effectLst/>
                        </a:rPr>
                        <a:t>   </a:t>
                      </a:r>
                      <a:r>
                        <a:rPr lang="ru-RU" sz="600" u="none" strike="noStrike" dirty="0">
                          <a:effectLst/>
                        </a:rPr>
                        <a:t>127 842,7   </a:t>
                      </a:r>
                      <a:endParaRPr lang="ru-RU" sz="600" b="0" i="0" u="none" strike="noStrike" dirty="0">
                        <a:solidFill>
                          <a:srgbClr val="000000"/>
                        </a:solidFill>
                        <a:effectLst/>
                        <a:latin typeface="Calibri"/>
                      </a:endParaRPr>
                    </a:p>
                  </a:txBody>
                  <a:tcPr marL="2310" marR="2310" marT="2310" marB="0" anchor="ctr"/>
                </a:tc>
                <a:tc>
                  <a:txBody>
                    <a:bodyPr/>
                    <a:lstStyle/>
                    <a:p>
                      <a:pPr algn="ctr" fontAlgn="ctr"/>
                      <a:r>
                        <a:rPr lang="ru-RU" sz="600" u="none" strike="noStrike" dirty="0">
                          <a:effectLst/>
                        </a:rPr>
                        <a:t>             2 504 180,2   </a:t>
                      </a:r>
                      <a:endParaRPr lang="ru-RU" sz="600" b="0" i="0" u="none" strike="noStrike" dirty="0">
                        <a:solidFill>
                          <a:srgbClr val="000000"/>
                        </a:solidFill>
                        <a:effectLst/>
                        <a:latin typeface="Calibri"/>
                      </a:endParaRPr>
                    </a:p>
                  </a:txBody>
                  <a:tcPr marL="2310" marR="2310" marT="2310" marB="0" anchor="ctr"/>
                </a:tc>
                <a:tc>
                  <a:txBody>
                    <a:bodyPr/>
                    <a:lstStyle/>
                    <a:p>
                      <a:pPr algn="ctr" fontAlgn="ctr"/>
                      <a:r>
                        <a:rPr lang="ru-RU" sz="600" u="none" strike="noStrike" dirty="0">
                          <a:effectLst/>
                        </a:rPr>
                        <a:t>          2 809 032,4   </a:t>
                      </a:r>
                      <a:endParaRPr lang="ru-RU" sz="600" b="0" i="0" u="none" strike="noStrike" dirty="0">
                        <a:solidFill>
                          <a:srgbClr val="000000"/>
                        </a:solidFill>
                        <a:effectLst/>
                        <a:latin typeface="Calibri"/>
                      </a:endParaRPr>
                    </a:p>
                  </a:txBody>
                  <a:tcPr marL="2310" marR="2310" marT="2310" marB="0" anchor="ctr"/>
                </a:tc>
                <a:tc>
                  <a:txBody>
                    <a:bodyPr/>
                    <a:lstStyle/>
                    <a:p>
                      <a:pPr algn="ctr" fontAlgn="ctr"/>
                      <a:r>
                        <a:rPr lang="ru-RU" sz="600" u="none" strike="noStrike" dirty="0">
                          <a:effectLst/>
                        </a:rPr>
                        <a:t>-     </a:t>
                      </a:r>
                      <a:r>
                        <a:rPr lang="ru-RU" sz="600" u="none" strike="noStrike" dirty="0" smtClean="0">
                          <a:effectLst/>
                        </a:rPr>
                        <a:t>   </a:t>
                      </a:r>
                      <a:r>
                        <a:rPr lang="ru-RU" sz="600" u="none" strike="noStrike" dirty="0">
                          <a:effectLst/>
                        </a:rPr>
                        <a:t>304 852,2   </a:t>
                      </a:r>
                      <a:endParaRPr lang="ru-RU" sz="600" b="0" i="0" u="none" strike="noStrike" dirty="0">
                        <a:solidFill>
                          <a:srgbClr val="000000"/>
                        </a:solidFill>
                        <a:effectLst/>
                        <a:latin typeface="Calibri"/>
                      </a:endParaRPr>
                    </a:p>
                  </a:txBody>
                  <a:tcPr marL="2310" marR="2310" marT="2310" marB="0" anchor="ctr"/>
                </a:tc>
              </a:tr>
              <a:tr h="380418">
                <a:tc>
                  <a:txBody>
                    <a:bodyPr/>
                    <a:lstStyle/>
                    <a:p>
                      <a:pPr algn="l" fontAlgn="b"/>
                      <a:r>
                        <a:rPr lang="ru-RU" sz="600" u="none" strike="noStrike" dirty="0">
                          <a:effectLst/>
                        </a:rPr>
                        <a:t>от 21.04.2015 № 636 "О внесении изменений и дополнений в Решение Совета депутатов от 23.12.2014 г. "О бюджете муниципального образования ЗАТО г. Североморск на 2015 год и на плановый период 2016 и 2017 гг."</a:t>
                      </a:r>
                      <a:endParaRPr lang="ru-RU" sz="600" b="0" i="0" u="none" strike="noStrike" dirty="0">
                        <a:solidFill>
                          <a:srgbClr val="000000"/>
                        </a:solidFill>
                        <a:effectLst/>
                        <a:latin typeface="Calibri"/>
                      </a:endParaRPr>
                    </a:p>
                  </a:txBody>
                  <a:tcPr marL="2310" marR="2310" marT="2310" marB="0" anchor="b"/>
                </a:tc>
                <a:tc>
                  <a:txBody>
                    <a:bodyPr/>
                    <a:lstStyle/>
                    <a:p>
                      <a:pPr algn="ctr" fontAlgn="ctr"/>
                      <a:r>
                        <a:rPr lang="ru-RU" sz="600" u="none" strike="noStrike" dirty="0">
                          <a:effectLst/>
                        </a:rPr>
                        <a:t>-   </a:t>
                      </a:r>
                      <a:r>
                        <a:rPr lang="ru-RU" sz="600" u="none" strike="noStrike" dirty="0" smtClean="0">
                          <a:effectLst/>
                        </a:rPr>
                        <a:t>  </a:t>
                      </a:r>
                      <a:r>
                        <a:rPr lang="ru-RU" sz="600" u="none" strike="noStrike" dirty="0">
                          <a:effectLst/>
                        </a:rPr>
                        <a:t>50 414,3   </a:t>
                      </a:r>
                      <a:endParaRPr lang="ru-RU" sz="600" b="0" i="0" u="none" strike="noStrike" dirty="0">
                        <a:solidFill>
                          <a:srgbClr val="000000"/>
                        </a:solidFill>
                        <a:effectLst/>
                        <a:latin typeface="Calibri"/>
                      </a:endParaRPr>
                    </a:p>
                  </a:txBody>
                  <a:tcPr marL="2310" marR="2310" marT="2310" marB="0" anchor="ctr"/>
                </a:tc>
                <a:tc>
                  <a:txBody>
                    <a:bodyPr/>
                    <a:lstStyle/>
                    <a:p>
                      <a:pPr algn="ctr" fontAlgn="ctr"/>
                      <a:r>
                        <a:rPr lang="ru-RU" sz="600" u="none" strike="noStrike" dirty="0">
                          <a:effectLst/>
                        </a:rPr>
                        <a:t>-             153 336,7   </a:t>
                      </a:r>
                      <a:endParaRPr lang="ru-RU" sz="600" b="0" i="0" u="none" strike="noStrike" dirty="0">
                        <a:solidFill>
                          <a:srgbClr val="000000"/>
                        </a:solidFill>
                        <a:effectLst/>
                        <a:latin typeface="Calibri"/>
                      </a:endParaRPr>
                    </a:p>
                  </a:txBody>
                  <a:tcPr marL="2310" marR="2310" marT="2310" marB="0" anchor="ctr"/>
                </a:tc>
                <a:tc>
                  <a:txBody>
                    <a:bodyPr/>
                    <a:lstStyle/>
                    <a:p>
                      <a:pPr algn="ctr" fontAlgn="ctr"/>
                      <a:r>
                        <a:rPr lang="ru-RU" sz="600" u="none" strike="noStrike">
                          <a:effectLst/>
                        </a:rPr>
                        <a:t>              102 922,4   </a:t>
                      </a:r>
                      <a:endParaRPr lang="ru-RU" sz="600" b="0" i="0" u="none" strike="noStrike">
                        <a:solidFill>
                          <a:srgbClr val="000000"/>
                        </a:solidFill>
                        <a:effectLst/>
                        <a:latin typeface="Calibri"/>
                      </a:endParaRPr>
                    </a:p>
                  </a:txBody>
                  <a:tcPr marL="2310" marR="2310" marT="2310" marB="0" anchor="ctr"/>
                </a:tc>
                <a:tc>
                  <a:txBody>
                    <a:bodyPr/>
                    <a:lstStyle/>
                    <a:p>
                      <a:pPr algn="ctr" fontAlgn="ctr"/>
                      <a:r>
                        <a:rPr lang="ru-RU" sz="600" u="none" strike="noStrike">
                          <a:effectLst/>
                        </a:rPr>
                        <a:t>             2 453 765,9   </a:t>
                      </a:r>
                      <a:endParaRPr lang="ru-RU" sz="600" b="0" i="0" u="none" strike="noStrike">
                        <a:solidFill>
                          <a:srgbClr val="000000"/>
                        </a:solidFill>
                        <a:effectLst/>
                        <a:latin typeface="Calibri"/>
                      </a:endParaRPr>
                    </a:p>
                  </a:txBody>
                  <a:tcPr marL="2310" marR="2310" marT="2310" marB="0" anchor="ctr"/>
                </a:tc>
                <a:tc>
                  <a:txBody>
                    <a:bodyPr/>
                    <a:lstStyle/>
                    <a:p>
                      <a:pPr algn="ctr" fontAlgn="ctr"/>
                      <a:r>
                        <a:rPr lang="ru-RU" sz="600" u="none" strike="noStrike" dirty="0">
                          <a:effectLst/>
                        </a:rPr>
                        <a:t>          2 655 695,7   </a:t>
                      </a:r>
                      <a:endParaRPr lang="ru-RU" sz="600" b="0" i="0" u="none" strike="noStrike" dirty="0">
                        <a:solidFill>
                          <a:srgbClr val="000000"/>
                        </a:solidFill>
                        <a:effectLst/>
                        <a:latin typeface="Calibri"/>
                      </a:endParaRPr>
                    </a:p>
                  </a:txBody>
                  <a:tcPr marL="2310" marR="2310" marT="2310" marB="0" anchor="ctr"/>
                </a:tc>
                <a:tc>
                  <a:txBody>
                    <a:bodyPr/>
                    <a:lstStyle/>
                    <a:p>
                      <a:pPr algn="ctr" fontAlgn="ctr"/>
                      <a:r>
                        <a:rPr lang="ru-RU" sz="600" u="none" strike="noStrike" dirty="0">
                          <a:effectLst/>
                        </a:rPr>
                        <a:t>-    </a:t>
                      </a:r>
                      <a:r>
                        <a:rPr lang="ru-RU" sz="600" u="none" strike="noStrike" dirty="0" smtClean="0">
                          <a:effectLst/>
                        </a:rPr>
                        <a:t>   </a:t>
                      </a:r>
                      <a:r>
                        <a:rPr lang="ru-RU" sz="600" u="none" strike="noStrike" dirty="0">
                          <a:effectLst/>
                        </a:rPr>
                        <a:t>201 929,8   </a:t>
                      </a:r>
                      <a:endParaRPr lang="ru-RU" sz="600" b="0" i="0" u="none" strike="noStrike" dirty="0">
                        <a:solidFill>
                          <a:srgbClr val="000000"/>
                        </a:solidFill>
                        <a:effectLst/>
                        <a:latin typeface="Calibri"/>
                      </a:endParaRPr>
                    </a:p>
                  </a:txBody>
                  <a:tcPr marL="2310" marR="2310" marT="2310" marB="0" anchor="ctr"/>
                </a:tc>
              </a:tr>
              <a:tr h="359668">
                <a:tc>
                  <a:txBody>
                    <a:bodyPr/>
                    <a:lstStyle/>
                    <a:p>
                      <a:pPr algn="l" fontAlgn="b"/>
                      <a:r>
                        <a:rPr lang="ru-RU" sz="600" u="none" strike="noStrike" dirty="0">
                          <a:effectLst/>
                        </a:rPr>
                        <a:t>от 09.06.2015 № 653 "О внесении изменений и дополнений в Решение Совета депутатов от 23.12.2014 г. "О бюджете муниципального образования ЗАТО г. Североморск на 2015 год и на плановый период 2016 и 2017 гг."</a:t>
                      </a:r>
                      <a:endParaRPr lang="ru-RU" sz="600" b="0" i="0" u="none" strike="noStrike" dirty="0">
                        <a:solidFill>
                          <a:srgbClr val="000000"/>
                        </a:solidFill>
                        <a:effectLst/>
                        <a:latin typeface="Calibri"/>
                      </a:endParaRPr>
                    </a:p>
                  </a:txBody>
                  <a:tcPr marL="2310" marR="2310" marT="2310" marB="0" anchor="b"/>
                </a:tc>
                <a:tc>
                  <a:txBody>
                    <a:bodyPr/>
                    <a:lstStyle/>
                    <a:p>
                      <a:pPr algn="ctr" fontAlgn="ctr"/>
                      <a:r>
                        <a:rPr lang="ru-RU" sz="600" u="none" strike="noStrike">
                          <a:effectLst/>
                        </a:rPr>
                        <a:t>                    21 732,6   </a:t>
                      </a:r>
                      <a:endParaRPr lang="ru-RU" sz="600" b="0" i="0" u="none" strike="noStrike">
                        <a:solidFill>
                          <a:srgbClr val="000000"/>
                        </a:solidFill>
                        <a:effectLst/>
                        <a:latin typeface="Calibri"/>
                      </a:endParaRPr>
                    </a:p>
                  </a:txBody>
                  <a:tcPr marL="2310" marR="2310" marT="2310" marB="0" anchor="ctr"/>
                </a:tc>
                <a:tc>
                  <a:txBody>
                    <a:bodyPr/>
                    <a:lstStyle/>
                    <a:p>
                      <a:pPr algn="ctr" fontAlgn="ctr"/>
                      <a:r>
                        <a:rPr lang="ru-RU" sz="600" u="none" strike="noStrike">
                          <a:effectLst/>
                        </a:rPr>
                        <a:t>                 23 175,0   </a:t>
                      </a:r>
                      <a:endParaRPr lang="ru-RU" sz="600" b="0" i="0" u="none" strike="noStrike">
                        <a:solidFill>
                          <a:srgbClr val="000000"/>
                        </a:solidFill>
                        <a:effectLst/>
                        <a:latin typeface="Calibri"/>
                      </a:endParaRPr>
                    </a:p>
                  </a:txBody>
                  <a:tcPr marL="2310" marR="2310" marT="2310" marB="0" anchor="ctr"/>
                </a:tc>
                <a:tc>
                  <a:txBody>
                    <a:bodyPr/>
                    <a:lstStyle/>
                    <a:p>
                      <a:pPr algn="ctr" fontAlgn="ctr"/>
                      <a:r>
                        <a:rPr lang="ru-RU" sz="600" u="none" strike="noStrike" dirty="0">
                          <a:effectLst/>
                        </a:rPr>
                        <a:t>-   </a:t>
                      </a:r>
                      <a:r>
                        <a:rPr lang="ru-RU" sz="600" u="none" strike="noStrike" dirty="0" smtClean="0">
                          <a:effectLst/>
                        </a:rPr>
                        <a:t> </a:t>
                      </a:r>
                      <a:r>
                        <a:rPr lang="ru-RU" sz="600" u="none" strike="noStrike" dirty="0">
                          <a:effectLst/>
                        </a:rPr>
                        <a:t>1 442,4   </a:t>
                      </a:r>
                      <a:endParaRPr lang="ru-RU" sz="600" b="0" i="0" u="none" strike="noStrike" dirty="0">
                        <a:solidFill>
                          <a:srgbClr val="000000"/>
                        </a:solidFill>
                        <a:effectLst/>
                        <a:latin typeface="Calibri"/>
                      </a:endParaRPr>
                    </a:p>
                  </a:txBody>
                  <a:tcPr marL="2310" marR="2310" marT="2310" marB="0" anchor="ctr"/>
                </a:tc>
                <a:tc>
                  <a:txBody>
                    <a:bodyPr/>
                    <a:lstStyle/>
                    <a:p>
                      <a:pPr algn="ctr" fontAlgn="ctr"/>
                      <a:r>
                        <a:rPr lang="ru-RU" sz="600" u="none" strike="noStrike">
                          <a:effectLst/>
                        </a:rPr>
                        <a:t>             2 475 498,5   </a:t>
                      </a:r>
                      <a:endParaRPr lang="ru-RU" sz="600" b="0" i="0" u="none" strike="noStrike">
                        <a:solidFill>
                          <a:srgbClr val="000000"/>
                        </a:solidFill>
                        <a:effectLst/>
                        <a:latin typeface="Calibri"/>
                      </a:endParaRPr>
                    </a:p>
                  </a:txBody>
                  <a:tcPr marL="2310" marR="2310" marT="2310" marB="0" anchor="ctr"/>
                </a:tc>
                <a:tc>
                  <a:txBody>
                    <a:bodyPr/>
                    <a:lstStyle/>
                    <a:p>
                      <a:pPr algn="ctr" fontAlgn="ctr"/>
                      <a:r>
                        <a:rPr lang="ru-RU" sz="600" u="none" strike="noStrike" dirty="0">
                          <a:effectLst/>
                        </a:rPr>
                        <a:t>          2 678 870,7   </a:t>
                      </a:r>
                      <a:endParaRPr lang="ru-RU" sz="600" b="0" i="0" u="none" strike="noStrike" dirty="0">
                        <a:solidFill>
                          <a:srgbClr val="000000"/>
                        </a:solidFill>
                        <a:effectLst/>
                        <a:latin typeface="Calibri"/>
                      </a:endParaRPr>
                    </a:p>
                  </a:txBody>
                  <a:tcPr marL="2310" marR="2310" marT="2310" marB="0" anchor="ctr"/>
                </a:tc>
                <a:tc>
                  <a:txBody>
                    <a:bodyPr/>
                    <a:lstStyle/>
                    <a:p>
                      <a:pPr algn="ctr" fontAlgn="ctr"/>
                      <a:r>
                        <a:rPr lang="ru-RU" sz="600" u="none" strike="noStrike" dirty="0">
                          <a:effectLst/>
                        </a:rPr>
                        <a:t>-     </a:t>
                      </a:r>
                      <a:r>
                        <a:rPr lang="ru-RU" sz="600" u="none" strike="noStrike" dirty="0" smtClean="0">
                          <a:effectLst/>
                        </a:rPr>
                        <a:t>   </a:t>
                      </a:r>
                      <a:r>
                        <a:rPr lang="ru-RU" sz="600" u="none" strike="noStrike" dirty="0">
                          <a:effectLst/>
                        </a:rPr>
                        <a:t>203 372,2   </a:t>
                      </a:r>
                      <a:endParaRPr lang="ru-RU" sz="600" b="0" i="0" u="none" strike="noStrike" dirty="0">
                        <a:solidFill>
                          <a:srgbClr val="000000"/>
                        </a:solidFill>
                        <a:effectLst/>
                        <a:latin typeface="Calibri"/>
                      </a:endParaRPr>
                    </a:p>
                  </a:txBody>
                  <a:tcPr marL="2310" marR="2310" marT="2310" marB="0" anchor="ctr"/>
                </a:tc>
              </a:tr>
              <a:tr h="356208">
                <a:tc>
                  <a:txBody>
                    <a:bodyPr/>
                    <a:lstStyle/>
                    <a:p>
                      <a:pPr algn="l" fontAlgn="b"/>
                      <a:r>
                        <a:rPr lang="ru-RU" sz="600" u="none" strike="noStrike">
                          <a:effectLst/>
                        </a:rPr>
                        <a:t>от 07.07.2015 № 668 "О внесении изменений и дополнений в Решение Совета депутатов от 23.12.2014 г. "О бюджете муниципального образования ЗАТО г. Североморск на 2015 год и на плановый период 2016 и 2017 гг."</a:t>
                      </a:r>
                      <a:endParaRPr lang="ru-RU" sz="600" b="0" i="0" u="none" strike="noStrike">
                        <a:solidFill>
                          <a:srgbClr val="000000"/>
                        </a:solidFill>
                        <a:effectLst/>
                        <a:latin typeface="Calibri"/>
                      </a:endParaRPr>
                    </a:p>
                  </a:txBody>
                  <a:tcPr marL="2310" marR="2310" marT="2310" marB="0" anchor="b"/>
                </a:tc>
                <a:tc>
                  <a:txBody>
                    <a:bodyPr/>
                    <a:lstStyle/>
                    <a:p>
                      <a:pPr algn="ctr" fontAlgn="ctr"/>
                      <a:r>
                        <a:rPr lang="ru-RU" sz="600" u="none" strike="noStrike" dirty="0">
                          <a:effectLst/>
                        </a:rPr>
                        <a:t>-   </a:t>
                      </a:r>
                      <a:r>
                        <a:rPr lang="ru-RU" sz="600" u="none" strike="noStrike" dirty="0" smtClean="0">
                          <a:effectLst/>
                        </a:rPr>
                        <a:t>   </a:t>
                      </a:r>
                      <a:r>
                        <a:rPr lang="ru-RU" sz="600" u="none" strike="noStrike" dirty="0">
                          <a:effectLst/>
                        </a:rPr>
                        <a:t>80 397,6   </a:t>
                      </a:r>
                      <a:endParaRPr lang="ru-RU" sz="600" b="0" i="0" u="none" strike="noStrike" dirty="0">
                        <a:solidFill>
                          <a:srgbClr val="000000"/>
                        </a:solidFill>
                        <a:effectLst/>
                        <a:latin typeface="Calibri"/>
                      </a:endParaRPr>
                    </a:p>
                  </a:txBody>
                  <a:tcPr marL="2310" marR="2310" marT="2310" marB="0" anchor="ctr"/>
                </a:tc>
                <a:tc>
                  <a:txBody>
                    <a:bodyPr/>
                    <a:lstStyle/>
                    <a:p>
                      <a:pPr algn="ctr" fontAlgn="ctr"/>
                      <a:r>
                        <a:rPr lang="ru-RU" sz="600" u="none" strike="noStrike">
                          <a:effectLst/>
                        </a:rPr>
                        <a:t>-                82 616,9   </a:t>
                      </a:r>
                      <a:endParaRPr lang="ru-RU" sz="600" b="0" i="0" u="none" strike="noStrike">
                        <a:solidFill>
                          <a:srgbClr val="000000"/>
                        </a:solidFill>
                        <a:effectLst/>
                        <a:latin typeface="Calibri"/>
                      </a:endParaRPr>
                    </a:p>
                  </a:txBody>
                  <a:tcPr marL="2310" marR="2310" marT="2310" marB="0" anchor="ctr"/>
                </a:tc>
                <a:tc>
                  <a:txBody>
                    <a:bodyPr/>
                    <a:lstStyle/>
                    <a:p>
                      <a:pPr algn="ctr" fontAlgn="ctr"/>
                      <a:r>
                        <a:rPr lang="ru-RU" sz="600" u="none" strike="noStrike" dirty="0">
                          <a:effectLst/>
                        </a:rPr>
                        <a:t>                  2 219,3   </a:t>
                      </a:r>
                      <a:endParaRPr lang="ru-RU" sz="600" b="0" i="0" u="none" strike="noStrike" dirty="0">
                        <a:solidFill>
                          <a:srgbClr val="000000"/>
                        </a:solidFill>
                        <a:effectLst/>
                        <a:latin typeface="Calibri"/>
                      </a:endParaRPr>
                    </a:p>
                  </a:txBody>
                  <a:tcPr marL="2310" marR="2310" marT="2310" marB="0" anchor="ctr"/>
                </a:tc>
                <a:tc>
                  <a:txBody>
                    <a:bodyPr/>
                    <a:lstStyle/>
                    <a:p>
                      <a:pPr algn="ctr" fontAlgn="ctr"/>
                      <a:r>
                        <a:rPr lang="ru-RU" sz="600" u="none" strike="noStrike">
                          <a:effectLst/>
                        </a:rPr>
                        <a:t>             2 395 100,9   </a:t>
                      </a:r>
                      <a:endParaRPr lang="ru-RU" sz="600" b="0" i="0" u="none" strike="noStrike">
                        <a:solidFill>
                          <a:srgbClr val="000000"/>
                        </a:solidFill>
                        <a:effectLst/>
                        <a:latin typeface="Calibri"/>
                      </a:endParaRPr>
                    </a:p>
                  </a:txBody>
                  <a:tcPr marL="2310" marR="2310" marT="2310" marB="0" anchor="ctr"/>
                </a:tc>
                <a:tc>
                  <a:txBody>
                    <a:bodyPr/>
                    <a:lstStyle/>
                    <a:p>
                      <a:pPr algn="ctr" fontAlgn="ctr"/>
                      <a:r>
                        <a:rPr lang="ru-RU" sz="600" u="none" strike="noStrike" dirty="0">
                          <a:effectLst/>
                        </a:rPr>
                        <a:t>          2 596 253,8   </a:t>
                      </a:r>
                      <a:endParaRPr lang="ru-RU" sz="600" b="0" i="0" u="none" strike="noStrike" dirty="0">
                        <a:solidFill>
                          <a:srgbClr val="000000"/>
                        </a:solidFill>
                        <a:effectLst/>
                        <a:latin typeface="Calibri"/>
                      </a:endParaRPr>
                    </a:p>
                  </a:txBody>
                  <a:tcPr marL="2310" marR="2310" marT="2310" marB="0" anchor="ctr"/>
                </a:tc>
                <a:tc>
                  <a:txBody>
                    <a:bodyPr/>
                    <a:lstStyle/>
                    <a:p>
                      <a:pPr algn="ctr" fontAlgn="ctr"/>
                      <a:r>
                        <a:rPr lang="ru-RU" sz="600" u="none" strike="noStrike" dirty="0">
                          <a:effectLst/>
                        </a:rPr>
                        <a:t>-   </a:t>
                      </a:r>
                      <a:r>
                        <a:rPr lang="ru-RU" sz="600" u="none" strike="noStrike" dirty="0" smtClean="0">
                          <a:effectLst/>
                        </a:rPr>
                        <a:t>   </a:t>
                      </a:r>
                      <a:r>
                        <a:rPr lang="ru-RU" sz="600" u="none" strike="noStrike" dirty="0">
                          <a:effectLst/>
                        </a:rPr>
                        <a:t>201 152,9   </a:t>
                      </a:r>
                      <a:endParaRPr lang="ru-RU" sz="600" b="0" i="0" u="none" strike="noStrike" dirty="0">
                        <a:solidFill>
                          <a:srgbClr val="000000"/>
                        </a:solidFill>
                        <a:effectLst/>
                        <a:latin typeface="Calibri"/>
                      </a:endParaRPr>
                    </a:p>
                  </a:txBody>
                  <a:tcPr marL="2310" marR="2310" marT="2310" marB="0" anchor="ctr"/>
                </a:tc>
              </a:tr>
              <a:tr h="359668">
                <a:tc>
                  <a:txBody>
                    <a:bodyPr/>
                    <a:lstStyle/>
                    <a:p>
                      <a:pPr algn="l" fontAlgn="b"/>
                      <a:r>
                        <a:rPr lang="ru-RU" sz="600" u="none" strike="noStrike">
                          <a:effectLst/>
                        </a:rPr>
                        <a:t>от 11.08.2015 № 669 "О внесении изменений и дополнений в Решение Совета депутатов от 23.12.2014 г. "О бюджете муниципального образования ЗАТО г. Североморск на 2015 год и на плановый период 2016 и 2017 гг."</a:t>
                      </a:r>
                      <a:endParaRPr lang="ru-RU" sz="600" b="0" i="0" u="none" strike="noStrike">
                        <a:solidFill>
                          <a:srgbClr val="000000"/>
                        </a:solidFill>
                        <a:effectLst/>
                        <a:latin typeface="Calibri"/>
                      </a:endParaRPr>
                    </a:p>
                  </a:txBody>
                  <a:tcPr marL="2310" marR="2310" marT="2310" marB="0" anchor="b"/>
                </a:tc>
                <a:tc>
                  <a:txBody>
                    <a:bodyPr/>
                    <a:lstStyle/>
                    <a:p>
                      <a:pPr algn="ctr" fontAlgn="ctr"/>
                      <a:r>
                        <a:rPr lang="ru-RU" sz="600" u="none" strike="noStrike">
                          <a:effectLst/>
                        </a:rPr>
                        <a:t>                                 -    </a:t>
                      </a:r>
                      <a:endParaRPr lang="ru-RU" sz="600" b="0" i="0" u="none" strike="noStrike">
                        <a:solidFill>
                          <a:srgbClr val="000000"/>
                        </a:solidFill>
                        <a:effectLst/>
                        <a:latin typeface="Calibri"/>
                      </a:endParaRPr>
                    </a:p>
                  </a:txBody>
                  <a:tcPr marL="2310" marR="2310" marT="2310" marB="0" anchor="ctr"/>
                </a:tc>
                <a:tc>
                  <a:txBody>
                    <a:bodyPr/>
                    <a:lstStyle/>
                    <a:p>
                      <a:pPr algn="ctr" fontAlgn="ctr"/>
                      <a:r>
                        <a:rPr lang="ru-RU" sz="600" u="none" strike="noStrike">
                          <a:effectLst/>
                        </a:rPr>
                        <a:t>                         12,3   </a:t>
                      </a:r>
                      <a:endParaRPr lang="ru-RU" sz="600" b="0" i="0" u="none" strike="noStrike">
                        <a:solidFill>
                          <a:srgbClr val="000000"/>
                        </a:solidFill>
                        <a:effectLst/>
                        <a:latin typeface="Calibri"/>
                      </a:endParaRPr>
                    </a:p>
                  </a:txBody>
                  <a:tcPr marL="2310" marR="2310" marT="2310" marB="0" anchor="ctr"/>
                </a:tc>
                <a:tc>
                  <a:txBody>
                    <a:bodyPr/>
                    <a:lstStyle/>
                    <a:p>
                      <a:pPr algn="ctr" fontAlgn="ctr"/>
                      <a:r>
                        <a:rPr lang="ru-RU" sz="600" u="none" strike="noStrike" dirty="0">
                          <a:effectLst/>
                        </a:rPr>
                        <a:t>-   </a:t>
                      </a:r>
                      <a:r>
                        <a:rPr lang="ru-RU" sz="600" u="none" strike="noStrike" dirty="0" smtClean="0">
                          <a:effectLst/>
                        </a:rPr>
                        <a:t>    </a:t>
                      </a:r>
                      <a:r>
                        <a:rPr lang="ru-RU" sz="600" u="none" strike="noStrike" dirty="0">
                          <a:effectLst/>
                        </a:rPr>
                        <a:t>12,3   </a:t>
                      </a:r>
                      <a:endParaRPr lang="ru-RU" sz="600" b="0" i="0" u="none" strike="noStrike" dirty="0">
                        <a:solidFill>
                          <a:srgbClr val="000000"/>
                        </a:solidFill>
                        <a:effectLst/>
                        <a:latin typeface="Calibri"/>
                      </a:endParaRPr>
                    </a:p>
                  </a:txBody>
                  <a:tcPr marL="2310" marR="2310" marT="2310" marB="0" anchor="ctr"/>
                </a:tc>
                <a:tc>
                  <a:txBody>
                    <a:bodyPr/>
                    <a:lstStyle/>
                    <a:p>
                      <a:pPr algn="ctr" fontAlgn="ctr"/>
                      <a:r>
                        <a:rPr lang="ru-RU" sz="600" u="none" strike="noStrike">
                          <a:effectLst/>
                        </a:rPr>
                        <a:t>             2 395 100,9   </a:t>
                      </a:r>
                      <a:endParaRPr lang="ru-RU" sz="600" b="0" i="0" u="none" strike="noStrike">
                        <a:solidFill>
                          <a:srgbClr val="000000"/>
                        </a:solidFill>
                        <a:effectLst/>
                        <a:latin typeface="Calibri"/>
                      </a:endParaRPr>
                    </a:p>
                  </a:txBody>
                  <a:tcPr marL="2310" marR="2310" marT="2310" marB="0" anchor="ctr"/>
                </a:tc>
                <a:tc>
                  <a:txBody>
                    <a:bodyPr/>
                    <a:lstStyle/>
                    <a:p>
                      <a:pPr algn="ctr" fontAlgn="ctr"/>
                      <a:r>
                        <a:rPr lang="ru-RU" sz="600" u="none" strike="noStrike" dirty="0">
                          <a:effectLst/>
                        </a:rPr>
                        <a:t>          2 596 266,1   </a:t>
                      </a:r>
                      <a:endParaRPr lang="ru-RU" sz="600" b="0" i="0" u="none" strike="noStrike" dirty="0">
                        <a:solidFill>
                          <a:srgbClr val="000000"/>
                        </a:solidFill>
                        <a:effectLst/>
                        <a:latin typeface="Calibri"/>
                      </a:endParaRPr>
                    </a:p>
                  </a:txBody>
                  <a:tcPr marL="2310" marR="2310" marT="2310" marB="0" anchor="ctr"/>
                </a:tc>
                <a:tc>
                  <a:txBody>
                    <a:bodyPr/>
                    <a:lstStyle/>
                    <a:p>
                      <a:pPr algn="ctr" fontAlgn="ctr"/>
                      <a:r>
                        <a:rPr lang="ru-RU" sz="600" u="none" strike="noStrike" dirty="0">
                          <a:effectLst/>
                        </a:rPr>
                        <a:t>-      </a:t>
                      </a:r>
                      <a:r>
                        <a:rPr lang="ru-RU" sz="600" u="none" strike="noStrike" dirty="0" smtClean="0">
                          <a:effectLst/>
                        </a:rPr>
                        <a:t>   </a:t>
                      </a:r>
                      <a:r>
                        <a:rPr lang="ru-RU" sz="600" u="none" strike="noStrike" dirty="0">
                          <a:effectLst/>
                        </a:rPr>
                        <a:t>201 165,2   </a:t>
                      </a:r>
                      <a:endParaRPr lang="ru-RU" sz="600" b="0" i="0" u="none" strike="noStrike" dirty="0">
                        <a:solidFill>
                          <a:srgbClr val="000000"/>
                        </a:solidFill>
                        <a:effectLst/>
                        <a:latin typeface="Calibri"/>
                      </a:endParaRPr>
                    </a:p>
                  </a:txBody>
                  <a:tcPr marL="2310" marR="2310" marT="2310" marB="0" anchor="ctr"/>
                </a:tc>
              </a:tr>
              <a:tr h="309497">
                <a:tc>
                  <a:txBody>
                    <a:bodyPr/>
                    <a:lstStyle/>
                    <a:p>
                      <a:pPr algn="l" fontAlgn="b"/>
                      <a:r>
                        <a:rPr lang="ru-RU" sz="600" u="none" strike="noStrike">
                          <a:effectLst/>
                        </a:rPr>
                        <a:t>от 25.08.2015 № 673 "О внесении изменений и дополнений в Решение Совета депутатов от 23.12.2014 г. "О бюджете муниципального образования ЗАТО г. Североморск на 2015 год и на плановый период 2016 и 2017 гг."</a:t>
                      </a:r>
                      <a:endParaRPr lang="ru-RU" sz="600" b="0" i="0" u="none" strike="noStrike">
                        <a:solidFill>
                          <a:srgbClr val="000000"/>
                        </a:solidFill>
                        <a:effectLst/>
                        <a:latin typeface="Calibri"/>
                      </a:endParaRPr>
                    </a:p>
                  </a:txBody>
                  <a:tcPr marL="2310" marR="2310" marT="2310" marB="0" anchor="b"/>
                </a:tc>
                <a:tc>
                  <a:txBody>
                    <a:bodyPr/>
                    <a:lstStyle/>
                    <a:p>
                      <a:pPr algn="ctr" fontAlgn="ctr"/>
                      <a:r>
                        <a:rPr lang="ru-RU" sz="600" u="none" strike="noStrike">
                          <a:effectLst/>
                        </a:rPr>
                        <a:t>                                 -    </a:t>
                      </a:r>
                      <a:endParaRPr lang="ru-RU" sz="600" b="0" i="0" u="none" strike="noStrike">
                        <a:solidFill>
                          <a:srgbClr val="000000"/>
                        </a:solidFill>
                        <a:effectLst/>
                        <a:latin typeface="Calibri"/>
                      </a:endParaRPr>
                    </a:p>
                  </a:txBody>
                  <a:tcPr marL="2310" marR="2310" marT="2310" marB="0" anchor="ctr"/>
                </a:tc>
                <a:tc>
                  <a:txBody>
                    <a:bodyPr/>
                    <a:lstStyle/>
                    <a:p>
                      <a:pPr algn="ctr" fontAlgn="ctr"/>
                      <a:r>
                        <a:rPr lang="ru-RU" sz="600" u="none" strike="noStrike">
                          <a:effectLst/>
                        </a:rPr>
                        <a:t>                       710,0   </a:t>
                      </a:r>
                      <a:endParaRPr lang="ru-RU" sz="600" b="0" i="0" u="none" strike="noStrike">
                        <a:solidFill>
                          <a:srgbClr val="000000"/>
                        </a:solidFill>
                        <a:effectLst/>
                        <a:latin typeface="Calibri"/>
                      </a:endParaRPr>
                    </a:p>
                  </a:txBody>
                  <a:tcPr marL="2310" marR="2310" marT="2310" marB="0" anchor="ctr"/>
                </a:tc>
                <a:tc>
                  <a:txBody>
                    <a:bodyPr/>
                    <a:lstStyle/>
                    <a:p>
                      <a:pPr algn="ctr" fontAlgn="ctr"/>
                      <a:r>
                        <a:rPr lang="ru-RU" sz="600" u="none" strike="noStrike" dirty="0">
                          <a:effectLst/>
                        </a:rPr>
                        <a:t>-   </a:t>
                      </a:r>
                      <a:r>
                        <a:rPr lang="ru-RU" sz="600" u="none" strike="noStrike" dirty="0" smtClean="0">
                          <a:effectLst/>
                        </a:rPr>
                        <a:t>   </a:t>
                      </a:r>
                      <a:r>
                        <a:rPr lang="ru-RU" sz="600" u="none" strike="noStrike" dirty="0">
                          <a:effectLst/>
                        </a:rPr>
                        <a:t>710,0   </a:t>
                      </a:r>
                      <a:endParaRPr lang="ru-RU" sz="600" b="0" i="0" u="none" strike="noStrike" dirty="0">
                        <a:solidFill>
                          <a:srgbClr val="000000"/>
                        </a:solidFill>
                        <a:effectLst/>
                        <a:latin typeface="Calibri"/>
                      </a:endParaRPr>
                    </a:p>
                  </a:txBody>
                  <a:tcPr marL="2310" marR="2310" marT="2310" marB="0" anchor="ctr"/>
                </a:tc>
                <a:tc>
                  <a:txBody>
                    <a:bodyPr/>
                    <a:lstStyle/>
                    <a:p>
                      <a:pPr algn="ctr" fontAlgn="ctr"/>
                      <a:r>
                        <a:rPr lang="ru-RU" sz="600" u="none" strike="noStrike" dirty="0">
                          <a:effectLst/>
                        </a:rPr>
                        <a:t>             2 395 100,9   </a:t>
                      </a:r>
                      <a:endParaRPr lang="ru-RU" sz="600" b="0" i="0" u="none" strike="noStrike" dirty="0">
                        <a:solidFill>
                          <a:srgbClr val="000000"/>
                        </a:solidFill>
                        <a:effectLst/>
                        <a:latin typeface="Calibri"/>
                      </a:endParaRPr>
                    </a:p>
                  </a:txBody>
                  <a:tcPr marL="2310" marR="2310" marT="2310" marB="0" anchor="ctr"/>
                </a:tc>
                <a:tc>
                  <a:txBody>
                    <a:bodyPr/>
                    <a:lstStyle/>
                    <a:p>
                      <a:pPr algn="ctr" fontAlgn="ctr"/>
                      <a:r>
                        <a:rPr lang="ru-RU" sz="600" u="none" strike="noStrike">
                          <a:effectLst/>
                        </a:rPr>
                        <a:t>          2 596 976,1   </a:t>
                      </a:r>
                      <a:endParaRPr lang="ru-RU" sz="600" b="0" i="0" u="none" strike="noStrike">
                        <a:solidFill>
                          <a:srgbClr val="000000"/>
                        </a:solidFill>
                        <a:effectLst/>
                        <a:latin typeface="Calibri"/>
                      </a:endParaRPr>
                    </a:p>
                  </a:txBody>
                  <a:tcPr marL="2310" marR="2310" marT="2310" marB="0" anchor="ctr"/>
                </a:tc>
                <a:tc>
                  <a:txBody>
                    <a:bodyPr/>
                    <a:lstStyle/>
                    <a:p>
                      <a:pPr algn="ctr" fontAlgn="ctr"/>
                      <a:r>
                        <a:rPr lang="ru-RU" sz="600" u="none" strike="noStrike" dirty="0">
                          <a:effectLst/>
                        </a:rPr>
                        <a:t>-    </a:t>
                      </a:r>
                      <a:r>
                        <a:rPr lang="ru-RU" sz="600" u="none" strike="noStrike" dirty="0" smtClean="0">
                          <a:effectLst/>
                        </a:rPr>
                        <a:t>  </a:t>
                      </a:r>
                      <a:r>
                        <a:rPr lang="ru-RU" sz="600" u="none" strike="noStrike" dirty="0">
                          <a:effectLst/>
                        </a:rPr>
                        <a:t>201 875,2   </a:t>
                      </a:r>
                      <a:endParaRPr lang="ru-RU" sz="600" b="0" i="0" u="none" strike="noStrike" dirty="0">
                        <a:solidFill>
                          <a:srgbClr val="000000"/>
                        </a:solidFill>
                        <a:effectLst/>
                        <a:latin typeface="Calibri"/>
                      </a:endParaRPr>
                    </a:p>
                  </a:txBody>
                  <a:tcPr marL="2310" marR="2310" marT="2310" marB="0" anchor="ctr"/>
                </a:tc>
              </a:tr>
              <a:tr h="366585">
                <a:tc>
                  <a:txBody>
                    <a:bodyPr/>
                    <a:lstStyle/>
                    <a:p>
                      <a:pPr algn="l" fontAlgn="b"/>
                      <a:r>
                        <a:rPr lang="ru-RU" sz="600" u="none" strike="noStrike">
                          <a:effectLst/>
                        </a:rPr>
                        <a:t>от 11.09.2015 № 676 "О внесении изменений и дополнений в Решение Совета депутатов от 23.12.2014 г. "О бюджете муниципального образования ЗАТО г. Североморск на 2015 год и на плановый период 2016 и 2017 гг."</a:t>
                      </a:r>
                      <a:endParaRPr lang="ru-RU" sz="600" b="0" i="0" u="none" strike="noStrike">
                        <a:solidFill>
                          <a:srgbClr val="000000"/>
                        </a:solidFill>
                        <a:effectLst/>
                        <a:latin typeface="Calibri"/>
                      </a:endParaRPr>
                    </a:p>
                  </a:txBody>
                  <a:tcPr marL="2310" marR="2310" marT="2310" marB="0" anchor="b"/>
                </a:tc>
                <a:tc>
                  <a:txBody>
                    <a:bodyPr/>
                    <a:lstStyle/>
                    <a:p>
                      <a:pPr algn="ctr" fontAlgn="ctr"/>
                      <a:r>
                        <a:rPr lang="ru-RU" sz="600" u="none" strike="noStrike" dirty="0">
                          <a:effectLst/>
                        </a:rPr>
                        <a:t>                                 -    </a:t>
                      </a:r>
                      <a:endParaRPr lang="ru-RU" sz="600" b="0" i="0" u="none" strike="noStrike" dirty="0">
                        <a:solidFill>
                          <a:srgbClr val="000000"/>
                        </a:solidFill>
                        <a:effectLst/>
                        <a:latin typeface="Calibri"/>
                      </a:endParaRPr>
                    </a:p>
                  </a:txBody>
                  <a:tcPr marL="2310" marR="2310" marT="2310" marB="0" anchor="ctr"/>
                </a:tc>
                <a:tc>
                  <a:txBody>
                    <a:bodyPr/>
                    <a:lstStyle/>
                    <a:p>
                      <a:pPr algn="ctr" fontAlgn="ctr"/>
                      <a:r>
                        <a:rPr lang="ru-RU" sz="600" u="none" strike="noStrike">
                          <a:effectLst/>
                        </a:rPr>
                        <a:t>                       460,9   </a:t>
                      </a:r>
                      <a:endParaRPr lang="ru-RU" sz="600" b="0" i="0" u="none" strike="noStrike">
                        <a:solidFill>
                          <a:srgbClr val="000000"/>
                        </a:solidFill>
                        <a:effectLst/>
                        <a:latin typeface="Calibri"/>
                      </a:endParaRPr>
                    </a:p>
                  </a:txBody>
                  <a:tcPr marL="2310" marR="2310" marT="2310" marB="0" anchor="ctr"/>
                </a:tc>
                <a:tc>
                  <a:txBody>
                    <a:bodyPr/>
                    <a:lstStyle/>
                    <a:p>
                      <a:pPr algn="ctr" fontAlgn="ctr"/>
                      <a:r>
                        <a:rPr lang="ru-RU" sz="600" u="none" strike="noStrike" dirty="0">
                          <a:effectLst/>
                        </a:rPr>
                        <a:t>-  </a:t>
                      </a:r>
                      <a:r>
                        <a:rPr lang="ru-RU" sz="600" u="none" strike="noStrike" dirty="0" smtClean="0">
                          <a:effectLst/>
                        </a:rPr>
                        <a:t>   </a:t>
                      </a:r>
                      <a:r>
                        <a:rPr lang="ru-RU" sz="600" u="none" strike="noStrike" dirty="0">
                          <a:effectLst/>
                        </a:rPr>
                        <a:t>460,9   </a:t>
                      </a:r>
                      <a:endParaRPr lang="ru-RU" sz="600" b="0" i="0" u="none" strike="noStrike" dirty="0">
                        <a:solidFill>
                          <a:srgbClr val="000000"/>
                        </a:solidFill>
                        <a:effectLst/>
                        <a:latin typeface="Calibri"/>
                      </a:endParaRPr>
                    </a:p>
                  </a:txBody>
                  <a:tcPr marL="2310" marR="2310" marT="2310" marB="0" anchor="ctr"/>
                </a:tc>
                <a:tc>
                  <a:txBody>
                    <a:bodyPr/>
                    <a:lstStyle/>
                    <a:p>
                      <a:pPr algn="ctr" fontAlgn="ctr"/>
                      <a:r>
                        <a:rPr lang="ru-RU" sz="600" u="none" strike="noStrike">
                          <a:effectLst/>
                        </a:rPr>
                        <a:t>             2 395 100,9   </a:t>
                      </a:r>
                      <a:endParaRPr lang="ru-RU" sz="600" b="0" i="0" u="none" strike="noStrike">
                        <a:solidFill>
                          <a:srgbClr val="000000"/>
                        </a:solidFill>
                        <a:effectLst/>
                        <a:latin typeface="Calibri"/>
                      </a:endParaRPr>
                    </a:p>
                  </a:txBody>
                  <a:tcPr marL="2310" marR="2310" marT="2310" marB="0" anchor="ctr"/>
                </a:tc>
                <a:tc>
                  <a:txBody>
                    <a:bodyPr/>
                    <a:lstStyle/>
                    <a:p>
                      <a:pPr algn="ctr" fontAlgn="ctr"/>
                      <a:r>
                        <a:rPr lang="ru-RU" sz="600" u="none" strike="noStrike">
                          <a:effectLst/>
                        </a:rPr>
                        <a:t>          2 597 437,0   </a:t>
                      </a:r>
                      <a:endParaRPr lang="ru-RU" sz="600" b="0" i="0" u="none" strike="noStrike">
                        <a:solidFill>
                          <a:srgbClr val="000000"/>
                        </a:solidFill>
                        <a:effectLst/>
                        <a:latin typeface="Calibri"/>
                      </a:endParaRPr>
                    </a:p>
                  </a:txBody>
                  <a:tcPr marL="2310" marR="2310" marT="2310" marB="0" anchor="ctr"/>
                </a:tc>
                <a:tc>
                  <a:txBody>
                    <a:bodyPr/>
                    <a:lstStyle/>
                    <a:p>
                      <a:pPr algn="ctr" fontAlgn="ctr"/>
                      <a:r>
                        <a:rPr lang="ru-RU" sz="600" u="none" strike="noStrike" dirty="0">
                          <a:effectLst/>
                        </a:rPr>
                        <a:t>-       </a:t>
                      </a:r>
                      <a:r>
                        <a:rPr lang="ru-RU" sz="600" u="none" strike="noStrike" dirty="0" smtClean="0">
                          <a:effectLst/>
                        </a:rPr>
                        <a:t>   </a:t>
                      </a:r>
                      <a:r>
                        <a:rPr lang="ru-RU" sz="600" u="none" strike="noStrike" dirty="0">
                          <a:effectLst/>
                        </a:rPr>
                        <a:t>202 336,1   </a:t>
                      </a:r>
                      <a:endParaRPr lang="ru-RU" sz="600" b="0" i="0" u="none" strike="noStrike" dirty="0">
                        <a:solidFill>
                          <a:srgbClr val="000000"/>
                        </a:solidFill>
                        <a:effectLst/>
                        <a:latin typeface="Calibri"/>
                      </a:endParaRPr>
                    </a:p>
                  </a:txBody>
                  <a:tcPr marL="2310" marR="2310" marT="2310" marB="0" anchor="ctr"/>
                </a:tc>
              </a:tr>
              <a:tr h="376960">
                <a:tc>
                  <a:txBody>
                    <a:bodyPr/>
                    <a:lstStyle/>
                    <a:p>
                      <a:pPr algn="l" fontAlgn="b"/>
                      <a:r>
                        <a:rPr lang="ru-RU" sz="600" u="none" strike="noStrike">
                          <a:effectLst/>
                        </a:rPr>
                        <a:t>от 13.10.2015 № 12 "О внесении изменений и дополнений в Решение Совета депутатов от 23.12.2014 г. "О бюджете муниципального образования ЗАТО г. Североморск на 2015 год и на плановый период 2016 и 2017 гг."</a:t>
                      </a:r>
                      <a:endParaRPr lang="ru-RU" sz="600" b="0" i="0" u="none" strike="noStrike">
                        <a:solidFill>
                          <a:srgbClr val="000000"/>
                        </a:solidFill>
                        <a:effectLst/>
                        <a:latin typeface="Calibri"/>
                      </a:endParaRPr>
                    </a:p>
                  </a:txBody>
                  <a:tcPr marL="2310" marR="2310" marT="2310" marB="0" anchor="b"/>
                </a:tc>
                <a:tc>
                  <a:txBody>
                    <a:bodyPr/>
                    <a:lstStyle/>
                    <a:p>
                      <a:pPr algn="ctr" fontAlgn="ctr"/>
                      <a:r>
                        <a:rPr lang="ru-RU" sz="600" u="none" strike="noStrike">
                          <a:effectLst/>
                        </a:rPr>
                        <a:t>                                 -    </a:t>
                      </a:r>
                      <a:endParaRPr lang="ru-RU" sz="600" b="0" i="0" u="none" strike="noStrike">
                        <a:solidFill>
                          <a:srgbClr val="000000"/>
                        </a:solidFill>
                        <a:effectLst/>
                        <a:latin typeface="Calibri"/>
                      </a:endParaRPr>
                    </a:p>
                  </a:txBody>
                  <a:tcPr marL="2310" marR="2310" marT="2310" marB="0" anchor="ctr"/>
                </a:tc>
                <a:tc>
                  <a:txBody>
                    <a:bodyPr/>
                    <a:lstStyle/>
                    <a:p>
                      <a:pPr algn="ctr" fontAlgn="ctr"/>
                      <a:r>
                        <a:rPr lang="ru-RU" sz="600" u="none" strike="noStrike">
                          <a:effectLst/>
                        </a:rPr>
                        <a:t>-                          0,0   </a:t>
                      </a:r>
                      <a:endParaRPr lang="ru-RU" sz="600" b="0" i="0" u="none" strike="noStrike">
                        <a:solidFill>
                          <a:srgbClr val="000000"/>
                        </a:solidFill>
                        <a:effectLst/>
                        <a:latin typeface="Calibri"/>
                      </a:endParaRPr>
                    </a:p>
                  </a:txBody>
                  <a:tcPr marL="2310" marR="2310" marT="2310" marB="0" anchor="ctr"/>
                </a:tc>
                <a:tc>
                  <a:txBody>
                    <a:bodyPr/>
                    <a:lstStyle/>
                    <a:p>
                      <a:pPr algn="ctr" fontAlgn="ctr"/>
                      <a:r>
                        <a:rPr lang="ru-RU" sz="600" u="none" strike="noStrike">
                          <a:effectLst/>
                        </a:rPr>
                        <a:t>                          0,0   </a:t>
                      </a:r>
                      <a:endParaRPr lang="ru-RU" sz="600" b="0" i="0" u="none" strike="noStrike">
                        <a:solidFill>
                          <a:srgbClr val="000000"/>
                        </a:solidFill>
                        <a:effectLst/>
                        <a:latin typeface="Calibri"/>
                      </a:endParaRPr>
                    </a:p>
                  </a:txBody>
                  <a:tcPr marL="2310" marR="2310" marT="2310" marB="0" anchor="ctr"/>
                </a:tc>
                <a:tc>
                  <a:txBody>
                    <a:bodyPr/>
                    <a:lstStyle/>
                    <a:p>
                      <a:pPr algn="ctr" fontAlgn="ctr"/>
                      <a:r>
                        <a:rPr lang="ru-RU" sz="600" u="none" strike="noStrike">
                          <a:effectLst/>
                        </a:rPr>
                        <a:t>             2 395 100,9   </a:t>
                      </a:r>
                      <a:endParaRPr lang="ru-RU" sz="600" b="0" i="0" u="none" strike="noStrike">
                        <a:solidFill>
                          <a:srgbClr val="000000"/>
                        </a:solidFill>
                        <a:effectLst/>
                        <a:latin typeface="Calibri"/>
                      </a:endParaRPr>
                    </a:p>
                  </a:txBody>
                  <a:tcPr marL="2310" marR="2310" marT="2310" marB="0" anchor="ctr"/>
                </a:tc>
                <a:tc>
                  <a:txBody>
                    <a:bodyPr/>
                    <a:lstStyle/>
                    <a:p>
                      <a:pPr algn="ctr" fontAlgn="ctr"/>
                      <a:r>
                        <a:rPr lang="ru-RU" sz="600" u="none" strike="noStrike">
                          <a:effectLst/>
                        </a:rPr>
                        <a:t>          2 597 437,0   </a:t>
                      </a:r>
                      <a:endParaRPr lang="ru-RU" sz="600" b="0" i="0" u="none" strike="noStrike">
                        <a:solidFill>
                          <a:srgbClr val="000000"/>
                        </a:solidFill>
                        <a:effectLst/>
                        <a:latin typeface="Calibri"/>
                      </a:endParaRPr>
                    </a:p>
                  </a:txBody>
                  <a:tcPr marL="2310" marR="2310" marT="2310" marB="0" anchor="ctr"/>
                </a:tc>
                <a:tc>
                  <a:txBody>
                    <a:bodyPr/>
                    <a:lstStyle/>
                    <a:p>
                      <a:pPr algn="ctr" fontAlgn="ctr"/>
                      <a:r>
                        <a:rPr lang="ru-RU" sz="600" u="none" strike="noStrike" dirty="0">
                          <a:effectLst/>
                        </a:rPr>
                        <a:t>-    </a:t>
                      </a:r>
                      <a:r>
                        <a:rPr lang="ru-RU" sz="600" u="none" strike="noStrike" dirty="0" smtClean="0">
                          <a:effectLst/>
                        </a:rPr>
                        <a:t>   </a:t>
                      </a:r>
                      <a:r>
                        <a:rPr lang="ru-RU" sz="600" u="none" strike="noStrike" dirty="0">
                          <a:effectLst/>
                        </a:rPr>
                        <a:t>202 336,1   </a:t>
                      </a:r>
                      <a:endParaRPr lang="ru-RU" sz="600" b="0" i="0" u="none" strike="noStrike" dirty="0">
                        <a:solidFill>
                          <a:srgbClr val="000000"/>
                        </a:solidFill>
                        <a:effectLst/>
                        <a:latin typeface="Calibri"/>
                      </a:endParaRPr>
                    </a:p>
                  </a:txBody>
                  <a:tcPr marL="2310" marR="2310" marT="2310" marB="0" anchor="ctr"/>
                </a:tc>
              </a:tr>
              <a:tr h="376960">
                <a:tc>
                  <a:txBody>
                    <a:bodyPr/>
                    <a:lstStyle/>
                    <a:p>
                      <a:pPr algn="l" fontAlgn="b"/>
                      <a:r>
                        <a:rPr lang="ru-RU" sz="600" u="none" strike="noStrike">
                          <a:effectLst/>
                        </a:rPr>
                        <a:t>от 27.10.2015 № 21 "О внесении изменений и дополнений в Решение Совета депутатов от 23.12.2014 г. "О бюджете муниципального образования ЗАТО г. Североморск на 2015 год и на плановый период 2016 и 2017 гг."</a:t>
                      </a:r>
                      <a:endParaRPr lang="ru-RU" sz="600" b="0" i="0" u="none" strike="noStrike">
                        <a:solidFill>
                          <a:srgbClr val="000000"/>
                        </a:solidFill>
                        <a:effectLst/>
                        <a:latin typeface="Calibri"/>
                      </a:endParaRPr>
                    </a:p>
                  </a:txBody>
                  <a:tcPr marL="2310" marR="2310" marT="2310" marB="0" anchor="b"/>
                </a:tc>
                <a:tc>
                  <a:txBody>
                    <a:bodyPr/>
                    <a:lstStyle/>
                    <a:p>
                      <a:pPr algn="ctr" fontAlgn="ctr"/>
                      <a:r>
                        <a:rPr lang="ru-RU" sz="600" u="none" strike="noStrike">
                          <a:effectLst/>
                        </a:rPr>
                        <a:t>                                 -    </a:t>
                      </a:r>
                      <a:endParaRPr lang="ru-RU" sz="600" b="0" i="0" u="none" strike="noStrike">
                        <a:solidFill>
                          <a:srgbClr val="000000"/>
                        </a:solidFill>
                        <a:effectLst/>
                        <a:latin typeface="Calibri"/>
                      </a:endParaRPr>
                    </a:p>
                  </a:txBody>
                  <a:tcPr marL="2310" marR="2310" marT="2310" marB="0" anchor="ctr"/>
                </a:tc>
                <a:tc>
                  <a:txBody>
                    <a:bodyPr/>
                    <a:lstStyle/>
                    <a:p>
                      <a:pPr algn="ctr" fontAlgn="ctr"/>
                      <a:r>
                        <a:rPr lang="ru-RU" sz="600" u="none" strike="noStrike">
                          <a:effectLst/>
                        </a:rPr>
                        <a:t>                            0,0   </a:t>
                      </a:r>
                      <a:endParaRPr lang="ru-RU" sz="600" b="0" i="0" u="none" strike="noStrike">
                        <a:solidFill>
                          <a:srgbClr val="000000"/>
                        </a:solidFill>
                        <a:effectLst/>
                        <a:latin typeface="Calibri"/>
                      </a:endParaRPr>
                    </a:p>
                  </a:txBody>
                  <a:tcPr marL="2310" marR="2310" marT="2310" marB="0" anchor="ctr"/>
                </a:tc>
                <a:tc>
                  <a:txBody>
                    <a:bodyPr/>
                    <a:lstStyle/>
                    <a:p>
                      <a:pPr algn="ctr" fontAlgn="ctr"/>
                      <a:r>
                        <a:rPr lang="ru-RU" sz="600" u="none" strike="noStrike" dirty="0">
                          <a:effectLst/>
                        </a:rPr>
                        <a:t>-  </a:t>
                      </a:r>
                      <a:r>
                        <a:rPr lang="ru-RU" sz="600" u="none" strike="noStrike" dirty="0" smtClean="0">
                          <a:effectLst/>
                        </a:rPr>
                        <a:t>                      </a:t>
                      </a:r>
                      <a:r>
                        <a:rPr lang="ru-RU" sz="600" u="none" strike="noStrike" dirty="0">
                          <a:effectLst/>
                        </a:rPr>
                        <a:t>0,0   </a:t>
                      </a:r>
                      <a:endParaRPr lang="ru-RU" sz="600" b="0" i="0" u="none" strike="noStrike" dirty="0">
                        <a:solidFill>
                          <a:srgbClr val="000000"/>
                        </a:solidFill>
                        <a:effectLst/>
                        <a:latin typeface="Calibri"/>
                      </a:endParaRPr>
                    </a:p>
                  </a:txBody>
                  <a:tcPr marL="2310" marR="2310" marT="2310" marB="0" anchor="ctr"/>
                </a:tc>
                <a:tc>
                  <a:txBody>
                    <a:bodyPr/>
                    <a:lstStyle/>
                    <a:p>
                      <a:pPr algn="ctr" fontAlgn="ctr"/>
                      <a:r>
                        <a:rPr lang="ru-RU" sz="600" u="none" strike="noStrike">
                          <a:effectLst/>
                        </a:rPr>
                        <a:t>             2 395 100,9   </a:t>
                      </a:r>
                      <a:endParaRPr lang="ru-RU" sz="600" b="0" i="0" u="none" strike="noStrike">
                        <a:solidFill>
                          <a:srgbClr val="000000"/>
                        </a:solidFill>
                        <a:effectLst/>
                        <a:latin typeface="Calibri"/>
                      </a:endParaRPr>
                    </a:p>
                  </a:txBody>
                  <a:tcPr marL="2310" marR="2310" marT="2310" marB="0" anchor="ctr"/>
                </a:tc>
                <a:tc>
                  <a:txBody>
                    <a:bodyPr/>
                    <a:lstStyle/>
                    <a:p>
                      <a:pPr algn="ctr" fontAlgn="ctr"/>
                      <a:r>
                        <a:rPr lang="ru-RU" sz="600" u="none" strike="noStrike">
                          <a:effectLst/>
                        </a:rPr>
                        <a:t>          2 597 437,0   </a:t>
                      </a:r>
                      <a:endParaRPr lang="ru-RU" sz="600" b="0" i="0" u="none" strike="noStrike">
                        <a:solidFill>
                          <a:srgbClr val="000000"/>
                        </a:solidFill>
                        <a:effectLst/>
                        <a:latin typeface="Calibri"/>
                      </a:endParaRPr>
                    </a:p>
                  </a:txBody>
                  <a:tcPr marL="2310" marR="2310" marT="2310" marB="0" anchor="ctr"/>
                </a:tc>
                <a:tc>
                  <a:txBody>
                    <a:bodyPr/>
                    <a:lstStyle/>
                    <a:p>
                      <a:pPr algn="ctr" fontAlgn="ctr"/>
                      <a:r>
                        <a:rPr lang="ru-RU" sz="600" u="none" strike="noStrike" dirty="0">
                          <a:effectLst/>
                        </a:rPr>
                        <a:t>-    </a:t>
                      </a:r>
                      <a:r>
                        <a:rPr lang="ru-RU" sz="600" u="none" strike="noStrike" dirty="0" smtClean="0">
                          <a:effectLst/>
                        </a:rPr>
                        <a:t> </a:t>
                      </a:r>
                      <a:r>
                        <a:rPr lang="ru-RU" sz="600" u="none" strike="noStrike" dirty="0">
                          <a:effectLst/>
                        </a:rPr>
                        <a:t>202 336,1   </a:t>
                      </a:r>
                      <a:endParaRPr lang="ru-RU" sz="600" b="0" i="0" u="none" strike="noStrike" dirty="0">
                        <a:solidFill>
                          <a:srgbClr val="000000"/>
                        </a:solidFill>
                        <a:effectLst/>
                        <a:latin typeface="Calibri"/>
                      </a:endParaRPr>
                    </a:p>
                  </a:txBody>
                  <a:tcPr marL="2310" marR="2310" marT="2310" marB="0" anchor="ctr"/>
                </a:tc>
              </a:tr>
              <a:tr h="376960">
                <a:tc>
                  <a:txBody>
                    <a:bodyPr/>
                    <a:lstStyle/>
                    <a:p>
                      <a:pPr algn="l" fontAlgn="b"/>
                      <a:r>
                        <a:rPr lang="ru-RU" sz="600" u="none" strike="noStrike">
                          <a:effectLst/>
                        </a:rPr>
                        <a:t>от 24.11.2015 № 24 "О внесении изменений и дополнений в Решение Совета депутатов от 23.12.2014 г. "О бюджете муниципального образования ЗАТО г. Североморск на 2015 год и на плановый период 2016 и 2017 гг."</a:t>
                      </a:r>
                      <a:endParaRPr lang="ru-RU" sz="600" b="0" i="0" u="none" strike="noStrike">
                        <a:solidFill>
                          <a:srgbClr val="000000"/>
                        </a:solidFill>
                        <a:effectLst/>
                        <a:latin typeface="Calibri"/>
                      </a:endParaRPr>
                    </a:p>
                  </a:txBody>
                  <a:tcPr marL="2310" marR="2310" marT="2310" marB="0" anchor="b"/>
                </a:tc>
                <a:tc>
                  <a:txBody>
                    <a:bodyPr/>
                    <a:lstStyle/>
                    <a:p>
                      <a:pPr algn="ctr" fontAlgn="ctr"/>
                      <a:r>
                        <a:rPr lang="ru-RU" sz="600" u="none" strike="noStrike" dirty="0">
                          <a:effectLst/>
                        </a:rPr>
                        <a:t>-  </a:t>
                      </a:r>
                      <a:r>
                        <a:rPr lang="ru-RU" sz="600" u="none" strike="noStrike" dirty="0" smtClean="0">
                          <a:effectLst/>
                        </a:rPr>
                        <a:t>  </a:t>
                      </a:r>
                      <a:r>
                        <a:rPr lang="ru-RU" sz="600" u="none" strike="noStrike" dirty="0">
                          <a:effectLst/>
                        </a:rPr>
                        <a:t>8 355,5   </a:t>
                      </a:r>
                      <a:endParaRPr lang="ru-RU" sz="600" b="0" i="0" u="none" strike="noStrike" dirty="0">
                        <a:solidFill>
                          <a:srgbClr val="000000"/>
                        </a:solidFill>
                        <a:effectLst/>
                        <a:latin typeface="Calibri"/>
                      </a:endParaRPr>
                    </a:p>
                  </a:txBody>
                  <a:tcPr marL="2310" marR="2310" marT="2310" marB="0" anchor="ctr"/>
                </a:tc>
                <a:tc>
                  <a:txBody>
                    <a:bodyPr/>
                    <a:lstStyle/>
                    <a:p>
                      <a:pPr algn="ctr" fontAlgn="ctr"/>
                      <a:r>
                        <a:rPr lang="ru-RU" sz="600" u="none" strike="noStrike">
                          <a:effectLst/>
                        </a:rPr>
                        <a:t>-                  8 036,8   </a:t>
                      </a:r>
                      <a:endParaRPr lang="ru-RU" sz="600" b="0" i="0" u="none" strike="noStrike">
                        <a:solidFill>
                          <a:srgbClr val="000000"/>
                        </a:solidFill>
                        <a:effectLst/>
                        <a:latin typeface="Calibri"/>
                      </a:endParaRPr>
                    </a:p>
                  </a:txBody>
                  <a:tcPr marL="2310" marR="2310" marT="2310" marB="0" anchor="ctr"/>
                </a:tc>
                <a:tc>
                  <a:txBody>
                    <a:bodyPr/>
                    <a:lstStyle/>
                    <a:p>
                      <a:pPr algn="ctr" fontAlgn="ctr"/>
                      <a:r>
                        <a:rPr lang="ru-RU" sz="600" u="none" strike="noStrike">
                          <a:effectLst/>
                        </a:rPr>
                        <a:t>-                    318,8   </a:t>
                      </a:r>
                      <a:endParaRPr lang="ru-RU" sz="600" b="0" i="0" u="none" strike="noStrike">
                        <a:solidFill>
                          <a:srgbClr val="000000"/>
                        </a:solidFill>
                        <a:effectLst/>
                        <a:latin typeface="Calibri"/>
                      </a:endParaRPr>
                    </a:p>
                  </a:txBody>
                  <a:tcPr marL="2310" marR="2310" marT="2310" marB="0" anchor="ctr"/>
                </a:tc>
                <a:tc>
                  <a:txBody>
                    <a:bodyPr/>
                    <a:lstStyle/>
                    <a:p>
                      <a:pPr algn="ctr" fontAlgn="ctr"/>
                      <a:r>
                        <a:rPr lang="ru-RU" sz="600" u="none" strike="noStrike">
                          <a:effectLst/>
                        </a:rPr>
                        <a:t>             2 386 745,4   </a:t>
                      </a:r>
                      <a:endParaRPr lang="ru-RU" sz="600" b="0" i="0" u="none" strike="noStrike">
                        <a:solidFill>
                          <a:srgbClr val="000000"/>
                        </a:solidFill>
                        <a:effectLst/>
                        <a:latin typeface="Calibri"/>
                      </a:endParaRPr>
                    </a:p>
                  </a:txBody>
                  <a:tcPr marL="2310" marR="2310" marT="2310" marB="0" anchor="ctr"/>
                </a:tc>
                <a:tc>
                  <a:txBody>
                    <a:bodyPr/>
                    <a:lstStyle/>
                    <a:p>
                      <a:pPr algn="ctr" fontAlgn="ctr"/>
                      <a:r>
                        <a:rPr lang="ru-RU" sz="600" u="none" strike="noStrike">
                          <a:effectLst/>
                        </a:rPr>
                        <a:t>          2 589 400,3   </a:t>
                      </a:r>
                      <a:endParaRPr lang="ru-RU" sz="600" b="0" i="0" u="none" strike="noStrike">
                        <a:solidFill>
                          <a:srgbClr val="000000"/>
                        </a:solidFill>
                        <a:effectLst/>
                        <a:latin typeface="Calibri"/>
                      </a:endParaRPr>
                    </a:p>
                  </a:txBody>
                  <a:tcPr marL="2310" marR="2310" marT="2310" marB="0" anchor="ctr"/>
                </a:tc>
                <a:tc>
                  <a:txBody>
                    <a:bodyPr/>
                    <a:lstStyle/>
                    <a:p>
                      <a:pPr algn="ctr" fontAlgn="ctr"/>
                      <a:r>
                        <a:rPr lang="ru-RU" sz="600" u="none" strike="noStrike" dirty="0">
                          <a:effectLst/>
                        </a:rPr>
                        <a:t>-  </a:t>
                      </a:r>
                      <a:r>
                        <a:rPr lang="ru-RU" sz="600" u="none" strike="noStrike" dirty="0" smtClean="0">
                          <a:effectLst/>
                        </a:rPr>
                        <a:t>  </a:t>
                      </a:r>
                      <a:r>
                        <a:rPr lang="ru-RU" sz="600" u="none" strike="noStrike" dirty="0">
                          <a:effectLst/>
                        </a:rPr>
                        <a:t>202 654,9   </a:t>
                      </a:r>
                      <a:endParaRPr lang="ru-RU" sz="600" b="0" i="0" u="none" strike="noStrike" dirty="0">
                        <a:solidFill>
                          <a:srgbClr val="000000"/>
                        </a:solidFill>
                        <a:effectLst/>
                        <a:latin typeface="Calibri"/>
                      </a:endParaRPr>
                    </a:p>
                  </a:txBody>
                  <a:tcPr marL="2310" marR="2310" marT="2310" marB="0" anchor="ctr"/>
                </a:tc>
              </a:tr>
              <a:tr h="376960">
                <a:tc>
                  <a:txBody>
                    <a:bodyPr/>
                    <a:lstStyle/>
                    <a:p>
                      <a:pPr algn="l" fontAlgn="b"/>
                      <a:r>
                        <a:rPr lang="ru-RU" sz="600" u="none" strike="noStrike" dirty="0">
                          <a:effectLst/>
                        </a:rPr>
                        <a:t>от 01.12.2015 № 38 "О внесении изменений и дополнений в Решение Совета депутатов от 23.12.2014 г. "О бюджете муниципального образования ЗАТО г. Североморск на 2015 год и на плановый период 2016 и 2017 гг."</a:t>
                      </a:r>
                      <a:endParaRPr lang="ru-RU" sz="600" b="0" i="0" u="none" strike="noStrike" dirty="0">
                        <a:solidFill>
                          <a:srgbClr val="000000"/>
                        </a:solidFill>
                        <a:effectLst/>
                        <a:latin typeface="Calibri"/>
                      </a:endParaRPr>
                    </a:p>
                  </a:txBody>
                  <a:tcPr marL="2310" marR="2310" marT="2310" marB="0" anchor="b"/>
                </a:tc>
                <a:tc>
                  <a:txBody>
                    <a:bodyPr/>
                    <a:lstStyle/>
                    <a:p>
                      <a:pPr algn="ctr" fontAlgn="ctr"/>
                      <a:r>
                        <a:rPr lang="ru-RU" sz="600" u="none" strike="noStrike">
                          <a:effectLst/>
                        </a:rPr>
                        <a:t>                      1 900,0   </a:t>
                      </a:r>
                      <a:endParaRPr lang="ru-RU" sz="600" b="0" i="0" u="none" strike="noStrike">
                        <a:solidFill>
                          <a:srgbClr val="000000"/>
                        </a:solidFill>
                        <a:effectLst/>
                        <a:latin typeface="Calibri"/>
                      </a:endParaRPr>
                    </a:p>
                  </a:txBody>
                  <a:tcPr marL="2310" marR="2310" marT="2310" marB="0" anchor="ctr"/>
                </a:tc>
                <a:tc>
                  <a:txBody>
                    <a:bodyPr/>
                    <a:lstStyle/>
                    <a:p>
                      <a:pPr algn="ctr" fontAlgn="ctr"/>
                      <a:r>
                        <a:rPr lang="ru-RU" sz="600" u="none" strike="noStrike">
                          <a:effectLst/>
                        </a:rPr>
                        <a:t>                    1 900,0   </a:t>
                      </a:r>
                      <a:endParaRPr lang="ru-RU" sz="600" b="0" i="0" u="none" strike="noStrike">
                        <a:solidFill>
                          <a:srgbClr val="000000"/>
                        </a:solidFill>
                        <a:effectLst/>
                        <a:latin typeface="Calibri"/>
                      </a:endParaRPr>
                    </a:p>
                  </a:txBody>
                  <a:tcPr marL="2310" marR="2310" marT="2310" marB="0" anchor="ctr"/>
                </a:tc>
                <a:tc>
                  <a:txBody>
                    <a:bodyPr/>
                    <a:lstStyle/>
                    <a:p>
                      <a:pPr algn="ctr" fontAlgn="ctr"/>
                      <a:r>
                        <a:rPr lang="ru-RU" sz="600" u="none" strike="noStrike">
                          <a:effectLst/>
                        </a:rPr>
                        <a:t>                             -     </a:t>
                      </a:r>
                      <a:endParaRPr lang="ru-RU" sz="600" b="0" i="0" u="none" strike="noStrike">
                        <a:solidFill>
                          <a:srgbClr val="000000"/>
                        </a:solidFill>
                        <a:effectLst/>
                        <a:latin typeface="Calibri"/>
                      </a:endParaRPr>
                    </a:p>
                  </a:txBody>
                  <a:tcPr marL="2310" marR="2310" marT="2310" marB="0" anchor="ctr"/>
                </a:tc>
                <a:tc>
                  <a:txBody>
                    <a:bodyPr/>
                    <a:lstStyle/>
                    <a:p>
                      <a:pPr algn="ctr" fontAlgn="ctr"/>
                      <a:r>
                        <a:rPr lang="ru-RU" sz="600" u="none" strike="noStrike">
                          <a:effectLst/>
                        </a:rPr>
                        <a:t>             2 388 645,4   </a:t>
                      </a:r>
                      <a:endParaRPr lang="ru-RU" sz="600" b="0" i="0" u="none" strike="noStrike">
                        <a:solidFill>
                          <a:srgbClr val="000000"/>
                        </a:solidFill>
                        <a:effectLst/>
                        <a:latin typeface="Calibri"/>
                      </a:endParaRPr>
                    </a:p>
                  </a:txBody>
                  <a:tcPr marL="2310" marR="2310" marT="2310" marB="0" anchor="ctr"/>
                </a:tc>
                <a:tc>
                  <a:txBody>
                    <a:bodyPr/>
                    <a:lstStyle/>
                    <a:p>
                      <a:pPr algn="ctr" fontAlgn="ctr"/>
                      <a:r>
                        <a:rPr lang="ru-RU" sz="600" u="none" strike="noStrike">
                          <a:effectLst/>
                        </a:rPr>
                        <a:t>          2 591 300,3   </a:t>
                      </a:r>
                      <a:endParaRPr lang="ru-RU" sz="600" b="0" i="0" u="none" strike="noStrike">
                        <a:solidFill>
                          <a:srgbClr val="000000"/>
                        </a:solidFill>
                        <a:effectLst/>
                        <a:latin typeface="Calibri"/>
                      </a:endParaRPr>
                    </a:p>
                  </a:txBody>
                  <a:tcPr marL="2310" marR="2310" marT="2310" marB="0" anchor="ctr"/>
                </a:tc>
                <a:tc>
                  <a:txBody>
                    <a:bodyPr/>
                    <a:lstStyle/>
                    <a:p>
                      <a:pPr algn="ctr" fontAlgn="ctr"/>
                      <a:r>
                        <a:rPr lang="ru-RU" sz="600" u="none" strike="noStrike" dirty="0">
                          <a:effectLst/>
                        </a:rPr>
                        <a:t>-       </a:t>
                      </a:r>
                      <a:r>
                        <a:rPr lang="ru-RU" sz="600" u="none" strike="noStrike" dirty="0" smtClean="0">
                          <a:effectLst/>
                        </a:rPr>
                        <a:t> </a:t>
                      </a:r>
                      <a:r>
                        <a:rPr lang="ru-RU" sz="600" u="none" strike="noStrike" dirty="0">
                          <a:effectLst/>
                        </a:rPr>
                        <a:t>202 654,9   </a:t>
                      </a:r>
                      <a:endParaRPr lang="ru-RU" sz="600" b="0" i="0" u="none" strike="noStrike" dirty="0">
                        <a:solidFill>
                          <a:srgbClr val="000000"/>
                        </a:solidFill>
                        <a:effectLst/>
                        <a:latin typeface="Calibri"/>
                      </a:endParaRPr>
                    </a:p>
                  </a:txBody>
                  <a:tcPr marL="2310" marR="2310" marT="2310" marB="0" anchor="ctr"/>
                </a:tc>
              </a:tr>
              <a:tr h="376960">
                <a:tc>
                  <a:txBody>
                    <a:bodyPr/>
                    <a:lstStyle/>
                    <a:p>
                      <a:pPr algn="l" fontAlgn="b"/>
                      <a:r>
                        <a:rPr lang="ru-RU" sz="600" b="0" u="none" strike="noStrike" dirty="0">
                          <a:effectLst/>
                        </a:rPr>
                        <a:t>от 22.12.2015 № 42 "О внесении изменений и дополнений в Решение Совета депутатов от 23.12.2014 г. "О бюджете муниципального образования ЗАТО г. Североморск на 2015 год и на плановый период 2016 и 2017 гг."</a:t>
                      </a:r>
                      <a:endParaRPr lang="ru-RU" sz="600" b="0" i="0" u="none" strike="noStrike" dirty="0">
                        <a:solidFill>
                          <a:srgbClr val="000000"/>
                        </a:solidFill>
                        <a:effectLst/>
                        <a:latin typeface="Calibri"/>
                      </a:endParaRPr>
                    </a:p>
                  </a:txBody>
                  <a:tcPr marL="2310" marR="2310" marT="2310" marB="0" anchor="b"/>
                </a:tc>
                <a:tc>
                  <a:txBody>
                    <a:bodyPr/>
                    <a:lstStyle/>
                    <a:p>
                      <a:pPr algn="ctr" fontAlgn="ctr"/>
                      <a:r>
                        <a:rPr lang="ru-RU" sz="600" b="0" u="none" strike="noStrike" dirty="0">
                          <a:effectLst/>
                        </a:rPr>
                        <a:t>                                 -    </a:t>
                      </a:r>
                      <a:endParaRPr lang="ru-RU" sz="600" b="0" i="0" u="none" strike="noStrike" dirty="0">
                        <a:solidFill>
                          <a:srgbClr val="000000"/>
                        </a:solidFill>
                        <a:effectLst/>
                        <a:latin typeface="Calibri"/>
                      </a:endParaRPr>
                    </a:p>
                  </a:txBody>
                  <a:tcPr marL="2310" marR="2310" marT="2310" marB="0" anchor="ctr"/>
                </a:tc>
                <a:tc>
                  <a:txBody>
                    <a:bodyPr/>
                    <a:lstStyle/>
                    <a:p>
                      <a:pPr algn="ctr" fontAlgn="ctr"/>
                      <a:r>
                        <a:rPr lang="ru-RU" sz="600" b="0" u="none" strike="noStrike" dirty="0">
                          <a:effectLst/>
                        </a:rPr>
                        <a:t>-    </a:t>
                      </a:r>
                      <a:r>
                        <a:rPr lang="ru-RU" sz="600" b="0" u="none" strike="noStrike" dirty="0" smtClean="0">
                          <a:effectLst/>
                        </a:rPr>
                        <a:t>  </a:t>
                      </a:r>
                      <a:r>
                        <a:rPr lang="ru-RU" sz="600" b="0" u="none" strike="noStrike" dirty="0">
                          <a:effectLst/>
                        </a:rPr>
                        <a:t>33 172,3   </a:t>
                      </a:r>
                      <a:endParaRPr lang="ru-RU" sz="600" b="0" i="0" u="none" strike="noStrike" dirty="0">
                        <a:solidFill>
                          <a:srgbClr val="000000"/>
                        </a:solidFill>
                        <a:effectLst/>
                        <a:latin typeface="Calibri"/>
                      </a:endParaRPr>
                    </a:p>
                  </a:txBody>
                  <a:tcPr marL="2310" marR="2310" marT="2310" marB="0" anchor="ctr"/>
                </a:tc>
                <a:tc>
                  <a:txBody>
                    <a:bodyPr/>
                    <a:lstStyle/>
                    <a:p>
                      <a:pPr algn="ctr" fontAlgn="ctr"/>
                      <a:r>
                        <a:rPr lang="ru-RU" sz="600" b="0" u="none" strike="noStrike" dirty="0">
                          <a:effectLst/>
                        </a:rPr>
                        <a:t>                33 172,3   </a:t>
                      </a:r>
                      <a:endParaRPr lang="ru-RU" sz="600" b="0" i="0" u="none" strike="noStrike" dirty="0">
                        <a:solidFill>
                          <a:srgbClr val="000000"/>
                        </a:solidFill>
                        <a:effectLst/>
                        <a:latin typeface="Calibri"/>
                      </a:endParaRPr>
                    </a:p>
                  </a:txBody>
                  <a:tcPr marL="2310" marR="2310" marT="2310" marB="0" anchor="ctr"/>
                </a:tc>
                <a:tc>
                  <a:txBody>
                    <a:bodyPr/>
                    <a:lstStyle/>
                    <a:p>
                      <a:pPr algn="ctr" fontAlgn="ctr"/>
                      <a:r>
                        <a:rPr lang="ru-RU" sz="600" b="0" u="none" strike="noStrike" dirty="0">
                          <a:effectLst/>
                        </a:rPr>
                        <a:t>             2 388 645,4   </a:t>
                      </a:r>
                      <a:endParaRPr lang="ru-RU" sz="600" b="0" i="0" u="none" strike="noStrike" dirty="0">
                        <a:solidFill>
                          <a:srgbClr val="000000"/>
                        </a:solidFill>
                        <a:effectLst/>
                        <a:latin typeface="Calibri"/>
                      </a:endParaRPr>
                    </a:p>
                  </a:txBody>
                  <a:tcPr marL="2310" marR="2310" marT="2310" marB="0" anchor="ctr"/>
                </a:tc>
                <a:tc>
                  <a:txBody>
                    <a:bodyPr/>
                    <a:lstStyle/>
                    <a:p>
                      <a:pPr algn="ctr" fontAlgn="ctr"/>
                      <a:r>
                        <a:rPr lang="ru-RU" sz="600" b="0" u="none" strike="noStrike" dirty="0">
                          <a:effectLst/>
                        </a:rPr>
                        <a:t>          2 558 127,9   </a:t>
                      </a:r>
                      <a:endParaRPr lang="ru-RU" sz="600" b="0" i="0" u="none" strike="noStrike" dirty="0">
                        <a:solidFill>
                          <a:srgbClr val="000000"/>
                        </a:solidFill>
                        <a:effectLst/>
                        <a:latin typeface="Calibri"/>
                      </a:endParaRPr>
                    </a:p>
                  </a:txBody>
                  <a:tcPr marL="2310" marR="2310" marT="2310" marB="0" anchor="ctr"/>
                </a:tc>
                <a:tc>
                  <a:txBody>
                    <a:bodyPr/>
                    <a:lstStyle/>
                    <a:p>
                      <a:pPr algn="ctr" fontAlgn="ctr"/>
                      <a:r>
                        <a:rPr lang="ru-RU" sz="600" b="0" u="none" strike="noStrike" dirty="0">
                          <a:effectLst/>
                        </a:rPr>
                        <a:t>-     </a:t>
                      </a:r>
                      <a:r>
                        <a:rPr lang="ru-RU" sz="600" b="0" u="none" strike="noStrike" dirty="0" smtClean="0">
                          <a:effectLst/>
                        </a:rPr>
                        <a:t>  </a:t>
                      </a:r>
                      <a:r>
                        <a:rPr lang="ru-RU" sz="600" b="0" u="none" strike="noStrike" dirty="0">
                          <a:effectLst/>
                        </a:rPr>
                        <a:t>169 482,6   </a:t>
                      </a:r>
                      <a:endParaRPr lang="ru-RU" sz="600" b="0" i="0" u="none" strike="noStrike" dirty="0">
                        <a:solidFill>
                          <a:srgbClr val="000000"/>
                        </a:solidFill>
                        <a:effectLst/>
                        <a:latin typeface="Calibri"/>
                      </a:endParaRPr>
                    </a:p>
                  </a:txBody>
                  <a:tcPr marL="2310" marR="2310" marT="2310" marB="0" anchor="ctr"/>
                </a:tc>
              </a:tr>
              <a:tr h="104889">
                <a:tc>
                  <a:txBody>
                    <a:bodyPr/>
                    <a:lstStyle/>
                    <a:p>
                      <a:pPr algn="l" fontAlgn="b"/>
                      <a:r>
                        <a:rPr lang="ru-RU" sz="700" b="1" u="none" strike="noStrike" dirty="0">
                          <a:effectLst/>
                        </a:rPr>
                        <a:t>Итого изменений</a:t>
                      </a:r>
                      <a:endParaRPr lang="ru-RU" sz="700" b="1" i="0" u="none" strike="noStrike" dirty="0">
                        <a:solidFill>
                          <a:srgbClr val="000000"/>
                        </a:solidFill>
                        <a:effectLst/>
                        <a:latin typeface="Calibri"/>
                      </a:endParaRPr>
                    </a:p>
                  </a:txBody>
                  <a:tcPr marL="2310" marR="2310" marT="2310" marB="0" anchor="b"/>
                </a:tc>
                <a:tc>
                  <a:txBody>
                    <a:bodyPr/>
                    <a:lstStyle/>
                    <a:p>
                      <a:pPr algn="ctr" fontAlgn="b"/>
                      <a:r>
                        <a:rPr lang="ru-RU" sz="700" b="1" u="none" strike="noStrike" dirty="0">
                          <a:effectLst/>
                        </a:rPr>
                        <a:t>-    </a:t>
                      </a:r>
                      <a:r>
                        <a:rPr lang="ru-RU" sz="700" b="1" u="none" strike="noStrike" dirty="0" smtClean="0">
                          <a:effectLst/>
                        </a:rPr>
                        <a:t>  </a:t>
                      </a:r>
                      <a:r>
                        <a:rPr lang="ru-RU" sz="700" b="1" u="none" strike="noStrike" dirty="0">
                          <a:effectLst/>
                        </a:rPr>
                        <a:t>115 534,9   </a:t>
                      </a:r>
                      <a:endParaRPr lang="ru-RU" sz="700" b="1" i="0" u="none" strike="noStrike" dirty="0">
                        <a:solidFill>
                          <a:srgbClr val="000000"/>
                        </a:solidFill>
                        <a:effectLst/>
                        <a:latin typeface="Calibri"/>
                      </a:endParaRPr>
                    </a:p>
                  </a:txBody>
                  <a:tcPr marL="2310" marR="2310" marT="2310" marB="0" anchor="b"/>
                </a:tc>
                <a:tc>
                  <a:txBody>
                    <a:bodyPr/>
                    <a:lstStyle/>
                    <a:p>
                      <a:pPr algn="ctr" fontAlgn="b"/>
                      <a:r>
                        <a:rPr lang="ru-RU" sz="700" b="1" u="none" strike="noStrike" dirty="0">
                          <a:effectLst/>
                        </a:rPr>
                        <a:t>-    </a:t>
                      </a:r>
                      <a:r>
                        <a:rPr lang="ru-RU" sz="700" b="1" u="none" strike="noStrike" dirty="0" smtClean="0">
                          <a:effectLst/>
                        </a:rPr>
                        <a:t>109 </a:t>
                      </a:r>
                      <a:r>
                        <a:rPr lang="ru-RU" sz="700" b="1" u="none" strike="noStrike" dirty="0">
                          <a:effectLst/>
                        </a:rPr>
                        <a:t>823,8   </a:t>
                      </a:r>
                      <a:endParaRPr lang="ru-RU" sz="700" b="1" i="0" u="none" strike="noStrike" dirty="0">
                        <a:solidFill>
                          <a:srgbClr val="000000"/>
                        </a:solidFill>
                        <a:effectLst/>
                        <a:latin typeface="Calibri"/>
                      </a:endParaRPr>
                    </a:p>
                  </a:txBody>
                  <a:tcPr marL="2310" marR="2310" marT="2310" marB="0" anchor="b"/>
                </a:tc>
                <a:tc>
                  <a:txBody>
                    <a:bodyPr/>
                    <a:lstStyle/>
                    <a:p>
                      <a:pPr algn="ctr" fontAlgn="b"/>
                      <a:r>
                        <a:rPr lang="ru-RU" sz="700" b="1" u="none" strike="noStrike" dirty="0">
                          <a:effectLst/>
                        </a:rPr>
                        <a:t>-   </a:t>
                      </a:r>
                      <a:r>
                        <a:rPr lang="ru-RU" sz="700" b="1" u="none" strike="noStrike" dirty="0" smtClean="0">
                          <a:effectLst/>
                        </a:rPr>
                        <a:t>   </a:t>
                      </a:r>
                      <a:r>
                        <a:rPr lang="ru-RU" sz="700" b="1" u="none" strike="noStrike" dirty="0">
                          <a:effectLst/>
                        </a:rPr>
                        <a:t>5 711,0   </a:t>
                      </a:r>
                      <a:endParaRPr lang="ru-RU" sz="700" b="1" i="0" u="none" strike="noStrike" dirty="0">
                        <a:solidFill>
                          <a:srgbClr val="000000"/>
                        </a:solidFill>
                        <a:effectLst/>
                        <a:latin typeface="Calibri"/>
                      </a:endParaRPr>
                    </a:p>
                  </a:txBody>
                  <a:tcPr marL="2310" marR="2310" marT="2310" marB="0" anchor="b"/>
                </a:tc>
                <a:tc>
                  <a:txBody>
                    <a:bodyPr/>
                    <a:lstStyle/>
                    <a:p>
                      <a:pPr algn="ctr" fontAlgn="b"/>
                      <a:r>
                        <a:rPr lang="ru-RU" sz="700" b="1" u="none" strike="noStrike" dirty="0">
                          <a:effectLst/>
                        </a:rPr>
                        <a:t> </a:t>
                      </a:r>
                      <a:endParaRPr lang="ru-RU" sz="700" b="1" i="0" u="none" strike="noStrike" dirty="0">
                        <a:solidFill>
                          <a:srgbClr val="000000"/>
                        </a:solidFill>
                        <a:effectLst/>
                        <a:latin typeface="Calibri"/>
                      </a:endParaRPr>
                    </a:p>
                  </a:txBody>
                  <a:tcPr marL="2310" marR="2310" marT="2310" marB="0" anchor="b"/>
                </a:tc>
                <a:tc>
                  <a:txBody>
                    <a:bodyPr/>
                    <a:lstStyle/>
                    <a:p>
                      <a:pPr algn="ctr" fontAlgn="b"/>
                      <a:r>
                        <a:rPr lang="ru-RU" sz="700" b="1" u="none" strike="noStrike" dirty="0">
                          <a:effectLst/>
                        </a:rPr>
                        <a:t> </a:t>
                      </a:r>
                      <a:endParaRPr lang="ru-RU" sz="700" b="1" i="0" u="none" strike="noStrike" dirty="0">
                        <a:solidFill>
                          <a:srgbClr val="000000"/>
                        </a:solidFill>
                        <a:effectLst/>
                        <a:latin typeface="Calibri"/>
                      </a:endParaRPr>
                    </a:p>
                  </a:txBody>
                  <a:tcPr marL="2310" marR="2310" marT="2310" marB="0" anchor="b"/>
                </a:tc>
                <a:tc>
                  <a:txBody>
                    <a:bodyPr/>
                    <a:lstStyle/>
                    <a:p>
                      <a:pPr algn="ctr" fontAlgn="b"/>
                      <a:r>
                        <a:rPr lang="ru-RU" sz="700" b="1" u="none" strike="noStrike" dirty="0">
                          <a:effectLst/>
                        </a:rPr>
                        <a:t> </a:t>
                      </a:r>
                      <a:endParaRPr lang="ru-RU" sz="700" b="1" i="0" u="none" strike="noStrike" dirty="0">
                        <a:solidFill>
                          <a:srgbClr val="000000"/>
                        </a:solidFill>
                        <a:effectLst/>
                        <a:latin typeface="Calibri"/>
                      </a:endParaRPr>
                    </a:p>
                  </a:txBody>
                  <a:tcPr marL="2310" marR="2310" marT="2310" marB="0" anchor="b"/>
                </a:tc>
              </a:tr>
            </a:tbl>
          </a:graphicData>
        </a:graphic>
      </p:graphicFrame>
    </p:spTree>
    <p:extLst>
      <p:ext uri="{BB962C8B-B14F-4D97-AF65-F5344CB8AC3E}">
        <p14:creationId xmlns:p14="http://schemas.microsoft.com/office/powerpoint/2010/main" val="26162229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Диаграмма 1"/>
          <p:cNvGraphicFramePr/>
          <p:nvPr>
            <p:extLst>
              <p:ext uri="{D42A27DB-BD31-4B8C-83A1-F6EECF244321}">
                <p14:modId xmlns:p14="http://schemas.microsoft.com/office/powerpoint/2010/main" val="3357948305"/>
              </p:ext>
            </p:extLst>
          </p:nvPr>
        </p:nvGraphicFramePr>
        <p:xfrm>
          <a:off x="888052" y="1124744"/>
          <a:ext cx="7403048" cy="3352998"/>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755576" y="3789040"/>
            <a:ext cx="2589895" cy="1015663"/>
          </a:xfrm>
          <a:prstGeom prst="rect">
            <a:avLst/>
          </a:prstGeom>
          <a:solidFill>
            <a:schemeClr val="accent2">
              <a:lumMod val="20000"/>
              <a:lumOff val="80000"/>
            </a:schemeClr>
          </a:solidFill>
          <a:effectLst>
            <a:softEdge rad="127000"/>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ru-RU" sz="1000" b="1" dirty="0" smtClean="0">
                <a:latin typeface="Times New Roman" pitchFamily="18" charset="0"/>
                <a:cs typeface="Times New Roman" pitchFamily="18" charset="0"/>
              </a:rPr>
              <a:t>Причины отклонения от плановых показателей:</a:t>
            </a:r>
          </a:p>
          <a:p>
            <a:pPr marL="171450" indent="-171450">
              <a:buFontTx/>
              <a:buChar char="-"/>
            </a:pPr>
            <a:r>
              <a:rPr lang="ru-RU" sz="1000" dirty="0" smtClean="0">
                <a:latin typeface="Times New Roman" pitchFamily="18" charset="0"/>
                <a:cs typeface="Times New Roman" pitchFamily="18" charset="0"/>
              </a:rPr>
              <a:t>Уменьшение фактического количества детей против плановых показателей;</a:t>
            </a:r>
          </a:p>
          <a:p>
            <a:pPr marL="171450" indent="-171450">
              <a:buFontTx/>
              <a:buChar char="-"/>
            </a:pPr>
            <a:r>
              <a:rPr lang="ru-RU" sz="1000" dirty="0" smtClean="0">
                <a:latin typeface="Times New Roman" pitchFamily="18" charset="0"/>
                <a:cs typeface="Times New Roman" pitchFamily="18" charset="0"/>
              </a:rPr>
              <a:t>Не выполнение работ подрядчиком по строительству детского сада.</a:t>
            </a:r>
            <a:endParaRPr lang="ru-RU" sz="1000" dirty="0">
              <a:latin typeface="Times New Roman" pitchFamily="18" charset="0"/>
              <a:cs typeface="Times New Roman" pitchFamily="18" charset="0"/>
            </a:endParaRPr>
          </a:p>
        </p:txBody>
      </p:sp>
      <p:sp>
        <p:nvSpPr>
          <p:cNvPr id="4" name="TextBox 3"/>
          <p:cNvSpPr txBox="1"/>
          <p:nvPr/>
        </p:nvSpPr>
        <p:spPr>
          <a:xfrm>
            <a:off x="2627784" y="4722722"/>
            <a:ext cx="2552002" cy="1015663"/>
          </a:xfrm>
          <a:prstGeom prst="rect">
            <a:avLst/>
          </a:prstGeom>
          <a:solidFill>
            <a:schemeClr val="accent2">
              <a:lumMod val="20000"/>
              <a:lumOff val="80000"/>
            </a:schemeClr>
          </a:solidFill>
          <a:effectLst>
            <a:softEdge rad="127000"/>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ru-RU" sz="1000" b="1" dirty="0" smtClean="0">
                <a:latin typeface="Times New Roman" pitchFamily="18" charset="0"/>
                <a:cs typeface="Times New Roman" pitchFamily="18" charset="0"/>
              </a:rPr>
              <a:t>Причины отклонения от плановых показателей:</a:t>
            </a:r>
          </a:p>
          <a:p>
            <a:pPr marL="171450" indent="-171450">
              <a:buFontTx/>
              <a:buChar char="-"/>
            </a:pPr>
            <a:r>
              <a:rPr lang="ru-RU" sz="1000" dirty="0" smtClean="0">
                <a:latin typeface="Times New Roman" pitchFamily="18" charset="0"/>
                <a:cs typeface="Times New Roman" pitchFamily="18" charset="0"/>
              </a:rPr>
              <a:t>Уменьшение фактического количества детей против плановых показателей;</a:t>
            </a:r>
          </a:p>
          <a:p>
            <a:pPr marL="171450" indent="-171450">
              <a:buFontTx/>
              <a:buChar char="-"/>
            </a:pPr>
            <a:r>
              <a:rPr lang="ru-RU" sz="1000" dirty="0" smtClean="0">
                <a:latin typeface="Times New Roman" pitchFamily="18" charset="0"/>
                <a:cs typeface="Times New Roman" pitchFamily="18" charset="0"/>
              </a:rPr>
              <a:t>Заявительный характер отдельных видов выплат.</a:t>
            </a:r>
            <a:endParaRPr lang="ru-RU" sz="1000" dirty="0">
              <a:latin typeface="Times New Roman" pitchFamily="18" charset="0"/>
              <a:cs typeface="Times New Roman" pitchFamily="18" charset="0"/>
            </a:endParaRPr>
          </a:p>
        </p:txBody>
      </p:sp>
      <p:sp>
        <p:nvSpPr>
          <p:cNvPr id="5" name="TextBox 4"/>
          <p:cNvSpPr txBox="1"/>
          <p:nvPr/>
        </p:nvSpPr>
        <p:spPr>
          <a:xfrm>
            <a:off x="5652120" y="4373816"/>
            <a:ext cx="2376696" cy="861774"/>
          </a:xfrm>
          <a:prstGeom prst="rect">
            <a:avLst/>
          </a:prstGeom>
          <a:solidFill>
            <a:schemeClr val="accent2">
              <a:lumMod val="20000"/>
              <a:lumOff val="80000"/>
            </a:schemeClr>
          </a:solidFill>
          <a:effectLst>
            <a:softEdge rad="127000"/>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ru-RU" sz="1000" b="1" dirty="0" smtClean="0">
                <a:latin typeface="Times New Roman" pitchFamily="18" charset="0"/>
                <a:cs typeface="Times New Roman" pitchFamily="18" charset="0"/>
              </a:rPr>
              <a:t>Причины отклонения от плановых показателей:</a:t>
            </a:r>
          </a:p>
          <a:p>
            <a:pPr marL="171450" indent="-171450">
              <a:buFontTx/>
              <a:buChar char="-"/>
            </a:pPr>
            <a:r>
              <a:rPr lang="ru-RU" sz="1000" dirty="0" smtClean="0">
                <a:latin typeface="Times New Roman" pitchFamily="18" charset="0"/>
                <a:cs typeface="Times New Roman" pitchFamily="18" charset="0"/>
              </a:rPr>
              <a:t>Уменьшение фактического дето-дня против планового при расчете обеспечения детей питанием.</a:t>
            </a:r>
            <a:endParaRPr lang="ru-RU" sz="1000" dirty="0">
              <a:latin typeface="Times New Roman" pitchFamily="18" charset="0"/>
              <a:cs typeface="Times New Roman" pitchFamily="18" charset="0"/>
            </a:endParaRPr>
          </a:p>
        </p:txBody>
      </p:sp>
      <p:sp>
        <p:nvSpPr>
          <p:cNvPr id="6" name="TextBox 5"/>
          <p:cNvSpPr txBox="1"/>
          <p:nvPr/>
        </p:nvSpPr>
        <p:spPr>
          <a:xfrm>
            <a:off x="888052" y="800708"/>
            <a:ext cx="3775714" cy="384721"/>
          </a:xfrm>
          <a:prstGeom prst="rect">
            <a:avLst/>
          </a:prstGeom>
          <a:solidFill>
            <a:schemeClr val="accent2">
              <a:lumMod val="40000"/>
              <a:lumOff val="60000"/>
            </a:schemeClr>
          </a:solidFill>
          <a:effectLst>
            <a:softEdge rad="127000"/>
          </a:effectLst>
        </p:spPr>
        <p:txBody>
          <a:bodyPr wrap="none" rtlCol="0">
            <a:spAutoFit/>
          </a:bodyPr>
          <a:lstStyle/>
          <a:p>
            <a:r>
              <a:rPr lang="ru-RU" sz="1900" b="1" dirty="0" smtClean="0"/>
              <a:t>РАСХОДЫ НА ОБРАЗОВАНИЕ</a:t>
            </a:r>
            <a:endParaRPr lang="ru-RU" sz="1900" b="1" dirty="0"/>
          </a:p>
        </p:txBody>
      </p:sp>
      <p:sp>
        <p:nvSpPr>
          <p:cNvPr id="7" name="AutoShape 2" descr="http://%D0%BB%D0%B0%D0%B1%D1%8B%D1%82%D0%BD%D0%B0%D0%BD%D0%B3%D0%B8-%D1%83%D0%BE.%D1%80%D1%84/images/2015/10/0_901c9_5cd80360_orig.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596985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781202" y="782809"/>
            <a:ext cx="3435556" cy="369332"/>
          </a:xfrm>
          <a:prstGeom prst="rect">
            <a:avLst/>
          </a:prstGeom>
          <a:solidFill>
            <a:schemeClr val="accent2">
              <a:lumMod val="40000"/>
              <a:lumOff val="60000"/>
            </a:schemeClr>
          </a:solidFill>
          <a:effectLst>
            <a:softEdge rad="127000"/>
          </a:effectLst>
        </p:spPr>
        <p:txBody>
          <a:bodyPr wrap="none" rtlCol="0">
            <a:spAutoFit/>
          </a:bodyPr>
          <a:lstStyle/>
          <a:p>
            <a:r>
              <a:rPr lang="ru-RU" b="1" dirty="0" smtClean="0"/>
              <a:t>РАСХОДЫ НА КУЛЬТУРУ </a:t>
            </a:r>
            <a:endParaRPr lang="ru-RU" b="1" dirty="0"/>
          </a:p>
        </p:txBody>
      </p:sp>
      <p:sp>
        <p:nvSpPr>
          <p:cNvPr id="8" name="Прямоугольник 7"/>
          <p:cNvSpPr/>
          <p:nvPr/>
        </p:nvSpPr>
        <p:spPr>
          <a:xfrm>
            <a:off x="899593" y="1268760"/>
            <a:ext cx="7317166" cy="602258"/>
          </a:xfrm>
          <a:prstGeom prst="rect">
            <a:avLst/>
          </a:prstGeom>
          <a:noFill/>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700" b="1" dirty="0" smtClean="0">
                <a:solidFill>
                  <a:schemeClr val="tx1"/>
                </a:solidFill>
              </a:rPr>
              <a:t>Расходы бюджета ЗАТО г. Североморск в 2015 году   составили                                                190 291,8 тыс. рублей</a:t>
            </a:r>
            <a:r>
              <a:rPr lang="ru-RU" dirty="0" smtClean="0">
                <a:solidFill>
                  <a:schemeClr val="tx1"/>
                </a:solidFill>
              </a:rPr>
              <a:t>. </a:t>
            </a:r>
            <a:endParaRPr lang="ru-RU" dirty="0">
              <a:solidFill>
                <a:schemeClr val="tx1"/>
              </a:solidFill>
            </a:endParaRPr>
          </a:p>
        </p:txBody>
      </p:sp>
      <p:sp>
        <p:nvSpPr>
          <p:cNvPr id="10" name="TextBox 9"/>
          <p:cNvSpPr txBox="1"/>
          <p:nvPr/>
        </p:nvSpPr>
        <p:spPr>
          <a:xfrm>
            <a:off x="1043609" y="1916832"/>
            <a:ext cx="7056784" cy="1169551"/>
          </a:xfrm>
          <a:prstGeom prst="rect">
            <a:avLst/>
          </a:prstGeom>
          <a:solidFill>
            <a:schemeClr val="accent2">
              <a:lumMod val="20000"/>
              <a:lumOff val="80000"/>
            </a:schemeClr>
          </a:solidFill>
          <a:effectLst>
            <a:softEdge rad="317500"/>
          </a:effectLst>
        </p:spPr>
        <p:txBody>
          <a:bodyPr wrap="square" rtlCol="0">
            <a:spAutoFit/>
          </a:bodyPr>
          <a:lstStyle/>
          <a:p>
            <a:pPr algn="just"/>
            <a:r>
              <a:rPr lang="ru-RU" sz="1400" dirty="0" smtClean="0"/>
              <a:t>За счет средств бюджета ЗАТО г. Североморск осуществляется реализация муниципальной программы «Культура ЗАТО г. Североморск». В рамках этой программы  обеспечивается  деятельность 7 муниципальных учреждений, в том числе: МБУК ДК «Строитель», МБУК  Центр досуга молодежи, МБУК Североморская Централизованная библиотечная система и др. </a:t>
            </a:r>
          </a:p>
        </p:txBody>
      </p:sp>
      <p:graphicFrame>
        <p:nvGraphicFramePr>
          <p:cNvPr id="9" name="Диаграмма 8"/>
          <p:cNvGraphicFramePr/>
          <p:nvPr>
            <p:extLst>
              <p:ext uri="{D42A27DB-BD31-4B8C-83A1-F6EECF244321}">
                <p14:modId xmlns:p14="http://schemas.microsoft.com/office/powerpoint/2010/main" val="784642765"/>
              </p:ext>
            </p:extLst>
          </p:nvPr>
        </p:nvGraphicFramePr>
        <p:xfrm>
          <a:off x="899593" y="3340732"/>
          <a:ext cx="3960439" cy="2070809"/>
        </p:xfrm>
        <a:graphic>
          <a:graphicData uri="http://schemas.openxmlformats.org/drawingml/2006/chart">
            <c:chart xmlns:c="http://schemas.openxmlformats.org/drawingml/2006/chart" xmlns:r="http://schemas.openxmlformats.org/officeDocument/2006/relationships" r:id="rId2"/>
          </a:graphicData>
        </a:graphic>
      </p:graphicFrame>
      <p:sp>
        <p:nvSpPr>
          <p:cNvPr id="13" name="TextBox 12"/>
          <p:cNvSpPr txBox="1"/>
          <p:nvPr/>
        </p:nvSpPr>
        <p:spPr>
          <a:xfrm>
            <a:off x="5292080" y="3945250"/>
            <a:ext cx="2924678" cy="861774"/>
          </a:xfrm>
          <a:prstGeom prst="rect">
            <a:avLst/>
          </a:prstGeom>
          <a:effectLst>
            <a:softEdge rad="63500"/>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ru-RU" sz="1000" b="1" dirty="0" smtClean="0">
                <a:latin typeface="Times New Roman" pitchFamily="18" charset="0"/>
                <a:cs typeface="Times New Roman" pitchFamily="18" charset="0"/>
              </a:rPr>
              <a:t>Причины отклонения от плановых показателей:</a:t>
            </a:r>
          </a:p>
          <a:p>
            <a:pPr marL="171450" indent="-171450">
              <a:buFontTx/>
              <a:buChar char="-"/>
            </a:pPr>
            <a:r>
              <a:rPr lang="ru-RU" sz="1000" dirty="0" smtClean="0">
                <a:latin typeface="Times New Roman" pitchFamily="18" charset="0"/>
                <a:cs typeface="Times New Roman" pitchFamily="18" charset="0"/>
              </a:rPr>
              <a:t>Заявительный характер отдельных видов расходов:  компенсации расходов по проезду к месту отдыха и обратно</a:t>
            </a:r>
            <a:endParaRPr lang="ru-RU" sz="1000" dirty="0">
              <a:latin typeface="Times New Roman" pitchFamily="18" charset="0"/>
              <a:cs typeface="Times New Roman" pitchFamily="18" charset="0"/>
            </a:endParaRPr>
          </a:p>
        </p:txBody>
      </p:sp>
    </p:spTree>
    <p:extLst>
      <p:ext uri="{BB962C8B-B14F-4D97-AF65-F5344CB8AC3E}">
        <p14:creationId xmlns:p14="http://schemas.microsoft.com/office/powerpoint/2010/main" val="38554728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22587" y="692696"/>
            <a:ext cx="5021824" cy="369332"/>
          </a:xfrm>
          <a:prstGeom prst="rect">
            <a:avLst/>
          </a:prstGeom>
          <a:solidFill>
            <a:schemeClr val="accent2">
              <a:lumMod val="20000"/>
              <a:lumOff val="80000"/>
            </a:schemeClr>
          </a:solidFill>
          <a:effectLst>
            <a:softEdge rad="127000"/>
          </a:effectLst>
        </p:spPr>
        <p:txBody>
          <a:bodyPr wrap="none" rtlCol="0">
            <a:spAutoFit/>
          </a:bodyPr>
          <a:lstStyle/>
          <a:p>
            <a:r>
              <a:rPr lang="ru-RU" b="1" dirty="0" smtClean="0"/>
              <a:t>РАСХОДЫ НА СОЦИАЛЬНУЮ ПОЛИТИКУ</a:t>
            </a:r>
            <a:endParaRPr lang="ru-RU" b="1" dirty="0"/>
          </a:p>
        </p:txBody>
      </p:sp>
      <p:sp>
        <p:nvSpPr>
          <p:cNvPr id="3" name="Прямоугольник 2"/>
          <p:cNvSpPr/>
          <p:nvPr/>
        </p:nvSpPr>
        <p:spPr>
          <a:xfrm>
            <a:off x="971600" y="1062028"/>
            <a:ext cx="7200800" cy="748515"/>
          </a:xfrm>
          <a:prstGeom prst="rect">
            <a:avLst/>
          </a:prstGeom>
          <a:solidFill>
            <a:schemeClr val="accent2">
              <a:lumMod val="20000"/>
              <a:lumOff val="80000"/>
            </a:schemeClr>
          </a:solidFill>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700" b="1" dirty="0" smtClean="0">
                <a:solidFill>
                  <a:schemeClr val="tx1"/>
                </a:solidFill>
              </a:rPr>
              <a:t>Расходы бюджета ЗАТО г. Североморск в 2015 году составили</a:t>
            </a:r>
          </a:p>
          <a:p>
            <a:pPr algn="r"/>
            <a:r>
              <a:rPr lang="ru-RU" sz="1700" dirty="0" smtClean="0">
                <a:solidFill>
                  <a:schemeClr val="tx1"/>
                </a:solidFill>
              </a:rPr>
              <a:t> </a:t>
            </a:r>
            <a:r>
              <a:rPr lang="ru-RU" sz="1700" b="1" dirty="0" smtClean="0">
                <a:solidFill>
                  <a:schemeClr val="tx1"/>
                </a:solidFill>
              </a:rPr>
              <a:t>63 426,7 </a:t>
            </a:r>
            <a:r>
              <a:rPr lang="ru-RU" sz="1700" dirty="0" smtClean="0">
                <a:solidFill>
                  <a:schemeClr val="tx1"/>
                </a:solidFill>
              </a:rPr>
              <a:t>тыс. рублей. </a:t>
            </a:r>
            <a:endParaRPr lang="ru-RU" sz="1700" dirty="0">
              <a:solidFill>
                <a:schemeClr val="tx1"/>
              </a:solidFill>
            </a:endParaRPr>
          </a:p>
        </p:txBody>
      </p:sp>
      <p:sp>
        <p:nvSpPr>
          <p:cNvPr id="4" name="TextBox 3"/>
          <p:cNvSpPr txBox="1"/>
          <p:nvPr/>
        </p:nvSpPr>
        <p:spPr>
          <a:xfrm>
            <a:off x="1544378" y="1831840"/>
            <a:ext cx="6563559" cy="1015663"/>
          </a:xfrm>
          <a:prstGeom prst="rect">
            <a:avLst/>
          </a:prstGeom>
          <a:noFill/>
        </p:spPr>
        <p:txBody>
          <a:bodyPr wrap="square" rtlCol="0">
            <a:spAutoFit/>
          </a:bodyPr>
          <a:lstStyle/>
          <a:p>
            <a:pPr algn="just"/>
            <a:r>
              <a:rPr lang="ru-RU" dirty="0" smtClean="0"/>
              <a:t>      </a:t>
            </a:r>
            <a:r>
              <a:rPr lang="ru-RU" sz="1400" dirty="0" smtClean="0"/>
              <a:t>За счет указанных расходов обеспечена реализация муниципальных подпрограмм «Доступная среда ЗАТО г. Североморск», «Дополнительные меры социальной поддержки отдельных категорий граждан ЗАТО г. Североморск», «Североморск – город без сирот» и др.</a:t>
            </a:r>
            <a:endParaRPr lang="ru-RU" sz="1400" dirty="0"/>
          </a:p>
        </p:txBody>
      </p:sp>
      <p:sp>
        <p:nvSpPr>
          <p:cNvPr id="5" name="TextBox 4"/>
          <p:cNvSpPr txBox="1"/>
          <p:nvPr/>
        </p:nvSpPr>
        <p:spPr>
          <a:xfrm>
            <a:off x="4826158" y="3281995"/>
            <a:ext cx="3346242" cy="2693045"/>
          </a:xfrm>
          <a:prstGeom prst="rect">
            <a:avLst/>
          </a:prstGeom>
          <a:noFill/>
        </p:spPr>
        <p:txBody>
          <a:bodyPr wrap="square" rtlCol="0">
            <a:spAutoFit/>
          </a:bodyPr>
          <a:lstStyle/>
          <a:p>
            <a:pPr algn="just"/>
            <a:r>
              <a:rPr lang="ru-RU" sz="1500" dirty="0" smtClean="0"/>
              <a:t>       </a:t>
            </a:r>
            <a:r>
              <a:rPr lang="ru-RU" sz="1400" dirty="0" smtClean="0"/>
              <a:t>За счет собственных средств бюджета ЗАТО г. Североморск, а также за счет средств межбюджетных трансфертов,  предусмотрены бюджетные ассигнования на  реализацию различных мер социальной поддержки, в том числе: по оплате жилья и коммунальных услуг отдельным категориям граждан, предоставление жилых помещений детям-сиротам и детям, оставшимся без попечения родителей и др.</a:t>
            </a:r>
            <a:endParaRPr lang="ru-RU" sz="1400" dirty="0"/>
          </a:p>
        </p:txBody>
      </p:sp>
      <p:graphicFrame>
        <p:nvGraphicFramePr>
          <p:cNvPr id="6" name="Диаграмма 5"/>
          <p:cNvGraphicFramePr/>
          <p:nvPr>
            <p:extLst>
              <p:ext uri="{D42A27DB-BD31-4B8C-83A1-F6EECF244321}">
                <p14:modId xmlns:p14="http://schemas.microsoft.com/office/powerpoint/2010/main" val="3294598002"/>
              </p:ext>
            </p:extLst>
          </p:nvPr>
        </p:nvGraphicFramePr>
        <p:xfrm>
          <a:off x="1043608" y="2924944"/>
          <a:ext cx="3682677" cy="252028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1043608" y="5580610"/>
            <a:ext cx="3312368" cy="400110"/>
          </a:xfrm>
          <a:prstGeom prst="rect">
            <a:avLst/>
          </a:prstGeom>
          <a:effectLst>
            <a:softEdge rad="63500"/>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ru-RU" sz="1000" b="1" dirty="0" smtClean="0">
                <a:latin typeface="Times New Roman" pitchFamily="18" charset="0"/>
                <a:cs typeface="Times New Roman" pitchFamily="18" charset="0"/>
              </a:rPr>
              <a:t>Причины отклонения от плановых показателей:</a:t>
            </a:r>
          </a:p>
          <a:p>
            <a:pPr marL="171450" indent="-171450">
              <a:buFontTx/>
              <a:buChar char="-"/>
            </a:pPr>
            <a:r>
              <a:rPr lang="ru-RU" sz="1000" dirty="0" smtClean="0">
                <a:latin typeface="Times New Roman" pitchFamily="18" charset="0"/>
                <a:cs typeface="Times New Roman" pitchFamily="18" charset="0"/>
              </a:rPr>
              <a:t>Заявительный характер расходов</a:t>
            </a:r>
            <a:endParaRPr lang="ru-RU" sz="1000" dirty="0">
              <a:latin typeface="Times New Roman" pitchFamily="18" charset="0"/>
              <a:cs typeface="Times New Roman" pitchFamily="18" charset="0"/>
            </a:endParaRPr>
          </a:p>
        </p:txBody>
      </p:sp>
    </p:spTree>
    <p:extLst>
      <p:ext uri="{BB962C8B-B14F-4D97-AF65-F5344CB8AC3E}">
        <p14:creationId xmlns:p14="http://schemas.microsoft.com/office/powerpoint/2010/main" val="42539132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Диаграмма 1"/>
          <p:cNvGraphicFramePr/>
          <p:nvPr>
            <p:extLst>
              <p:ext uri="{D42A27DB-BD31-4B8C-83A1-F6EECF244321}">
                <p14:modId xmlns:p14="http://schemas.microsoft.com/office/powerpoint/2010/main" val="2511040699"/>
              </p:ext>
            </p:extLst>
          </p:nvPr>
        </p:nvGraphicFramePr>
        <p:xfrm>
          <a:off x="833665" y="1340768"/>
          <a:ext cx="3234279" cy="4840312"/>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3851920" y="5145225"/>
            <a:ext cx="3749404" cy="40011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ru-RU" sz="1000" b="1" dirty="0" smtClean="0">
                <a:latin typeface="Times New Roman" pitchFamily="18" charset="0"/>
                <a:cs typeface="Times New Roman" pitchFamily="18" charset="0"/>
              </a:rPr>
              <a:t>Причины отклонения от плановых показателей:</a:t>
            </a:r>
          </a:p>
          <a:p>
            <a:pPr marL="171450" indent="-171450">
              <a:buFontTx/>
              <a:buChar char="-"/>
            </a:pPr>
            <a:r>
              <a:rPr lang="ru-RU" sz="1000" dirty="0">
                <a:latin typeface="Times New Roman" pitchFamily="18" charset="0"/>
                <a:cs typeface="Times New Roman" pitchFamily="18" charset="0"/>
              </a:rPr>
              <a:t>Экономия, сложившаяся по итогам конкурсных процедур</a:t>
            </a:r>
          </a:p>
        </p:txBody>
      </p:sp>
      <p:sp>
        <p:nvSpPr>
          <p:cNvPr id="4" name="TextBox 3"/>
          <p:cNvSpPr txBox="1"/>
          <p:nvPr/>
        </p:nvSpPr>
        <p:spPr>
          <a:xfrm>
            <a:off x="4372666" y="3933056"/>
            <a:ext cx="3749404" cy="40011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ru-RU" sz="1000" b="1" dirty="0" smtClean="0">
                <a:latin typeface="Times New Roman" pitchFamily="18" charset="0"/>
                <a:cs typeface="Times New Roman" pitchFamily="18" charset="0"/>
              </a:rPr>
              <a:t>Причины отклонения от плановых показателей:</a:t>
            </a:r>
          </a:p>
          <a:p>
            <a:pPr marL="171450" indent="-171450">
              <a:buFontTx/>
              <a:buChar char="-"/>
            </a:pPr>
            <a:r>
              <a:rPr lang="ru-RU" sz="1000" dirty="0">
                <a:latin typeface="Times New Roman" pitchFamily="18" charset="0"/>
                <a:cs typeface="Times New Roman" pitchFamily="18" charset="0"/>
              </a:rPr>
              <a:t>Экономия, сложившаяся по итогам конкурсных </a:t>
            </a:r>
            <a:r>
              <a:rPr lang="ru-RU" sz="1000" dirty="0" smtClean="0">
                <a:latin typeface="Times New Roman" pitchFamily="18" charset="0"/>
                <a:cs typeface="Times New Roman" pitchFamily="18" charset="0"/>
              </a:rPr>
              <a:t>процедур</a:t>
            </a:r>
          </a:p>
        </p:txBody>
      </p:sp>
      <p:sp>
        <p:nvSpPr>
          <p:cNvPr id="5" name="TextBox 4"/>
          <p:cNvSpPr txBox="1"/>
          <p:nvPr/>
        </p:nvSpPr>
        <p:spPr>
          <a:xfrm>
            <a:off x="4372666" y="2944877"/>
            <a:ext cx="3749404" cy="40011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ru-RU" sz="1000" b="1" dirty="0" smtClean="0">
                <a:latin typeface="Times New Roman" pitchFamily="18" charset="0"/>
                <a:cs typeface="Times New Roman" pitchFamily="18" charset="0"/>
              </a:rPr>
              <a:t>Причины отклонения от плановых показателей:</a:t>
            </a:r>
          </a:p>
          <a:p>
            <a:pPr marL="171450" indent="-171450">
              <a:buFontTx/>
              <a:buChar char="-"/>
            </a:pPr>
            <a:r>
              <a:rPr lang="ru-RU" sz="1000" dirty="0" smtClean="0">
                <a:latin typeface="Times New Roman" pitchFamily="18" charset="0"/>
                <a:cs typeface="Times New Roman" pitchFamily="18" charset="0"/>
              </a:rPr>
              <a:t>Экономия</a:t>
            </a:r>
            <a:r>
              <a:rPr lang="ru-RU" sz="1000" dirty="0">
                <a:latin typeface="Times New Roman" pitchFamily="18" charset="0"/>
                <a:cs typeface="Times New Roman" pitchFamily="18" charset="0"/>
              </a:rPr>
              <a:t>, сложившаяся по итогам конкурсных процедур</a:t>
            </a:r>
          </a:p>
        </p:txBody>
      </p:sp>
      <p:sp>
        <p:nvSpPr>
          <p:cNvPr id="6" name="TextBox 5"/>
          <p:cNvSpPr txBox="1"/>
          <p:nvPr/>
        </p:nvSpPr>
        <p:spPr>
          <a:xfrm>
            <a:off x="3779912" y="1588637"/>
            <a:ext cx="3749404" cy="861774"/>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ru-RU" sz="1000" b="1" dirty="0" smtClean="0">
                <a:latin typeface="Times New Roman" pitchFamily="18" charset="0"/>
                <a:cs typeface="Times New Roman" pitchFamily="18" charset="0"/>
              </a:rPr>
              <a:t>Причины отклонения от плановых показателей:</a:t>
            </a:r>
          </a:p>
          <a:p>
            <a:pPr marL="171450" indent="-171450">
              <a:buFontTx/>
              <a:buChar char="-"/>
            </a:pPr>
            <a:r>
              <a:rPr lang="ru-RU" sz="1000" dirty="0" smtClean="0">
                <a:latin typeface="Times New Roman" pitchFamily="18" charset="0"/>
                <a:cs typeface="Times New Roman" pitchFamily="18" charset="0"/>
              </a:rPr>
              <a:t>Заявительный характер отдельных видов расходов (компенсация расходов по проезду к месту отдыха и обратно);</a:t>
            </a:r>
          </a:p>
          <a:p>
            <a:pPr marL="171450" indent="-171450">
              <a:buFontTx/>
              <a:buChar char="-"/>
            </a:pPr>
            <a:r>
              <a:rPr lang="ru-RU" sz="1000" dirty="0" smtClean="0">
                <a:latin typeface="Times New Roman" pitchFamily="18" charset="0"/>
                <a:cs typeface="Times New Roman" pitchFamily="18" charset="0"/>
              </a:rPr>
              <a:t>Экономия, сложившаяся по итогам конкурсных процедур</a:t>
            </a:r>
            <a:endParaRPr lang="ru-RU" sz="1000" dirty="0">
              <a:latin typeface="Times New Roman" pitchFamily="18" charset="0"/>
              <a:cs typeface="Times New Roman" pitchFamily="18" charset="0"/>
            </a:endParaRPr>
          </a:p>
        </p:txBody>
      </p:sp>
      <p:sp>
        <p:nvSpPr>
          <p:cNvPr id="8" name="TextBox 7"/>
          <p:cNvSpPr txBox="1"/>
          <p:nvPr/>
        </p:nvSpPr>
        <p:spPr>
          <a:xfrm>
            <a:off x="833664" y="744974"/>
            <a:ext cx="7194720" cy="369332"/>
          </a:xfrm>
          <a:prstGeom prst="rect">
            <a:avLst/>
          </a:prstGeom>
          <a:solidFill>
            <a:schemeClr val="accent2">
              <a:lumMod val="40000"/>
              <a:lumOff val="60000"/>
            </a:schemeClr>
          </a:solidFill>
          <a:effectLst>
            <a:softEdge rad="127000"/>
          </a:effectLst>
        </p:spPr>
        <p:txBody>
          <a:bodyPr wrap="square" rtlCol="0">
            <a:spAutoFit/>
          </a:bodyPr>
          <a:lstStyle/>
          <a:p>
            <a:pPr algn="r"/>
            <a:r>
              <a:rPr lang="ru-RU" b="1" dirty="0" smtClean="0"/>
              <a:t>РАСХОДЫ НА  ЖИЛИЩНО-КОММУНАЛЬНОЕ ХОЗЯЙСТВО</a:t>
            </a:r>
            <a:endParaRPr lang="ru-RU" b="1" dirty="0"/>
          </a:p>
        </p:txBody>
      </p:sp>
    </p:spTree>
    <p:extLst>
      <p:ext uri="{BB962C8B-B14F-4D97-AF65-F5344CB8AC3E}">
        <p14:creationId xmlns:p14="http://schemas.microsoft.com/office/powerpoint/2010/main" val="504421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87624" y="744974"/>
            <a:ext cx="6912768" cy="369332"/>
          </a:xfrm>
          <a:prstGeom prst="rect">
            <a:avLst/>
          </a:prstGeom>
          <a:solidFill>
            <a:schemeClr val="accent2">
              <a:lumMod val="20000"/>
              <a:lumOff val="80000"/>
            </a:schemeClr>
          </a:solidFill>
          <a:effectLst>
            <a:softEdge rad="127000"/>
          </a:effectLst>
        </p:spPr>
        <p:txBody>
          <a:bodyPr wrap="square" rtlCol="0">
            <a:spAutoFit/>
          </a:bodyPr>
          <a:lstStyle/>
          <a:p>
            <a:pPr algn="r"/>
            <a:r>
              <a:rPr lang="ru-RU" b="1" dirty="0" smtClean="0"/>
              <a:t>РАСХОДЫ НА  ЖИЛИЩНО-КОММУНАЛЬНОЕ ХОЗЯЙСТВО</a:t>
            </a:r>
            <a:endParaRPr lang="ru-RU" b="1" dirty="0"/>
          </a:p>
        </p:txBody>
      </p:sp>
      <p:sp>
        <p:nvSpPr>
          <p:cNvPr id="3" name="Прямоугольник 2"/>
          <p:cNvSpPr/>
          <p:nvPr/>
        </p:nvSpPr>
        <p:spPr>
          <a:xfrm>
            <a:off x="899592" y="1124744"/>
            <a:ext cx="7344816" cy="818282"/>
          </a:xfrm>
          <a:prstGeom prst="rect">
            <a:avLst/>
          </a:prstGeom>
          <a:solidFill>
            <a:schemeClr val="bg1"/>
          </a:solidFill>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b="1" dirty="0" smtClean="0">
                <a:solidFill>
                  <a:schemeClr val="tx1"/>
                </a:solidFill>
              </a:rPr>
              <a:t>Расходы бюджета ЗАТО г. Североморск в 2015 году составили </a:t>
            </a:r>
          </a:p>
          <a:p>
            <a:pPr algn="r"/>
            <a:r>
              <a:rPr lang="ru-RU" b="1" dirty="0" smtClean="0">
                <a:solidFill>
                  <a:schemeClr val="tx1"/>
                </a:solidFill>
              </a:rPr>
              <a:t> </a:t>
            </a:r>
            <a:r>
              <a:rPr lang="ru-RU" sz="2000" b="1" dirty="0" smtClean="0">
                <a:solidFill>
                  <a:schemeClr val="tx1"/>
                </a:solidFill>
              </a:rPr>
              <a:t>123 128,5 </a:t>
            </a:r>
            <a:r>
              <a:rPr lang="ru-RU" b="1" dirty="0" smtClean="0">
                <a:solidFill>
                  <a:schemeClr val="tx1"/>
                </a:solidFill>
              </a:rPr>
              <a:t>тыс. рублей</a:t>
            </a:r>
            <a:r>
              <a:rPr lang="ru-RU" dirty="0" smtClean="0"/>
              <a:t>. </a:t>
            </a:r>
            <a:endParaRPr lang="ru-RU" dirty="0"/>
          </a:p>
        </p:txBody>
      </p:sp>
      <p:sp>
        <p:nvSpPr>
          <p:cNvPr id="4" name="TextBox 3"/>
          <p:cNvSpPr txBox="1"/>
          <p:nvPr/>
        </p:nvSpPr>
        <p:spPr>
          <a:xfrm>
            <a:off x="1043608" y="1844824"/>
            <a:ext cx="7056784" cy="1169551"/>
          </a:xfrm>
          <a:prstGeom prst="rect">
            <a:avLst/>
          </a:prstGeom>
          <a:noFill/>
        </p:spPr>
        <p:txBody>
          <a:bodyPr wrap="square" rtlCol="0">
            <a:spAutoFit/>
          </a:bodyPr>
          <a:lstStyle/>
          <a:p>
            <a:r>
              <a:rPr lang="ru-RU" sz="1400" dirty="0" smtClean="0"/>
              <a:t>За счет указанных средств проведены мероприятия по:</a:t>
            </a:r>
          </a:p>
          <a:p>
            <a:pPr marL="285750" indent="-285750">
              <a:buFontTx/>
              <a:buChar char="-"/>
            </a:pPr>
            <a:r>
              <a:rPr lang="ru-RU" sz="1400" dirty="0" smtClean="0"/>
              <a:t>уплате взносов на капитальный ремонт муниципального жилого фонда;</a:t>
            </a:r>
          </a:p>
          <a:p>
            <a:pPr marL="285750" indent="-285750" algn="just">
              <a:buFontTx/>
              <a:buChar char="-"/>
            </a:pPr>
            <a:r>
              <a:rPr lang="ru-RU" sz="1400" dirty="0" smtClean="0"/>
              <a:t>благоустройству ЗАТО г. Североморск, в том числе: освещению, содержанию автомобильных дорог и инженерных сооружений на них, озеленению и др.;</a:t>
            </a:r>
          </a:p>
          <a:p>
            <a:pPr marL="285750" indent="-285750">
              <a:buFontTx/>
              <a:buChar char="-"/>
            </a:pPr>
            <a:r>
              <a:rPr lang="ru-RU" sz="1400" dirty="0" smtClean="0"/>
              <a:t>энергосбережению и энергоэффективности. </a:t>
            </a:r>
          </a:p>
        </p:txBody>
      </p:sp>
      <p:graphicFrame>
        <p:nvGraphicFramePr>
          <p:cNvPr id="8" name="Диаграмма 7"/>
          <p:cNvGraphicFramePr/>
          <p:nvPr>
            <p:extLst>
              <p:ext uri="{D42A27DB-BD31-4B8C-83A1-F6EECF244321}">
                <p14:modId xmlns:p14="http://schemas.microsoft.com/office/powerpoint/2010/main" val="567574733"/>
              </p:ext>
            </p:extLst>
          </p:nvPr>
        </p:nvGraphicFramePr>
        <p:xfrm>
          <a:off x="1187624" y="3429000"/>
          <a:ext cx="3264024" cy="219179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Диаграмма 8"/>
          <p:cNvGraphicFramePr/>
          <p:nvPr>
            <p:extLst>
              <p:ext uri="{D42A27DB-BD31-4B8C-83A1-F6EECF244321}">
                <p14:modId xmlns:p14="http://schemas.microsoft.com/office/powerpoint/2010/main" val="4270853480"/>
              </p:ext>
            </p:extLst>
          </p:nvPr>
        </p:nvGraphicFramePr>
        <p:xfrm>
          <a:off x="5076056" y="3284984"/>
          <a:ext cx="2952328" cy="244827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70073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3664" y="744974"/>
            <a:ext cx="7698776" cy="369332"/>
          </a:xfrm>
          <a:prstGeom prst="rect">
            <a:avLst/>
          </a:prstGeom>
          <a:solidFill>
            <a:schemeClr val="accent2">
              <a:lumMod val="40000"/>
              <a:lumOff val="60000"/>
            </a:schemeClr>
          </a:solidFill>
          <a:effectLst>
            <a:softEdge rad="127000"/>
          </a:effectLst>
        </p:spPr>
        <p:txBody>
          <a:bodyPr wrap="square" rtlCol="0">
            <a:spAutoFit/>
          </a:bodyPr>
          <a:lstStyle/>
          <a:p>
            <a:pPr algn="ctr"/>
            <a:r>
              <a:rPr lang="ru-RU" b="1" dirty="0" smtClean="0"/>
              <a:t>РАСХОДЫ НА  НАЦИОНАЛЬНУЮ   ЭКОНОМИКУ</a:t>
            </a:r>
            <a:endParaRPr lang="ru-RU" b="1" dirty="0"/>
          </a:p>
        </p:txBody>
      </p:sp>
      <p:sp>
        <p:nvSpPr>
          <p:cNvPr id="3" name="Прямоугольник 2"/>
          <p:cNvSpPr/>
          <p:nvPr/>
        </p:nvSpPr>
        <p:spPr>
          <a:xfrm>
            <a:off x="833664" y="1124744"/>
            <a:ext cx="7482752" cy="818282"/>
          </a:xfrm>
          <a:prstGeom prst="rect">
            <a:avLst/>
          </a:prstGeom>
          <a:solidFill>
            <a:schemeClr val="bg1"/>
          </a:solidFill>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b="1" dirty="0" smtClean="0">
                <a:solidFill>
                  <a:schemeClr val="tx1"/>
                </a:solidFill>
              </a:rPr>
              <a:t>Расходы бюджета ЗАТО г. Североморск в 2015 году составили </a:t>
            </a:r>
          </a:p>
          <a:p>
            <a:pPr algn="r"/>
            <a:r>
              <a:rPr lang="ru-RU" b="1" dirty="0" smtClean="0">
                <a:solidFill>
                  <a:schemeClr val="tx1"/>
                </a:solidFill>
              </a:rPr>
              <a:t> </a:t>
            </a:r>
            <a:r>
              <a:rPr lang="ru-RU" sz="2000" b="1" dirty="0" smtClean="0">
                <a:solidFill>
                  <a:schemeClr val="tx1"/>
                </a:solidFill>
              </a:rPr>
              <a:t>217 663,8 </a:t>
            </a:r>
            <a:r>
              <a:rPr lang="ru-RU" b="1" dirty="0" smtClean="0">
                <a:solidFill>
                  <a:schemeClr val="tx1"/>
                </a:solidFill>
              </a:rPr>
              <a:t>тыс. рублей</a:t>
            </a:r>
            <a:r>
              <a:rPr lang="ru-RU" dirty="0" smtClean="0"/>
              <a:t>. </a:t>
            </a:r>
            <a:endParaRPr lang="ru-RU" dirty="0"/>
          </a:p>
        </p:txBody>
      </p:sp>
      <p:graphicFrame>
        <p:nvGraphicFramePr>
          <p:cNvPr id="4" name="Диаграмма 3"/>
          <p:cNvGraphicFramePr/>
          <p:nvPr>
            <p:extLst>
              <p:ext uri="{D42A27DB-BD31-4B8C-83A1-F6EECF244321}">
                <p14:modId xmlns:p14="http://schemas.microsoft.com/office/powerpoint/2010/main" val="1099856493"/>
              </p:ext>
            </p:extLst>
          </p:nvPr>
        </p:nvGraphicFramePr>
        <p:xfrm>
          <a:off x="1043608" y="1912194"/>
          <a:ext cx="7056784" cy="3028974"/>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2483768" y="5013176"/>
            <a:ext cx="3749404" cy="861774"/>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ru-RU" sz="1000" b="1" dirty="0" smtClean="0">
                <a:latin typeface="Times New Roman" pitchFamily="18" charset="0"/>
                <a:cs typeface="Times New Roman" pitchFamily="18" charset="0"/>
              </a:rPr>
              <a:t>Причины отклонения от плановых показателей:</a:t>
            </a:r>
          </a:p>
          <a:p>
            <a:pPr marL="171450" indent="-171450">
              <a:buFontTx/>
              <a:buChar char="-"/>
            </a:pPr>
            <a:r>
              <a:rPr lang="ru-RU" sz="1000" dirty="0" smtClean="0">
                <a:latin typeface="Times New Roman" pitchFamily="18" charset="0"/>
                <a:cs typeface="Times New Roman" pitchFamily="18" charset="0"/>
              </a:rPr>
              <a:t>Заявительный характер субсидии;</a:t>
            </a:r>
          </a:p>
          <a:p>
            <a:pPr marL="171450" indent="-171450">
              <a:buFontTx/>
              <a:buChar char="-"/>
            </a:pPr>
            <a:r>
              <a:rPr lang="ru-RU" sz="1000" dirty="0">
                <a:latin typeface="Times New Roman" pitchFamily="18" charset="0"/>
                <a:cs typeface="Times New Roman" pitchFamily="18" charset="0"/>
              </a:rPr>
              <a:t>Экономия, сложившаяся по итогам конкурсных </a:t>
            </a:r>
            <a:r>
              <a:rPr lang="ru-RU" sz="1000" dirty="0" smtClean="0">
                <a:latin typeface="Times New Roman" pitchFamily="18" charset="0"/>
                <a:cs typeface="Times New Roman" pitchFamily="18" charset="0"/>
              </a:rPr>
              <a:t>процедур;</a:t>
            </a:r>
          </a:p>
          <a:p>
            <a:pPr marL="171450" indent="-171450">
              <a:buFontTx/>
              <a:buChar char="-"/>
            </a:pPr>
            <a:r>
              <a:rPr lang="ru-RU" sz="1000" dirty="0" smtClean="0">
                <a:latin typeface="Times New Roman" pitchFamily="18" charset="0"/>
                <a:cs typeface="Times New Roman" pitchFamily="18" charset="0"/>
              </a:rPr>
              <a:t>Не своевременное оформление документов на получение субсидии  участником конкурса</a:t>
            </a:r>
            <a:endParaRPr lang="ru-RU" sz="1000" dirty="0">
              <a:latin typeface="Times New Roman" pitchFamily="18" charset="0"/>
              <a:cs typeface="Times New Roman" pitchFamily="18" charset="0"/>
            </a:endParaRPr>
          </a:p>
        </p:txBody>
      </p:sp>
    </p:spTree>
    <p:extLst>
      <p:ext uri="{BB962C8B-B14F-4D97-AF65-F5344CB8AC3E}">
        <p14:creationId xmlns:p14="http://schemas.microsoft.com/office/powerpoint/2010/main" val="3060224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53620" y="739450"/>
            <a:ext cx="7050789" cy="369332"/>
          </a:xfrm>
          <a:prstGeom prst="rect">
            <a:avLst/>
          </a:prstGeom>
          <a:solidFill>
            <a:schemeClr val="accent2">
              <a:lumMod val="20000"/>
              <a:lumOff val="80000"/>
            </a:schemeClr>
          </a:solidFill>
          <a:effectLst>
            <a:softEdge rad="127000"/>
          </a:effectLst>
        </p:spPr>
        <p:txBody>
          <a:bodyPr wrap="square" rtlCol="0">
            <a:spAutoFit/>
          </a:bodyPr>
          <a:lstStyle/>
          <a:p>
            <a:pPr algn="ctr"/>
            <a:r>
              <a:rPr lang="ru-RU" b="1" dirty="0" smtClean="0"/>
              <a:t>РАСХОДЫ НА  ФИЗИЧЕСКУЮ КУЛЬТУРУ И СПОРТ</a:t>
            </a:r>
            <a:endParaRPr lang="ru-RU" b="1" dirty="0"/>
          </a:p>
        </p:txBody>
      </p:sp>
      <p:sp>
        <p:nvSpPr>
          <p:cNvPr id="3" name="Прямоугольник 2"/>
          <p:cNvSpPr/>
          <p:nvPr/>
        </p:nvSpPr>
        <p:spPr>
          <a:xfrm>
            <a:off x="1043608" y="1135705"/>
            <a:ext cx="6960801" cy="709119"/>
          </a:xfrm>
          <a:prstGeom prst="rect">
            <a:avLst/>
          </a:prstGeom>
          <a:solidFill>
            <a:schemeClr val="bg1"/>
          </a:solidFill>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ru-RU" b="1" dirty="0" smtClean="0">
                <a:solidFill>
                  <a:schemeClr val="tx1"/>
                </a:solidFill>
              </a:rPr>
              <a:t>Расходы бюджета ЗАТО г. Североморск в 2015году составили  </a:t>
            </a:r>
            <a:r>
              <a:rPr lang="ru-RU" sz="2000" b="1" dirty="0" smtClean="0">
                <a:solidFill>
                  <a:schemeClr val="tx1"/>
                </a:solidFill>
              </a:rPr>
              <a:t>3 796,2 </a:t>
            </a:r>
            <a:r>
              <a:rPr lang="ru-RU" b="1" dirty="0" smtClean="0">
                <a:solidFill>
                  <a:schemeClr val="tx1"/>
                </a:solidFill>
              </a:rPr>
              <a:t>тыс. рублей</a:t>
            </a:r>
            <a:r>
              <a:rPr lang="ru-RU" dirty="0" smtClean="0"/>
              <a:t>. </a:t>
            </a:r>
            <a:endParaRPr lang="ru-RU" dirty="0"/>
          </a:p>
        </p:txBody>
      </p:sp>
      <p:graphicFrame>
        <p:nvGraphicFramePr>
          <p:cNvPr id="5" name="Диаграмма 4"/>
          <p:cNvGraphicFramePr/>
          <p:nvPr>
            <p:extLst>
              <p:ext uri="{D42A27DB-BD31-4B8C-83A1-F6EECF244321}">
                <p14:modId xmlns:p14="http://schemas.microsoft.com/office/powerpoint/2010/main" val="3409749958"/>
              </p:ext>
            </p:extLst>
          </p:nvPr>
        </p:nvGraphicFramePr>
        <p:xfrm>
          <a:off x="766385" y="1586730"/>
          <a:ext cx="3384376" cy="2088232"/>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4341996" y="1827582"/>
            <a:ext cx="3662414" cy="1892826"/>
          </a:xfrm>
          <a:prstGeom prst="rect">
            <a:avLst/>
          </a:prstGeom>
          <a:noFill/>
        </p:spPr>
        <p:txBody>
          <a:bodyPr wrap="square" rtlCol="0">
            <a:spAutoFit/>
          </a:bodyPr>
          <a:lstStyle/>
          <a:p>
            <a:pPr algn="just"/>
            <a:r>
              <a:rPr lang="ru-RU" sz="1300" dirty="0" smtClean="0"/>
              <a:t>       В разделе «Физическая культура и спорт» были</a:t>
            </a:r>
          </a:p>
          <a:p>
            <a:pPr algn="just"/>
            <a:r>
              <a:rPr lang="ru-RU" sz="1300" dirty="0"/>
              <a:t>п</a:t>
            </a:r>
            <a:r>
              <a:rPr lang="ru-RU" sz="1300" dirty="0" smtClean="0"/>
              <a:t>редусмотрены ассигнования на реализацию муниципальной подпрограммы «Развитие физической культуры и спорта и формирование здорового образа жизни в ЗАТО г. Североморск». Все мероприятия выполнены в полном объеме. </a:t>
            </a:r>
            <a:r>
              <a:rPr lang="ru-RU" sz="1300" dirty="0">
                <a:latin typeface="Times New Roman" pitchFamily="18" charset="0"/>
                <a:cs typeface="Times New Roman" pitchFamily="18" charset="0"/>
              </a:rPr>
              <a:t>Экономия, сложившаяся по итогам конкурсных </a:t>
            </a:r>
            <a:r>
              <a:rPr lang="ru-RU" sz="1300" dirty="0" smtClean="0">
                <a:latin typeface="Times New Roman" pitchFamily="18" charset="0"/>
                <a:cs typeface="Times New Roman" pitchFamily="18" charset="0"/>
              </a:rPr>
              <a:t>процедур.</a:t>
            </a:r>
            <a:endParaRPr lang="ru-RU" sz="1300" dirty="0"/>
          </a:p>
        </p:txBody>
      </p:sp>
      <p:sp>
        <p:nvSpPr>
          <p:cNvPr id="7" name="TextBox 6"/>
          <p:cNvSpPr txBox="1"/>
          <p:nvPr/>
        </p:nvSpPr>
        <p:spPr>
          <a:xfrm>
            <a:off x="738532" y="3673961"/>
            <a:ext cx="7698776" cy="369332"/>
          </a:xfrm>
          <a:prstGeom prst="rect">
            <a:avLst/>
          </a:prstGeom>
          <a:solidFill>
            <a:schemeClr val="accent2">
              <a:lumMod val="20000"/>
              <a:lumOff val="80000"/>
            </a:schemeClr>
          </a:solidFill>
          <a:effectLst>
            <a:softEdge rad="127000"/>
          </a:effectLst>
        </p:spPr>
        <p:txBody>
          <a:bodyPr wrap="square" rtlCol="0">
            <a:spAutoFit/>
          </a:bodyPr>
          <a:lstStyle/>
          <a:p>
            <a:pPr algn="ctr"/>
            <a:r>
              <a:rPr lang="ru-RU" b="1" dirty="0" smtClean="0"/>
              <a:t>РАСХОДЫ НА  ОХРАНУ ОКРУЖАЮЩЕЙ СРЕДЫ</a:t>
            </a:r>
            <a:endParaRPr lang="ru-RU" b="1" dirty="0"/>
          </a:p>
        </p:txBody>
      </p:sp>
      <p:sp>
        <p:nvSpPr>
          <p:cNvPr id="8" name="Прямоугольник 7"/>
          <p:cNvSpPr/>
          <p:nvPr/>
        </p:nvSpPr>
        <p:spPr>
          <a:xfrm>
            <a:off x="900898" y="4027770"/>
            <a:ext cx="7365793" cy="681851"/>
          </a:xfrm>
          <a:prstGeom prst="rect">
            <a:avLst/>
          </a:prstGeom>
          <a:solidFill>
            <a:schemeClr val="bg1"/>
          </a:solidFill>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b="1" dirty="0" smtClean="0">
                <a:solidFill>
                  <a:schemeClr val="tx1"/>
                </a:solidFill>
              </a:rPr>
              <a:t>Расходы бюджета ЗАТО г. Североморск в 2015 году составили </a:t>
            </a:r>
          </a:p>
          <a:p>
            <a:pPr algn="r"/>
            <a:r>
              <a:rPr lang="ru-RU" b="1" dirty="0" smtClean="0">
                <a:solidFill>
                  <a:schemeClr val="tx1"/>
                </a:solidFill>
              </a:rPr>
              <a:t> </a:t>
            </a:r>
            <a:r>
              <a:rPr lang="ru-RU" sz="2000" b="1" dirty="0" smtClean="0">
                <a:solidFill>
                  <a:schemeClr val="tx1"/>
                </a:solidFill>
              </a:rPr>
              <a:t>4 982,5 </a:t>
            </a:r>
            <a:r>
              <a:rPr lang="ru-RU" b="1" dirty="0" smtClean="0">
                <a:solidFill>
                  <a:schemeClr val="tx1"/>
                </a:solidFill>
              </a:rPr>
              <a:t>тыс. рублей</a:t>
            </a:r>
            <a:r>
              <a:rPr lang="ru-RU" dirty="0" smtClean="0"/>
              <a:t>. </a:t>
            </a:r>
            <a:endParaRPr lang="ru-RU" dirty="0"/>
          </a:p>
        </p:txBody>
      </p:sp>
      <p:graphicFrame>
        <p:nvGraphicFramePr>
          <p:cNvPr id="9" name="Диаграмма 8"/>
          <p:cNvGraphicFramePr/>
          <p:nvPr>
            <p:extLst>
              <p:ext uri="{D42A27DB-BD31-4B8C-83A1-F6EECF244321}">
                <p14:modId xmlns:p14="http://schemas.microsoft.com/office/powerpoint/2010/main" val="3785369532"/>
              </p:ext>
            </p:extLst>
          </p:nvPr>
        </p:nvGraphicFramePr>
        <p:xfrm>
          <a:off x="738532" y="4368695"/>
          <a:ext cx="3257404" cy="1849165"/>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4341996" y="4725144"/>
            <a:ext cx="3924695" cy="1492716"/>
          </a:xfrm>
          <a:prstGeom prst="rect">
            <a:avLst/>
          </a:prstGeom>
          <a:noFill/>
        </p:spPr>
        <p:txBody>
          <a:bodyPr wrap="square" rtlCol="0">
            <a:spAutoFit/>
          </a:bodyPr>
          <a:lstStyle/>
          <a:p>
            <a:pPr algn="just"/>
            <a:r>
              <a:rPr lang="ru-RU" sz="1300" dirty="0" smtClean="0"/>
              <a:t>       В разделе «Охрана окружающей среды» были предусмотрены ассигнования на реализацию муниципальной подпрограммы «Охрана окружающей среды в ЗАТО г. Североморск». Все мероприятия выполнены в полном объеме. </a:t>
            </a:r>
            <a:r>
              <a:rPr lang="ru-RU" sz="1300" dirty="0">
                <a:latin typeface="Times New Roman" pitchFamily="18" charset="0"/>
                <a:cs typeface="Times New Roman" pitchFamily="18" charset="0"/>
              </a:rPr>
              <a:t>Экономия, сложившаяся по итогам конкурсных </a:t>
            </a:r>
            <a:r>
              <a:rPr lang="ru-RU" sz="1300" dirty="0" smtClean="0">
                <a:latin typeface="Times New Roman" pitchFamily="18" charset="0"/>
                <a:cs typeface="Times New Roman" pitchFamily="18" charset="0"/>
              </a:rPr>
              <a:t>процедур.</a:t>
            </a:r>
            <a:endParaRPr lang="ru-RU" sz="1300" dirty="0"/>
          </a:p>
        </p:txBody>
      </p:sp>
    </p:spTree>
    <p:extLst>
      <p:ext uri="{BB962C8B-B14F-4D97-AF65-F5344CB8AC3E}">
        <p14:creationId xmlns:p14="http://schemas.microsoft.com/office/powerpoint/2010/main" val="41500049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3608" y="744974"/>
            <a:ext cx="6984776" cy="553998"/>
          </a:xfrm>
          <a:prstGeom prst="rect">
            <a:avLst/>
          </a:prstGeom>
          <a:solidFill>
            <a:schemeClr val="accent2">
              <a:lumMod val="20000"/>
              <a:lumOff val="80000"/>
            </a:schemeClr>
          </a:solidFill>
          <a:effectLst>
            <a:softEdge rad="127000"/>
          </a:effectLst>
        </p:spPr>
        <p:txBody>
          <a:bodyPr wrap="square" rtlCol="0">
            <a:spAutoFit/>
          </a:bodyPr>
          <a:lstStyle/>
          <a:p>
            <a:pPr algn="ctr"/>
            <a:r>
              <a:rPr lang="ru-RU" sz="1500" b="1" dirty="0" smtClean="0"/>
              <a:t>РАСХОДЫ НА  НАЦИОНАЛЬНУЮ БЕЗОПАСНОСТЬ И ПРАВООХРАНИТЕЛЬНУЮ ДЕЯТЕЛЬНОСТЬ</a:t>
            </a:r>
            <a:endParaRPr lang="ru-RU" sz="1500" b="1" dirty="0"/>
          </a:p>
        </p:txBody>
      </p:sp>
      <p:graphicFrame>
        <p:nvGraphicFramePr>
          <p:cNvPr id="3" name="Диаграмма 2"/>
          <p:cNvGraphicFramePr/>
          <p:nvPr>
            <p:extLst>
              <p:ext uri="{D42A27DB-BD31-4B8C-83A1-F6EECF244321}">
                <p14:modId xmlns:p14="http://schemas.microsoft.com/office/powerpoint/2010/main" val="1425320123"/>
              </p:ext>
            </p:extLst>
          </p:nvPr>
        </p:nvGraphicFramePr>
        <p:xfrm>
          <a:off x="2915817" y="2219907"/>
          <a:ext cx="5544615" cy="2619112"/>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4392690" y="5105427"/>
            <a:ext cx="3749404" cy="70788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ru-RU" sz="1000" b="1" dirty="0" smtClean="0">
                <a:latin typeface="Times New Roman" pitchFamily="18" charset="0"/>
                <a:cs typeface="Times New Roman" pitchFamily="18" charset="0"/>
              </a:rPr>
              <a:t>Причины отклонения от плановых показателей:</a:t>
            </a:r>
          </a:p>
          <a:p>
            <a:pPr marL="171450" indent="-171450">
              <a:buFontTx/>
              <a:buChar char="-"/>
            </a:pPr>
            <a:r>
              <a:rPr lang="ru-RU" sz="1000" dirty="0" smtClean="0">
                <a:latin typeface="Times New Roman" pitchFamily="18" charset="0"/>
                <a:cs typeface="Times New Roman" pitchFamily="18" charset="0"/>
              </a:rPr>
              <a:t>Экономия</a:t>
            </a:r>
            <a:r>
              <a:rPr lang="ru-RU" sz="1000" dirty="0">
                <a:latin typeface="Times New Roman" pitchFamily="18" charset="0"/>
                <a:cs typeface="Times New Roman" pitchFamily="18" charset="0"/>
              </a:rPr>
              <a:t>, сложившаяся по итогам конкурсных </a:t>
            </a:r>
            <a:r>
              <a:rPr lang="ru-RU" sz="1000" dirty="0" smtClean="0">
                <a:latin typeface="Times New Roman" pitchFamily="18" charset="0"/>
                <a:cs typeface="Times New Roman" pitchFamily="18" charset="0"/>
              </a:rPr>
              <a:t>процедур;</a:t>
            </a:r>
          </a:p>
          <a:p>
            <a:pPr marL="171450" indent="-171450">
              <a:buFontTx/>
              <a:buChar char="-"/>
            </a:pPr>
            <a:r>
              <a:rPr lang="ru-RU" sz="1000" dirty="0" smtClean="0">
                <a:latin typeface="Times New Roman" pitchFamily="18" charset="0"/>
                <a:cs typeface="Times New Roman" pitchFamily="18" charset="0"/>
              </a:rPr>
              <a:t>Заявительный характер отдельных видов расходов (компенсация проезда к месту проведения отпуска и обратно)</a:t>
            </a:r>
            <a:endParaRPr lang="ru-RU" sz="1000" dirty="0">
              <a:latin typeface="Times New Roman" pitchFamily="18" charset="0"/>
              <a:cs typeface="Times New Roman" pitchFamily="18" charset="0"/>
            </a:endParaRPr>
          </a:p>
        </p:txBody>
      </p:sp>
      <p:sp>
        <p:nvSpPr>
          <p:cNvPr id="5" name="Прямоугольник 4"/>
          <p:cNvSpPr/>
          <p:nvPr/>
        </p:nvSpPr>
        <p:spPr>
          <a:xfrm>
            <a:off x="827584" y="1401625"/>
            <a:ext cx="7200800" cy="818282"/>
          </a:xfrm>
          <a:prstGeom prst="rect">
            <a:avLst/>
          </a:prstGeom>
          <a:solidFill>
            <a:schemeClr val="bg1"/>
          </a:solidFill>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rPr>
              <a:t>Расходы бюджета ЗАТО г. Североморск в 2015 году составили  </a:t>
            </a:r>
            <a:r>
              <a:rPr lang="ru-RU" sz="2000" b="1" dirty="0" smtClean="0">
                <a:solidFill>
                  <a:schemeClr val="tx1"/>
                </a:solidFill>
              </a:rPr>
              <a:t>14 057,1 </a:t>
            </a:r>
            <a:r>
              <a:rPr lang="ru-RU" b="1" dirty="0" smtClean="0">
                <a:solidFill>
                  <a:schemeClr val="tx1"/>
                </a:solidFill>
              </a:rPr>
              <a:t>тыс. рублей</a:t>
            </a:r>
            <a:r>
              <a:rPr lang="ru-RU" dirty="0" smtClean="0"/>
              <a:t>. </a:t>
            </a:r>
            <a:endParaRPr lang="ru-RU" dirty="0"/>
          </a:p>
        </p:txBody>
      </p:sp>
      <p:sp>
        <p:nvSpPr>
          <p:cNvPr id="6" name="TextBox 5"/>
          <p:cNvSpPr txBox="1"/>
          <p:nvPr/>
        </p:nvSpPr>
        <p:spPr>
          <a:xfrm>
            <a:off x="794318" y="3501008"/>
            <a:ext cx="3254804" cy="2308324"/>
          </a:xfrm>
          <a:prstGeom prst="rect">
            <a:avLst/>
          </a:prstGeom>
          <a:solidFill>
            <a:schemeClr val="accent2">
              <a:lumMod val="20000"/>
              <a:lumOff val="80000"/>
            </a:schemeClr>
          </a:solidFill>
          <a:effectLst>
            <a:softEdge rad="127000"/>
          </a:effectLst>
        </p:spPr>
        <p:txBody>
          <a:bodyPr wrap="square" rtlCol="0">
            <a:spAutoFit/>
          </a:bodyPr>
          <a:lstStyle/>
          <a:p>
            <a:pPr algn="just"/>
            <a:r>
              <a:rPr lang="ru-RU" sz="1200" dirty="0" smtClean="0"/>
              <a:t>За счет указанных средств: </a:t>
            </a:r>
          </a:p>
          <a:p>
            <a:pPr marL="285750" indent="-285750" algn="just">
              <a:buFontTx/>
              <a:buChar char="-"/>
            </a:pPr>
            <a:r>
              <a:rPr lang="ru-RU" sz="1200" dirty="0" smtClean="0"/>
              <a:t>обеспечено функционирование Отдела ЗАГС и казенного учреждения «Единая дежурно – диспетчерская служба»;</a:t>
            </a:r>
          </a:p>
          <a:p>
            <a:pPr marL="285750" indent="-285750" algn="just">
              <a:buFontTx/>
              <a:buChar char="-"/>
            </a:pPr>
            <a:r>
              <a:rPr lang="ru-RU" sz="1200" dirty="0" smtClean="0"/>
              <a:t>реализована муниципальная подпрограмма «Профилактика правонарушений в ЗАТО г. Североморск»</a:t>
            </a:r>
          </a:p>
          <a:p>
            <a:pPr marL="285750" indent="-285750" algn="just">
              <a:buFontTx/>
              <a:buChar char="-"/>
            </a:pPr>
            <a:r>
              <a:rPr lang="ru-RU" sz="1200" dirty="0" smtClean="0"/>
              <a:t>Проводятся  мероприятия по защите населения от чрезвычайных ситуаций, а также по гражданской обороне. </a:t>
            </a:r>
          </a:p>
        </p:txBody>
      </p:sp>
    </p:spTree>
    <p:extLst>
      <p:ext uri="{BB962C8B-B14F-4D97-AF65-F5344CB8AC3E}">
        <p14:creationId xmlns:p14="http://schemas.microsoft.com/office/powerpoint/2010/main" val="22738359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95867" y="1035395"/>
            <a:ext cx="7698776" cy="369332"/>
          </a:xfrm>
          <a:prstGeom prst="rect">
            <a:avLst/>
          </a:prstGeom>
          <a:solidFill>
            <a:schemeClr val="accent2">
              <a:lumMod val="40000"/>
              <a:lumOff val="60000"/>
            </a:schemeClr>
          </a:solidFill>
          <a:effectLst>
            <a:softEdge rad="127000"/>
          </a:effectLst>
        </p:spPr>
        <p:txBody>
          <a:bodyPr wrap="square" rtlCol="0">
            <a:spAutoFit/>
          </a:bodyPr>
          <a:lstStyle/>
          <a:p>
            <a:pPr algn="ctr"/>
            <a:r>
              <a:rPr lang="ru-RU" b="1" dirty="0" smtClean="0"/>
              <a:t>РАСХОДЫ НА  СРЕДСТВА МАССОВОЙ ИНФОРМАЦИИ</a:t>
            </a:r>
            <a:endParaRPr lang="ru-RU" b="1" dirty="0"/>
          </a:p>
        </p:txBody>
      </p:sp>
      <p:sp>
        <p:nvSpPr>
          <p:cNvPr id="3" name="Прямоугольник 2"/>
          <p:cNvSpPr/>
          <p:nvPr/>
        </p:nvSpPr>
        <p:spPr>
          <a:xfrm>
            <a:off x="899592" y="1628800"/>
            <a:ext cx="7344816" cy="818282"/>
          </a:xfrm>
          <a:prstGeom prst="rect">
            <a:avLst/>
          </a:prstGeom>
          <a:solidFill>
            <a:schemeClr val="bg1"/>
          </a:solidFill>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b="1" dirty="0" smtClean="0">
                <a:solidFill>
                  <a:schemeClr val="tx1"/>
                </a:solidFill>
              </a:rPr>
              <a:t>Расходы бюджета ЗАТО г. Североморск в 2015 году составили </a:t>
            </a:r>
          </a:p>
          <a:p>
            <a:pPr algn="r"/>
            <a:r>
              <a:rPr lang="ru-RU" b="1" dirty="0" smtClean="0">
                <a:solidFill>
                  <a:schemeClr val="tx1"/>
                </a:solidFill>
              </a:rPr>
              <a:t> </a:t>
            </a:r>
            <a:r>
              <a:rPr lang="ru-RU" sz="2000" b="1" dirty="0" smtClean="0">
                <a:solidFill>
                  <a:schemeClr val="tx1"/>
                </a:solidFill>
              </a:rPr>
              <a:t>15 000,1 </a:t>
            </a:r>
            <a:r>
              <a:rPr lang="ru-RU" b="1" dirty="0" smtClean="0">
                <a:solidFill>
                  <a:schemeClr val="tx1"/>
                </a:solidFill>
              </a:rPr>
              <a:t>тыс. рублей</a:t>
            </a:r>
            <a:r>
              <a:rPr lang="ru-RU" dirty="0" smtClean="0"/>
              <a:t>. </a:t>
            </a:r>
            <a:endParaRPr lang="ru-RU" dirty="0"/>
          </a:p>
        </p:txBody>
      </p:sp>
      <p:graphicFrame>
        <p:nvGraphicFramePr>
          <p:cNvPr id="5" name="Диаграмма 4"/>
          <p:cNvGraphicFramePr/>
          <p:nvPr>
            <p:extLst>
              <p:ext uri="{D42A27DB-BD31-4B8C-83A1-F6EECF244321}">
                <p14:modId xmlns:p14="http://schemas.microsoft.com/office/powerpoint/2010/main" val="1719956532"/>
              </p:ext>
            </p:extLst>
          </p:nvPr>
        </p:nvGraphicFramePr>
        <p:xfrm>
          <a:off x="1043608" y="3573016"/>
          <a:ext cx="6984776" cy="2376264"/>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971600" y="2534291"/>
            <a:ext cx="7056784" cy="892552"/>
          </a:xfrm>
          <a:prstGeom prst="rect">
            <a:avLst/>
          </a:prstGeom>
          <a:solidFill>
            <a:schemeClr val="accent2">
              <a:lumMod val="20000"/>
              <a:lumOff val="80000"/>
            </a:schemeClr>
          </a:solidFill>
          <a:effectLst>
            <a:softEdge rad="127000"/>
          </a:effectLst>
        </p:spPr>
        <p:txBody>
          <a:bodyPr wrap="square" rtlCol="0">
            <a:spAutoFit/>
          </a:bodyPr>
          <a:lstStyle/>
          <a:p>
            <a:pPr algn="just"/>
            <a:r>
              <a:rPr lang="ru-RU" sz="1300" dirty="0" smtClean="0"/>
              <a:t>          По разделу предусмотрены ассигнования на выполнение муниципального задания бюджетным учреждениям МТИУ «Радио-Североморск» и МТИУ «Редакция газеты «Североморские вести». Ассигнования освоены в полном объеме. Муниципальные задания учреждениями выполнены.</a:t>
            </a:r>
          </a:p>
        </p:txBody>
      </p:sp>
    </p:spTree>
    <p:extLst>
      <p:ext uri="{BB962C8B-B14F-4D97-AF65-F5344CB8AC3E}">
        <p14:creationId xmlns:p14="http://schemas.microsoft.com/office/powerpoint/2010/main" val="20306451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8776" y="583200"/>
            <a:ext cx="7698776" cy="369332"/>
          </a:xfrm>
          <a:prstGeom prst="rect">
            <a:avLst/>
          </a:prstGeom>
          <a:solidFill>
            <a:schemeClr val="accent2">
              <a:lumMod val="20000"/>
              <a:lumOff val="80000"/>
            </a:schemeClr>
          </a:solidFill>
          <a:effectLst>
            <a:softEdge rad="127000"/>
          </a:effectLst>
        </p:spPr>
        <p:txBody>
          <a:bodyPr wrap="square" rtlCol="0">
            <a:spAutoFit/>
          </a:bodyPr>
          <a:lstStyle/>
          <a:p>
            <a:pPr algn="ctr"/>
            <a:r>
              <a:rPr lang="ru-RU" b="1" dirty="0" smtClean="0"/>
              <a:t>РАСХОДЫ НА  ОБЩЕГОСУДАРСТВЕННЫЕ ВОПРОСЫ</a:t>
            </a:r>
            <a:endParaRPr lang="ru-RU" b="1" dirty="0"/>
          </a:p>
        </p:txBody>
      </p:sp>
      <p:sp>
        <p:nvSpPr>
          <p:cNvPr id="3" name="Прямоугольник 2"/>
          <p:cNvSpPr/>
          <p:nvPr/>
        </p:nvSpPr>
        <p:spPr>
          <a:xfrm>
            <a:off x="827584" y="908720"/>
            <a:ext cx="7344816" cy="504056"/>
          </a:xfrm>
          <a:prstGeom prst="rect">
            <a:avLst/>
          </a:prstGeom>
          <a:solidFill>
            <a:schemeClr val="bg1"/>
          </a:solidFill>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500" b="1" dirty="0" smtClean="0">
                <a:solidFill>
                  <a:schemeClr val="tx1"/>
                </a:solidFill>
              </a:rPr>
              <a:t>Расходы бюджета ЗАТО г. Североморск в 2015 году составили </a:t>
            </a:r>
          </a:p>
          <a:p>
            <a:pPr algn="r"/>
            <a:r>
              <a:rPr lang="ru-RU" sz="1500" b="1" dirty="0" smtClean="0">
                <a:solidFill>
                  <a:schemeClr val="tx1"/>
                </a:solidFill>
              </a:rPr>
              <a:t> 173 358,9 тыс. рублей</a:t>
            </a:r>
            <a:r>
              <a:rPr lang="ru-RU" dirty="0" smtClean="0"/>
              <a:t>. </a:t>
            </a:r>
            <a:endParaRPr lang="ru-RU" dirty="0"/>
          </a:p>
        </p:txBody>
      </p:sp>
      <p:graphicFrame>
        <p:nvGraphicFramePr>
          <p:cNvPr id="5" name="Диаграмма 4"/>
          <p:cNvGraphicFramePr/>
          <p:nvPr>
            <p:extLst>
              <p:ext uri="{D42A27DB-BD31-4B8C-83A1-F6EECF244321}">
                <p14:modId xmlns:p14="http://schemas.microsoft.com/office/powerpoint/2010/main" val="3410399915"/>
              </p:ext>
            </p:extLst>
          </p:nvPr>
        </p:nvGraphicFramePr>
        <p:xfrm>
          <a:off x="827584" y="1340768"/>
          <a:ext cx="7488832" cy="312257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834174" y="4005064"/>
            <a:ext cx="7488832" cy="2292935"/>
          </a:xfrm>
          <a:prstGeom prst="rect">
            <a:avLst/>
          </a:prstGeom>
          <a:solidFill>
            <a:srgbClr val="FCECEA"/>
          </a:solidFill>
          <a:effectLst>
            <a:softEdge rad="127000"/>
          </a:effectLst>
        </p:spPr>
        <p:txBody>
          <a:bodyPr wrap="square" rtlCol="0">
            <a:spAutoFit/>
          </a:bodyPr>
          <a:lstStyle/>
          <a:p>
            <a:pPr algn="just"/>
            <a:r>
              <a:rPr lang="ru-RU" sz="1100" dirty="0" smtClean="0">
                <a:latin typeface="Times New Roman" pitchFamily="18" charset="0"/>
                <a:cs typeface="Times New Roman" pitchFamily="18" charset="0"/>
              </a:rPr>
              <a:t>          По разделу отражены расходы на обеспечение деятельности органов местного самоуправления ЗАТО г. Североморск, а также расходы на выполнение функций и полномочий городского округа в соответствии с Федеральным законом </a:t>
            </a:r>
            <a:r>
              <a:rPr lang="ru-RU" sz="1100" dirty="0">
                <a:latin typeface="Times New Roman" pitchFamily="18" charset="0"/>
                <a:cs typeface="Times New Roman" pitchFamily="18" charset="0"/>
              </a:rPr>
              <a:t>от 06.10.2003 N </a:t>
            </a:r>
            <a:r>
              <a:rPr lang="ru-RU" sz="1100" dirty="0" smtClean="0">
                <a:latin typeface="Times New Roman" pitchFamily="18" charset="0"/>
                <a:cs typeface="Times New Roman" pitchFamily="18" charset="0"/>
              </a:rPr>
              <a:t>131-ФЗ «Об </a:t>
            </a:r>
            <a:r>
              <a:rPr lang="ru-RU" sz="1100" dirty="0">
                <a:latin typeface="Times New Roman" pitchFamily="18" charset="0"/>
                <a:cs typeface="Times New Roman" pitchFamily="18" charset="0"/>
              </a:rPr>
              <a:t>общих принципах организации местного самоуправления в Российской </a:t>
            </a:r>
            <a:r>
              <a:rPr lang="ru-RU" sz="1100" dirty="0" smtClean="0">
                <a:latin typeface="Times New Roman" pitchFamily="18" charset="0"/>
                <a:cs typeface="Times New Roman" pitchFamily="18" charset="0"/>
              </a:rPr>
              <a:t>Федерации». </a:t>
            </a:r>
          </a:p>
          <a:p>
            <a:pPr algn="just"/>
            <a:r>
              <a:rPr lang="ru-RU" sz="1100" dirty="0" smtClean="0">
                <a:latin typeface="Times New Roman" pitchFamily="18" charset="0"/>
                <a:cs typeface="Times New Roman" pitchFamily="18" charset="0"/>
              </a:rPr>
              <a:t>          По подразделу «Другие общегосударственные вопросы» предусмотрено и обеспечено: проведение </a:t>
            </a:r>
            <a:r>
              <a:rPr lang="ru-RU" sz="1100" dirty="0">
                <a:latin typeface="Times New Roman" pitchFamily="18" charset="0"/>
                <a:cs typeface="Times New Roman" pitchFamily="18" charset="0"/>
              </a:rPr>
              <a:t>общегородских мероприятий, </a:t>
            </a:r>
            <a:r>
              <a:rPr lang="ru-RU" sz="1100" dirty="0" smtClean="0">
                <a:latin typeface="Times New Roman" pitchFamily="18" charset="0"/>
                <a:cs typeface="Times New Roman" pitchFamily="18" charset="0"/>
              </a:rPr>
              <a:t>компенсация </a:t>
            </a:r>
            <a:r>
              <a:rPr lang="ru-RU" sz="1100" dirty="0">
                <a:latin typeface="Times New Roman" pitchFamily="18" charset="0"/>
                <a:cs typeface="Times New Roman" pitchFamily="18" charset="0"/>
              </a:rPr>
              <a:t>расходов на оплату стоимости проезда и провоза багажа при переезде лиц (работников), а также членов из семей, при заключении (расторжении) трудовых договоров (контрактов) с организациями, финансируемыми из местного </a:t>
            </a:r>
            <a:r>
              <a:rPr lang="ru-RU" sz="1100" dirty="0" smtClean="0">
                <a:latin typeface="Times New Roman" pitchFamily="18" charset="0"/>
                <a:cs typeface="Times New Roman" pitchFamily="18" charset="0"/>
              </a:rPr>
              <a:t>бюджета</a:t>
            </a:r>
            <a:r>
              <a:rPr lang="ru-RU" sz="1100" dirty="0">
                <a:latin typeface="Times New Roman" pitchFamily="18" charset="0"/>
                <a:cs typeface="Times New Roman" pitchFamily="18" charset="0"/>
              </a:rPr>
              <a:t>, </a:t>
            </a:r>
            <a:r>
              <a:rPr lang="ru-RU" sz="1100" dirty="0" smtClean="0">
                <a:latin typeface="Times New Roman" pitchFamily="18" charset="0"/>
                <a:cs typeface="Times New Roman" pitchFamily="18" charset="0"/>
              </a:rPr>
              <a:t>реализация </a:t>
            </a:r>
            <a:r>
              <a:rPr lang="ru-RU" sz="1100" dirty="0">
                <a:latin typeface="Times New Roman" pitchFamily="18" charset="0"/>
                <a:cs typeface="Times New Roman" pitchFamily="18" charset="0"/>
              </a:rPr>
              <a:t>Закона Мурманской области "Об административных комиссиях«, </a:t>
            </a:r>
            <a:r>
              <a:rPr lang="ru-RU" sz="1100" dirty="0" smtClean="0">
                <a:latin typeface="Times New Roman" pitchFamily="18" charset="0"/>
                <a:cs typeface="Times New Roman" pitchFamily="18" charset="0"/>
              </a:rPr>
              <a:t>реализация муниципальной подпрограммы </a:t>
            </a:r>
            <a:r>
              <a:rPr lang="ru-RU" sz="1100" dirty="0">
                <a:latin typeface="Times New Roman" pitchFamily="18" charset="0"/>
                <a:cs typeface="Times New Roman" pitchFamily="18" charset="0"/>
              </a:rPr>
              <a:t>"Создание условий для эффективного использования муниципального  имущества ЗАТО г. </a:t>
            </a:r>
            <a:r>
              <a:rPr lang="ru-RU" sz="1100" dirty="0" smtClean="0">
                <a:latin typeface="Times New Roman" pitchFamily="18" charset="0"/>
                <a:cs typeface="Times New Roman" pitchFamily="18" charset="0"/>
              </a:rPr>
              <a:t>Североморск«.</a:t>
            </a:r>
          </a:p>
          <a:p>
            <a:pPr algn="just"/>
            <a:r>
              <a:rPr lang="ru-RU" sz="1100" dirty="0" smtClean="0">
                <a:latin typeface="Times New Roman" pitchFamily="18" charset="0"/>
                <a:cs typeface="Times New Roman" pitchFamily="18" charset="0"/>
              </a:rPr>
              <a:t>         Все запланированные мероприятия и обязательства исполнены в полном объеме. Экономия бюджетных ассигнований сложилась по причине заявительного характера отдельных видов расходов, а также по итогам проведения конкурсных процедур.</a:t>
            </a:r>
            <a:endParaRPr lang="ru-RU" sz="1100" dirty="0"/>
          </a:p>
        </p:txBody>
      </p:sp>
    </p:spTree>
    <p:extLst>
      <p:ext uri="{BB962C8B-B14F-4D97-AF65-F5344CB8AC3E}">
        <p14:creationId xmlns:p14="http://schemas.microsoft.com/office/powerpoint/2010/main" val="32320987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7524" y="5032"/>
            <a:ext cx="8568952" cy="646331"/>
          </a:xfrm>
          <a:prstGeom prst="rect">
            <a:avLst/>
          </a:prstGeom>
          <a:noFill/>
        </p:spPr>
        <p:txBody>
          <a:bodyPr wrap="square" rtlCol="0">
            <a:spAutoFit/>
          </a:bodyPr>
          <a:lstStyle/>
          <a:p>
            <a:pPr algn="ctr"/>
            <a:r>
              <a:rPr lang="ru-RU" dirty="0" smtClean="0">
                <a:solidFill>
                  <a:schemeClr val="accent2">
                    <a:lumMod val="75000"/>
                  </a:schemeClr>
                </a:solidFill>
                <a:effectLst>
                  <a:outerShdw blurRad="50800" dist="38100" dir="10800000" algn="r" rotWithShape="0">
                    <a:prstClr val="black">
                      <a:alpha val="40000"/>
                    </a:prstClr>
                  </a:outerShdw>
                </a:effectLst>
                <a:latin typeface="Times New Roman" pitchFamily="18" charset="0"/>
                <a:cs typeface="Times New Roman" pitchFamily="18" charset="0"/>
              </a:rPr>
              <a:t>ИСПОЛНЕНИЕ ОСНОВНЫХ ПАРАМЕТРОВ БЮДЖЕТА </a:t>
            </a:r>
          </a:p>
          <a:p>
            <a:pPr algn="ctr"/>
            <a:r>
              <a:rPr lang="ru-RU" dirty="0" smtClean="0">
                <a:solidFill>
                  <a:schemeClr val="accent2">
                    <a:lumMod val="75000"/>
                  </a:schemeClr>
                </a:solidFill>
                <a:effectLst>
                  <a:outerShdw blurRad="50800" dist="38100" dir="10800000" algn="r" rotWithShape="0">
                    <a:prstClr val="black">
                      <a:alpha val="40000"/>
                    </a:prstClr>
                  </a:outerShdw>
                </a:effectLst>
                <a:latin typeface="Times New Roman" pitchFamily="18" charset="0"/>
                <a:cs typeface="Times New Roman" pitchFamily="18" charset="0"/>
              </a:rPr>
              <a:t>ЗАТО Г. СЕВЕРОМОРСК ЗА 201</a:t>
            </a:r>
            <a:r>
              <a:rPr lang="en-US" dirty="0" smtClean="0">
                <a:solidFill>
                  <a:schemeClr val="accent2">
                    <a:lumMod val="75000"/>
                  </a:schemeClr>
                </a:solidFill>
                <a:effectLst>
                  <a:outerShdw blurRad="50800" dist="38100" dir="10800000" algn="r" rotWithShape="0">
                    <a:prstClr val="black">
                      <a:alpha val="40000"/>
                    </a:prstClr>
                  </a:outerShdw>
                </a:effectLst>
                <a:latin typeface="Times New Roman" pitchFamily="18" charset="0"/>
                <a:cs typeface="Times New Roman" pitchFamily="18" charset="0"/>
              </a:rPr>
              <a:t>5</a:t>
            </a:r>
            <a:r>
              <a:rPr lang="ru-RU" dirty="0" smtClean="0">
                <a:solidFill>
                  <a:schemeClr val="accent2">
                    <a:lumMod val="75000"/>
                  </a:schemeClr>
                </a:solidFill>
                <a:effectLst>
                  <a:outerShdw blurRad="50800" dist="38100" dir="10800000" algn="r" rotWithShape="0">
                    <a:prstClr val="black">
                      <a:alpha val="40000"/>
                    </a:prstClr>
                  </a:outerShdw>
                </a:effectLst>
                <a:latin typeface="Times New Roman" pitchFamily="18" charset="0"/>
                <a:cs typeface="Times New Roman" pitchFamily="18" charset="0"/>
              </a:rPr>
              <a:t> ГОД</a:t>
            </a:r>
            <a:endParaRPr lang="ru-RU" dirty="0">
              <a:solidFill>
                <a:schemeClr val="accent2">
                  <a:lumMod val="75000"/>
                </a:schemeClr>
              </a:solidFill>
              <a:effectLst>
                <a:outerShdw blurRad="50800" dist="38100" dir="10800000" algn="r" rotWithShape="0">
                  <a:prstClr val="black">
                    <a:alpha val="40000"/>
                  </a:prstClr>
                </a:outerShdw>
              </a:effectLst>
              <a:latin typeface="Times New Roman" pitchFamily="18" charset="0"/>
              <a:cs typeface="Times New Roman" pitchFamily="18" charset="0"/>
            </a:endParaRPr>
          </a:p>
        </p:txBody>
      </p:sp>
      <p:sp>
        <p:nvSpPr>
          <p:cNvPr id="5" name="Пятиугольник 4"/>
          <p:cNvSpPr/>
          <p:nvPr/>
        </p:nvSpPr>
        <p:spPr>
          <a:xfrm rot="5400000">
            <a:off x="1530104" y="391105"/>
            <a:ext cx="1175411" cy="1695927"/>
          </a:xfrm>
          <a:prstGeom prst="homePlate">
            <a:avLst/>
          </a:prstGeom>
          <a:solidFill>
            <a:srgbClr val="FFC7AB"/>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ru-RU" sz="1500" dirty="0" smtClean="0"/>
              <a:t>Налоговые доходы </a:t>
            </a:r>
          </a:p>
          <a:p>
            <a:pPr algn="ctr"/>
            <a:r>
              <a:rPr lang="en-US" sz="1000" dirty="0" smtClean="0"/>
              <a:t>907 937,7 </a:t>
            </a:r>
            <a:r>
              <a:rPr lang="ru-RU" sz="1000" dirty="0" smtClean="0"/>
              <a:t>тыс. руб. (</a:t>
            </a:r>
            <a:r>
              <a:rPr lang="en-US" sz="1000" dirty="0" smtClean="0"/>
              <a:t>104,7</a:t>
            </a:r>
            <a:r>
              <a:rPr lang="ru-RU" sz="1000" dirty="0" smtClean="0"/>
              <a:t>%)</a:t>
            </a:r>
            <a:endParaRPr lang="ru-RU" sz="1000" dirty="0"/>
          </a:p>
        </p:txBody>
      </p:sp>
      <p:sp>
        <p:nvSpPr>
          <p:cNvPr id="7" name="Пятиугольник 6"/>
          <p:cNvSpPr/>
          <p:nvPr/>
        </p:nvSpPr>
        <p:spPr>
          <a:xfrm rot="5400000">
            <a:off x="3998215" y="486562"/>
            <a:ext cx="1175413" cy="1505016"/>
          </a:xfrm>
          <a:prstGeom prst="homePlate">
            <a:avLst/>
          </a:prstGeom>
          <a:solidFill>
            <a:srgbClr val="FFC7AB"/>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ru-RU" sz="1500" dirty="0" smtClean="0"/>
              <a:t>Неналоговые доходы </a:t>
            </a:r>
          </a:p>
          <a:p>
            <a:pPr algn="ctr"/>
            <a:r>
              <a:rPr lang="en-US" sz="1000" dirty="0" smtClean="0"/>
              <a:t>183 150,4 </a:t>
            </a:r>
            <a:r>
              <a:rPr lang="ru-RU" sz="1000" dirty="0" smtClean="0"/>
              <a:t>тыс. руб. (</a:t>
            </a:r>
            <a:r>
              <a:rPr lang="en-US" sz="1000" dirty="0" smtClean="0"/>
              <a:t>124,8</a:t>
            </a:r>
            <a:r>
              <a:rPr lang="ru-RU" sz="1000" dirty="0" smtClean="0"/>
              <a:t>%) </a:t>
            </a:r>
            <a:endParaRPr lang="ru-RU" sz="1000" dirty="0"/>
          </a:p>
        </p:txBody>
      </p:sp>
      <p:sp>
        <p:nvSpPr>
          <p:cNvPr id="8" name="Пятиугольник 7"/>
          <p:cNvSpPr/>
          <p:nvPr/>
        </p:nvSpPr>
        <p:spPr>
          <a:xfrm rot="5400000">
            <a:off x="6517544" y="393479"/>
            <a:ext cx="1079683" cy="1595452"/>
          </a:xfrm>
          <a:prstGeom prst="homePlate">
            <a:avLst>
              <a:gd name="adj" fmla="val 43826"/>
            </a:avLst>
          </a:prstGeom>
          <a:solidFill>
            <a:srgbClr val="FFC7AB"/>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1700" dirty="0"/>
          </a:p>
          <a:p>
            <a:pPr algn="ctr"/>
            <a:r>
              <a:rPr lang="ru-RU" sz="1500" dirty="0" smtClean="0"/>
              <a:t>Безвозмездные поступления </a:t>
            </a:r>
          </a:p>
          <a:p>
            <a:pPr algn="ctr"/>
            <a:r>
              <a:rPr lang="en-US" sz="1000" dirty="0" smtClean="0"/>
              <a:t>1 369 932,0 </a:t>
            </a:r>
            <a:r>
              <a:rPr lang="ru-RU" sz="1000" dirty="0" smtClean="0"/>
              <a:t>тыс. руб. (</a:t>
            </a:r>
            <a:r>
              <a:rPr lang="en-US" sz="1000" dirty="0" smtClean="0"/>
              <a:t>99,7 </a:t>
            </a:r>
            <a:r>
              <a:rPr lang="ru-RU" sz="1000" dirty="0" smtClean="0"/>
              <a:t>%)</a:t>
            </a:r>
          </a:p>
          <a:p>
            <a:pPr algn="ctr"/>
            <a:endParaRPr lang="ru-RU" sz="1700" dirty="0"/>
          </a:p>
        </p:txBody>
      </p:sp>
      <p:sp>
        <p:nvSpPr>
          <p:cNvPr id="6" name="Блок-схема: магнитный диск 5"/>
          <p:cNvSpPr/>
          <p:nvPr/>
        </p:nvSpPr>
        <p:spPr>
          <a:xfrm>
            <a:off x="6820821" y="1731047"/>
            <a:ext cx="1584176" cy="1234271"/>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t>Доходы в расчете</a:t>
            </a:r>
          </a:p>
          <a:p>
            <a:pPr algn="ctr"/>
            <a:r>
              <a:rPr lang="ru-RU" sz="1200" dirty="0" smtClean="0"/>
              <a:t> на 1 чел.</a:t>
            </a:r>
          </a:p>
          <a:p>
            <a:pPr algn="ctr"/>
            <a:r>
              <a:rPr lang="en-US" sz="1200" dirty="0" smtClean="0"/>
              <a:t>41 210,0 </a:t>
            </a:r>
            <a:r>
              <a:rPr lang="ru-RU" sz="1200" dirty="0" smtClean="0"/>
              <a:t>руб.</a:t>
            </a:r>
            <a:endParaRPr lang="ru-RU" sz="1200" dirty="0"/>
          </a:p>
        </p:txBody>
      </p:sp>
      <p:sp>
        <p:nvSpPr>
          <p:cNvPr id="10" name="Блок-схема: магнитный диск 9"/>
          <p:cNvSpPr/>
          <p:nvPr/>
        </p:nvSpPr>
        <p:spPr>
          <a:xfrm>
            <a:off x="755576" y="3611801"/>
            <a:ext cx="1584176" cy="1207717"/>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t>Расходы в расчете на 1 чел </a:t>
            </a:r>
          </a:p>
          <a:p>
            <a:pPr algn="ctr"/>
            <a:r>
              <a:rPr lang="ru-RU" sz="1200" dirty="0" smtClean="0"/>
              <a:t> </a:t>
            </a:r>
            <a:r>
              <a:rPr lang="en-US" sz="1200" dirty="0" smtClean="0"/>
              <a:t>41 632,2 </a:t>
            </a:r>
            <a:r>
              <a:rPr lang="ru-RU" sz="1200" dirty="0" smtClean="0"/>
              <a:t>руб.</a:t>
            </a:r>
            <a:endParaRPr lang="ru-RU" sz="1200" dirty="0"/>
          </a:p>
        </p:txBody>
      </p:sp>
      <p:sp>
        <p:nvSpPr>
          <p:cNvPr id="11" name="Блок-схема: магнитный диск 10"/>
          <p:cNvSpPr/>
          <p:nvPr/>
        </p:nvSpPr>
        <p:spPr>
          <a:xfrm>
            <a:off x="1197107" y="2420887"/>
            <a:ext cx="1502685" cy="648073"/>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800" dirty="0" smtClean="0"/>
              <a:t>Численность населения </a:t>
            </a:r>
          </a:p>
          <a:p>
            <a:pPr algn="ctr"/>
            <a:r>
              <a:rPr lang="ru-RU" sz="800" dirty="0" smtClean="0"/>
              <a:t>ЗАТО г. Североморск</a:t>
            </a:r>
          </a:p>
          <a:p>
            <a:pPr algn="ctr"/>
            <a:r>
              <a:rPr lang="en-US" sz="800" dirty="0" smtClean="0"/>
              <a:t>59 719 </a:t>
            </a:r>
            <a:r>
              <a:rPr lang="ru-RU" sz="800" dirty="0" smtClean="0"/>
              <a:t>чел.</a:t>
            </a:r>
            <a:endParaRPr lang="ru-RU" sz="800" dirty="0"/>
          </a:p>
        </p:txBody>
      </p:sp>
      <p:sp>
        <p:nvSpPr>
          <p:cNvPr id="12" name="Прямоугольник 11"/>
          <p:cNvSpPr/>
          <p:nvPr/>
        </p:nvSpPr>
        <p:spPr>
          <a:xfrm rot="5400000">
            <a:off x="4357321" y="-1485591"/>
            <a:ext cx="457200" cy="6624736"/>
          </a:xfrm>
          <a:prstGeom prst="rect">
            <a:avLst/>
          </a:prstGeom>
          <a:solidFill>
            <a:srgbClr val="FFC7AB"/>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ru-RU" sz="1600" dirty="0" smtClean="0">
                <a:latin typeface="Century Schoolbook" pitchFamily="18" charset="0"/>
                <a:cs typeface="Times New Roman" pitchFamily="18" charset="0"/>
              </a:rPr>
              <a:t>Доходы бюджета   </a:t>
            </a:r>
            <a:r>
              <a:rPr lang="en-US" sz="1600" dirty="0" smtClean="0">
                <a:latin typeface="Century Schoolbook" pitchFamily="18" charset="0"/>
                <a:cs typeface="Times New Roman" pitchFamily="18" charset="0"/>
              </a:rPr>
              <a:t>2 461 020,1</a:t>
            </a:r>
            <a:r>
              <a:rPr lang="ru-RU" sz="1600" dirty="0" smtClean="0">
                <a:latin typeface="Century Schoolbook" pitchFamily="18" charset="0"/>
                <a:cs typeface="Times New Roman" pitchFamily="18" charset="0"/>
              </a:rPr>
              <a:t> тыс. руб</a:t>
            </a:r>
            <a:r>
              <a:rPr lang="ru-RU" sz="1500" dirty="0" smtClean="0">
                <a:latin typeface="Times New Roman" pitchFamily="18" charset="0"/>
                <a:cs typeface="Times New Roman" pitchFamily="18" charset="0"/>
              </a:rPr>
              <a:t>. (</a:t>
            </a:r>
            <a:r>
              <a:rPr lang="en-US" sz="1500" dirty="0" smtClean="0">
                <a:latin typeface="Times New Roman" pitchFamily="18" charset="0"/>
                <a:cs typeface="Times New Roman" pitchFamily="18" charset="0"/>
              </a:rPr>
              <a:t>103 </a:t>
            </a:r>
            <a:r>
              <a:rPr lang="ru-RU" sz="1500" dirty="0" smtClean="0">
                <a:latin typeface="Times New Roman" pitchFamily="18" charset="0"/>
                <a:cs typeface="Times New Roman" pitchFamily="18" charset="0"/>
              </a:rPr>
              <a:t>%)</a:t>
            </a:r>
            <a:endParaRPr lang="ru-RU" sz="1500" dirty="0">
              <a:latin typeface="Times New Roman" pitchFamily="18" charset="0"/>
              <a:cs typeface="Times New Roman" pitchFamily="18" charset="0"/>
            </a:endParaRPr>
          </a:p>
        </p:txBody>
      </p:sp>
      <p:sp>
        <p:nvSpPr>
          <p:cNvPr id="14" name="Прямоугольник 13"/>
          <p:cNvSpPr/>
          <p:nvPr/>
        </p:nvSpPr>
        <p:spPr>
          <a:xfrm rot="5400000">
            <a:off x="4301566" y="278120"/>
            <a:ext cx="457200" cy="6624735"/>
          </a:xfrm>
          <a:prstGeom prst="rect">
            <a:avLst/>
          </a:prstGeom>
          <a:solidFill>
            <a:srgbClr val="FFC7AB"/>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ru-RU" sz="1600" dirty="0" smtClean="0">
                <a:latin typeface="Century Schoolbook" pitchFamily="18" charset="0"/>
                <a:cs typeface="Times New Roman" pitchFamily="18" charset="0"/>
              </a:rPr>
              <a:t>Расходов бюджета </a:t>
            </a:r>
            <a:r>
              <a:rPr lang="en-US" sz="1600" dirty="0" smtClean="0">
                <a:latin typeface="Century Schoolbook" pitchFamily="18" charset="0"/>
                <a:cs typeface="Times New Roman" pitchFamily="18" charset="0"/>
              </a:rPr>
              <a:t>2 486 230,5</a:t>
            </a:r>
            <a:r>
              <a:rPr lang="ru-RU" sz="1600" dirty="0" smtClean="0">
                <a:latin typeface="Century Schoolbook" pitchFamily="18" charset="0"/>
                <a:cs typeface="Times New Roman" pitchFamily="18" charset="0"/>
              </a:rPr>
              <a:t> тыс. руб. (</a:t>
            </a:r>
            <a:r>
              <a:rPr lang="en-US" sz="1600" dirty="0" smtClean="0">
                <a:latin typeface="Century Schoolbook" pitchFamily="18" charset="0"/>
                <a:cs typeface="Times New Roman" pitchFamily="18" charset="0"/>
              </a:rPr>
              <a:t>97,2 </a:t>
            </a:r>
            <a:r>
              <a:rPr lang="ru-RU" sz="1600" dirty="0" smtClean="0">
                <a:latin typeface="Century Schoolbook" pitchFamily="18" charset="0"/>
                <a:cs typeface="Times New Roman" pitchFamily="18" charset="0"/>
              </a:rPr>
              <a:t>%)</a:t>
            </a:r>
            <a:endParaRPr lang="ru-RU" sz="1600" dirty="0">
              <a:latin typeface="Century Schoolbook" pitchFamily="18" charset="0"/>
              <a:cs typeface="Times New Roman" pitchFamily="18" charset="0"/>
            </a:endParaRPr>
          </a:p>
        </p:txBody>
      </p:sp>
      <p:sp>
        <p:nvSpPr>
          <p:cNvPr id="15" name="Пятиугольник 14"/>
          <p:cNvSpPr/>
          <p:nvPr/>
        </p:nvSpPr>
        <p:spPr>
          <a:xfrm rot="16200000" flipV="1">
            <a:off x="2930577" y="4571224"/>
            <a:ext cx="2376855" cy="844382"/>
          </a:xfrm>
          <a:prstGeom prst="homePlate">
            <a:avLst>
              <a:gd name="adj" fmla="val 43445"/>
            </a:avLst>
          </a:prstGeom>
          <a:solidFill>
            <a:srgbClr val="FFC7A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500" dirty="0" smtClean="0"/>
              <a:t>Жилищно-коммунальное хозяйство</a:t>
            </a:r>
          </a:p>
          <a:p>
            <a:pPr algn="ctr"/>
            <a:r>
              <a:rPr lang="en-US" sz="1000" dirty="0" smtClean="0"/>
              <a:t>123 128,5 </a:t>
            </a:r>
            <a:r>
              <a:rPr lang="ru-RU" sz="1000" dirty="0" smtClean="0"/>
              <a:t>тыс. руб. (</a:t>
            </a:r>
            <a:r>
              <a:rPr lang="en-US" sz="1000" dirty="0" smtClean="0"/>
              <a:t>98,2</a:t>
            </a:r>
            <a:r>
              <a:rPr lang="ru-RU" sz="1000" dirty="0" smtClean="0"/>
              <a:t>%)</a:t>
            </a:r>
            <a:endParaRPr lang="ru-RU" sz="1000" dirty="0"/>
          </a:p>
        </p:txBody>
      </p:sp>
      <p:sp>
        <p:nvSpPr>
          <p:cNvPr id="16" name="Пятиугольник 15"/>
          <p:cNvSpPr/>
          <p:nvPr/>
        </p:nvSpPr>
        <p:spPr>
          <a:xfrm rot="16200000" flipV="1">
            <a:off x="4753811" y="4661860"/>
            <a:ext cx="2386922" cy="664736"/>
          </a:xfrm>
          <a:prstGeom prst="homePlate">
            <a:avLst/>
          </a:prstGeom>
          <a:solidFill>
            <a:srgbClr val="FFC7A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500" dirty="0" smtClean="0"/>
              <a:t>Культура и кинематография</a:t>
            </a:r>
          </a:p>
          <a:p>
            <a:pPr algn="ctr"/>
            <a:r>
              <a:rPr lang="en-US" sz="1000" dirty="0" smtClean="0"/>
              <a:t>190 291,8 </a:t>
            </a:r>
            <a:r>
              <a:rPr lang="ru-RU" sz="1000" dirty="0" smtClean="0"/>
              <a:t>тыс. руб. (</a:t>
            </a:r>
            <a:r>
              <a:rPr lang="en-US" sz="1000" dirty="0" smtClean="0"/>
              <a:t>99,9</a:t>
            </a:r>
            <a:r>
              <a:rPr lang="ru-RU" sz="1000" dirty="0" smtClean="0"/>
              <a:t>%)</a:t>
            </a:r>
            <a:endParaRPr lang="ru-RU" sz="1000" dirty="0"/>
          </a:p>
        </p:txBody>
      </p:sp>
      <p:sp>
        <p:nvSpPr>
          <p:cNvPr id="17" name="Пятиугольник 16"/>
          <p:cNvSpPr/>
          <p:nvPr/>
        </p:nvSpPr>
        <p:spPr>
          <a:xfrm rot="16200000" flipV="1">
            <a:off x="5579498" y="4686243"/>
            <a:ext cx="2388546" cy="617595"/>
          </a:xfrm>
          <a:prstGeom prst="homePlate">
            <a:avLst/>
          </a:prstGeom>
          <a:solidFill>
            <a:srgbClr val="FFC7A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500" dirty="0" smtClean="0"/>
              <a:t>Социальная политика</a:t>
            </a:r>
          </a:p>
          <a:p>
            <a:pPr algn="ctr"/>
            <a:r>
              <a:rPr lang="en-US" sz="1000" dirty="0" smtClean="0"/>
              <a:t>63 426,7 </a:t>
            </a:r>
            <a:r>
              <a:rPr lang="ru-RU" sz="1000" dirty="0" smtClean="0"/>
              <a:t>тыс. руб. (</a:t>
            </a:r>
            <a:r>
              <a:rPr lang="en-US" sz="1000" dirty="0" smtClean="0"/>
              <a:t>93,4</a:t>
            </a:r>
            <a:r>
              <a:rPr lang="ru-RU" sz="1000" dirty="0" smtClean="0"/>
              <a:t>%)</a:t>
            </a:r>
            <a:endParaRPr lang="ru-RU" sz="1000" dirty="0"/>
          </a:p>
        </p:txBody>
      </p:sp>
      <p:sp>
        <p:nvSpPr>
          <p:cNvPr id="18" name="Пятиугольник 17"/>
          <p:cNvSpPr/>
          <p:nvPr/>
        </p:nvSpPr>
        <p:spPr>
          <a:xfrm rot="16200000" flipV="1">
            <a:off x="3879645" y="4635515"/>
            <a:ext cx="2388545" cy="715803"/>
          </a:xfrm>
          <a:prstGeom prst="homePlate">
            <a:avLst/>
          </a:prstGeom>
          <a:solidFill>
            <a:srgbClr val="FFC7A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500" dirty="0" smtClean="0"/>
              <a:t>Национальная экономика</a:t>
            </a:r>
          </a:p>
          <a:p>
            <a:pPr algn="ctr"/>
            <a:r>
              <a:rPr lang="en-US" sz="1000" dirty="0" smtClean="0"/>
              <a:t>217 663,8 </a:t>
            </a:r>
            <a:r>
              <a:rPr lang="ru-RU" sz="1000" dirty="0" smtClean="0"/>
              <a:t>тыс. руб. (</a:t>
            </a:r>
            <a:r>
              <a:rPr lang="en-US" sz="1000" dirty="0" smtClean="0"/>
              <a:t>91,7</a:t>
            </a:r>
            <a:r>
              <a:rPr lang="ru-RU" sz="1000" dirty="0" smtClean="0"/>
              <a:t>%)</a:t>
            </a:r>
            <a:endParaRPr lang="ru-RU" sz="1000" dirty="0"/>
          </a:p>
        </p:txBody>
      </p:sp>
      <p:sp>
        <p:nvSpPr>
          <p:cNvPr id="19" name="Пятиугольник 18"/>
          <p:cNvSpPr/>
          <p:nvPr/>
        </p:nvSpPr>
        <p:spPr>
          <a:xfrm rot="16200000" flipV="1">
            <a:off x="1982455" y="4682139"/>
            <a:ext cx="2370779" cy="648073"/>
          </a:xfrm>
          <a:prstGeom prst="homePlate">
            <a:avLst/>
          </a:prstGeom>
          <a:solidFill>
            <a:srgbClr val="FFC7A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500" dirty="0" smtClean="0"/>
              <a:t>Образование</a:t>
            </a:r>
          </a:p>
          <a:p>
            <a:pPr algn="ctr"/>
            <a:r>
              <a:rPr lang="en-US" sz="1000" dirty="0" smtClean="0"/>
              <a:t>1 680 524,7 </a:t>
            </a:r>
            <a:r>
              <a:rPr lang="ru-RU" sz="1000" dirty="0" smtClean="0"/>
              <a:t>тыс. руб. (</a:t>
            </a:r>
            <a:r>
              <a:rPr lang="en-US" sz="1000" dirty="0" smtClean="0"/>
              <a:t>97,5</a:t>
            </a:r>
            <a:r>
              <a:rPr lang="ru-RU" sz="1000" dirty="0" smtClean="0"/>
              <a:t>%)</a:t>
            </a:r>
            <a:endParaRPr lang="ru-RU" sz="1000" dirty="0"/>
          </a:p>
        </p:txBody>
      </p:sp>
      <p:sp>
        <p:nvSpPr>
          <p:cNvPr id="13" name="Выноска со стрелками влево/вправо 12"/>
          <p:cNvSpPr/>
          <p:nvPr/>
        </p:nvSpPr>
        <p:spPr>
          <a:xfrm rot="16200000">
            <a:off x="3725262" y="1463803"/>
            <a:ext cx="1542214" cy="2448272"/>
          </a:xfrm>
          <a:prstGeom prst="leftRightArrowCallout">
            <a:avLst>
              <a:gd name="adj1" fmla="val 25000"/>
              <a:gd name="adj2" fmla="val 25000"/>
              <a:gd name="adj3" fmla="val 25000"/>
              <a:gd name="adj4" fmla="val 73248"/>
            </a:avLst>
          </a:prstGeom>
          <a:solidFill>
            <a:srgbClr val="FFC7AB"/>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ru-RU" dirty="0" smtClean="0"/>
          </a:p>
          <a:p>
            <a:pPr algn="ctr"/>
            <a:r>
              <a:rPr lang="ru-RU" dirty="0" smtClean="0"/>
              <a:t>БЮДЖЕТ</a:t>
            </a:r>
          </a:p>
          <a:p>
            <a:pPr algn="ctr"/>
            <a:endParaRPr lang="ru-RU" dirty="0"/>
          </a:p>
        </p:txBody>
      </p:sp>
      <p:sp>
        <p:nvSpPr>
          <p:cNvPr id="21" name="Пятиугольник 20"/>
          <p:cNvSpPr/>
          <p:nvPr/>
        </p:nvSpPr>
        <p:spPr>
          <a:xfrm rot="16200000" flipV="1">
            <a:off x="6356934" y="4719555"/>
            <a:ext cx="2381622" cy="562397"/>
          </a:xfrm>
          <a:prstGeom prst="homePlate">
            <a:avLst/>
          </a:prstGeom>
          <a:solidFill>
            <a:srgbClr val="FFC7AB"/>
          </a:solidFill>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ru-RU" sz="1500" dirty="0" smtClean="0"/>
              <a:t>Прочие расходы</a:t>
            </a:r>
          </a:p>
          <a:p>
            <a:pPr algn="ctr"/>
            <a:r>
              <a:rPr lang="en-US" sz="1000" dirty="0" smtClean="0"/>
              <a:t>211 194,9 </a:t>
            </a:r>
            <a:r>
              <a:rPr lang="ru-RU" sz="1000" dirty="0" smtClean="0"/>
              <a:t>тыс. руб</a:t>
            </a:r>
            <a:r>
              <a:rPr lang="ru-RU" sz="1500" dirty="0" smtClean="0"/>
              <a:t>.</a:t>
            </a:r>
            <a:endParaRPr lang="ru-RU" sz="1500" dirty="0"/>
          </a:p>
        </p:txBody>
      </p:sp>
    </p:spTree>
    <p:extLst>
      <p:ext uri="{BB962C8B-B14F-4D97-AF65-F5344CB8AC3E}">
        <p14:creationId xmlns:p14="http://schemas.microsoft.com/office/powerpoint/2010/main" val="363385555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23728" y="476672"/>
            <a:ext cx="4990469" cy="369332"/>
          </a:xfrm>
          <a:prstGeom prst="rect">
            <a:avLst/>
          </a:prstGeom>
          <a:solidFill>
            <a:schemeClr val="accent2">
              <a:lumMod val="20000"/>
              <a:lumOff val="80000"/>
            </a:schemeClr>
          </a:solidFill>
          <a:effectLst>
            <a:softEdge rad="127000"/>
          </a:effectLst>
        </p:spPr>
        <p:txBody>
          <a:bodyPr wrap="none" rtlCol="0">
            <a:spAutoFit/>
          </a:bodyPr>
          <a:lstStyle/>
          <a:p>
            <a:r>
              <a:rPr lang="ru-RU" dirty="0" smtClean="0"/>
              <a:t>Ведомственная структура расходов бюджета</a:t>
            </a:r>
            <a:endParaRPr lang="ru-RU" dirty="0"/>
          </a:p>
        </p:txBody>
      </p:sp>
      <p:graphicFrame>
        <p:nvGraphicFramePr>
          <p:cNvPr id="5" name="Таблица 4"/>
          <p:cNvGraphicFramePr>
            <a:graphicFrameLocks noGrp="1"/>
          </p:cNvGraphicFramePr>
          <p:nvPr>
            <p:extLst>
              <p:ext uri="{D42A27DB-BD31-4B8C-83A1-F6EECF244321}">
                <p14:modId xmlns:p14="http://schemas.microsoft.com/office/powerpoint/2010/main" val="2522488841"/>
              </p:ext>
            </p:extLst>
          </p:nvPr>
        </p:nvGraphicFramePr>
        <p:xfrm>
          <a:off x="827586" y="846016"/>
          <a:ext cx="7488830" cy="5330280"/>
        </p:xfrm>
        <a:graphic>
          <a:graphicData uri="http://schemas.openxmlformats.org/drawingml/2006/table">
            <a:tbl>
              <a:tblPr>
                <a:tableStyleId>{5C22544A-7EE6-4342-B048-85BDC9FD1C3A}</a:tableStyleId>
              </a:tblPr>
              <a:tblGrid>
                <a:gridCol w="3888430"/>
                <a:gridCol w="432048"/>
                <a:gridCol w="504056"/>
                <a:gridCol w="648072"/>
                <a:gridCol w="792088"/>
                <a:gridCol w="648072"/>
                <a:gridCol w="576064"/>
              </a:tblGrid>
              <a:tr h="241422">
                <a:tc>
                  <a:txBody>
                    <a:bodyPr/>
                    <a:lstStyle/>
                    <a:p>
                      <a:pPr algn="ctr" fontAlgn="ctr"/>
                      <a:r>
                        <a:rPr lang="ru-RU" sz="650" b="1" u="none" strike="noStrike" dirty="0">
                          <a:effectLst/>
                        </a:rPr>
                        <a:t>Наименование показателя</a:t>
                      </a:r>
                      <a:endParaRPr lang="ru-RU" sz="650" b="1" i="0" u="none" strike="noStrike" dirty="0">
                        <a:solidFill>
                          <a:srgbClr val="000000"/>
                        </a:solidFill>
                        <a:effectLst/>
                        <a:latin typeface="Times New Roman"/>
                      </a:endParaRPr>
                    </a:p>
                  </a:txBody>
                  <a:tcPr marL="3385" marR="3385" marT="3385" marB="0" anchor="ctr"/>
                </a:tc>
                <a:tc>
                  <a:txBody>
                    <a:bodyPr/>
                    <a:lstStyle/>
                    <a:p>
                      <a:pPr algn="ctr" fontAlgn="ctr"/>
                      <a:r>
                        <a:rPr lang="ru-RU" sz="650" b="1" u="none" strike="noStrike" dirty="0">
                          <a:effectLst/>
                        </a:rPr>
                        <a:t>Вед.</a:t>
                      </a:r>
                      <a:endParaRPr lang="ru-RU" sz="650" b="1" i="0" u="none" strike="noStrike" dirty="0">
                        <a:solidFill>
                          <a:srgbClr val="000000"/>
                        </a:solidFill>
                        <a:effectLst/>
                        <a:latin typeface="Times New Roman"/>
                      </a:endParaRPr>
                    </a:p>
                  </a:txBody>
                  <a:tcPr marL="3385" marR="3385" marT="3385" marB="0" anchor="ctr"/>
                </a:tc>
                <a:tc>
                  <a:txBody>
                    <a:bodyPr/>
                    <a:lstStyle/>
                    <a:p>
                      <a:pPr algn="ctr" fontAlgn="ctr"/>
                      <a:r>
                        <a:rPr lang="ru-RU" sz="650" b="1" u="none" strike="noStrike" dirty="0">
                          <a:effectLst/>
                        </a:rPr>
                        <a:t>Разд.</a:t>
                      </a:r>
                      <a:endParaRPr lang="ru-RU" sz="650" b="1" i="0" u="none" strike="noStrike" dirty="0">
                        <a:solidFill>
                          <a:srgbClr val="000000"/>
                        </a:solidFill>
                        <a:effectLst/>
                        <a:latin typeface="Times New Roman"/>
                      </a:endParaRPr>
                    </a:p>
                  </a:txBody>
                  <a:tcPr marL="3385" marR="3385" marT="3385" marB="0" anchor="ctr"/>
                </a:tc>
                <a:tc>
                  <a:txBody>
                    <a:bodyPr/>
                    <a:lstStyle/>
                    <a:p>
                      <a:pPr algn="ctr" fontAlgn="ctr"/>
                      <a:r>
                        <a:rPr lang="ru-RU" sz="650" b="1" u="none" strike="noStrike" dirty="0">
                          <a:effectLst/>
                        </a:rPr>
                        <a:t> Утверждено </a:t>
                      </a:r>
                      <a:endParaRPr lang="ru-RU" sz="650" b="1" i="0" u="none" strike="noStrike" dirty="0">
                        <a:solidFill>
                          <a:srgbClr val="000000"/>
                        </a:solidFill>
                        <a:effectLst/>
                        <a:latin typeface="Times New Roman"/>
                      </a:endParaRPr>
                    </a:p>
                  </a:txBody>
                  <a:tcPr marL="3385" marR="3385" marT="3385" marB="0" anchor="ctr"/>
                </a:tc>
                <a:tc>
                  <a:txBody>
                    <a:bodyPr/>
                    <a:lstStyle/>
                    <a:p>
                      <a:pPr algn="ctr" fontAlgn="ctr"/>
                      <a:r>
                        <a:rPr lang="ru-RU" sz="650" b="1" u="none" strike="noStrike" dirty="0">
                          <a:effectLst/>
                        </a:rPr>
                        <a:t> Исполнено </a:t>
                      </a:r>
                      <a:endParaRPr lang="ru-RU" sz="650" b="1" i="0" u="none" strike="noStrike" dirty="0">
                        <a:solidFill>
                          <a:srgbClr val="000000"/>
                        </a:solidFill>
                        <a:effectLst/>
                        <a:latin typeface="Times New Roman"/>
                      </a:endParaRPr>
                    </a:p>
                  </a:txBody>
                  <a:tcPr marL="3385" marR="3385" marT="3385" marB="0" anchor="ctr"/>
                </a:tc>
                <a:tc>
                  <a:txBody>
                    <a:bodyPr/>
                    <a:lstStyle/>
                    <a:p>
                      <a:pPr algn="ctr" fontAlgn="ctr"/>
                      <a:r>
                        <a:rPr lang="ru-RU" sz="650" b="1" u="none" strike="noStrike" dirty="0">
                          <a:effectLst/>
                        </a:rPr>
                        <a:t> Отклонение </a:t>
                      </a:r>
                      <a:endParaRPr lang="ru-RU" sz="650" b="1" i="0" u="none" strike="noStrike" dirty="0">
                        <a:effectLst/>
                        <a:latin typeface="Times New Roman"/>
                      </a:endParaRPr>
                    </a:p>
                  </a:txBody>
                  <a:tcPr marL="3385" marR="3385" marT="3385" marB="0" anchor="ctr"/>
                </a:tc>
                <a:tc>
                  <a:txBody>
                    <a:bodyPr/>
                    <a:lstStyle/>
                    <a:p>
                      <a:pPr algn="ctr" fontAlgn="ctr"/>
                      <a:r>
                        <a:rPr lang="ru-RU" sz="650" b="1" u="none" strike="noStrike" dirty="0">
                          <a:effectLst/>
                        </a:rPr>
                        <a:t>% исполнения</a:t>
                      </a:r>
                      <a:endParaRPr lang="ru-RU" sz="650" b="1" i="0" u="none" strike="noStrike" dirty="0">
                        <a:effectLst/>
                        <a:latin typeface="Times New Roman"/>
                      </a:endParaRPr>
                    </a:p>
                  </a:txBody>
                  <a:tcPr marL="3385" marR="3385" marT="3385" marB="0" anchor="ctr"/>
                </a:tc>
              </a:tr>
              <a:tr h="98539">
                <a:tc>
                  <a:txBody>
                    <a:bodyPr/>
                    <a:lstStyle/>
                    <a:p>
                      <a:pPr algn="l" fontAlgn="t"/>
                      <a:r>
                        <a:rPr lang="ru-RU" sz="650" b="1" u="none" strike="noStrike" dirty="0">
                          <a:effectLst/>
                        </a:rPr>
                        <a:t>    Администрация ЗАТО г. Североморск</a:t>
                      </a:r>
                      <a:endParaRPr lang="ru-RU" sz="650" b="1" i="0" u="none" strike="noStrike" dirty="0">
                        <a:solidFill>
                          <a:srgbClr val="000000"/>
                        </a:solidFill>
                        <a:effectLst/>
                        <a:latin typeface="Times New Roman"/>
                      </a:endParaRPr>
                    </a:p>
                  </a:txBody>
                  <a:tcPr marL="3385" marR="3385" marT="3385" marB="0"/>
                </a:tc>
                <a:tc>
                  <a:txBody>
                    <a:bodyPr/>
                    <a:lstStyle/>
                    <a:p>
                      <a:pPr algn="ctr" fontAlgn="t"/>
                      <a:r>
                        <a:rPr lang="ru-RU" sz="650" b="1" u="none" strike="noStrike" dirty="0">
                          <a:effectLst/>
                        </a:rPr>
                        <a:t>701</a:t>
                      </a:r>
                      <a:endParaRPr lang="ru-RU" sz="650" b="1" i="0" u="none" strike="noStrike" dirty="0">
                        <a:solidFill>
                          <a:srgbClr val="000000"/>
                        </a:solidFill>
                        <a:effectLst/>
                        <a:latin typeface="Times New Roman"/>
                      </a:endParaRPr>
                    </a:p>
                  </a:txBody>
                  <a:tcPr marL="3385" marR="3385" marT="3385" marB="0"/>
                </a:tc>
                <a:tc>
                  <a:txBody>
                    <a:bodyPr/>
                    <a:lstStyle/>
                    <a:p>
                      <a:pPr algn="ctr" fontAlgn="t"/>
                      <a:r>
                        <a:rPr lang="ru-RU" sz="650" b="1" u="none" strike="noStrike" dirty="0">
                          <a:effectLst/>
                        </a:rPr>
                        <a:t>0000</a:t>
                      </a:r>
                      <a:endParaRPr lang="ru-RU" sz="650" b="1" i="0" u="none" strike="noStrike" dirty="0">
                        <a:solidFill>
                          <a:srgbClr val="000000"/>
                        </a:solidFill>
                        <a:effectLst/>
                        <a:latin typeface="Times New Roman"/>
                      </a:endParaRPr>
                    </a:p>
                  </a:txBody>
                  <a:tcPr marL="3385" marR="3385" marT="3385" marB="0"/>
                </a:tc>
                <a:tc>
                  <a:txBody>
                    <a:bodyPr/>
                    <a:lstStyle/>
                    <a:p>
                      <a:pPr algn="ctr" fontAlgn="ctr"/>
                      <a:r>
                        <a:rPr lang="ru-RU" sz="650" b="1" u="none" strike="noStrike">
                          <a:effectLst/>
                        </a:rPr>
                        <a:t> 418 855,1 </a:t>
                      </a:r>
                      <a:endParaRPr lang="ru-RU" sz="650" b="1" i="0" u="none" strike="noStrike">
                        <a:solidFill>
                          <a:srgbClr val="000000"/>
                        </a:solidFill>
                        <a:effectLst/>
                        <a:latin typeface="Times New Roman"/>
                      </a:endParaRPr>
                    </a:p>
                  </a:txBody>
                  <a:tcPr marL="3385" marR="3385" marT="3385" marB="0" anchor="ctr"/>
                </a:tc>
                <a:tc>
                  <a:txBody>
                    <a:bodyPr/>
                    <a:lstStyle/>
                    <a:p>
                      <a:pPr algn="ctr" fontAlgn="ctr"/>
                      <a:r>
                        <a:rPr lang="ru-RU" sz="650" b="1" u="none" strike="noStrike" dirty="0">
                          <a:effectLst/>
                        </a:rPr>
                        <a:t> 385 299,1 </a:t>
                      </a:r>
                      <a:endParaRPr lang="ru-RU" sz="650" b="1" i="0" u="none" strike="noStrike" dirty="0">
                        <a:solidFill>
                          <a:srgbClr val="000000"/>
                        </a:solidFill>
                        <a:effectLst/>
                        <a:latin typeface="Times New Roman"/>
                      </a:endParaRPr>
                    </a:p>
                  </a:txBody>
                  <a:tcPr marL="3385" marR="3385" marT="3385" marB="0" anchor="ctr"/>
                </a:tc>
                <a:tc>
                  <a:txBody>
                    <a:bodyPr/>
                    <a:lstStyle/>
                    <a:p>
                      <a:pPr algn="ctr" fontAlgn="ctr"/>
                      <a:r>
                        <a:rPr lang="ru-RU" sz="650" b="1" u="none" strike="noStrike" dirty="0">
                          <a:effectLst/>
                        </a:rPr>
                        <a:t>     33 556,0 </a:t>
                      </a:r>
                      <a:endParaRPr lang="ru-RU" sz="650" b="1" i="0" u="none" strike="noStrike" dirty="0">
                        <a:effectLst/>
                        <a:latin typeface="Times New Roman"/>
                      </a:endParaRPr>
                    </a:p>
                  </a:txBody>
                  <a:tcPr marL="3385" marR="3385" marT="3385" marB="0" anchor="ctr"/>
                </a:tc>
                <a:tc>
                  <a:txBody>
                    <a:bodyPr/>
                    <a:lstStyle/>
                    <a:p>
                      <a:pPr algn="ctr" fontAlgn="ctr"/>
                      <a:r>
                        <a:rPr lang="ru-RU" sz="650" b="1" u="none" strike="noStrike" dirty="0">
                          <a:effectLst/>
                        </a:rPr>
                        <a:t>92,0</a:t>
                      </a:r>
                      <a:endParaRPr lang="ru-RU" sz="650" b="1" i="0" u="none" strike="noStrike" dirty="0">
                        <a:effectLst/>
                        <a:latin typeface="Times New Roman"/>
                      </a:endParaRPr>
                    </a:p>
                  </a:txBody>
                  <a:tcPr marL="3385" marR="3385" marT="3385" marB="0" anchor="ctr"/>
                </a:tc>
              </a:tr>
              <a:tr h="162591">
                <a:tc>
                  <a:txBody>
                    <a:bodyPr/>
                    <a:lstStyle/>
                    <a:p>
                      <a:pPr algn="l" fontAlgn="t"/>
                      <a:r>
                        <a:rPr lang="ru-RU" sz="650" u="none" strike="noStrike" dirty="0">
                          <a:effectLst/>
                        </a:rPr>
                        <a:t>      ОБЩЕГОСУДАРСТВЕННЫЕ ВОПРОСЫ</a:t>
                      </a:r>
                      <a:endParaRPr lang="ru-RU" sz="650" b="1" i="0" u="none" strike="noStrike" dirty="0">
                        <a:solidFill>
                          <a:srgbClr val="000000"/>
                        </a:solidFill>
                        <a:effectLst/>
                        <a:latin typeface="Times New Roman"/>
                      </a:endParaRPr>
                    </a:p>
                  </a:txBody>
                  <a:tcPr marL="3385" marR="3385" marT="3385" marB="0"/>
                </a:tc>
                <a:tc>
                  <a:txBody>
                    <a:bodyPr/>
                    <a:lstStyle/>
                    <a:p>
                      <a:pPr algn="ctr" fontAlgn="t"/>
                      <a:r>
                        <a:rPr lang="ru-RU" sz="650" u="none" strike="noStrike" dirty="0">
                          <a:effectLst/>
                        </a:rPr>
                        <a:t>701</a:t>
                      </a:r>
                      <a:endParaRPr lang="ru-RU" sz="650" b="0" i="0" u="none" strike="noStrike" dirty="0">
                        <a:solidFill>
                          <a:srgbClr val="000000"/>
                        </a:solidFill>
                        <a:effectLst/>
                        <a:latin typeface="Times New Roman"/>
                      </a:endParaRPr>
                    </a:p>
                  </a:txBody>
                  <a:tcPr marL="3385" marR="3385" marT="3385" marB="0"/>
                </a:tc>
                <a:tc>
                  <a:txBody>
                    <a:bodyPr/>
                    <a:lstStyle/>
                    <a:p>
                      <a:pPr algn="ctr" fontAlgn="t"/>
                      <a:r>
                        <a:rPr lang="ru-RU" sz="650" u="none" strike="noStrike" dirty="0">
                          <a:effectLst/>
                        </a:rPr>
                        <a:t>0100</a:t>
                      </a:r>
                      <a:endParaRPr lang="ru-RU" sz="650" b="0" i="0" u="none" strike="noStrike" dirty="0">
                        <a:solidFill>
                          <a:srgbClr val="000000"/>
                        </a:solidFill>
                        <a:effectLst/>
                        <a:latin typeface="Times New Roman"/>
                      </a:endParaRPr>
                    </a:p>
                  </a:txBody>
                  <a:tcPr marL="3385" marR="3385" marT="3385" marB="0"/>
                </a:tc>
                <a:tc>
                  <a:txBody>
                    <a:bodyPr/>
                    <a:lstStyle/>
                    <a:p>
                      <a:pPr algn="ctr" fontAlgn="ctr"/>
                      <a:r>
                        <a:rPr lang="ru-RU" sz="650" u="none" strike="noStrike" dirty="0">
                          <a:effectLst/>
                        </a:rPr>
                        <a:t> 112 805,6 </a:t>
                      </a:r>
                      <a:endParaRPr lang="ru-RU" sz="650" b="1" i="0" u="none" strike="noStrike" dirty="0">
                        <a:solidFill>
                          <a:srgbClr val="000000"/>
                        </a:solidFill>
                        <a:effectLst/>
                        <a:latin typeface="Times New Roman"/>
                      </a:endParaRPr>
                    </a:p>
                  </a:txBody>
                  <a:tcPr marL="3385" marR="3385" marT="3385" marB="0" anchor="ctr"/>
                </a:tc>
                <a:tc>
                  <a:txBody>
                    <a:bodyPr/>
                    <a:lstStyle/>
                    <a:p>
                      <a:pPr algn="ctr" fontAlgn="ctr"/>
                      <a:r>
                        <a:rPr lang="ru-RU" sz="650" u="none" strike="noStrike" dirty="0">
                          <a:effectLst/>
                        </a:rPr>
                        <a:t> 112 240,9 </a:t>
                      </a:r>
                      <a:endParaRPr lang="ru-RU" sz="650" b="1" i="0" u="none" strike="noStrike" dirty="0">
                        <a:solidFill>
                          <a:srgbClr val="000000"/>
                        </a:solidFill>
                        <a:effectLst/>
                        <a:latin typeface="Times New Roman"/>
                      </a:endParaRPr>
                    </a:p>
                  </a:txBody>
                  <a:tcPr marL="3385" marR="3385" marT="3385" marB="0" anchor="ctr"/>
                </a:tc>
                <a:tc>
                  <a:txBody>
                    <a:bodyPr/>
                    <a:lstStyle/>
                    <a:p>
                      <a:pPr algn="ctr" fontAlgn="ctr"/>
                      <a:r>
                        <a:rPr lang="ru-RU" sz="650" u="none" strike="noStrike">
                          <a:effectLst/>
                        </a:rPr>
                        <a:t>         564,6 </a:t>
                      </a:r>
                      <a:endParaRPr lang="ru-RU" sz="650" b="0" i="0" u="none" strike="noStrike">
                        <a:effectLst/>
                        <a:latin typeface="Times New Roman"/>
                      </a:endParaRPr>
                    </a:p>
                  </a:txBody>
                  <a:tcPr marL="3385" marR="3385" marT="3385" marB="0" anchor="ctr"/>
                </a:tc>
                <a:tc>
                  <a:txBody>
                    <a:bodyPr/>
                    <a:lstStyle/>
                    <a:p>
                      <a:pPr algn="ctr" fontAlgn="ctr"/>
                      <a:r>
                        <a:rPr lang="ru-RU" sz="650" u="none" strike="noStrike">
                          <a:effectLst/>
                        </a:rPr>
                        <a:t>99,5</a:t>
                      </a:r>
                      <a:endParaRPr lang="ru-RU" sz="650" b="0" i="0" u="none" strike="noStrike">
                        <a:effectLst/>
                        <a:latin typeface="Times New Roman"/>
                      </a:endParaRPr>
                    </a:p>
                  </a:txBody>
                  <a:tcPr marL="3385" marR="3385" marT="3385" marB="0" anchor="ctr"/>
                </a:tc>
              </a:tr>
              <a:tr h="241422">
                <a:tc>
                  <a:txBody>
                    <a:bodyPr/>
                    <a:lstStyle/>
                    <a:p>
                      <a:pPr algn="l" fontAlgn="t"/>
                      <a:r>
                        <a:rPr lang="ru-RU" sz="650" u="none" strike="noStrike">
                          <a:effectLst/>
                        </a:rPr>
                        <a:t>      НАЦИОНАЛЬНАЯ БЕЗОПАСНОСТЬ И ПРАВООХРАНИТЕЛЬНАЯ ДЕЯТЕЛЬНОСТЬ</a:t>
                      </a:r>
                      <a:endParaRPr lang="ru-RU" sz="650" b="1" i="0" u="none" strike="noStrike">
                        <a:solidFill>
                          <a:srgbClr val="000000"/>
                        </a:solidFill>
                        <a:effectLst/>
                        <a:latin typeface="Times New Roman"/>
                      </a:endParaRPr>
                    </a:p>
                  </a:txBody>
                  <a:tcPr marL="3385" marR="3385" marT="3385" marB="0"/>
                </a:tc>
                <a:tc>
                  <a:txBody>
                    <a:bodyPr/>
                    <a:lstStyle/>
                    <a:p>
                      <a:pPr algn="ctr" fontAlgn="t"/>
                      <a:r>
                        <a:rPr lang="ru-RU" sz="650" u="none" strike="noStrike" dirty="0">
                          <a:effectLst/>
                        </a:rPr>
                        <a:t>701</a:t>
                      </a:r>
                      <a:endParaRPr lang="ru-RU" sz="650" b="0" i="0" u="none" strike="noStrike" dirty="0">
                        <a:solidFill>
                          <a:srgbClr val="000000"/>
                        </a:solidFill>
                        <a:effectLst/>
                        <a:latin typeface="Times New Roman"/>
                      </a:endParaRPr>
                    </a:p>
                  </a:txBody>
                  <a:tcPr marL="3385" marR="3385" marT="3385" marB="0"/>
                </a:tc>
                <a:tc>
                  <a:txBody>
                    <a:bodyPr/>
                    <a:lstStyle/>
                    <a:p>
                      <a:pPr algn="ctr" fontAlgn="t"/>
                      <a:r>
                        <a:rPr lang="ru-RU" sz="650" u="none" strike="noStrike" dirty="0">
                          <a:effectLst/>
                        </a:rPr>
                        <a:t>0300</a:t>
                      </a:r>
                      <a:endParaRPr lang="ru-RU" sz="650" b="0" i="0" u="none" strike="noStrike" dirty="0">
                        <a:solidFill>
                          <a:srgbClr val="000000"/>
                        </a:solidFill>
                        <a:effectLst/>
                        <a:latin typeface="Times New Roman"/>
                      </a:endParaRPr>
                    </a:p>
                  </a:txBody>
                  <a:tcPr marL="3385" marR="3385" marT="3385" marB="0"/>
                </a:tc>
                <a:tc>
                  <a:txBody>
                    <a:bodyPr/>
                    <a:lstStyle/>
                    <a:p>
                      <a:pPr algn="ctr" fontAlgn="ctr"/>
                      <a:r>
                        <a:rPr lang="ru-RU" sz="650" u="none" strike="noStrike" dirty="0">
                          <a:effectLst/>
                        </a:rPr>
                        <a:t> 14 127,8 </a:t>
                      </a:r>
                      <a:endParaRPr lang="ru-RU" sz="650" b="1" i="0" u="none" strike="noStrike" dirty="0">
                        <a:solidFill>
                          <a:srgbClr val="000000"/>
                        </a:solidFill>
                        <a:effectLst/>
                        <a:latin typeface="Times New Roman"/>
                      </a:endParaRPr>
                    </a:p>
                  </a:txBody>
                  <a:tcPr marL="3385" marR="3385" marT="3385" marB="0" anchor="ctr"/>
                </a:tc>
                <a:tc>
                  <a:txBody>
                    <a:bodyPr/>
                    <a:lstStyle/>
                    <a:p>
                      <a:pPr algn="ctr" fontAlgn="ctr"/>
                      <a:r>
                        <a:rPr lang="ru-RU" sz="650" u="none" strike="noStrike" dirty="0">
                          <a:effectLst/>
                        </a:rPr>
                        <a:t> 14 057,1 </a:t>
                      </a:r>
                      <a:endParaRPr lang="ru-RU" sz="650" b="1" i="0" u="none" strike="noStrike" dirty="0">
                        <a:solidFill>
                          <a:srgbClr val="000000"/>
                        </a:solidFill>
                        <a:effectLst/>
                        <a:latin typeface="Times New Roman"/>
                      </a:endParaRPr>
                    </a:p>
                  </a:txBody>
                  <a:tcPr marL="3385" marR="3385" marT="3385" marB="0" anchor="ctr"/>
                </a:tc>
                <a:tc>
                  <a:txBody>
                    <a:bodyPr/>
                    <a:lstStyle/>
                    <a:p>
                      <a:pPr algn="ctr" fontAlgn="ctr"/>
                      <a:r>
                        <a:rPr lang="ru-RU" sz="650" u="none" strike="noStrike" dirty="0">
                          <a:effectLst/>
                        </a:rPr>
                        <a:t>           70,7 </a:t>
                      </a:r>
                      <a:endParaRPr lang="ru-RU" sz="650" b="0" i="0" u="none" strike="noStrike" dirty="0">
                        <a:effectLst/>
                        <a:latin typeface="Times New Roman"/>
                      </a:endParaRPr>
                    </a:p>
                  </a:txBody>
                  <a:tcPr marL="3385" marR="3385" marT="3385" marB="0" anchor="ctr"/>
                </a:tc>
                <a:tc>
                  <a:txBody>
                    <a:bodyPr/>
                    <a:lstStyle/>
                    <a:p>
                      <a:pPr algn="ctr" fontAlgn="ctr"/>
                      <a:r>
                        <a:rPr lang="ru-RU" sz="650" u="none" strike="noStrike" dirty="0">
                          <a:effectLst/>
                        </a:rPr>
                        <a:t>99,5</a:t>
                      </a:r>
                      <a:endParaRPr lang="ru-RU" sz="650" b="0" i="0" u="none" strike="noStrike" dirty="0">
                        <a:effectLst/>
                        <a:latin typeface="Times New Roman"/>
                      </a:endParaRPr>
                    </a:p>
                  </a:txBody>
                  <a:tcPr marL="3385" marR="3385" marT="3385" marB="0" anchor="ctr"/>
                </a:tc>
              </a:tr>
              <a:tr h="98539">
                <a:tc>
                  <a:txBody>
                    <a:bodyPr/>
                    <a:lstStyle/>
                    <a:p>
                      <a:pPr algn="l" fontAlgn="t"/>
                      <a:r>
                        <a:rPr lang="ru-RU" sz="650" u="none" strike="noStrike">
                          <a:effectLst/>
                        </a:rPr>
                        <a:t>      НАЦИОНАЛЬНАЯ ЭКОНОМИКА</a:t>
                      </a:r>
                      <a:endParaRPr lang="ru-RU" sz="650" b="1" i="0" u="none" strike="noStrike">
                        <a:solidFill>
                          <a:srgbClr val="000000"/>
                        </a:solidFill>
                        <a:effectLst/>
                        <a:latin typeface="Times New Roman"/>
                      </a:endParaRPr>
                    </a:p>
                  </a:txBody>
                  <a:tcPr marL="3385" marR="3385" marT="3385" marB="0"/>
                </a:tc>
                <a:tc>
                  <a:txBody>
                    <a:bodyPr/>
                    <a:lstStyle/>
                    <a:p>
                      <a:pPr algn="ctr" fontAlgn="t"/>
                      <a:r>
                        <a:rPr lang="ru-RU" sz="650" u="none" strike="noStrike">
                          <a:effectLst/>
                        </a:rPr>
                        <a:t>701</a:t>
                      </a:r>
                      <a:endParaRPr lang="ru-RU" sz="650" b="0" i="0" u="none" strike="noStrike">
                        <a:solidFill>
                          <a:srgbClr val="000000"/>
                        </a:solidFill>
                        <a:effectLst/>
                        <a:latin typeface="Times New Roman"/>
                      </a:endParaRPr>
                    </a:p>
                  </a:txBody>
                  <a:tcPr marL="3385" marR="3385" marT="3385" marB="0"/>
                </a:tc>
                <a:tc>
                  <a:txBody>
                    <a:bodyPr/>
                    <a:lstStyle/>
                    <a:p>
                      <a:pPr algn="ctr" fontAlgn="t"/>
                      <a:r>
                        <a:rPr lang="ru-RU" sz="650" u="none" strike="noStrike">
                          <a:effectLst/>
                        </a:rPr>
                        <a:t>0400</a:t>
                      </a:r>
                      <a:endParaRPr lang="ru-RU" sz="650" b="0" i="0" u="none" strike="noStrike">
                        <a:solidFill>
                          <a:srgbClr val="000000"/>
                        </a:solidFill>
                        <a:effectLst/>
                        <a:latin typeface="Times New Roman"/>
                      </a:endParaRPr>
                    </a:p>
                  </a:txBody>
                  <a:tcPr marL="3385" marR="3385" marT="3385" marB="0"/>
                </a:tc>
                <a:tc>
                  <a:txBody>
                    <a:bodyPr/>
                    <a:lstStyle/>
                    <a:p>
                      <a:pPr algn="ctr" fontAlgn="ctr"/>
                      <a:r>
                        <a:rPr lang="ru-RU" sz="650" u="none" strike="noStrike" dirty="0">
                          <a:effectLst/>
                        </a:rPr>
                        <a:t> 18 324,6 </a:t>
                      </a:r>
                      <a:endParaRPr lang="ru-RU" sz="650" b="1" i="0" u="none" strike="noStrike" dirty="0">
                        <a:solidFill>
                          <a:srgbClr val="000000"/>
                        </a:solidFill>
                        <a:effectLst/>
                        <a:latin typeface="Times New Roman"/>
                      </a:endParaRPr>
                    </a:p>
                  </a:txBody>
                  <a:tcPr marL="3385" marR="3385" marT="3385" marB="0" anchor="ctr"/>
                </a:tc>
                <a:tc>
                  <a:txBody>
                    <a:bodyPr/>
                    <a:lstStyle/>
                    <a:p>
                      <a:pPr algn="ctr" fontAlgn="ctr"/>
                      <a:r>
                        <a:rPr lang="ru-RU" sz="650" u="none" strike="noStrike">
                          <a:effectLst/>
                        </a:rPr>
                        <a:t> 17 414,6 </a:t>
                      </a:r>
                      <a:endParaRPr lang="ru-RU" sz="650" b="1" i="0" u="none" strike="noStrike">
                        <a:solidFill>
                          <a:srgbClr val="000000"/>
                        </a:solidFill>
                        <a:effectLst/>
                        <a:latin typeface="Times New Roman"/>
                      </a:endParaRPr>
                    </a:p>
                  </a:txBody>
                  <a:tcPr marL="3385" marR="3385" marT="3385" marB="0" anchor="ctr"/>
                </a:tc>
                <a:tc>
                  <a:txBody>
                    <a:bodyPr/>
                    <a:lstStyle/>
                    <a:p>
                      <a:pPr algn="ctr" fontAlgn="ctr"/>
                      <a:r>
                        <a:rPr lang="ru-RU" sz="650" u="none" strike="noStrike">
                          <a:effectLst/>
                        </a:rPr>
                        <a:t>         910,0 </a:t>
                      </a:r>
                      <a:endParaRPr lang="ru-RU" sz="650" b="0" i="0" u="none" strike="noStrike">
                        <a:effectLst/>
                        <a:latin typeface="Times New Roman"/>
                      </a:endParaRPr>
                    </a:p>
                  </a:txBody>
                  <a:tcPr marL="3385" marR="3385" marT="3385" marB="0" anchor="ctr"/>
                </a:tc>
                <a:tc>
                  <a:txBody>
                    <a:bodyPr/>
                    <a:lstStyle/>
                    <a:p>
                      <a:pPr algn="ctr" fontAlgn="ctr"/>
                      <a:r>
                        <a:rPr lang="ru-RU" sz="650" u="none" strike="noStrike" dirty="0">
                          <a:effectLst/>
                        </a:rPr>
                        <a:t>95,0</a:t>
                      </a:r>
                      <a:endParaRPr lang="ru-RU" sz="650" b="0" i="0" u="none" strike="noStrike" dirty="0">
                        <a:effectLst/>
                        <a:latin typeface="Times New Roman"/>
                      </a:endParaRPr>
                    </a:p>
                  </a:txBody>
                  <a:tcPr marL="3385" marR="3385" marT="3385" marB="0" anchor="ctr"/>
                </a:tc>
              </a:tr>
              <a:tr h="167518">
                <a:tc>
                  <a:txBody>
                    <a:bodyPr/>
                    <a:lstStyle/>
                    <a:p>
                      <a:pPr algn="l" fontAlgn="t"/>
                      <a:r>
                        <a:rPr lang="ru-RU" sz="650" u="none" strike="noStrike" dirty="0">
                          <a:effectLst/>
                        </a:rPr>
                        <a:t>      ЖИЛИЩНО-КОММУНАЛЬНОЕ ХОЗЯЙСТВО</a:t>
                      </a:r>
                      <a:endParaRPr lang="ru-RU" sz="650" b="1" i="0" u="none" strike="noStrike" dirty="0">
                        <a:solidFill>
                          <a:srgbClr val="000000"/>
                        </a:solidFill>
                        <a:effectLst/>
                        <a:latin typeface="Times New Roman"/>
                      </a:endParaRPr>
                    </a:p>
                  </a:txBody>
                  <a:tcPr marL="3385" marR="3385" marT="3385" marB="0"/>
                </a:tc>
                <a:tc>
                  <a:txBody>
                    <a:bodyPr/>
                    <a:lstStyle/>
                    <a:p>
                      <a:pPr algn="ctr" fontAlgn="t"/>
                      <a:r>
                        <a:rPr lang="ru-RU" sz="650" u="none" strike="noStrike">
                          <a:effectLst/>
                        </a:rPr>
                        <a:t>701</a:t>
                      </a:r>
                      <a:endParaRPr lang="ru-RU" sz="650" b="0" i="0" u="none" strike="noStrike">
                        <a:solidFill>
                          <a:srgbClr val="000000"/>
                        </a:solidFill>
                        <a:effectLst/>
                        <a:latin typeface="Times New Roman"/>
                      </a:endParaRPr>
                    </a:p>
                  </a:txBody>
                  <a:tcPr marL="3385" marR="3385" marT="3385" marB="0"/>
                </a:tc>
                <a:tc>
                  <a:txBody>
                    <a:bodyPr/>
                    <a:lstStyle/>
                    <a:p>
                      <a:pPr algn="ctr" fontAlgn="t"/>
                      <a:r>
                        <a:rPr lang="ru-RU" sz="650" u="none" strike="noStrike">
                          <a:effectLst/>
                        </a:rPr>
                        <a:t>0500</a:t>
                      </a:r>
                      <a:endParaRPr lang="ru-RU" sz="650" b="0" i="0" u="none" strike="noStrike">
                        <a:solidFill>
                          <a:srgbClr val="000000"/>
                        </a:solidFill>
                        <a:effectLst/>
                        <a:latin typeface="Times New Roman"/>
                      </a:endParaRPr>
                    </a:p>
                  </a:txBody>
                  <a:tcPr marL="3385" marR="3385" marT="3385" marB="0"/>
                </a:tc>
                <a:tc>
                  <a:txBody>
                    <a:bodyPr/>
                    <a:lstStyle/>
                    <a:p>
                      <a:pPr algn="ctr" fontAlgn="ctr"/>
                      <a:r>
                        <a:rPr lang="ru-RU" sz="650" u="none" strike="noStrike" dirty="0">
                          <a:effectLst/>
                        </a:rPr>
                        <a:t> 270,0 </a:t>
                      </a:r>
                      <a:endParaRPr lang="ru-RU" sz="650" b="1" i="0" u="none" strike="noStrike" dirty="0">
                        <a:solidFill>
                          <a:srgbClr val="000000"/>
                        </a:solidFill>
                        <a:effectLst/>
                        <a:latin typeface="Times New Roman"/>
                      </a:endParaRPr>
                    </a:p>
                  </a:txBody>
                  <a:tcPr marL="3385" marR="3385" marT="3385" marB="0" anchor="ctr"/>
                </a:tc>
                <a:tc>
                  <a:txBody>
                    <a:bodyPr/>
                    <a:lstStyle/>
                    <a:p>
                      <a:pPr algn="ctr" fontAlgn="ctr"/>
                      <a:r>
                        <a:rPr lang="ru-RU" sz="650" u="none" strike="noStrike">
                          <a:effectLst/>
                        </a:rPr>
                        <a:t> 270,0 </a:t>
                      </a:r>
                      <a:endParaRPr lang="ru-RU" sz="650" b="1" i="0" u="none" strike="noStrike">
                        <a:solidFill>
                          <a:srgbClr val="000000"/>
                        </a:solidFill>
                        <a:effectLst/>
                        <a:latin typeface="Times New Roman"/>
                      </a:endParaRPr>
                    </a:p>
                  </a:txBody>
                  <a:tcPr marL="3385" marR="3385" marT="3385" marB="0" anchor="ctr"/>
                </a:tc>
                <a:tc>
                  <a:txBody>
                    <a:bodyPr/>
                    <a:lstStyle/>
                    <a:p>
                      <a:pPr algn="ctr" fontAlgn="ctr"/>
                      <a:r>
                        <a:rPr lang="ru-RU" sz="650" u="none" strike="noStrike">
                          <a:effectLst/>
                        </a:rPr>
                        <a:t>              -   </a:t>
                      </a:r>
                      <a:endParaRPr lang="ru-RU" sz="650" b="0" i="0" u="none" strike="noStrike">
                        <a:effectLst/>
                        <a:latin typeface="Times New Roman"/>
                      </a:endParaRPr>
                    </a:p>
                  </a:txBody>
                  <a:tcPr marL="3385" marR="3385" marT="3385" marB="0" anchor="ctr"/>
                </a:tc>
                <a:tc>
                  <a:txBody>
                    <a:bodyPr/>
                    <a:lstStyle/>
                    <a:p>
                      <a:pPr algn="ctr" fontAlgn="ctr"/>
                      <a:r>
                        <a:rPr lang="ru-RU" sz="650" u="none" strike="noStrike">
                          <a:effectLst/>
                        </a:rPr>
                        <a:t>100,0</a:t>
                      </a:r>
                      <a:endParaRPr lang="ru-RU" sz="650" b="0" i="0" u="none" strike="noStrike">
                        <a:effectLst/>
                        <a:latin typeface="Times New Roman"/>
                      </a:endParaRPr>
                    </a:p>
                  </a:txBody>
                  <a:tcPr marL="3385" marR="3385" marT="3385" marB="0" anchor="ctr"/>
                </a:tc>
              </a:tr>
              <a:tr h="98539">
                <a:tc>
                  <a:txBody>
                    <a:bodyPr/>
                    <a:lstStyle/>
                    <a:p>
                      <a:pPr algn="l" fontAlgn="t"/>
                      <a:r>
                        <a:rPr lang="ru-RU" sz="650" u="none" strike="noStrike">
                          <a:effectLst/>
                        </a:rPr>
                        <a:t>      ОБРАЗОВАНИЕ</a:t>
                      </a:r>
                      <a:endParaRPr lang="ru-RU" sz="650" b="1" i="0" u="none" strike="noStrike">
                        <a:solidFill>
                          <a:srgbClr val="000000"/>
                        </a:solidFill>
                        <a:effectLst/>
                        <a:latin typeface="Times New Roman"/>
                      </a:endParaRPr>
                    </a:p>
                  </a:txBody>
                  <a:tcPr marL="3385" marR="3385" marT="3385" marB="0"/>
                </a:tc>
                <a:tc>
                  <a:txBody>
                    <a:bodyPr/>
                    <a:lstStyle/>
                    <a:p>
                      <a:pPr algn="ctr" fontAlgn="t"/>
                      <a:r>
                        <a:rPr lang="ru-RU" sz="650" u="none" strike="noStrike">
                          <a:effectLst/>
                        </a:rPr>
                        <a:t>701</a:t>
                      </a:r>
                      <a:endParaRPr lang="ru-RU" sz="650" b="0" i="0" u="none" strike="noStrike">
                        <a:solidFill>
                          <a:srgbClr val="000000"/>
                        </a:solidFill>
                        <a:effectLst/>
                        <a:latin typeface="Times New Roman"/>
                      </a:endParaRPr>
                    </a:p>
                  </a:txBody>
                  <a:tcPr marL="3385" marR="3385" marT="3385" marB="0"/>
                </a:tc>
                <a:tc>
                  <a:txBody>
                    <a:bodyPr/>
                    <a:lstStyle/>
                    <a:p>
                      <a:pPr algn="ctr" fontAlgn="t"/>
                      <a:r>
                        <a:rPr lang="ru-RU" sz="650" u="none" strike="noStrike">
                          <a:effectLst/>
                        </a:rPr>
                        <a:t>0700</a:t>
                      </a:r>
                      <a:endParaRPr lang="ru-RU" sz="650" b="0" i="0" u="none" strike="noStrike">
                        <a:solidFill>
                          <a:srgbClr val="000000"/>
                        </a:solidFill>
                        <a:effectLst/>
                        <a:latin typeface="Times New Roman"/>
                      </a:endParaRPr>
                    </a:p>
                  </a:txBody>
                  <a:tcPr marL="3385" marR="3385" marT="3385" marB="0"/>
                </a:tc>
                <a:tc>
                  <a:txBody>
                    <a:bodyPr/>
                    <a:lstStyle/>
                    <a:p>
                      <a:pPr algn="ctr" fontAlgn="ctr"/>
                      <a:r>
                        <a:rPr lang="ru-RU" sz="650" u="none" strike="noStrike">
                          <a:effectLst/>
                        </a:rPr>
                        <a:t> 234 472,6 </a:t>
                      </a:r>
                      <a:endParaRPr lang="ru-RU" sz="650" b="1" i="0" u="none" strike="noStrike">
                        <a:solidFill>
                          <a:srgbClr val="000000"/>
                        </a:solidFill>
                        <a:effectLst/>
                        <a:latin typeface="Times New Roman"/>
                      </a:endParaRPr>
                    </a:p>
                  </a:txBody>
                  <a:tcPr marL="3385" marR="3385" marT="3385" marB="0" anchor="ctr"/>
                </a:tc>
                <a:tc>
                  <a:txBody>
                    <a:bodyPr/>
                    <a:lstStyle/>
                    <a:p>
                      <a:pPr algn="ctr" fontAlgn="ctr"/>
                      <a:r>
                        <a:rPr lang="ru-RU" sz="650" u="none" strike="noStrike">
                          <a:effectLst/>
                        </a:rPr>
                        <a:t> 203 376,6 </a:t>
                      </a:r>
                      <a:endParaRPr lang="ru-RU" sz="650" b="1" i="0" u="none" strike="noStrike">
                        <a:solidFill>
                          <a:srgbClr val="000000"/>
                        </a:solidFill>
                        <a:effectLst/>
                        <a:latin typeface="Times New Roman"/>
                      </a:endParaRPr>
                    </a:p>
                  </a:txBody>
                  <a:tcPr marL="3385" marR="3385" marT="3385" marB="0" anchor="ctr"/>
                </a:tc>
                <a:tc>
                  <a:txBody>
                    <a:bodyPr/>
                    <a:lstStyle/>
                    <a:p>
                      <a:pPr algn="ctr" fontAlgn="ctr"/>
                      <a:r>
                        <a:rPr lang="ru-RU" sz="650" u="none" strike="noStrike">
                          <a:effectLst/>
                        </a:rPr>
                        <a:t>     31 096,0 </a:t>
                      </a:r>
                      <a:endParaRPr lang="ru-RU" sz="650" b="0" i="0" u="none" strike="noStrike">
                        <a:effectLst/>
                        <a:latin typeface="Times New Roman"/>
                      </a:endParaRPr>
                    </a:p>
                  </a:txBody>
                  <a:tcPr marL="3385" marR="3385" marT="3385" marB="0" anchor="ctr"/>
                </a:tc>
                <a:tc>
                  <a:txBody>
                    <a:bodyPr/>
                    <a:lstStyle/>
                    <a:p>
                      <a:pPr algn="ctr" fontAlgn="ctr"/>
                      <a:r>
                        <a:rPr lang="ru-RU" sz="650" u="none" strike="noStrike" dirty="0">
                          <a:effectLst/>
                        </a:rPr>
                        <a:t>86,7</a:t>
                      </a:r>
                      <a:endParaRPr lang="ru-RU" sz="650" b="0" i="0" u="none" strike="noStrike" dirty="0">
                        <a:effectLst/>
                        <a:latin typeface="Times New Roman"/>
                      </a:endParaRPr>
                    </a:p>
                  </a:txBody>
                  <a:tcPr marL="3385" marR="3385" marT="3385" marB="0" anchor="ctr"/>
                </a:tc>
              </a:tr>
              <a:tr h="98539">
                <a:tc>
                  <a:txBody>
                    <a:bodyPr/>
                    <a:lstStyle/>
                    <a:p>
                      <a:pPr algn="l" fontAlgn="t"/>
                      <a:r>
                        <a:rPr lang="ru-RU" sz="650" u="none" strike="noStrike">
                          <a:effectLst/>
                        </a:rPr>
                        <a:t>      КУЛЬТУРА, КИНЕМАТОГРАФИЯ</a:t>
                      </a:r>
                      <a:endParaRPr lang="ru-RU" sz="650" b="1" i="0" u="none" strike="noStrike">
                        <a:solidFill>
                          <a:srgbClr val="000000"/>
                        </a:solidFill>
                        <a:effectLst/>
                        <a:latin typeface="Times New Roman"/>
                      </a:endParaRPr>
                    </a:p>
                  </a:txBody>
                  <a:tcPr marL="3385" marR="3385" marT="3385" marB="0"/>
                </a:tc>
                <a:tc>
                  <a:txBody>
                    <a:bodyPr/>
                    <a:lstStyle/>
                    <a:p>
                      <a:pPr algn="ctr" fontAlgn="t"/>
                      <a:r>
                        <a:rPr lang="ru-RU" sz="650" u="none" strike="noStrike">
                          <a:effectLst/>
                        </a:rPr>
                        <a:t>701</a:t>
                      </a:r>
                      <a:endParaRPr lang="ru-RU" sz="650" b="0" i="0" u="none" strike="noStrike">
                        <a:solidFill>
                          <a:srgbClr val="000000"/>
                        </a:solidFill>
                        <a:effectLst/>
                        <a:latin typeface="Times New Roman"/>
                      </a:endParaRPr>
                    </a:p>
                  </a:txBody>
                  <a:tcPr marL="3385" marR="3385" marT="3385" marB="0"/>
                </a:tc>
                <a:tc>
                  <a:txBody>
                    <a:bodyPr/>
                    <a:lstStyle/>
                    <a:p>
                      <a:pPr algn="ctr" fontAlgn="t"/>
                      <a:r>
                        <a:rPr lang="ru-RU" sz="650" u="none" strike="noStrike">
                          <a:effectLst/>
                        </a:rPr>
                        <a:t>0800</a:t>
                      </a:r>
                      <a:endParaRPr lang="ru-RU" sz="650" b="0" i="0" u="none" strike="noStrike">
                        <a:solidFill>
                          <a:srgbClr val="000000"/>
                        </a:solidFill>
                        <a:effectLst/>
                        <a:latin typeface="Times New Roman"/>
                      </a:endParaRPr>
                    </a:p>
                  </a:txBody>
                  <a:tcPr marL="3385" marR="3385" marT="3385" marB="0"/>
                </a:tc>
                <a:tc>
                  <a:txBody>
                    <a:bodyPr/>
                    <a:lstStyle/>
                    <a:p>
                      <a:pPr algn="ctr" fontAlgn="ctr"/>
                      <a:r>
                        <a:rPr lang="ru-RU" sz="650" u="none" strike="noStrike" dirty="0">
                          <a:effectLst/>
                        </a:rPr>
                        <a:t> 2 724,0 </a:t>
                      </a:r>
                      <a:endParaRPr lang="ru-RU" sz="650" b="1" i="0" u="none" strike="noStrike" dirty="0">
                        <a:solidFill>
                          <a:srgbClr val="000000"/>
                        </a:solidFill>
                        <a:effectLst/>
                        <a:latin typeface="Times New Roman"/>
                      </a:endParaRPr>
                    </a:p>
                  </a:txBody>
                  <a:tcPr marL="3385" marR="3385" marT="3385" marB="0" anchor="ctr"/>
                </a:tc>
                <a:tc>
                  <a:txBody>
                    <a:bodyPr/>
                    <a:lstStyle/>
                    <a:p>
                      <a:pPr algn="ctr" fontAlgn="ctr"/>
                      <a:r>
                        <a:rPr lang="ru-RU" sz="650" u="none" strike="noStrike">
                          <a:effectLst/>
                        </a:rPr>
                        <a:t> 2 724,0 </a:t>
                      </a:r>
                      <a:endParaRPr lang="ru-RU" sz="650" b="1" i="0" u="none" strike="noStrike">
                        <a:solidFill>
                          <a:srgbClr val="000000"/>
                        </a:solidFill>
                        <a:effectLst/>
                        <a:latin typeface="Times New Roman"/>
                      </a:endParaRPr>
                    </a:p>
                  </a:txBody>
                  <a:tcPr marL="3385" marR="3385" marT="3385" marB="0" anchor="ctr"/>
                </a:tc>
                <a:tc>
                  <a:txBody>
                    <a:bodyPr/>
                    <a:lstStyle/>
                    <a:p>
                      <a:pPr algn="ctr" fontAlgn="ctr"/>
                      <a:r>
                        <a:rPr lang="ru-RU" sz="650" u="none" strike="noStrike">
                          <a:effectLst/>
                        </a:rPr>
                        <a:t>              -   </a:t>
                      </a:r>
                      <a:endParaRPr lang="ru-RU" sz="650" b="0" i="0" u="none" strike="noStrike">
                        <a:effectLst/>
                        <a:latin typeface="Times New Roman"/>
                      </a:endParaRPr>
                    </a:p>
                  </a:txBody>
                  <a:tcPr marL="3385" marR="3385" marT="3385" marB="0" anchor="ctr"/>
                </a:tc>
                <a:tc>
                  <a:txBody>
                    <a:bodyPr/>
                    <a:lstStyle/>
                    <a:p>
                      <a:pPr algn="ctr" fontAlgn="ctr"/>
                      <a:r>
                        <a:rPr lang="ru-RU" sz="650" u="none" strike="noStrike" dirty="0">
                          <a:effectLst/>
                        </a:rPr>
                        <a:t>100,0</a:t>
                      </a:r>
                      <a:endParaRPr lang="ru-RU" sz="650" b="0" i="0" u="none" strike="noStrike" dirty="0">
                        <a:effectLst/>
                        <a:latin typeface="Times New Roman"/>
                      </a:endParaRPr>
                    </a:p>
                  </a:txBody>
                  <a:tcPr marL="3385" marR="3385" marT="3385" marB="0" anchor="ctr"/>
                </a:tc>
              </a:tr>
              <a:tr h="98539">
                <a:tc>
                  <a:txBody>
                    <a:bodyPr/>
                    <a:lstStyle/>
                    <a:p>
                      <a:pPr algn="l" fontAlgn="t"/>
                      <a:r>
                        <a:rPr lang="ru-RU" sz="650" u="none" strike="noStrike">
                          <a:effectLst/>
                        </a:rPr>
                        <a:t>      СОЦИАЛЬНАЯ ПОЛИТИКА</a:t>
                      </a:r>
                      <a:endParaRPr lang="ru-RU" sz="650" b="1" i="0" u="none" strike="noStrike">
                        <a:solidFill>
                          <a:srgbClr val="000000"/>
                        </a:solidFill>
                        <a:effectLst/>
                        <a:latin typeface="Times New Roman"/>
                      </a:endParaRPr>
                    </a:p>
                  </a:txBody>
                  <a:tcPr marL="3385" marR="3385" marT="3385" marB="0"/>
                </a:tc>
                <a:tc>
                  <a:txBody>
                    <a:bodyPr/>
                    <a:lstStyle/>
                    <a:p>
                      <a:pPr algn="ctr" fontAlgn="t"/>
                      <a:r>
                        <a:rPr lang="ru-RU" sz="650" u="none" strike="noStrike">
                          <a:effectLst/>
                        </a:rPr>
                        <a:t>701</a:t>
                      </a:r>
                      <a:endParaRPr lang="ru-RU" sz="650" b="0" i="0" u="none" strike="noStrike">
                        <a:solidFill>
                          <a:srgbClr val="000000"/>
                        </a:solidFill>
                        <a:effectLst/>
                        <a:latin typeface="Times New Roman"/>
                      </a:endParaRPr>
                    </a:p>
                  </a:txBody>
                  <a:tcPr marL="3385" marR="3385" marT="3385" marB="0"/>
                </a:tc>
                <a:tc>
                  <a:txBody>
                    <a:bodyPr/>
                    <a:lstStyle/>
                    <a:p>
                      <a:pPr algn="ctr" fontAlgn="t"/>
                      <a:r>
                        <a:rPr lang="ru-RU" sz="650" u="none" strike="noStrike">
                          <a:effectLst/>
                        </a:rPr>
                        <a:t>1000</a:t>
                      </a:r>
                      <a:endParaRPr lang="ru-RU" sz="650" b="0" i="0" u="none" strike="noStrike">
                        <a:solidFill>
                          <a:srgbClr val="000000"/>
                        </a:solidFill>
                        <a:effectLst/>
                        <a:latin typeface="Times New Roman"/>
                      </a:endParaRPr>
                    </a:p>
                  </a:txBody>
                  <a:tcPr marL="3385" marR="3385" marT="3385" marB="0"/>
                </a:tc>
                <a:tc>
                  <a:txBody>
                    <a:bodyPr/>
                    <a:lstStyle/>
                    <a:p>
                      <a:pPr algn="ctr" fontAlgn="ctr"/>
                      <a:r>
                        <a:rPr lang="ru-RU" sz="650" u="none" strike="noStrike">
                          <a:effectLst/>
                        </a:rPr>
                        <a:t> 17 191,7 </a:t>
                      </a:r>
                      <a:endParaRPr lang="ru-RU" sz="650" b="1" i="0" u="none" strike="noStrike">
                        <a:solidFill>
                          <a:srgbClr val="000000"/>
                        </a:solidFill>
                        <a:effectLst/>
                        <a:latin typeface="Times New Roman"/>
                      </a:endParaRPr>
                    </a:p>
                  </a:txBody>
                  <a:tcPr marL="3385" marR="3385" marT="3385" marB="0" anchor="ctr"/>
                </a:tc>
                <a:tc>
                  <a:txBody>
                    <a:bodyPr/>
                    <a:lstStyle/>
                    <a:p>
                      <a:pPr algn="ctr" fontAlgn="ctr"/>
                      <a:r>
                        <a:rPr lang="ru-RU" sz="650" u="none" strike="noStrike" dirty="0">
                          <a:effectLst/>
                        </a:rPr>
                        <a:t> 16 419,5 </a:t>
                      </a:r>
                      <a:endParaRPr lang="ru-RU" sz="650" b="1" i="0" u="none" strike="noStrike" dirty="0">
                        <a:solidFill>
                          <a:srgbClr val="000000"/>
                        </a:solidFill>
                        <a:effectLst/>
                        <a:latin typeface="Times New Roman"/>
                      </a:endParaRPr>
                    </a:p>
                  </a:txBody>
                  <a:tcPr marL="3385" marR="3385" marT="3385" marB="0" anchor="ctr"/>
                </a:tc>
                <a:tc>
                  <a:txBody>
                    <a:bodyPr/>
                    <a:lstStyle/>
                    <a:p>
                      <a:pPr algn="ctr" fontAlgn="ctr"/>
                      <a:r>
                        <a:rPr lang="ru-RU" sz="650" u="none" strike="noStrike">
                          <a:effectLst/>
                        </a:rPr>
                        <a:t>         772,2 </a:t>
                      </a:r>
                      <a:endParaRPr lang="ru-RU" sz="650" b="0" i="0" u="none" strike="noStrike">
                        <a:effectLst/>
                        <a:latin typeface="Times New Roman"/>
                      </a:endParaRPr>
                    </a:p>
                  </a:txBody>
                  <a:tcPr marL="3385" marR="3385" marT="3385" marB="0" anchor="ctr"/>
                </a:tc>
                <a:tc>
                  <a:txBody>
                    <a:bodyPr/>
                    <a:lstStyle/>
                    <a:p>
                      <a:pPr algn="ctr" fontAlgn="ctr"/>
                      <a:r>
                        <a:rPr lang="ru-RU" sz="650" u="none" strike="noStrike">
                          <a:effectLst/>
                        </a:rPr>
                        <a:t>95,5</a:t>
                      </a:r>
                      <a:endParaRPr lang="ru-RU" sz="650" b="0" i="0" u="none" strike="noStrike">
                        <a:effectLst/>
                        <a:latin typeface="Times New Roman"/>
                      </a:endParaRPr>
                    </a:p>
                  </a:txBody>
                  <a:tcPr marL="3385" marR="3385" marT="3385" marB="0" anchor="ctr"/>
                </a:tc>
              </a:tr>
              <a:tr h="98539">
                <a:tc>
                  <a:txBody>
                    <a:bodyPr/>
                    <a:lstStyle/>
                    <a:p>
                      <a:pPr algn="l" fontAlgn="t"/>
                      <a:r>
                        <a:rPr lang="ru-RU" sz="650" u="none" strike="noStrike">
                          <a:effectLst/>
                        </a:rPr>
                        <a:t>      ФИЗИЧЕСКАЯ КУЛЬТУРА И СПОРТ</a:t>
                      </a:r>
                      <a:endParaRPr lang="ru-RU" sz="650" b="1" i="0" u="none" strike="noStrike">
                        <a:solidFill>
                          <a:srgbClr val="000000"/>
                        </a:solidFill>
                        <a:effectLst/>
                        <a:latin typeface="Times New Roman"/>
                      </a:endParaRPr>
                    </a:p>
                  </a:txBody>
                  <a:tcPr marL="3385" marR="3385" marT="3385" marB="0"/>
                </a:tc>
                <a:tc>
                  <a:txBody>
                    <a:bodyPr/>
                    <a:lstStyle/>
                    <a:p>
                      <a:pPr algn="ctr" fontAlgn="t"/>
                      <a:r>
                        <a:rPr lang="ru-RU" sz="650" u="none" strike="noStrike">
                          <a:effectLst/>
                        </a:rPr>
                        <a:t>701</a:t>
                      </a:r>
                      <a:endParaRPr lang="ru-RU" sz="650" b="0" i="0" u="none" strike="noStrike">
                        <a:solidFill>
                          <a:srgbClr val="000000"/>
                        </a:solidFill>
                        <a:effectLst/>
                        <a:latin typeface="Times New Roman"/>
                      </a:endParaRPr>
                    </a:p>
                  </a:txBody>
                  <a:tcPr marL="3385" marR="3385" marT="3385" marB="0"/>
                </a:tc>
                <a:tc>
                  <a:txBody>
                    <a:bodyPr/>
                    <a:lstStyle/>
                    <a:p>
                      <a:pPr algn="ctr" fontAlgn="t"/>
                      <a:r>
                        <a:rPr lang="ru-RU" sz="650" u="none" strike="noStrike">
                          <a:effectLst/>
                        </a:rPr>
                        <a:t>1100</a:t>
                      </a:r>
                      <a:endParaRPr lang="ru-RU" sz="650" b="0" i="0" u="none" strike="noStrike">
                        <a:solidFill>
                          <a:srgbClr val="000000"/>
                        </a:solidFill>
                        <a:effectLst/>
                        <a:latin typeface="Times New Roman"/>
                      </a:endParaRPr>
                    </a:p>
                  </a:txBody>
                  <a:tcPr marL="3385" marR="3385" marT="3385" marB="0"/>
                </a:tc>
                <a:tc>
                  <a:txBody>
                    <a:bodyPr/>
                    <a:lstStyle/>
                    <a:p>
                      <a:pPr algn="ctr" fontAlgn="ctr"/>
                      <a:r>
                        <a:rPr lang="ru-RU" sz="650" u="none" strike="noStrike">
                          <a:effectLst/>
                        </a:rPr>
                        <a:t> 3 938,7 </a:t>
                      </a:r>
                      <a:endParaRPr lang="ru-RU" sz="650" b="1" i="0" u="none" strike="noStrike">
                        <a:solidFill>
                          <a:srgbClr val="000000"/>
                        </a:solidFill>
                        <a:effectLst/>
                        <a:latin typeface="Times New Roman"/>
                      </a:endParaRPr>
                    </a:p>
                  </a:txBody>
                  <a:tcPr marL="3385" marR="3385" marT="3385" marB="0" anchor="ctr"/>
                </a:tc>
                <a:tc>
                  <a:txBody>
                    <a:bodyPr/>
                    <a:lstStyle/>
                    <a:p>
                      <a:pPr algn="ctr" fontAlgn="ctr"/>
                      <a:r>
                        <a:rPr lang="ru-RU" sz="650" u="none" strike="noStrike">
                          <a:effectLst/>
                        </a:rPr>
                        <a:t> 3 796,2 </a:t>
                      </a:r>
                      <a:endParaRPr lang="ru-RU" sz="650" b="1" i="0" u="none" strike="noStrike">
                        <a:solidFill>
                          <a:srgbClr val="000000"/>
                        </a:solidFill>
                        <a:effectLst/>
                        <a:latin typeface="Times New Roman"/>
                      </a:endParaRPr>
                    </a:p>
                  </a:txBody>
                  <a:tcPr marL="3385" marR="3385" marT="3385" marB="0" anchor="ctr"/>
                </a:tc>
                <a:tc>
                  <a:txBody>
                    <a:bodyPr/>
                    <a:lstStyle/>
                    <a:p>
                      <a:pPr algn="ctr" fontAlgn="ctr"/>
                      <a:r>
                        <a:rPr lang="ru-RU" sz="650" u="none" strike="noStrike">
                          <a:effectLst/>
                        </a:rPr>
                        <a:t>         142,5 </a:t>
                      </a:r>
                      <a:endParaRPr lang="ru-RU" sz="650" b="0" i="0" u="none" strike="noStrike">
                        <a:effectLst/>
                        <a:latin typeface="Times New Roman"/>
                      </a:endParaRPr>
                    </a:p>
                  </a:txBody>
                  <a:tcPr marL="3385" marR="3385" marT="3385" marB="0" anchor="ctr"/>
                </a:tc>
                <a:tc>
                  <a:txBody>
                    <a:bodyPr/>
                    <a:lstStyle/>
                    <a:p>
                      <a:pPr algn="ctr" fontAlgn="ctr"/>
                      <a:r>
                        <a:rPr lang="ru-RU" sz="650" u="none" strike="noStrike">
                          <a:effectLst/>
                        </a:rPr>
                        <a:t>96,4</a:t>
                      </a:r>
                      <a:endParaRPr lang="ru-RU" sz="650" b="0" i="0" u="none" strike="noStrike">
                        <a:effectLst/>
                        <a:latin typeface="Times New Roman"/>
                      </a:endParaRPr>
                    </a:p>
                  </a:txBody>
                  <a:tcPr marL="3385" marR="3385" marT="3385" marB="0" anchor="ctr"/>
                </a:tc>
              </a:tr>
              <a:tr h="162591">
                <a:tc>
                  <a:txBody>
                    <a:bodyPr/>
                    <a:lstStyle/>
                    <a:p>
                      <a:pPr algn="l" fontAlgn="t"/>
                      <a:r>
                        <a:rPr lang="ru-RU" sz="650" u="none" strike="noStrike">
                          <a:effectLst/>
                        </a:rPr>
                        <a:t>      СРЕДСТВА МАССОВОЙ ИНФОРМАЦИИ</a:t>
                      </a:r>
                      <a:endParaRPr lang="ru-RU" sz="650" b="1" i="0" u="none" strike="noStrike">
                        <a:solidFill>
                          <a:srgbClr val="000000"/>
                        </a:solidFill>
                        <a:effectLst/>
                        <a:latin typeface="Times New Roman"/>
                      </a:endParaRPr>
                    </a:p>
                  </a:txBody>
                  <a:tcPr marL="3385" marR="3385" marT="3385" marB="0"/>
                </a:tc>
                <a:tc>
                  <a:txBody>
                    <a:bodyPr/>
                    <a:lstStyle/>
                    <a:p>
                      <a:pPr algn="ctr" fontAlgn="t"/>
                      <a:r>
                        <a:rPr lang="ru-RU" sz="650" u="none" strike="noStrike">
                          <a:effectLst/>
                        </a:rPr>
                        <a:t>701</a:t>
                      </a:r>
                      <a:endParaRPr lang="ru-RU" sz="650" b="0" i="0" u="none" strike="noStrike">
                        <a:solidFill>
                          <a:srgbClr val="000000"/>
                        </a:solidFill>
                        <a:effectLst/>
                        <a:latin typeface="Times New Roman"/>
                      </a:endParaRPr>
                    </a:p>
                  </a:txBody>
                  <a:tcPr marL="3385" marR="3385" marT="3385" marB="0"/>
                </a:tc>
                <a:tc>
                  <a:txBody>
                    <a:bodyPr/>
                    <a:lstStyle/>
                    <a:p>
                      <a:pPr algn="ctr" fontAlgn="t"/>
                      <a:r>
                        <a:rPr lang="ru-RU" sz="650" u="none" strike="noStrike">
                          <a:effectLst/>
                        </a:rPr>
                        <a:t>1200</a:t>
                      </a:r>
                      <a:endParaRPr lang="ru-RU" sz="650" b="0" i="0" u="none" strike="noStrike">
                        <a:solidFill>
                          <a:srgbClr val="000000"/>
                        </a:solidFill>
                        <a:effectLst/>
                        <a:latin typeface="Times New Roman"/>
                      </a:endParaRPr>
                    </a:p>
                  </a:txBody>
                  <a:tcPr marL="3385" marR="3385" marT="3385" marB="0"/>
                </a:tc>
                <a:tc>
                  <a:txBody>
                    <a:bodyPr/>
                    <a:lstStyle/>
                    <a:p>
                      <a:pPr algn="ctr" fontAlgn="ctr"/>
                      <a:r>
                        <a:rPr lang="ru-RU" sz="650" u="none" strike="noStrike">
                          <a:effectLst/>
                        </a:rPr>
                        <a:t> 15 000,1 </a:t>
                      </a:r>
                      <a:endParaRPr lang="ru-RU" sz="650" b="1" i="0" u="none" strike="noStrike">
                        <a:solidFill>
                          <a:srgbClr val="000000"/>
                        </a:solidFill>
                        <a:effectLst/>
                        <a:latin typeface="Times New Roman"/>
                      </a:endParaRPr>
                    </a:p>
                  </a:txBody>
                  <a:tcPr marL="3385" marR="3385" marT="3385" marB="0" anchor="ctr"/>
                </a:tc>
                <a:tc>
                  <a:txBody>
                    <a:bodyPr/>
                    <a:lstStyle/>
                    <a:p>
                      <a:pPr algn="ctr" fontAlgn="ctr"/>
                      <a:r>
                        <a:rPr lang="ru-RU" sz="650" u="none" strike="noStrike">
                          <a:effectLst/>
                        </a:rPr>
                        <a:t> 15 000,1 </a:t>
                      </a:r>
                      <a:endParaRPr lang="ru-RU" sz="650" b="1" i="0" u="none" strike="noStrike">
                        <a:solidFill>
                          <a:srgbClr val="000000"/>
                        </a:solidFill>
                        <a:effectLst/>
                        <a:latin typeface="Times New Roman"/>
                      </a:endParaRPr>
                    </a:p>
                  </a:txBody>
                  <a:tcPr marL="3385" marR="3385" marT="3385" marB="0" anchor="ctr"/>
                </a:tc>
                <a:tc>
                  <a:txBody>
                    <a:bodyPr/>
                    <a:lstStyle/>
                    <a:p>
                      <a:pPr algn="ctr" fontAlgn="ctr"/>
                      <a:r>
                        <a:rPr lang="ru-RU" sz="650" u="none" strike="noStrike">
                          <a:effectLst/>
                        </a:rPr>
                        <a:t>              -   </a:t>
                      </a:r>
                      <a:endParaRPr lang="ru-RU" sz="650" b="0" i="0" u="none" strike="noStrike">
                        <a:effectLst/>
                        <a:latin typeface="Times New Roman"/>
                      </a:endParaRPr>
                    </a:p>
                  </a:txBody>
                  <a:tcPr marL="3385" marR="3385" marT="3385" marB="0" anchor="ctr"/>
                </a:tc>
                <a:tc>
                  <a:txBody>
                    <a:bodyPr/>
                    <a:lstStyle/>
                    <a:p>
                      <a:pPr algn="ctr" fontAlgn="ctr"/>
                      <a:r>
                        <a:rPr lang="ru-RU" sz="650" u="none" strike="noStrike" dirty="0">
                          <a:effectLst/>
                        </a:rPr>
                        <a:t>100,0</a:t>
                      </a:r>
                      <a:endParaRPr lang="ru-RU" sz="650" b="0" i="0" u="none" strike="noStrike" dirty="0">
                        <a:effectLst/>
                        <a:latin typeface="Times New Roman"/>
                      </a:endParaRPr>
                    </a:p>
                  </a:txBody>
                  <a:tcPr marL="3385" marR="3385" marT="3385" marB="0" anchor="ctr"/>
                </a:tc>
              </a:tr>
              <a:tr h="167518">
                <a:tc>
                  <a:txBody>
                    <a:bodyPr/>
                    <a:lstStyle/>
                    <a:p>
                      <a:pPr algn="l" fontAlgn="t"/>
                      <a:r>
                        <a:rPr lang="ru-RU" sz="650" b="1" u="none" strike="noStrike" dirty="0">
                          <a:effectLst/>
                        </a:rPr>
                        <a:t>    Управление финансов администрации ЗАТО г. Североморск</a:t>
                      </a:r>
                      <a:endParaRPr lang="ru-RU" sz="650" b="1" i="0" u="none" strike="noStrike" dirty="0">
                        <a:solidFill>
                          <a:srgbClr val="000000"/>
                        </a:solidFill>
                        <a:effectLst/>
                        <a:latin typeface="Times New Roman"/>
                      </a:endParaRPr>
                    </a:p>
                  </a:txBody>
                  <a:tcPr marL="3385" marR="3385" marT="3385" marB="0"/>
                </a:tc>
                <a:tc>
                  <a:txBody>
                    <a:bodyPr/>
                    <a:lstStyle/>
                    <a:p>
                      <a:pPr algn="ctr" fontAlgn="t"/>
                      <a:r>
                        <a:rPr lang="ru-RU" sz="650" b="1" u="none" strike="noStrike" dirty="0">
                          <a:effectLst/>
                        </a:rPr>
                        <a:t>703</a:t>
                      </a:r>
                      <a:endParaRPr lang="ru-RU" sz="650" b="1" i="0" u="none" strike="noStrike" dirty="0">
                        <a:solidFill>
                          <a:srgbClr val="000000"/>
                        </a:solidFill>
                        <a:effectLst/>
                        <a:latin typeface="Times New Roman"/>
                      </a:endParaRPr>
                    </a:p>
                  </a:txBody>
                  <a:tcPr marL="3385" marR="3385" marT="3385" marB="0"/>
                </a:tc>
                <a:tc>
                  <a:txBody>
                    <a:bodyPr/>
                    <a:lstStyle/>
                    <a:p>
                      <a:pPr algn="ctr" fontAlgn="t"/>
                      <a:r>
                        <a:rPr lang="ru-RU" sz="650" b="1" u="none" strike="noStrike" dirty="0">
                          <a:effectLst/>
                        </a:rPr>
                        <a:t>0000</a:t>
                      </a:r>
                      <a:endParaRPr lang="ru-RU" sz="650" b="1" i="0" u="none" strike="noStrike" dirty="0">
                        <a:solidFill>
                          <a:srgbClr val="000000"/>
                        </a:solidFill>
                        <a:effectLst/>
                        <a:latin typeface="Times New Roman"/>
                      </a:endParaRPr>
                    </a:p>
                  </a:txBody>
                  <a:tcPr marL="3385" marR="3385" marT="3385" marB="0"/>
                </a:tc>
                <a:tc>
                  <a:txBody>
                    <a:bodyPr/>
                    <a:lstStyle/>
                    <a:p>
                      <a:pPr algn="ctr" fontAlgn="ctr"/>
                      <a:r>
                        <a:rPr lang="ru-RU" sz="650" b="1" u="none" strike="noStrike" dirty="0">
                          <a:effectLst/>
                        </a:rPr>
                        <a:t> 14 304,4 </a:t>
                      </a:r>
                      <a:endParaRPr lang="ru-RU" sz="650" b="1" i="0" u="none" strike="noStrike" dirty="0">
                        <a:solidFill>
                          <a:srgbClr val="000000"/>
                        </a:solidFill>
                        <a:effectLst/>
                        <a:latin typeface="Times New Roman"/>
                      </a:endParaRPr>
                    </a:p>
                  </a:txBody>
                  <a:tcPr marL="3385" marR="3385" marT="3385" marB="0" anchor="ctr"/>
                </a:tc>
                <a:tc>
                  <a:txBody>
                    <a:bodyPr/>
                    <a:lstStyle/>
                    <a:p>
                      <a:pPr algn="ctr" fontAlgn="ctr"/>
                      <a:r>
                        <a:rPr lang="ru-RU" sz="650" b="1" u="none" strike="noStrike" dirty="0">
                          <a:effectLst/>
                        </a:rPr>
                        <a:t> 12 958,5 </a:t>
                      </a:r>
                      <a:endParaRPr lang="ru-RU" sz="650" b="1" i="0" u="none" strike="noStrike" dirty="0">
                        <a:solidFill>
                          <a:srgbClr val="000000"/>
                        </a:solidFill>
                        <a:effectLst/>
                        <a:latin typeface="Times New Roman"/>
                      </a:endParaRPr>
                    </a:p>
                  </a:txBody>
                  <a:tcPr marL="3385" marR="3385" marT="3385" marB="0" anchor="ctr"/>
                </a:tc>
                <a:tc>
                  <a:txBody>
                    <a:bodyPr/>
                    <a:lstStyle/>
                    <a:p>
                      <a:pPr algn="ctr" fontAlgn="ctr"/>
                      <a:r>
                        <a:rPr lang="ru-RU" sz="650" b="1" u="none" strike="noStrike" dirty="0">
                          <a:effectLst/>
                        </a:rPr>
                        <a:t>      1 345,9 </a:t>
                      </a:r>
                      <a:endParaRPr lang="ru-RU" sz="650" b="1" i="0" u="none" strike="noStrike" dirty="0">
                        <a:effectLst/>
                        <a:latin typeface="Times New Roman"/>
                      </a:endParaRPr>
                    </a:p>
                  </a:txBody>
                  <a:tcPr marL="3385" marR="3385" marT="3385" marB="0" anchor="ctr"/>
                </a:tc>
                <a:tc>
                  <a:txBody>
                    <a:bodyPr/>
                    <a:lstStyle/>
                    <a:p>
                      <a:pPr algn="ctr" fontAlgn="ctr"/>
                      <a:r>
                        <a:rPr lang="ru-RU" sz="650" b="1" u="none" strike="noStrike" dirty="0">
                          <a:effectLst/>
                        </a:rPr>
                        <a:t>90,6</a:t>
                      </a:r>
                      <a:endParaRPr lang="ru-RU" sz="650" b="1" i="0" u="none" strike="noStrike" dirty="0">
                        <a:effectLst/>
                        <a:latin typeface="Times New Roman"/>
                      </a:endParaRPr>
                    </a:p>
                  </a:txBody>
                  <a:tcPr marL="3385" marR="3385" marT="3385" marB="0" anchor="ctr"/>
                </a:tc>
              </a:tr>
              <a:tr h="162591">
                <a:tc>
                  <a:txBody>
                    <a:bodyPr/>
                    <a:lstStyle/>
                    <a:p>
                      <a:pPr algn="l" fontAlgn="t"/>
                      <a:r>
                        <a:rPr lang="ru-RU" sz="650" u="none" strike="noStrike" dirty="0">
                          <a:effectLst/>
                        </a:rPr>
                        <a:t>      ОБЩЕГОСУДАРСТВЕННЫЕ ВОПРОСЫ</a:t>
                      </a:r>
                      <a:endParaRPr lang="ru-RU" sz="650" b="1" i="0" u="none" strike="noStrike" dirty="0">
                        <a:solidFill>
                          <a:srgbClr val="000000"/>
                        </a:solidFill>
                        <a:effectLst/>
                        <a:latin typeface="Times New Roman"/>
                      </a:endParaRPr>
                    </a:p>
                  </a:txBody>
                  <a:tcPr marL="3385" marR="3385" marT="3385" marB="0"/>
                </a:tc>
                <a:tc>
                  <a:txBody>
                    <a:bodyPr/>
                    <a:lstStyle/>
                    <a:p>
                      <a:pPr algn="ctr" fontAlgn="t"/>
                      <a:r>
                        <a:rPr lang="ru-RU" sz="650" u="none" strike="noStrike">
                          <a:effectLst/>
                        </a:rPr>
                        <a:t>703</a:t>
                      </a:r>
                      <a:endParaRPr lang="ru-RU" sz="650" b="0" i="0" u="none" strike="noStrike">
                        <a:solidFill>
                          <a:srgbClr val="000000"/>
                        </a:solidFill>
                        <a:effectLst/>
                        <a:latin typeface="Times New Roman"/>
                      </a:endParaRPr>
                    </a:p>
                  </a:txBody>
                  <a:tcPr marL="3385" marR="3385" marT="3385" marB="0"/>
                </a:tc>
                <a:tc>
                  <a:txBody>
                    <a:bodyPr/>
                    <a:lstStyle/>
                    <a:p>
                      <a:pPr algn="ctr" fontAlgn="t"/>
                      <a:r>
                        <a:rPr lang="ru-RU" sz="650" u="none" strike="noStrike">
                          <a:effectLst/>
                        </a:rPr>
                        <a:t>0100</a:t>
                      </a:r>
                      <a:endParaRPr lang="ru-RU" sz="650" b="0" i="0" u="none" strike="noStrike">
                        <a:solidFill>
                          <a:srgbClr val="000000"/>
                        </a:solidFill>
                        <a:effectLst/>
                        <a:latin typeface="Times New Roman"/>
                      </a:endParaRPr>
                    </a:p>
                  </a:txBody>
                  <a:tcPr marL="3385" marR="3385" marT="3385" marB="0"/>
                </a:tc>
                <a:tc>
                  <a:txBody>
                    <a:bodyPr/>
                    <a:lstStyle/>
                    <a:p>
                      <a:pPr algn="ctr" fontAlgn="ctr"/>
                      <a:r>
                        <a:rPr lang="ru-RU" sz="650" u="none" strike="noStrike">
                          <a:effectLst/>
                        </a:rPr>
                        <a:t> 14 304,4 </a:t>
                      </a:r>
                      <a:endParaRPr lang="ru-RU" sz="650" b="1" i="0" u="none" strike="noStrike">
                        <a:solidFill>
                          <a:srgbClr val="000000"/>
                        </a:solidFill>
                        <a:effectLst/>
                        <a:latin typeface="Times New Roman"/>
                      </a:endParaRPr>
                    </a:p>
                  </a:txBody>
                  <a:tcPr marL="3385" marR="3385" marT="3385" marB="0" anchor="ctr"/>
                </a:tc>
                <a:tc>
                  <a:txBody>
                    <a:bodyPr/>
                    <a:lstStyle/>
                    <a:p>
                      <a:pPr algn="ctr" fontAlgn="ctr"/>
                      <a:r>
                        <a:rPr lang="ru-RU" sz="650" u="none" strike="noStrike" dirty="0">
                          <a:effectLst/>
                        </a:rPr>
                        <a:t> 12 958,5 </a:t>
                      </a:r>
                      <a:endParaRPr lang="ru-RU" sz="650" b="1" i="0" u="none" strike="noStrike" dirty="0">
                        <a:solidFill>
                          <a:srgbClr val="000000"/>
                        </a:solidFill>
                        <a:effectLst/>
                        <a:latin typeface="Times New Roman"/>
                      </a:endParaRPr>
                    </a:p>
                  </a:txBody>
                  <a:tcPr marL="3385" marR="3385" marT="3385" marB="0" anchor="ctr"/>
                </a:tc>
                <a:tc>
                  <a:txBody>
                    <a:bodyPr/>
                    <a:lstStyle/>
                    <a:p>
                      <a:pPr algn="ctr" fontAlgn="ctr"/>
                      <a:r>
                        <a:rPr lang="ru-RU" sz="650" u="none" strike="noStrike">
                          <a:effectLst/>
                        </a:rPr>
                        <a:t>      1 345,9 </a:t>
                      </a:r>
                      <a:endParaRPr lang="ru-RU" sz="650" b="0" i="0" u="none" strike="noStrike">
                        <a:effectLst/>
                        <a:latin typeface="Times New Roman"/>
                      </a:endParaRPr>
                    </a:p>
                  </a:txBody>
                  <a:tcPr marL="3385" marR="3385" marT="3385" marB="0" anchor="ctr"/>
                </a:tc>
                <a:tc>
                  <a:txBody>
                    <a:bodyPr/>
                    <a:lstStyle/>
                    <a:p>
                      <a:pPr algn="ctr" fontAlgn="ctr"/>
                      <a:r>
                        <a:rPr lang="ru-RU" sz="650" u="none" strike="noStrike" dirty="0">
                          <a:effectLst/>
                        </a:rPr>
                        <a:t>90,6</a:t>
                      </a:r>
                      <a:endParaRPr lang="ru-RU" sz="650" b="0" i="0" u="none" strike="noStrike" dirty="0">
                        <a:effectLst/>
                        <a:latin typeface="Times New Roman"/>
                      </a:endParaRPr>
                    </a:p>
                  </a:txBody>
                  <a:tcPr marL="3385" marR="3385" marT="3385" marB="0" anchor="ctr"/>
                </a:tc>
              </a:tr>
              <a:tr h="167518">
                <a:tc>
                  <a:txBody>
                    <a:bodyPr/>
                    <a:lstStyle/>
                    <a:p>
                      <a:pPr algn="l" fontAlgn="t"/>
                      <a:r>
                        <a:rPr lang="ru-RU" sz="650" b="1" u="none" strike="noStrike" dirty="0">
                          <a:effectLst/>
                        </a:rPr>
                        <a:t>    Управление образования администрации ЗАТО г. Североморск</a:t>
                      </a:r>
                      <a:endParaRPr lang="ru-RU" sz="650" b="1" i="0" u="none" strike="noStrike" dirty="0">
                        <a:solidFill>
                          <a:srgbClr val="000000"/>
                        </a:solidFill>
                        <a:effectLst/>
                        <a:latin typeface="Times New Roman"/>
                      </a:endParaRPr>
                    </a:p>
                  </a:txBody>
                  <a:tcPr marL="3385" marR="3385" marT="3385" marB="0"/>
                </a:tc>
                <a:tc>
                  <a:txBody>
                    <a:bodyPr/>
                    <a:lstStyle/>
                    <a:p>
                      <a:pPr algn="ctr" fontAlgn="t"/>
                      <a:r>
                        <a:rPr lang="ru-RU" sz="650" b="1" u="none" strike="noStrike" dirty="0">
                          <a:effectLst/>
                        </a:rPr>
                        <a:t>707</a:t>
                      </a:r>
                      <a:endParaRPr lang="ru-RU" sz="650" b="1" i="0" u="none" strike="noStrike" dirty="0">
                        <a:solidFill>
                          <a:srgbClr val="000000"/>
                        </a:solidFill>
                        <a:effectLst/>
                        <a:latin typeface="Times New Roman"/>
                      </a:endParaRPr>
                    </a:p>
                  </a:txBody>
                  <a:tcPr marL="3385" marR="3385" marT="3385" marB="0"/>
                </a:tc>
                <a:tc>
                  <a:txBody>
                    <a:bodyPr/>
                    <a:lstStyle/>
                    <a:p>
                      <a:pPr algn="ctr" fontAlgn="t"/>
                      <a:r>
                        <a:rPr lang="ru-RU" sz="650" b="1" u="none" strike="noStrike" dirty="0">
                          <a:effectLst/>
                        </a:rPr>
                        <a:t>0000</a:t>
                      </a:r>
                      <a:endParaRPr lang="ru-RU" sz="650" b="1" i="0" u="none" strike="noStrike" dirty="0">
                        <a:solidFill>
                          <a:srgbClr val="000000"/>
                        </a:solidFill>
                        <a:effectLst/>
                        <a:latin typeface="Times New Roman"/>
                      </a:endParaRPr>
                    </a:p>
                  </a:txBody>
                  <a:tcPr marL="3385" marR="3385" marT="3385" marB="0"/>
                </a:tc>
                <a:tc>
                  <a:txBody>
                    <a:bodyPr/>
                    <a:lstStyle/>
                    <a:p>
                      <a:pPr algn="ctr" fontAlgn="ctr"/>
                      <a:r>
                        <a:rPr lang="ru-RU" sz="650" b="1" u="none" strike="noStrike" dirty="0">
                          <a:effectLst/>
                        </a:rPr>
                        <a:t> 1 448 511,0 </a:t>
                      </a:r>
                      <a:endParaRPr lang="ru-RU" sz="650" b="1" i="0" u="none" strike="noStrike" dirty="0">
                        <a:solidFill>
                          <a:srgbClr val="000000"/>
                        </a:solidFill>
                        <a:effectLst/>
                        <a:latin typeface="Times New Roman"/>
                      </a:endParaRPr>
                    </a:p>
                  </a:txBody>
                  <a:tcPr marL="3385" marR="3385" marT="3385" marB="0" anchor="ctr"/>
                </a:tc>
                <a:tc>
                  <a:txBody>
                    <a:bodyPr/>
                    <a:lstStyle/>
                    <a:p>
                      <a:pPr algn="ctr" fontAlgn="ctr"/>
                      <a:r>
                        <a:rPr lang="ru-RU" sz="650" b="1" u="none" strike="noStrike" dirty="0">
                          <a:effectLst/>
                        </a:rPr>
                        <a:t> 1 432 459,5 </a:t>
                      </a:r>
                      <a:endParaRPr lang="ru-RU" sz="650" b="1" i="0" u="none" strike="noStrike" dirty="0">
                        <a:solidFill>
                          <a:srgbClr val="000000"/>
                        </a:solidFill>
                        <a:effectLst/>
                        <a:latin typeface="Times New Roman"/>
                      </a:endParaRPr>
                    </a:p>
                  </a:txBody>
                  <a:tcPr marL="3385" marR="3385" marT="3385" marB="0" anchor="ctr"/>
                </a:tc>
                <a:tc>
                  <a:txBody>
                    <a:bodyPr/>
                    <a:lstStyle/>
                    <a:p>
                      <a:pPr algn="ctr" fontAlgn="ctr"/>
                      <a:r>
                        <a:rPr lang="ru-RU" sz="650" b="1" u="none" strike="noStrike" dirty="0">
                          <a:effectLst/>
                        </a:rPr>
                        <a:t>     16 051,5 </a:t>
                      </a:r>
                      <a:endParaRPr lang="ru-RU" sz="650" b="1" i="0" u="none" strike="noStrike" dirty="0">
                        <a:effectLst/>
                        <a:latin typeface="Times New Roman"/>
                      </a:endParaRPr>
                    </a:p>
                  </a:txBody>
                  <a:tcPr marL="3385" marR="3385" marT="3385" marB="0" anchor="ctr"/>
                </a:tc>
                <a:tc>
                  <a:txBody>
                    <a:bodyPr/>
                    <a:lstStyle/>
                    <a:p>
                      <a:pPr algn="ctr" fontAlgn="ctr"/>
                      <a:r>
                        <a:rPr lang="ru-RU" sz="650" b="1" u="none" strike="noStrike" dirty="0">
                          <a:effectLst/>
                        </a:rPr>
                        <a:t>98,9</a:t>
                      </a:r>
                      <a:endParaRPr lang="ru-RU" sz="650" b="1" i="0" u="none" strike="noStrike" dirty="0">
                        <a:effectLst/>
                        <a:latin typeface="Times New Roman"/>
                      </a:endParaRPr>
                    </a:p>
                  </a:txBody>
                  <a:tcPr marL="3385" marR="3385" marT="3385" marB="0" anchor="ctr"/>
                </a:tc>
              </a:tr>
              <a:tr h="162591">
                <a:tc>
                  <a:txBody>
                    <a:bodyPr/>
                    <a:lstStyle/>
                    <a:p>
                      <a:pPr algn="l" fontAlgn="t"/>
                      <a:r>
                        <a:rPr lang="ru-RU" sz="650" u="none" strike="noStrike" dirty="0">
                          <a:effectLst/>
                        </a:rPr>
                        <a:t>      ОБЩЕГОСУДАРСТВЕННЫЕ ВОПРОСЫ</a:t>
                      </a:r>
                      <a:endParaRPr lang="ru-RU" sz="650" b="1" i="0" u="none" strike="noStrike" dirty="0">
                        <a:solidFill>
                          <a:srgbClr val="000000"/>
                        </a:solidFill>
                        <a:effectLst/>
                        <a:latin typeface="Times New Roman"/>
                      </a:endParaRPr>
                    </a:p>
                  </a:txBody>
                  <a:tcPr marL="3385" marR="3385" marT="3385" marB="0"/>
                </a:tc>
                <a:tc>
                  <a:txBody>
                    <a:bodyPr/>
                    <a:lstStyle/>
                    <a:p>
                      <a:pPr algn="ctr" fontAlgn="t"/>
                      <a:r>
                        <a:rPr lang="ru-RU" sz="650" u="none" strike="noStrike">
                          <a:effectLst/>
                        </a:rPr>
                        <a:t>707</a:t>
                      </a:r>
                      <a:endParaRPr lang="ru-RU" sz="650" b="0" i="0" u="none" strike="noStrike">
                        <a:solidFill>
                          <a:srgbClr val="000000"/>
                        </a:solidFill>
                        <a:effectLst/>
                        <a:latin typeface="Times New Roman"/>
                      </a:endParaRPr>
                    </a:p>
                  </a:txBody>
                  <a:tcPr marL="3385" marR="3385" marT="3385" marB="0"/>
                </a:tc>
                <a:tc>
                  <a:txBody>
                    <a:bodyPr/>
                    <a:lstStyle/>
                    <a:p>
                      <a:pPr algn="ctr" fontAlgn="t"/>
                      <a:r>
                        <a:rPr lang="ru-RU" sz="650" u="none" strike="noStrike">
                          <a:effectLst/>
                        </a:rPr>
                        <a:t>0100</a:t>
                      </a:r>
                      <a:endParaRPr lang="ru-RU" sz="650" b="0" i="0" u="none" strike="noStrike">
                        <a:solidFill>
                          <a:srgbClr val="000000"/>
                        </a:solidFill>
                        <a:effectLst/>
                        <a:latin typeface="Times New Roman"/>
                      </a:endParaRPr>
                    </a:p>
                  </a:txBody>
                  <a:tcPr marL="3385" marR="3385" marT="3385" marB="0"/>
                </a:tc>
                <a:tc>
                  <a:txBody>
                    <a:bodyPr/>
                    <a:lstStyle/>
                    <a:p>
                      <a:pPr algn="ctr" fontAlgn="ctr"/>
                      <a:r>
                        <a:rPr lang="ru-RU" sz="650" u="none" strike="noStrike">
                          <a:effectLst/>
                        </a:rPr>
                        <a:t> 5 863,0 </a:t>
                      </a:r>
                      <a:endParaRPr lang="ru-RU" sz="650" b="1" i="0" u="none" strike="noStrike">
                        <a:solidFill>
                          <a:srgbClr val="000000"/>
                        </a:solidFill>
                        <a:effectLst/>
                        <a:latin typeface="Times New Roman"/>
                      </a:endParaRPr>
                    </a:p>
                  </a:txBody>
                  <a:tcPr marL="3385" marR="3385" marT="3385" marB="0" anchor="ctr"/>
                </a:tc>
                <a:tc>
                  <a:txBody>
                    <a:bodyPr/>
                    <a:lstStyle/>
                    <a:p>
                      <a:pPr algn="ctr" fontAlgn="ctr"/>
                      <a:r>
                        <a:rPr lang="ru-RU" sz="650" u="none" strike="noStrike">
                          <a:effectLst/>
                        </a:rPr>
                        <a:t> 5 782,2 </a:t>
                      </a:r>
                      <a:endParaRPr lang="ru-RU" sz="650" b="1" i="0" u="none" strike="noStrike">
                        <a:solidFill>
                          <a:srgbClr val="000000"/>
                        </a:solidFill>
                        <a:effectLst/>
                        <a:latin typeface="Times New Roman"/>
                      </a:endParaRPr>
                    </a:p>
                  </a:txBody>
                  <a:tcPr marL="3385" marR="3385" marT="3385" marB="0" anchor="ctr"/>
                </a:tc>
                <a:tc>
                  <a:txBody>
                    <a:bodyPr/>
                    <a:lstStyle/>
                    <a:p>
                      <a:pPr algn="ctr" fontAlgn="ctr"/>
                      <a:r>
                        <a:rPr lang="ru-RU" sz="650" u="none" strike="noStrike">
                          <a:effectLst/>
                        </a:rPr>
                        <a:t>           80,8 </a:t>
                      </a:r>
                      <a:endParaRPr lang="ru-RU" sz="650" b="0" i="0" u="none" strike="noStrike">
                        <a:effectLst/>
                        <a:latin typeface="Times New Roman"/>
                      </a:endParaRPr>
                    </a:p>
                  </a:txBody>
                  <a:tcPr marL="3385" marR="3385" marT="3385" marB="0" anchor="ctr"/>
                </a:tc>
                <a:tc>
                  <a:txBody>
                    <a:bodyPr/>
                    <a:lstStyle/>
                    <a:p>
                      <a:pPr algn="ctr" fontAlgn="ctr"/>
                      <a:r>
                        <a:rPr lang="ru-RU" sz="650" u="none" strike="noStrike">
                          <a:effectLst/>
                        </a:rPr>
                        <a:t>98,6</a:t>
                      </a:r>
                      <a:endParaRPr lang="ru-RU" sz="650" b="0" i="0" u="none" strike="noStrike">
                        <a:effectLst/>
                        <a:latin typeface="Times New Roman"/>
                      </a:endParaRPr>
                    </a:p>
                  </a:txBody>
                  <a:tcPr marL="3385" marR="3385" marT="3385" marB="0" anchor="ctr"/>
                </a:tc>
              </a:tr>
              <a:tr h="98539">
                <a:tc>
                  <a:txBody>
                    <a:bodyPr/>
                    <a:lstStyle/>
                    <a:p>
                      <a:pPr algn="l" fontAlgn="t"/>
                      <a:r>
                        <a:rPr lang="ru-RU" sz="650" u="none" strike="noStrike">
                          <a:effectLst/>
                        </a:rPr>
                        <a:t>      НАЦИОНАЛЬНАЯ ЭКОНОМИКА</a:t>
                      </a:r>
                      <a:endParaRPr lang="ru-RU" sz="650" b="1" i="0" u="none" strike="noStrike">
                        <a:solidFill>
                          <a:srgbClr val="000000"/>
                        </a:solidFill>
                        <a:effectLst/>
                        <a:latin typeface="Times New Roman"/>
                      </a:endParaRPr>
                    </a:p>
                  </a:txBody>
                  <a:tcPr marL="3385" marR="3385" marT="3385" marB="0"/>
                </a:tc>
                <a:tc>
                  <a:txBody>
                    <a:bodyPr/>
                    <a:lstStyle/>
                    <a:p>
                      <a:pPr algn="ctr" fontAlgn="t"/>
                      <a:r>
                        <a:rPr lang="ru-RU" sz="650" u="none" strike="noStrike">
                          <a:effectLst/>
                        </a:rPr>
                        <a:t>707</a:t>
                      </a:r>
                      <a:endParaRPr lang="ru-RU" sz="650" b="0" i="0" u="none" strike="noStrike">
                        <a:solidFill>
                          <a:srgbClr val="000000"/>
                        </a:solidFill>
                        <a:effectLst/>
                        <a:latin typeface="Times New Roman"/>
                      </a:endParaRPr>
                    </a:p>
                  </a:txBody>
                  <a:tcPr marL="3385" marR="3385" marT="3385" marB="0"/>
                </a:tc>
                <a:tc>
                  <a:txBody>
                    <a:bodyPr/>
                    <a:lstStyle/>
                    <a:p>
                      <a:pPr algn="ctr" fontAlgn="t"/>
                      <a:r>
                        <a:rPr lang="ru-RU" sz="650" u="none" strike="noStrike">
                          <a:effectLst/>
                        </a:rPr>
                        <a:t>0400</a:t>
                      </a:r>
                      <a:endParaRPr lang="ru-RU" sz="650" b="0" i="0" u="none" strike="noStrike">
                        <a:solidFill>
                          <a:srgbClr val="000000"/>
                        </a:solidFill>
                        <a:effectLst/>
                        <a:latin typeface="Times New Roman"/>
                      </a:endParaRPr>
                    </a:p>
                  </a:txBody>
                  <a:tcPr marL="3385" marR="3385" marT="3385" marB="0"/>
                </a:tc>
                <a:tc>
                  <a:txBody>
                    <a:bodyPr/>
                    <a:lstStyle/>
                    <a:p>
                      <a:pPr algn="ctr" fontAlgn="ctr"/>
                      <a:r>
                        <a:rPr lang="ru-RU" sz="650" u="none" strike="noStrike">
                          <a:effectLst/>
                        </a:rPr>
                        <a:t> 2 079,1 </a:t>
                      </a:r>
                      <a:endParaRPr lang="ru-RU" sz="650" b="1" i="0" u="none" strike="noStrike">
                        <a:solidFill>
                          <a:srgbClr val="000000"/>
                        </a:solidFill>
                        <a:effectLst/>
                        <a:latin typeface="Times New Roman"/>
                      </a:endParaRPr>
                    </a:p>
                  </a:txBody>
                  <a:tcPr marL="3385" marR="3385" marT="3385" marB="0" anchor="ctr"/>
                </a:tc>
                <a:tc>
                  <a:txBody>
                    <a:bodyPr/>
                    <a:lstStyle/>
                    <a:p>
                      <a:pPr algn="ctr" fontAlgn="ctr"/>
                      <a:r>
                        <a:rPr lang="ru-RU" sz="650" u="none" strike="noStrike">
                          <a:effectLst/>
                        </a:rPr>
                        <a:t> 1 230,0 </a:t>
                      </a:r>
                      <a:endParaRPr lang="ru-RU" sz="650" b="1" i="0" u="none" strike="noStrike">
                        <a:solidFill>
                          <a:srgbClr val="000000"/>
                        </a:solidFill>
                        <a:effectLst/>
                        <a:latin typeface="Times New Roman"/>
                      </a:endParaRPr>
                    </a:p>
                  </a:txBody>
                  <a:tcPr marL="3385" marR="3385" marT="3385" marB="0" anchor="ctr"/>
                </a:tc>
                <a:tc>
                  <a:txBody>
                    <a:bodyPr/>
                    <a:lstStyle/>
                    <a:p>
                      <a:pPr algn="ctr" fontAlgn="ctr"/>
                      <a:r>
                        <a:rPr lang="ru-RU" sz="650" u="none" strike="noStrike">
                          <a:effectLst/>
                        </a:rPr>
                        <a:t>         849,1 </a:t>
                      </a:r>
                      <a:endParaRPr lang="ru-RU" sz="650" b="0" i="0" u="none" strike="noStrike">
                        <a:effectLst/>
                        <a:latin typeface="Times New Roman"/>
                      </a:endParaRPr>
                    </a:p>
                  </a:txBody>
                  <a:tcPr marL="3385" marR="3385" marT="3385" marB="0" anchor="ctr"/>
                </a:tc>
                <a:tc>
                  <a:txBody>
                    <a:bodyPr/>
                    <a:lstStyle/>
                    <a:p>
                      <a:pPr algn="ctr" fontAlgn="ctr"/>
                      <a:r>
                        <a:rPr lang="ru-RU" sz="650" u="none" strike="noStrike">
                          <a:effectLst/>
                        </a:rPr>
                        <a:t>59,2</a:t>
                      </a:r>
                      <a:endParaRPr lang="ru-RU" sz="650" b="0" i="0" u="none" strike="noStrike">
                        <a:effectLst/>
                        <a:latin typeface="Times New Roman"/>
                      </a:endParaRPr>
                    </a:p>
                  </a:txBody>
                  <a:tcPr marL="3385" marR="3385" marT="3385" marB="0" anchor="ctr"/>
                </a:tc>
              </a:tr>
              <a:tr h="98539">
                <a:tc>
                  <a:txBody>
                    <a:bodyPr/>
                    <a:lstStyle/>
                    <a:p>
                      <a:pPr algn="l" fontAlgn="t"/>
                      <a:r>
                        <a:rPr lang="ru-RU" sz="650" u="none" strike="noStrike">
                          <a:effectLst/>
                        </a:rPr>
                        <a:t>      ОБРАЗОВАНИЕ</a:t>
                      </a:r>
                      <a:endParaRPr lang="ru-RU" sz="650" b="1" i="0" u="none" strike="noStrike">
                        <a:solidFill>
                          <a:srgbClr val="000000"/>
                        </a:solidFill>
                        <a:effectLst/>
                        <a:latin typeface="Times New Roman"/>
                      </a:endParaRPr>
                    </a:p>
                  </a:txBody>
                  <a:tcPr marL="3385" marR="3385" marT="3385" marB="0"/>
                </a:tc>
                <a:tc>
                  <a:txBody>
                    <a:bodyPr/>
                    <a:lstStyle/>
                    <a:p>
                      <a:pPr algn="ctr" fontAlgn="t"/>
                      <a:r>
                        <a:rPr lang="ru-RU" sz="650" u="none" strike="noStrike">
                          <a:effectLst/>
                        </a:rPr>
                        <a:t>707</a:t>
                      </a:r>
                      <a:endParaRPr lang="ru-RU" sz="650" b="0" i="0" u="none" strike="noStrike">
                        <a:solidFill>
                          <a:srgbClr val="000000"/>
                        </a:solidFill>
                        <a:effectLst/>
                        <a:latin typeface="Times New Roman"/>
                      </a:endParaRPr>
                    </a:p>
                  </a:txBody>
                  <a:tcPr marL="3385" marR="3385" marT="3385" marB="0"/>
                </a:tc>
                <a:tc>
                  <a:txBody>
                    <a:bodyPr/>
                    <a:lstStyle/>
                    <a:p>
                      <a:pPr algn="ctr" fontAlgn="t"/>
                      <a:r>
                        <a:rPr lang="ru-RU" sz="650" u="none" strike="noStrike">
                          <a:effectLst/>
                        </a:rPr>
                        <a:t>0700</a:t>
                      </a:r>
                      <a:endParaRPr lang="ru-RU" sz="650" b="0" i="0" u="none" strike="noStrike">
                        <a:solidFill>
                          <a:srgbClr val="000000"/>
                        </a:solidFill>
                        <a:effectLst/>
                        <a:latin typeface="Times New Roman"/>
                      </a:endParaRPr>
                    </a:p>
                  </a:txBody>
                  <a:tcPr marL="3385" marR="3385" marT="3385" marB="0"/>
                </a:tc>
                <a:tc>
                  <a:txBody>
                    <a:bodyPr/>
                    <a:lstStyle/>
                    <a:p>
                      <a:pPr algn="ctr" fontAlgn="ctr"/>
                      <a:r>
                        <a:rPr lang="ru-RU" sz="650" u="none" strike="noStrike">
                          <a:effectLst/>
                        </a:rPr>
                        <a:t> 1 397 239,7 </a:t>
                      </a:r>
                      <a:endParaRPr lang="ru-RU" sz="650" b="1" i="0" u="none" strike="noStrike">
                        <a:solidFill>
                          <a:srgbClr val="000000"/>
                        </a:solidFill>
                        <a:effectLst/>
                        <a:latin typeface="Times New Roman"/>
                      </a:endParaRPr>
                    </a:p>
                  </a:txBody>
                  <a:tcPr marL="3385" marR="3385" marT="3385" marB="0" anchor="ctr"/>
                </a:tc>
                <a:tc>
                  <a:txBody>
                    <a:bodyPr/>
                    <a:lstStyle/>
                    <a:p>
                      <a:pPr algn="ctr" fontAlgn="ctr"/>
                      <a:r>
                        <a:rPr lang="ru-RU" sz="650" u="none" strike="noStrike">
                          <a:effectLst/>
                        </a:rPr>
                        <a:t> 1 385 599,0 </a:t>
                      </a:r>
                      <a:endParaRPr lang="ru-RU" sz="650" b="1" i="0" u="none" strike="noStrike">
                        <a:solidFill>
                          <a:srgbClr val="000000"/>
                        </a:solidFill>
                        <a:effectLst/>
                        <a:latin typeface="Times New Roman"/>
                      </a:endParaRPr>
                    </a:p>
                  </a:txBody>
                  <a:tcPr marL="3385" marR="3385" marT="3385" marB="0" anchor="ctr"/>
                </a:tc>
                <a:tc>
                  <a:txBody>
                    <a:bodyPr/>
                    <a:lstStyle/>
                    <a:p>
                      <a:pPr algn="ctr" fontAlgn="ctr"/>
                      <a:r>
                        <a:rPr lang="ru-RU" sz="650" u="none" strike="noStrike">
                          <a:effectLst/>
                        </a:rPr>
                        <a:t>     11 640,7 </a:t>
                      </a:r>
                      <a:endParaRPr lang="ru-RU" sz="650" b="0" i="0" u="none" strike="noStrike">
                        <a:effectLst/>
                        <a:latin typeface="Times New Roman"/>
                      </a:endParaRPr>
                    </a:p>
                  </a:txBody>
                  <a:tcPr marL="3385" marR="3385" marT="3385" marB="0" anchor="ctr"/>
                </a:tc>
                <a:tc>
                  <a:txBody>
                    <a:bodyPr/>
                    <a:lstStyle/>
                    <a:p>
                      <a:pPr algn="ctr" fontAlgn="ctr"/>
                      <a:r>
                        <a:rPr lang="ru-RU" sz="650" u="none" strike="noStrike">
                          <a:effectLst/>
                        </a:rPr>
                        <a:t>99,2</a:t>
                      </a:r>
                      <a:endParaRPr lang="ru-RU" sz="650" b="0" i="0" u="none" strike="noStrike">
                        <a:effectLst/>
                        <a:latin typeface="Times New Roman"/>
                      </a:endParaRPr>
                    </a:p>
                  </a:txBody>
                  <a:tcPr marL="3385" marR="3385" marT="3385" marB="0" anchor="ctr"/>
                </a:tc>
              </a:tr>
              <a:tr h="98539">
                <a:tc>
                  <a:txBody>
                    <a:bodyPr/>
                    <a:lstStyle/>
                    <a:p>
                      <a:pPr algn="l" fontAlgn="t"/>
                      <a:r>
                        <a:rPr lang="ru-RU" sz="650" u="none" strike="noStrike">
                          <a:effectLst/>
                        </a:rPr>
                        <a:t>      СОЦИАЛЬНАЯ ПОЛИТИКА</a:t>
                      </a:r>
                      <a:endParaRPr lang="ru-RU" sz="650" b="1" i="0" u="none" strike="noStrike">
                        <a:solidFill>
                          <a:srgbClr val="000000"/>
                        </a:solidFill>
                        <a:effectLst/>
                        <a:latin typeface="Times New Roman"/>
                      </a:endParaRPr>
                    </a:p>
                  </a:txBody>
                  <a:tcPr marL="3385" marR="3385" marT="3385" marB="0"/>
                </a:tc>
                <a:tc>
                  <a:txBody>
                    <a:bodyPr/>
                    <a:lstStyle/>
                    <a:p>
                      <a:pPr algn="ctr" fontAlgn="t"/>
                      <a:r>
                        <a:rPr lang="ru-RU" sz="650" u="none" strike="noStrike">
                          <a:effectLst/>
                        </a:rPr>
                        <a:t>707</a:t>
                      </a:r>
                      <a:endParaRPr lang="ru-RU" sz="650" b="0" i="0" u="none" strike="noStrike">
                        <a:solidFill>
                          <a:srgbClr val="000000"/>
                        </a:solidFill>
                        <a:effectLst/>
                        <a:latin typeface="Times New Roman"/>
                      </a:endParaRPr>
                    </a:p>
                  </a:txBody>
                  <a:tcPr marL="3385" marR="3385" marT="3385" marB="0"/>
                </a:tc>
                <a:tc>
                  <a:txBody>
                    <a:bodyPr/>
                    <a:lstStyle/>
                    <a:p>
                      <a:pPr algn="ctr" fontAlgn="t"/>
                      <a:r>
                        <a:rPr lang="ru-RU" sz="650" u="none" strike="noStrike">
                          <a:effectLst/>
                        </a:rPr>
                        <a:t>1000</a:t>
                      </a:r>
                      <a:endParaRPr lang="ru-RU" sz="650" b="0" i="0" u="none" strike="noStrike">
                        <a:solidFill>
                          <a:srgbClr val="000000"/>
                        </a:solidFill>
                        <a:effectLst/>
                        <a:latin typeface="Times New Roman"/>
                      </a:endParaRPr>
                    </a:p>
                  </a:txBody>
                  <a:tcPr marL="3385" marR="3385" marT="3385" marB="0"/>
                </a:tc>
                <a:tc>
                  <a:txBody>
                    <a:bodyPr/>
                    <a:lstStyle/>
                    <a:p>
                      <a:pPr algn="ctr" fontAlgn="ctr"/>
                      <a:r>
                        <a:rPr lang="ru-RU" sz="650" u="none" strike="noStrike">
                          <a:effectLst/>
                        </a:rPr>
                        <a:t> 43 329,2 </a:t>
                      </a:r>
                      <a:endParaRPr lang="ru-RU" sz="650" b="1" i="0" u="none" strike="noStrike">
                        <a:solidFill>
                          <a:srgbClr val="000000"/>
                        </a:solidFill>
                        <a:effectLst/>
                        <a:latin typeface="Times New Roman"/>
                      </a:endParaRPr>
                    </a:p>
                  </a:txBody>
                  <a:tcPr marL="3385" marR="3385" marT="3385" marB="0" anchor="ctr"/>
                </a:tc>
                <a:tc>
                  <a:txBody>
                    <a:bodyPr/>
                    <a:lstStyle/>
                    <a:p>
                      <a:pPr algn="ctr" fontAlgn="ctr"/>
                      <a:r>
                        <a:rPr lang="ru-RU" sz="650" u="none" strike="noStrike">
                          <a:effectLst/>
                        </a:rPr>
                        <a:t> 39 848,3 </a:t>
                      </a:r>
                      <a:endParaRPr lang="ru-RU" sz="650" b="1" i="0" u="none" strike="noStrike">
                        <a:solidFill>
                          <a:srgbClr val="000000"/>
                        </a:solidFill>
                        <a:effectLst/>
                        <a:latin typeface="Times New Roman"/>
                      </a:endParaRPr>
                    </a:p>
                  </a:txBody>
                  <a:tcPr marL="3385" marR="3385" marT="3385" marB="0" anchor="ctr"/>
                </a:tc>
                <a:tc>
                  <a:txBody>
                    <a:bodyPr/>
                    <a:lstStyle/>
                    <a:p>
                      <a:pPr algn="ctr" fontAlgn="ctr"/>
                      <a:r>
                        <a:rPr lang="ru-RU" sz="650" u="none" strike="noStrike" dirty="0">
                          <a:effectLst/>
                        </a:rPr>
                        <a:t>      3 480,9 </a:t>
                      </a:r>
                      <a:endParaRPr lang="ru-RU" sz="650" b="0" i="0" u="none" strike="noStrike" dirty="0">
                        <a:effectLst/>
                        <a:latin typeface="Times New Roman"/>
                      </a:endParaRPr>
                    </a:p>
                  </a:txBody>
                  <a:tcPr marL="3385" marR="3385" marT="3385" marB="0" anchor="ctr"/>
                </a:tc>
                <a:tc>
                  <a:txBody>
                    <a:bodyPr/>
                    <a:lstStyle/>
                    <a:p>
                      <a:pPr algn="ctr" fontAlgn="ctr"/>
                      <a:r>
                        <a:rPr lang="ru-RU" sz="650" u="none" strike="noStrike">
                          <a:effectLst/>
                        </a:rPr>
                        <a:t>92,0</a:t>
                      </a:r>
                      <a:endParaRPr lang="ru-RU" sz="650" b="0" i="0" u="none" strike="noStrike">
                        <a:effectLst/>
                        <a:latin typeface="Times New Roman"/>
                      </a:endParaRPr>
                    </a:p>
                  </a:txBody>
                  <a:tcPr marL="3385" marR="3385" marT="3385" marB="0" anchor="ctr"/>
                </a:tc>
              </a:tr>
              <a:tr h="167518">
                <a:tc>
                  <a:txBody>
                    <a:bodyPr/>
                    <a:lstStyle/>
                    <a:p>
                      <a:pPr algn="l" fontAlgn="t"/>
                      <a:r>
                        <a:rPr lang="ru-RU" sz="650" b="1" u="none" strike="noStrike" dirty="0">
                          <a:effectLst/>
                        </a:rPr>
                        <a:t>    Управление культуры и международных связей администрации ЗАТО г. Североморск</a:t>
                      </a:r>
                      <a:endParaRPr lang="ru-RU" sz="650" b="1" i="0" u="none" strike="noStrike" dirty="0">
                        <a:solidFill>
                          <a:srgbClr val="000000"/>
                        </a:solidFill>
                        <a:effectLst/>
                        <a:latin typeface="Times New Roman"/>
                      </a:endParaRPr>
                    </a:p>
                  </a:txBody>
                  <a:tcPr marL="3385" marR="3385" marT="3385" marB="0"/>
                </a:tc>
                <a:tc>
                  <a:txBody>
                    <a:bodyPr/>
                    <a:lstStyle/>
                    <a:p>
                      <a:pPr algn="ctr" fontAlgn="t"/>
                      <a:r>
                        <a:rPr lang="ru-RU" sz="650" b="1" u="none" strike="noStrike" dirty="0">
                          <a:effectLst/>
                        </a:rPr>
                        <a:t>709</a:t>
                      </a:r>
                      <a:endParaRPr lang="ru-RU" sz="650" b="1" i="0" u="none" strike="noStrike" dirty="0">
                        <a:solidFill>
                          <a:srgbClr val="000000"/>
                        </a:solidFill>
                        <a:effectLst/>
                        <a:latin typeface="Times New Roman"/>
                      </a:endParaRPr>
                    </a:p>
                  </a:txBody>
                  <a:tcPr marL="3385" marR="3385" marT="3385" marB="0"/>
                </a:tc>
                <a:tc>
                  <a:txBody>
                    <a:bodyPr/>
                    <a:lstStyle/>
                    <a:p>
                      <a:pPr algn="ctr" fontAlgn="t"/>
                      <a:r>
                        <a:rPr lang="ru-RU" sz="650" b="1" u="none" strike="noStrike" dirty="0">
                          <a:effectLst/>
                        </a:rPr>
                        <a:t>0000</a:t>
                      </a:r>
                      <a:endParaRPr lang="ru-RU" sz="650" b="1" i="0" u="none" strike="noStrike" dirty="0">
                        <a:solidFill>
                          <a:srgbClr val="000000"/>
                        </a:solidFill>
                        <a:effectLst/>
                        <a:latin typeface="Times New Roman"/>
                      </a:endParaRPr>
                    </a:p>
                  </a:txBody>
                  <a:tcPr marL="3385" marR="3385" marT="3385" marB="0"/>
                </a:tc>
                <a:tc>
                  <a:txBody>
                    <a:bodyPr/>
                    <a:lstStyle/>
                    <a:p>
                      <a:pPr algn="ctr" fontAlgn="ctr"/>
                      <a:r>
                        <a:rPr lang="ru-RU" sz="650" b="1" u="none" strike="noStrike" dirty="0">
                          <a:effectLst/>
                        </a:rPr>
                        <a:t> 283 870,9 </a:t>
                      </a:r>
                      <a:endParaRPr lang="ru-RU" sz="650" b="1" i="0" u="none" strike="noStrike" dirty="0">
                        <a:solidFill>
                          <a:srgbClr val="000000"/>
                        </a:solidFill>
                        <a:effectLst/>
                        <a:latin typeface="Times New Roman"/>
                      </a:endParaRPr>
                    </a:p>
                  </a:txBody>
                  <a:tcPr marL="3385" marR="3385" marT="3385" marB="0" anchor="ctr"/>
                </a:tc>
                <a:tc>
                  <a:txBody>
                    <a:bodyPr/>
                    <a:lstStyle/>
                    <a:p>
                      <a:pPr algn="ctr" fontAlgn="ctr"/>
                      <a:r>
                        <a:rPr lang="ru-RU" sz="650" b="1" u="none" strike="noStrike" dirty="0">
                          <a:effectLst/>
                        </a:rPr>
                        <a:t> 283 656,7 </a:t>
                      </a:r>
                      <a:endParaRPr lang="ru-RU" sz="650" b="1" i="0" u="none" strike="noStrike" dirty="0">
                        <a:solidFill>
                          <a:srgbClr val="000000"/>
                        </a:solidFill>
                        <a:effectLst/>
                        <a:latin typeface="Times New Roman"/>
                      </a:endParaRPr>
                    </a:p>
                  </a:txBody>
                  <a:tcPr marL="3385" marR="3385" marT="3385" marB="0" anchor="ctr"/>
                </a:tc>
                <a:tc>
                  <a:txBody>
                    <a:bodyPr/>
                    <a:lstStyle/>
                    <a:p>
                      <a:pPr algn="ctr" fontAlgn="ctr"/>
                      <a:r>
                        <a:rPr lang="ru-RU" sz="650" b="1" u="none" strike="noStrike">
                          <a:effectLst/>
                        </a:rPr>
                        <a:t>         214,2 </a:t>
                      </a:r>
                      <a:endParaRPr lang="ru-RU" sz="650" b="1" i="0" u="none" strike="noStrike">
                        <a:effectLst/>
                        <a:latin typeface="Times New Roman"/>
                      </a:endParaRPr>
                    </a:p>
                  </a:txBody>
                  <a:tcPr marL="3385" marR="3385" marT="3385" marB="0" anchor="ctr"/>
                </a:tc>
                <a:tc>
                  <a:txBody>
                    <a:bodyPr/>
                    <a:lstStyle/>
                    <a:p>
                      <a:pPr algn="ctr" fontAlgn="ctr"/>
                      <a:r>
                        <a:rPr lang="ru-RU" sz="650" b="1" u="none" strike="noStrike" dirty="0">
                          <a:effectLst/>
                        </a:rPr>
                        <a:t>99,9</a:t>
                      </a:r>
                      <a:endParaRPr lang="ru-RU" sz="650" b="1" i="0" u="none" strike="noStrike" dirty="0">
                        <a:effectLst/>
                        <a:latin typeface="Times New Roman"/>
                      </a:endParaRPr>
                    </a:p>
                  </a:txBody>
                  <a:tcPr marL="3385" marR="3385" marT="3385" marB="0" anchor="ctr"/>
                </a:tc>
              </a:tr>
              <a:tr h="162591">
                <a:tc>
                  <a:txBody>
                    <a:bodyPr/>
                    <a:lstStyle/>
                    <a:p>
                      <a:pPr algn="l" fontAlgn="t"/>
                      <a:r>
                        <a:rPr lang="ru-RU" sz="650" u="none" strike="noStrike">
                          <a:effectLst/>
                        </a:rPr>
                        <a:t>      ОБЩЕГОСУДАРСТВЕННЫЕ ВОПРОСЫ</a:t>
                      </a:r>
                      <a:endParaRPr lang="ru-RU" sz="650" b="1" i="0" u="none" strike="noStrike">
                        <a:solidFill>
                          <a:srgbClr val="000000"/>
                        </a:solidFill>
                        <a:effectLst/>
                        <a:latin typeface="Times New Roman"/>
                      </a:endParaRPr>
                    </a:p>
                  </a:txBody>
                  <a:tcPr marL="3385" marR="3385" marT="3385" marB="0"/>
                </a:tc>
                <a:tc>
                  <a:txBody>
                    <a:bodyPr/>
                    <a:lstStyle/>
                    <a:p>
                      <a:pPr algn="ctr" fontAlgn="t"/>
                      <a:r>
                        <a:rPr lang="ru-RU" sz="650" u="none" strike="noStrike">
                          <a:effectLst/>
                        </a:rPr>
                        <a:t>709</a:t>
                      </a:r>
                      <a:endParaRPr lang="ru-RU" sz="650" b="0" i="0" u="none" strike="noStrike">
                        <a:solidFill>
                          <a:srgbClr val="000000"/>
                        </a:solidFill>
                        <a:effectLst/>
                        <a:latin typeface="Times New Roman"/>
                      </a:endParaRPr>
                    </a:p>
                  </a:txBody>
                  <a:tcPr marL="3385" marR="3385" marT="3385" marB="0"/>
                </a:tc>
                <a:tc>
                  <a:txBody>
                    <a:bodyPr/>
                    <a:lstStyle/>
                    <a:p>
                      <a:pPr algn="ctr" fontAlgn="t"/>
                      <a:r>
                        <a:rPr lang="ru-RU" sz="650" u="none" strike="noStrike">
                          <a:effectLst/>
                        </a:rPr>
                        <a:t>0100</a:t>
                      </a:r>
                      <a:endParaRPr lang="ru-RU" sz="650" b="0" i="0" u="none" strike="noStrike">
                        <a:solidFill>
                          <a:srgbClr val="000000"/>
                        </a:solidFill>
                        <a:effectLst/>
                        <a:latin typeface="Times New Roman"/>
                      </a:endParaRPr>
                    </a:p>
                  </a:txBody>
                  <a:tcPr marL="3385" marR="3385" marT="3385" marB="0"/>
                </a:tc>
                <a:tc>
                  <a:txBody>
                    <a:bodyPr/>
                    <a:lstStyle/>
                    <a:p>
                      <a:pPr algn="ctr" fontAlgn="ctr"/>
                      <a:r>
                        <a:rPr lang="ru-RU" sz="650" u="none" strike="noStrike">
                          <a:effectLst/>
                        </a:rPr>
                        <a:t> 3 427,0 </a:t>
                      </a:r>
                      <a:endParaRPr lang="ru-RU" sz="650" b="1" i="0" u="none" strike="noStrike">
                        <a:solidFill>
                          <a:srgbClr val="000000"/>
                        </a:solidFill>
                        <a:effectLst/>
                        <a:latin typeface="Times New Roman"/>
                      </a:endParaRPr>
                    </a:p>
                  </a:txBody>
                  <a:tcPr marL="3385" marR="3385" marT="3385" marB="0" anchor="ctr"/>
                </a:tc>
                <a:tc>
                  <a:txBody>
                    <a:bodyPr/>
                    <a:lstStyle/>
                    <a:p>
                      <a:pPr algn="ctr" fontAlgn="ctr"/>
                      <a:r>
                        <a:rPr lang="ru-RU" sz="650" u="none" strike="noStrike" dirty="0">
                          <a:effectLst/>
                        </a:rPr>
                        <a:t> 3 389,5 </a:t>
                      </a:r>
                      <a:endParaRPr lang="ru-RU" sz="650" b="1" i="0" u="none" strike="noStrike" dirty="0">
                        <a:solidFill>
                          <a:srgbClr val="000000"/>
                        </a:solidFill>
                        <a:effectLst/>
                        <a:latin typeface="Times New Roman"/>
                      </a:endParaRPr>
                    </a:p>
                  </a:txBody>
                  <a:tcPr marL="3385" marR="3385" marT="3385" marB="0" anchor="ctr"/>
                </a:tc>
                <a:tc>
                  <a:txBody>
                    <a:bodyPr/>
                    <a:lstStyle/>
                    <a:p>
                      <a:pPr algn="ctr" fontAlgn="ctr"/>
                      <a:r>
                        <a:rPr lang="ru-RU" sz="650" u="none" strike="noStrike" dirty="0">
                          <a:effectLst/>
                        </a:rPr>
                        <a:t>           37,5 </a:t>
                      </a:r>
                      <a:endParaRPr lang="ru-RU" sz="650" b="0" i="0" u="none" strike="noStrike" dirty="0">
                        <a:effectLst/>
                        <a:latin typeface="Times New Roman"/>
                      </a:endParaRPr>
                    </a:p>
                  </a:txBody>
                  <a:tcPr marL="3385" marR="3385" marT="3385" marB="0" anchor="ctr"/>
                </a:tc>
                <a:tc>
                  <a:txBody>
                    <a:bodyPr/>
                    <a:lstStyle/>
                    <a:p>
                      <a:pPr algn="ctr" fontAlgn="ctr"/>
                      <a:r>
                        <a:rPr lang="ru-RU" sz="650" u="none" strike="noStrike" dirty="0">
                          <a:effectLst/>
                        </a:rPr>
                        <a:t>98,9</a:t>
                      </a:r>
                      <a:endParaRPr lang="ru-RU" sz="650" b="0" i="0" u="none" strike="noStrike" dirty="0">
                        <a:effectLst/>
                        <a:latin typeface="Times New Roman"/>
                      </a:endParaRPr>
                    </a:p>
                  </a:txBody>
                  <a:tcPr marL="3385" marR="3385" marT="3385" marB="0" anchor="ctr"/>
                </a:tc>
              </a:tr>
              <a:tr h="98539">
                <a:tc>
                  <a:txBody>
                    <a:bodyPr/>
                    <a:lstStyle/>
                    <a:p>
                      <a:pPr algn="l" fontAlgn="t"/>
                      <a:r>
                        <a:rPr lang="ru-RU" sz="650" u="none" strike="noStrike" dirty="0">
                          <a:effectLst/>
                        </a:rPr>
                        <a:t>      ОБРАЗОВАНИЕ</a:t>
                      </a:r>
                      <a:endParaRPr lang="ru-RU" sz="650" b="1" i="0" u="none" strike="noStrike" dirty="0">
                        <a:solidFill>
                          <a:srgbClr val="000000"/>
                        </a:solidFill>
                        <a:effectLst/>
                        <a:latin typeface="Times New Roman"/>
                      </a:endParaRPr>
                    </a:p>
                  </a:txBody>
                  <a:tcPr marL="3385" marR="3385" marT="3385" marB="0"/>
                </a:tc>
                <a:tc>
                  <a:txBody>
                    <a:bodyPr/>
                    <a:lstStyle/>
                    <a:p>
                      <a:pPr algn="ctr" fontAlgn="t"/>
                      <a:r>
                        <a:rPr lang="ru-RU" sz="650" u="none" strike="noStrike">
                          <a:effectLst/>
                        </a:rPr>
                        <a:t>709</a:t>
                      </a:r>
                      <a:endParaRPr lang="ru-RU" sz="650" b="0" i="0" u="none" strike="noStrike">
                        <a:solidFill>
                          <a:srgbClr val="000000"/>
                        </a:solidFill>
                        <a:effectLst/>
                        <a:latin typeface="Times New Roman"/>
                      </a:endParaRPr>
                    </a:p>
                  </a:txBody>
                  <a:tcPr marL="3385" marR="3385" marT="3385" marB="0"/>
                </a:tc>
                <a:tc>
                  <a:txBody>
                    <a:bodyPr/>
                    <a:lstStyle/>
                    <a:p>
                      <a:pPr algn="ctr" fontAlgn="t"/>
                      <a:r>
                        <a:rPr lang="ru-RU" sz="650" u="none" strike="noStrike">
                          <a:effectLst/>
                        </a:rPr>
                        <a:t>0700</a:t>
                      </a:r>
                      <a:endParaRPr lang="ru-RU" sz="650" b="0" i="0" u="none" strike="noStrike">
                        <a:solidFill>
                          <a:srgbClr val="000000"/>
                        </a:solidFill>
                        <a:effectLst/>
                        <a:latin typeface="Times New Roman"/>
                      </a:endParaRPr>
                    </a:p>
                  </a:txBody>
                  <a:tcPr marL="3385" marR="3385" marT="3385" marB="0"/>
                </a:tc>
                <a:tc>
                  <a:txBody>
                    <a:bodyPr/>
                    <a:lstStyle/>
                    <a:p>
                      <a:pPr algn="ctr" fontAlgn="ctr"/>
                      <a:r>
                        <a:rPr lang="ru-RU" sz="650" u="none" strike="noStrike">
                          <a:effectLst/>
                        </a:rPr>
                        <a:t> 91 601,8 </a:t>
                      </a:r>
                      <a:endParaRPr lang="ru-RU" sz="650" b="1" i="0" u="none" strike="noStrike">
                        <a:solidFill>
                          <a:srgbClr val="000000"/>
                        </a:solidFill>
                        <a:effectLst/>
                        <a:latin typeface="Times New Roman"/>
                      </a:endParaRPr>
                    </a:p>
                  </a:txBody>
                  <a:tcPr marL="3385" marR="3385" marT="3385" marB="0" anchor="ctr"/>
                </a:tc>
                <a:tc>
                  <a:txBody>
                    <a:bodyPr/>
                    <a:lstStyle/>
                    <a:p>
                      <a:pPr algn="ctr" fontAlgn="ctr"/>
                      <a:r>
                        <a:rPr lang="ru-RU" sz="650" u="none" strike="noStrike">
                          <a:effectLst/>
                        </a:rPr>
                        <a:t> 91 549,2 </a:t>
                      </a:r>
                      <a:endParaRPr lang="ru-RU" sz="650" b="1" i="0" u="none" strike="noStrike">
                        <a:solidFill>
                          <a:srgbClr val="000000"/>
                        </a:solidFill>
                        <a:effectLst/>
                        <a:latin typeface="Times New Roman"/>
                      </a:endParaRPr>
                    </a:p>
                  </a:txBody>
                  <a:tcPr marL="3385" marR="3385" marT="3385" marB="0" anchor="ctr"/>
                </a:tc>
                <a:tc>
                  <a:txBody>
                    <a:bodyPr/>
                    <a:lstStyle/>
                    <a:p>
                      <a:pPr algn="ctr" fontAlgn="ctr"/>
                      <a:r>
                        <a:rPr lang="ru-RU" sz="650" u="none" strike="noStrike">
                          <a:effectLst/>
                        </a:rPr>
                        <a:t>           52,7 </a:t>
                      </a:r>
                      <a:endParaRPr lang="ru-RU" sz="650" b="0" i="0" u="none" strike="noStrike">
                        <a:effectLst/>
                        <a:latin typeface="Times New Roman"/>
                      </a:endParaRPr>
                    </a:p>
                  </a:txBody>
                  <a:tcPr marL="3385" marR="3385" marT="3385" marB="0" anchor="ctr"/>
                </a:tc>
                <a:tc>
                  <a:txBody>
                    <a:bodyPr/>
                    <a:lstStyle/>
                    <a:p>
                      <a:pPr algn="ctr" fontAlgn="ctr"/>
                      <a:r>
                        <a:rPr lang="ru-RU" sz="650" u="none" strike="noStrike" dirty="0">
                          <a:effectLst/>
                        </a:rPr>
                        <a:t>99,9</a:t>
                      </a:r>
                      <a:endParaRPr lang="ru-RU" sz="650" b="0" i="0" u="none" strike="noStrike" dirty="0">
                        <a:effectLst/>
                        <a:latin typeface="Times New Roman"/>
                      </a:endParaRPr>
                    </a:p>
                  </a:txBody>
                  <a:tcPr marL="3385" marR="3385" marT="3385" marB="0" anchor="ctr"/>
                </a:tc>
              </a:tr>
              <a:tr h="98539">
                <a:tc>
                  <a:txBody>
                    <a:bodyPr/>
                    <a:lstStyle/>
                    <a:p>
                      <a:pPr algn="l" fontAlgn="t"/>
                      <a:r>
                        <a:rPr lang="ru-RU" sz="650" u="none" strike="noStrike">
                          <a:effectLst/>
                        </a:rPr>
                        <a:t>      КУЛЬТУРА, КИНЕМАТОГРАФИЯ</a:t>
                      </a:r>
                      <a:endParaRPr lang="ru-RU" sz="650" b="1" i="0" u="none" strike="noStrike">
                        <a:solidFill>
                          <a:srgbClr val="000000"/>
                        </a:solidFill>
                        <a:effectLst/>
                        <a:latin typeface="Times New Roman"/>
                      </a:endParaRPr>
                    </a:p>
                  </a:txBody>
                  <a:tcPr marL="3385" marR="3385" marT="3385" marB="0"/>
                </a:tc>
                <a:tc>
                  <a:txBody>
                    <a:bodyPr/>
                    <a:lstStyle/>
                    <a:p>
                      <a:pPr algn="ctr" fontAlgn="t"/>
                      <a:r>
                        <a:rPr lang="ru-RU" sz="650" u="none" strike="noStrike">
                          <a:effectLst/>
                        </a:rPr>
                        <a:t>709</a:t>
                      </a:r>
                      <a:endParaRPr lang="ru-RU" sz="650" b="0" i="0" u="none" strike="noStrike">
                        <a:solidFill>
                          <a:srgbClr val="000000"/>
                        </a:solidFill>
                        <a:effectLst/>
                        <a:latin typeface="Times New Roman"/>
                      </a:endParaRPr>
                    </a:p>
                  </a:txBody>
                  <a:tcPr marL="3385" marR="3385" marT="3385" marB="0"/>
                </a:tc>
                <a:tc>
                  <a:txBody>
                    <a:bodyPr/>
                    <a:lstStyle/>
                    <a:p>
                      <a:pPr algn="ctr" fontAlgn="t"/>
                      <a:r>
                        <a:rPr lang="ru-RU" sz="650" u="none" strike="noStrike">
                          <a:effectLst/>
                        </a:rPr>
                        <a:t>0800</a:t>
                      </a:r>
                      <a:endParaRPr lang="ru-RU" sz="650" b="0" i="0" u="none" strike="noStrike">
                        <a:solidFill>
                          <a:srgbClr val="000000"/>
                        </a:solidFill>
                        <a:effectLst/>
                        <a:latin typeface="Times New Roman"/>
                      </a:endParaRPr>
                    </a:p>
                  </a:txBody>
                  <a:tcPr marL="3385" marR="3385" marT="3385" marB="0"/>
                </a:tc>
                <a:tc>
                  <a:txBody>
                    <a:bodyPr/>
                    <a:lstStyle/>
                    <a:p>
                      <a:pPr algn="ctr" fontAlgn="ctr"/>
                      <a:r>
                        <a:rPr lang="ru-RU" sz="650" u="none" strike="noStrike">
                          <a:effectLst/>
                        </a:rPr>
                        <a:t> 187 691,8 </a:t>
                      </a:r>
                      <a:endParaRPr lang="ru-RU" sz="650" b="1" i="0" u="none" strike="noStrike">
                        <a:solidFill>
                          <a:srgbClr val="000000"/>
                        </a:solidFill>
                        <a:effectLst/>
                        <a:latin typeface="Times New Roman"/>
                      </a:endParaRPr>
                    </a:p>
                  </a:txBody>
                  <a:tcPr marL="3385" marR="3385" marT="3385" marB="0" anchor="ctr"/>
                </a:tc>
                <a:tc>
                  <a:txBody>
                    <a:bodyPr/>
                    <a:lstStyle/>
                    <a:p>
                      <a:pPr algn="ctr" fontAlgn="ctr"/>
                      <a:r>
                        <a:rPr lang="ru-RU" sz="650" u="none" strike="noStrike">
                          <a:effectLst/>
                        </a:rPr>
                        <a:t> 187 567,8 </a:t>
                      </a:r>
                      <a:endParaRPr lang="ru-RU" sz="650" b="1" i="0" u="none" strike="noStrike">
                        <a:solidFill>
                          <a:srgbClr val="000000"/>
                        </a:solidFill>
                        <a:effectLst/>
                        <a:latin typeface="Times New Roman"/>
                      </a:endParaRPr>
                    </a:p>
                  </a:txBody>
                  <a:tcPr marL="3385" marR="3385" marT="3385" marB="0" anchor="ctr"/>
                </a:tc>
                <a:tc>
                  <a:txBody>
                    <a:bodyPr/>
                    <a:lstStyle/>
                    <a:p>
                      <a:pPr algn="ctr" fontAlgn="ctr"/>
                      <a:r>
                        <a:rPr lang="ru-RU" sz="650" u="none" strike="noStrike" dirty="0">
                          <a:effectLst/>
                        </a:rPr>
                        <a:t>         124,0 </a:t>
                      </a:r>
                      <a:endParaRPr lang="ru-RU" sz="650" b="0" i="0" u="none" strike="noStrike" dirty="0">
                        <a:effectLst/>
                        <a:latin typeface="Times New Roman"/>
                      </a:endParaRPr>
                    </a:p>
                  </a:txBody>
                  <a:tcPr marL="3385" marR="3385" marT="3385" marB="0" anchor="ctr"/>
                </a:tc>
                <a:tc>
                  <a:txBody>
                    <a:bodyPr/>
                    <a:lstStyle/>
                    <a:p>
                      <a:pPr algn="ctr" fontAlgn="ctr"/>
                      <a:r>
                        <a:rPr lang="ru-RU" sz="650" u="none" strike="noStrike">
                          <a:effectLst/>
                        </a:rPr>
                        <a:t>99,9</a:t>
                      </a:r>
                      <a:endParaRPr lang="ru-RU" sz="650" b="0" i="0" u="none" strike="noStrike">
                        <a:effectLst/>
                        <a:latin typeface="Times New Roman"/>
                      </a:endParaRPr>
                    </a:p>
                  </a:txBody>
                  <a:tcPr marL="3385" marR="3385" marT="3385" marB="0" anchor="ctr"/>
                </a:tc>
              </a:tr>
              <a:tr h="98539">
                <a:tc>
                  <a:txBody>
                    <a:bodyPr/>
                    <a:lstStyle/>
                    <a:p>
                      <a:pPr algn="l" fontAlgn="t"/>
                      <a:r>
                        <a:rPr lang="ru-RU" sz="650" u="none" strike="noStrike">
                          <a:effectLst/>
                        </a:rPr>
                        <a:t>      СОЦИАЛЬНАЯ ПОЛИТИКА</a:t>
                      </a:r>
                      <a:endParaRPr lang="ru-RU" sz="650" b="1" i="0" u="none" strike="noStrike">
                        <a:solidFill>
                          <a:srgbClr val="000000"/>
                        </a:solidFill>
                        <a:effectLst/>
                        <a:latin typeface="Times New Roman"/>
                      </a:endParaRPr>
                    </a:p>
                  </a:txBody>
                  <a:tcPr marL="3385" marR="3385" marT="3385" marB="0"/>
                </a:tc>
                <a:tc>
                  <a:txBody>
                    <a:bodyPr/>
                    <a:lstStyle/>
                    <a:p>
                      <a:pPr algn="ctr" fontAlgn="t"/>
                      <a:r>
                        <a:rPr lang="ru-RU" sz="650" u="none" strike="noStrike">
                          <a:effectLst/>
                        </a:rPr>
                        <a:t>709</a:t>
                      </a:r>
                      <a:endParaRPr lang="ru-RU" sz="650" b="0" i="0" u="none" strike="noStrike">
                        <a:solidFill>
                          <a:srgbClr val="000000"/>
                        </a:solidFill>
                        <a:effectLst/>
                        <a:latin typeface="Times New Roman"/>
                      </a:endParaRPr>
                    </a:p>
                  </a:txBody>
                  <a:tcPr marL="3385" marR="3385" marT="3385" marB="0"/>
                </a:tc>
                <a:tc>
                  <a:txBody>
                    <a:bodyPr/>
                    <a:lstStyle/>
                    <a:p>
                      <a:pPr algn="ctr" fontAlgn="t"/>
                      <a:r>
                        <a:rPr lang="ru-RU" sz="650" u="none" strike="noStrike">
                          <a:effectLst/>
                        </a:rPr>
                        <a:t>1000</a:t>
                      </a:r>
                      <a:endParaRPr lang="ru-RU" sz="650" b="0" i="0" u="none" strike="noStrike">
                        <a:solidFill>
                          <a:srgbClr val="000000"/>
                        </a:solidFill>
                        <a:effectLst/>
                        <a:latin typeface="Times New Roman"/>
                      </a:endParaRPr>
                    </a:p>
                  </a:txBody>
                  <a:tcPr marL="3385" marR="3385" marT="3385" marB="0"/>
                </a:tc>
                <a:tc>
                  <a:txBody>
                    <a:bodyPr/>
                    <a:lstStyle/>
                    <a:p>
                      <a:pPr algn="ctr" fontAlgn="ctr"/>
                      <a:r>
                        <a:rPr lang="ru-RU" sz="650" u="none" strike="noStrike">
                          <a:effectLst/>
                        </a:rPr>
                        <a:t> 1 150,2 </a:t>
                      </a:r>
                      <a:endParaRPr lang="ru-RU" sz="650" b="1" i="0" u="none" strike="noStrike">
                        <a:solidFill>
                          <a:srgbClr val="000000"/>
                        </a:solidFill>
                        <a:effectLst/>
                        <a:latin typeface="Times New Roman"/>
                      </a:endParaRPr>
                    </a:p>
                  </a:txBody>
                  <a:tcPr marL="3385" marR="3385" marT="3385" marB="0" anchor="ctr"/>
                </a:tc>
                <a:tc>
                  <a:txBody>
                    <a:bodyPr/>
                    <a:lstStyle/>
                    <a:p>
                      <a:pPr algn="ctr" fontAlgn="ctr"/>
                      <a:r>
                        <a:rPr lang="ru-RU" sz="650" u="none" strike="noStrike">
                          <a:effectLst/>
                        </a:rPr>
                        <a:t> 1 150,2 </a:t>
                      </a:r>
                      <a:endParaRPr lang="ru-RU" sz="650" b="1" i="0" u="none" strike="noStrike">
                        <a:solidFill>
                          <a:srgbClr val="000000"/>
                        </a:solidFill>
                        <a:effectLst/>
                        <a:latin typeface="Times New Roman"/>
                      </a:endParaRPr>
                    </a:p>
                  </a:txBody>
                  <a:tcPr marL="3385" marR="3385" marT="3385" marB="0" anchor="ctr"/>
                </a:tc>
                <a:tc>
                  <a:txBody>
                    <a:bodyPr/>
                    <a:lstStyle/>
                    <a:p>
                      <a:pPr algn="ctr" fontAlgn="ctr"/>
                      <a:r>
                        <a:rPr lang="ru-RU" sz="650" u="none" strike="noStrike">
                          <a:effectLst/>
                        </a:rPr>
                        <a:t>              -   </a:t>
                      </a:r>
                      <a:endParaRPr lang="ru-RU" sz="650" b="0" i="0" u="none" strike="noStrike">
                        <a:effectLst/>
                        <a:latin typeface="Times New Roman"/>
                      </a:endParaRPr>
                    </a:p>
                  </a:txBody>
                  <a:tcPr marL="3385" marR="3385" marT="3385" marB="0" anchor="ctr"/>
                </a:tc>
                <a:tc>
                  <a:txBody>
                    <a:bodyPr/>
                    <a:lstStyle/>
                    <a:p>
                      <a:pPr algn="ctr" fontAlgn="ctr"/>
                      <a:r>
                        <a:rPr lang="ru-RU" sz="650" u="none" strike="noStrike">
                          <a:effectLst/>
                        </a:rPr>
                        <a:t>100,0</a:t>
                      </a:r>
                      <a:endParaRPr lang="ru-RU" sz="650" b="0" i="0" u="none" strike="noStrike">
                        <a:effectLst/>
                        <a:latin typeface="Times New Roman"/>
                      </a:endParaRPr>
                    </a:p>
                  </a:txBody>
                  <a:tcPr marL="3385" marR="3385" marT="3385" marB="0" anchor="ctr"/>
                </a:tc>
              </a:tr>
              <a:tr h="167518">
                <a:tc>
                  <a:txBody>
                    <a:bodyPr/>
                    <a:lstStyle/>
                    <a:p>
                      <a:pPr algn="l" fontAlgn="t"/>
                      <a:r>
                        <a:rPr lang="ru-RU" sz="650" b="1" u="none" strike="noStrike" dirty="0">
                          <a:effectLst/>
                        </a:rPr>
                        <a:t>    Комитет по развитию городского хозяйства Администрации ЗАТО г. Североморск</a:t>
                      </a:r>
                      <a:endParaRPr lang="ru-RU" sz="650" b="1" i="0" u="none" strike="noStrike" dirty="0">
                        <a:solidFill>
                          <a:srgbClr val="000000"/>
                        </a:solidFill>
                        <a:effectLst/>
                        <a:latin typeface="Times New Roman"/>
                      </a:endParaRPr>
                    </a:p>
                  </a:txBody>
                  <a:tcPr marL="3385" marR="3385" marT="3385" marB="0"/>
                </a:tc>
                <a:tc>
                  <a:txBody>
                    <a:bodyPr/>
                    <a:lstStyle/>
                    <a:p>
                      <a:pPr algn="ctr" fontAlgn="t"/>
                      <a:r>
                        <a:rPr lang="ru-RU" sz="650" b="1" u="none" strike="noStrike" dirty="0">
                          <a:effectLst/>
                        </a:rPr>
                        <a:t>731</a:t>
                      </a:r>
                      <a:endParaRPr lang="ru-RU" sz="650" b="1" i="0" u="none" strike="noStrike" dirty="0">
                        <a:solidFill>
                          <a:srgbClr val="000000"/>
                        </a:solidFill>
                        <a:effectLst/>
                        <a:latin typeface="Times New Roman"/>
                      </a:endParaRPr>
                    </a:p>
                  </a:txBody>
                  <a:tcPr marL="3385" marR="3385" marT="3385" marB="0"/>
                </a:tc>
                <a:tc>
                  <a:txBody>
                    <a:bodyPr/>
                    <a:lstStyle/>
                    <a:p>
                      <a:pPr algn="ctr" fontAlgn="t"/>
                      <a:r>
                        <a:rPr lang="ru-RU" sz="650" b="1" u="none" strike="noStrike" dirty="0">
                          <a:effectLst/>
                        </a:rPr>
                        <a:t>0000</a:t>
                      </a:r>
                      <a:endParaRPr lang="ru-RU" sz="650" b="1" i="0" u="none" strike="noStrike" dirty="0">
                        <a:solidFill>
                          <a:srgbClr val="000000"/>
                        </a:solidFill>
                        <a:effectLst/>
                        <a:latin typeface="Times New Roman"/>
                      </a:endParaRPr>
                    </a:p>
                  </a:txBody>
                  <a:tcPr marL="3385" marR="3385" marT="3385" marB="0"/>
                </a:tc>
                <a:tc>
                  <a:txBody>
                    <a:bodyPr/>
                    <a:lstStyle/>
                    <a:p>
                      <a:pPr algn="ctr" fontAlgn="ctr"/>
                      <a:r>
                        <a:rPr lang="ru-RU" sz="650" b="1" u="none" strike="noStrike" dirty="0">
                          <a:effectLst/>
                        </a:rPr>
                        <a:t> 325 905,2 </a:t>
                      </a:r>
                      <a:endParaRPr lang="ru-RU" sz="650" b="1" i="0" u="none" strike="noStrike" dirty="0">
                        <a:solidFill>
                          <a:srgbClr val="000000"/>
                        </a:solidFill>
                        <a:effectLst/>
                        <a:latin typeface="Times New Roman"/>
                      </a:endParaRPr>
                    </a:p>
                  </a:txBody>
                  <a:tcPr marL="3385" marR="3385" marT="3385" marB="0" anchor="ctr"/>
                </a:tc>
                <a:tc>
                  <a:txBody>
                    <a:bodyPr/>
                    <a:lstStyle/>
                    <a:p>
                      <a:pPr algn="ctr" fontAlgn="ctr"/>
                      <a:r>
                        <a:rPr lang="ru-RU" sz="650" b="1" u="none" strike="noStrike" dirty="0">
                          <a:effectLst/>
                        </a:rPr>
                        <a:t> 305 355,8 </a:t>
                      </a:r>
                      <a:endParaRPr lang="ru-RU" sz="650" b="1" i="0" u="none" strike="noStrike" dirty="0">
                        <a:solidFill>
                          <a:srgbClr val="000000"/>
                        </a:solidFill>
                        <a:effectLst/>
                        <a:latin typeface="Times New Roman"/>
                      </a:endParaRPr>
                    </a:p>
                  </a:txBody>
                  <a:tcPr marL="3385" marR="3385" marT="3385" marB="0" anchor="ctr"/>
                </a:tc>
                <a:tc>
                  <a:txBody>
                    <a:bodyPr/>
                    <a:lstStyle/>
                    <a:p>
                      <a:pPr algn="ctr" fontAlgn="ctr"/>
                      <a:r>
                        <a:rPr lang="ru-RU" sz="650" b="1" u="none" strike="noStrike" dirty="0">
                          <a:effectLst/>
                        </a:rPr>
                        <a:t>     20 549,4 </a:t>
                      </a:r>
                      <a:endParaRPr lang="ru-RU" sz="650" b="1" i="0" u="none" strike="noStrike" dirty="0">
                        <a:effectLst/>
                        <a:latin typeface="Times New Roman"/>
                      </a:endParaRPr>
                    </a:p>
                  </a:txBody>
                  <a:tcPr marL="3385" marR="3385" marT="3385" marB="0" anchor="ctr"/>
                </a:tc>
                <a:tc>
                  <a:txBody>
                    <a:bodyPr/>
                    <a:lstStyle/>
                    <a:p>
                      <a:pPr algn="ctr" fontAlgn="ctr"/>
                      <a:r>
                        <a:rPr lang="ru-RU" sz="650" b="1" u="none" strike="noStrike" dirty="0">
                          <a:effectLst/>
                        </a:rPr>
                        <a:t>93,7</a:t>
                      </a:r>
                      <a:endParaRPr lang="ru-RU" sz="650" b="1" i="0" u="none" strike="noStrike" dirty="0">
                        <a:effectLst/>
                        <a:latin typeface="Times New Roman"/>
                      </a:endParaRPr>
                    </a:p>
                  </a:txBody>
                  <a:tcPr marL="3385" marR="3385" marT="3385" marB="0" anchor="ctr"/>
                </a:tc>
              </a:tr>
              <a:tr h="162591">
                <a:tc>
                  <a:txBody>
                    <a:bodyPr/>
                    <a:lstStyle/>
                    <a:p>
                      <a:pPr algn="l" fontAlgn="t"/>
                      <a:r>
                        <a:rPr lang="ru-RU" sz="650" u="none" strike="noStrike">
                          <a:effectLst/>
                        </a:rPr>
                        <a:t>      ОБЩЕГОСУДАРСТВЕННЫЕ ВОПРОСЫ</a:t>
                      </a:r>
                      <a:endParaRPr lang="ru-RU" sz="650" b="1" i="0" u="none" strike="noStrike">
                        <a:solidFill>
                          <a:srgbClr val="000000"/>
                        </a:solidFill>
                        <a:effectLst/>
                        <a:latin typeface="Times New Roman"/>
                      </a:endParaRPr>
                    </a:p>
                  </a:txBody>
                  <a:tcPr marL="3385" marR="3385" marT="3385" marB="0"/>
                </a:tc>
                <a:tc>
                  <a:txBody>
                    <a:bodyPr/>
                    <a:lstStyle/>
                    <a:p>
                      <a:pPr algn="ctr" fontAlgn="t"/>
                      <a:r>
                        <a:rPr lang="ru-RU" sz="650" u="none" strike="noStrike">
                          <a:effectLst/>
                        </a:rPr>
                        <a:t>731</a:t>
                      </a:r>
                      <a:endParaRPr lang="ru-RU" sz="650" b="0" i="0" u="none" strike="noStrike">
                        <a:solidFill>
                          <a:srgbClr val="000000"/>
                        </a:solidFill>
                        <a:effectLst/>
                        <a:latin typeface="Times New Roman"/>
                      </a:endParaRPr>
                    </a:p>
                  </a:txBody>
                  <a:tcPr marL="3385" marR="3385" marT="3385" marB="0"/>
                </a:tc>
                <a:tc>
                  <a:txBody>
                    <a:bodyPr/>
                    <a:lstStyle/>
                    <a:p>
                      <a:pPr algn="ctr" fontAlgn="t"/>
                      <a:r>
                        <a:rPr lang="ru-RU" sz="650" u="none" strike="noStrike">
                          <a:effectLst/>
                        </a:rPr>
                        <a:t>0100</a:t>
                      </a:r>
                      <a:endParaRPr lang="ru-RU" sz="650" b="0" i="0" u="none" strike="noStrike">
                        <a:solidFill>
                          <a:srgbClr val="000000"/>
                        </a:solidFill>
                        <a:effectLst/>
                        <a:latin typeface="Times New Roman"/>
                      </a:endParaRPr>
                    </a:p>
                  </a:txBody>
                  <a:tcPr marL="3385" marR="3385" marT="3385" marB="0"/>
                </a:tc>
                <a:tc>
                  <a:txBody>
                    <a:bodyPr/>
                    <a:lstStyle/>
                    <a:p>
                      <a:pPr algn="ctr" fontAlgn="ctr"/>
                      <a:r>
                        <a:rPr lang="ru-RU" sz="650" u="none" strike="noStrike">
                          <a:effectLst/>
                        </a:rPr>
                        <a:t> 12 127,9 </a:t>
                      </a:r>
                      <a:endParaRPr lang="ru-RU" sz="650" b="1" i="0" u="none" strike="noStrike">
                        <a:solidFill>
                          <a:srgbClr val="000000"/>
                        </a:solidFill>
                        <a:effectLst/>
                        <a:latin typeface="Times New Roman"/>
                      </a:endParaRPr>
                    </a:p>
                  </a:txBody>
                  <a:tcPr marL="3385" marR="3385" marT="3385" marB="0" anchor="ctr"/>
                </a:tc>
                <a:tc>
                  <a:txBody>
                    <a:bodyPr/>
                    <a:lstStyle/>
                    <a:p>
                      <a:pPr algn="ctr" fontAlgn="ctr"/>
                      <a:r>
                        <a:rPr lang="ru-RU" sz="650" u="none" strike="noStrike">
                          <a:effectLst/>
                        </a:rPr>
                        <a:t> 11 988,1 </a:t>
                      </a:r>
                      <a:endParaRPr lang="ru-RU" sz="650" b="1" i="0" u="none" strike="noStrike">
                        <a:solidFill>
                          <a:srgbClr val="000000"/>
                        </a:solidFill>
                        <a:effectLst/>
                        <a:latin typeface="Times New Roman"/>
                      </a:endParaRPr>
                    </a:p>
                  </a:txBody>
                  <a:tcPr marL="3385" marR="3385" marT="3385" marB="0" anchor="ctr"/>
                </a:tc>
                <a:tc>
                  <a:txBody>
                    <a:bodyPr/>
                    <a:lstStyle/>
                    <a:p>
                      <a:pPr algn="ctr" fontAlgn="ctr"/>
                      <a:r>
                        <a:rPr lang="ru-RU" sz="650" u="none" strike="noStrike">
                          <a:effectLst/>
                        </a:rPr>
                        <a:t>         139,8 </a:t>
                      </a:r>
                      <a:endParaRPr lang="ru-RU" sz="650" b="0" i="0" u="none" strike="noStrike">
                        <a:effectLst/>
                        <a:latin typeface="Times New Roman"/>
                      </a:endParaRPr>
                    </a:p>
                  </a:txBody>
                  <a:tcPr marL="3385" marR="3385" marT="3385" marB="0" anchor="ctr"/>
                </a:tc>
                <a:tc>
                  <a:txBody>
                    <a:bodyPr/>
                    <a:lstStyle/>
                    <a:p>
                      <a:pPr algn="ctr" fontAlgn="ctr"/>
                      <a:r>
                        <a:rPr lang="ru-RU" sz="650" u="none" strike="noStrike" dirty="0">
                          <a:effectLst/>
                        </a:rPr>
                        <a:t>98,8</a:t>
                      </a:r>
                      <a:endParaRPr lang="ru-RU" sz="650" b="0" i="0" u="none" strike="noStrike" dirty="0">
                        <a:effectLst/>
                        <a:latin typeface="Times New Roman"/>
                      </a:endParaRPr>
                    </a:p>
                  </a:txBody>
                  <a:tcPr marL="3385" marR="3385" marT="3385" marB="0" anchor="ctr"/>
                </a:tc>
              </a:tr>
              <a:tr h="98539">
                <a:tc>
                  <a:txBody>
                    <a:bodyPr/>
                    <a:lstStyle/>
                    <a:p>
                      <a:pPr algn="l" fontAlgn="t"/>
                      <a:r>
                        <a:rPr lang="ru-RU" sz="650" u="none" strike="noStrike">
                          <a:effectLst/>
                        </a:rPr>
                        <a:t>      НАЦИОНАЛЬНАЯ ЭКОНОМИКА</a:t>
                      </a:r>
                      <a:endParaRPr lang="ru-RU" sz="650" b="1" i="0" u="none" strike="noStrike">
                        <a:solidFill>
                          <a:srgbClr val="000000"/>
                        </a:solidFill>
                        <a:effectLst/>
                        <a:latin typeface="Times New Roman"/>
                      </a:endParaRPr>
                    </a:p>
                  </a:txBody>
                  <a:tcPr marL="3385" marR="3385" marT="3385" marB="0"/>
                </a:tc>
                <a:tc>
                  <a:txBody>
                    <a:bodyPr/>
                    <a:lstStyle/>
                    <a:p>
                      <a:pPr algn="ctr" fontAlgn="t"/>
                      <a:r>
                        <a:rPr lang="ru-RU" sz="650" u="none" strike="noStrike">
                          <a:effectLst/>
                        </a:rPr>
                        <a:t>731</a:t>
                      </a:r>
                      <a:endParaRPr lang="ru-RU" sz="650" b="0" i="0" u="none" strike="noStrike">
                        <a:solidFill>
                          <a:srgbClr val="000000"/>
                        </a:solidFill>
                        <a:effectLst/>
                        <a:latin typeface="Times New Roman"/>
                      </a:endParaRPr>
                    </a:p>
                  </a:txBody>
                  <a:tcPr marL="3385" marR="3385" marT="3385" marB="0"/>
                </a:tc>
                <a:tc>
                  <a:txBody>
                    <a:bodyPr/>
                    <a:lstStyle/>
                    <a:p>
                      <a:pPr algn="ctr" fontAlgn="t"/>
                      <a:r>
                        <a:rPr lang="ru-RU" sz="650" u="none" strike="noStrike">
                          <a:effectLst/>
                        </a:rPr>
                        <a:t>0400</a:t>
                      </a:r>
                      <a:endParaRPr lang="ru-RU" sz="650" b="0" i="0" u="none" strike="noStrike">
                        <a:solidFill>
                          <a:srgbClr val="000000"/>
                        </a:solidFill>
                        <a:effectLst/>
                        <a:latin typeface="Times New Roman"/>
                      </a:endParaRPr>
                    </a:p>
                  </a:txBody>
                  <a:tcPr marL="3385" marR="3385" marT="3385" marB="0"/>
                </a:tc>
                <a:tc>
                  <a:txBody>
                    <a:bodyPr/>
                    <a:lstStyle/>
                    <a:p>
                      <a:pPr algn="ctr" fontAlgn="ctr"/>
                      <a:r>
                        <a:rPr lang="ru-RU" sz="650" u="none" strike="noStrike">
                          <a:effectLst/>
                        </a:rPr>
                        <a:t> 200 288,0 </a:t>
                      </a:r>
                      <a:endParaRPr lang="ru-RU" sz="650" b="1" i="0" u="none" strike="noStrike">
                        <a:solidFill>
                          <a:srgbClr val="000000"/>
                        </a:solidFill>
                        <a:effectLst/>
                        <a:latin typeface="Times New Roman"/>
                      </a:endParaRPr>
                    </a:p>
                  </a:txBody>
                  <a:tcPr marL="3385" marR="3385" marT="3385" marB="0" anchor="ctr"/>
                </a:tc>
                <a:tc>
                  <a:txBody>
                    <a:bodyPr/>
                    <a:lstStyle/>
                    <a:p>
                      <a:pPr algn="ctr" fontAlgn="ctr"/>
                      <a:r>
                        <a:rPr lang="ru-RU" sz="650" u="none" strike="noStrike">
                          <a:effectLst/>
                        </a:rPr>
                        <a:t> 182 371,1 </a:t>
                      </a:r>
                      <a:endParaRPr lang="ru-RU" sz="650" b="1" i="0" u="none" strike="noStrike">
                        <a:solidFill>
                          <a:srgbClr val="000000"/>
                        </a:solidFill>
                        <a:effectLst/>
                        <a:latin typeface="Times New Roman"/>
                      </a:endParaRPr>
                    </a:p>
                  </a:txBody>
                  <a:tcPr marL="3385" marR="3385" marT="3385" marB="0" anchor="ctr"/>
                </a:tc>
                <a:tc>
                  <a:txBody>
                    <a:bodyPr/>
                    <a:lstStyle/>
                    <a:p>
                      <a:pPr algn="ctr" fontAlgn="ctr"/>
                      <a:r>
                        <a:rPr lang="ru-RU" sz="650" u="none" strike="noStrike">
                          <a:effectLst/>
                        </a:rPr>
                        <a:t>     17 916,8 </a:t>
                      </a:r>
                      <a:endParaRPr lang="ru-RU" sz="650" b="0" i="0" u="none" strike="noStrike">
                        <a:effectLst/>
                        <a:latin typeface="Times New Roman"/>
                      </a:endParaRPr>
                    </a:p>
                  </a:txBody>
                  <a:tcPr marL="3385" marR="3385" marT="3385" marB="0" anchor="ctr"/>
                </a:tc>
                <a:tc>
                  <a:txBody>
                    <a:bodyPr/>
                    <a:lstStyle/>
                    <a:p>
                      <a:pPr algn="ctr" fontAlgn="ctr"/>
                      <a:r>
                        <a:rPr lang="ru-RU" sz="650" u="none" strike="noStrike" dirty="0">
                          <a:effectLst/>
                        </a:rPr>
                        <a:t>91,1</a:t>
                      </a:r>
                      <a:endParaRPr lang="ru-RU" sz="650" b="0" i="0" u="none" strike="noStrike" dirty="0">
                        <a:effectLst/>
                        <a:latin typeface="Times New Roman"/>
                      </a:endParaRPr>
                    </a:p>
                  </a:txBody>
                  <a:tcPr marL="3385" marR="3385" marT="3385" marB="0" anchor="ctr"/>
                </a:tc>
              </a:tr>
              <a:tr h="167518">
                <a:tc>
                  <a:txBody>
                    <a:bodyPr/>
                    <a:lstStyle/>
                    <a:p>
                      <a:pPr algn="l" fontAlgn="t"/>
                      <a:r>
                        <a:rPr lang="ru-RU" sz="650" u="none" strike="noStrike">
                          <a:effectLst/>
                        </a:rPr>
                        <a:t>      ЖИЛИЩНО-КОММУНАЛЬНОЕ ХОЗЯЙСТВО</a:t>
                      </a:r>
                      <a:endParaRPr lang="ru-RU" sz="650" b="1" i="0" u="none" strike="noStrike">
                        <a:solidFill>
                          <a:srgbClr val="000000"/>
                        </a:solidFill>
                        <a:effectLst/>
                        <a:latin typeface="Times New Roman"/>
                      </a:endParaRPr>
                    </a:p>
                  </a:txBody>
                  <a:tcPr marL="3385" marR="3385" marT="3385" marB="0"/>
                </a:tc>
                <a:tc>
                  <a:txBody>
                    <a:bodyPr/>
                    <a:lstStyle/>
                    <a:p>
                      <a:pPr algn="ctr" fontAlgn="t"/>
                      <a:r>
                        <a:rPr lang="ru-RU" sz="650" u="none" strike="noStrike">
                          <a:effectLst/>
                        </a:rPr>
                        <a:t>731</a:t>
                      </a:r>
                      <a:endParaRPr lang="ru-RU" sz="650" b="0" i="0" u="none" strike="noStrike">
                        <a:solidFill>
                          <a:srgbClr val="000000"/>
                        </a:solidFill>
                        <a:effectLst/>
                        <a:latin typeface="Times New Roman"/>
                      </a:endParaRPr>
                    </a:p>
                  </a:txBody>
                  <a:tcPr marL="3385" marR="3385" marT="3385" marB="0"/>
                </a:tc>
                <a:tc>
                  <a:txBody>
                    <a:bodyPr/>
                    <a:lstStyle/>
                    <a:p>
                      <a:pPr algn="ctr" fontAlgn="t"/>
                      <a:r>
                        <a:rPr lang="ru-RU" sz="650" u="none" strike="noStrike">
                          <a:effectLst/>
                        </a:rPr>
                        <a:t>0500</a:t>
                      </a:r>
                      <a:endParaRPr lang="ru-RU" sz="650" b="0" i="0" u="none" strike="noStrike">
                        <a:solidFill>
                          <a:srgbClr val="000000"/>
                        </a:solidFill>
                        <a:effectLst/>
                        <a:latin typeface="Times New Roman"/>
                      </a:endParaRPr>
                    </a:p>
                  </a:txBody>
                  <a:tcPr marL="3385" marR="3385" marT="3385" marB="0"/>
                </a:tc>
                <a:tc>
                  <a:txBody>
                    <a:bodyPr/>
                    <a:lstStyle/>
                    <a:p>
                      <a:pPr algn="ctr" fontAlgn="ctr"/>
                      <a:r>
                        <a:rPr lang="ru-RU" sz="650" u="none" strike="noStrike">
                          <a:effectLst/>
                        </a:rPr>
                        <a:t> 107 091,0 </a:t>
                      </a:r>
                      <a:endParaRPr lang="ru-RU" sz="650" b="1" i="0" u="none" strike="noStrike">
                        <a:solidFill>
                          <a:srgbClr val="000000"/>
                        </a:solidFill>
                        <a:effectLst/>
                        <a:latin typeface="Times New Roman"/>
                      </a:endParaRPr>
                    </a:p>
                  </a:txBody>
                  <a:tcPr marL="3385" marR="3385" marT="3385" marB="0" anchor="ctr"/>
                </a:tc>
                <a:tc>
                  <a:txBody>
                    <a:bodyPr/>
                    <a:lstStyle/>
                    <a:p>
                      <a:pPr algn="ctr" fontAlgn="ctr"/>
                      <a:r>
                        <a:rPr lang="ru-RU" sz="650" u="none" strike="noStrike">
                          <a:effectLst/>
                        </a:rPr>
                        <a:t> 104 836,5 </a:t>
                      </a:r>
                      <a:endParaRPr lang="ru-RU" sz="650" b="1" i="0" u="none" strike="noStrike">
                        <a:solidFill>
                          <a:srgbClr val="000000"/>
                        </a:solidFill>
                        <a:effectLst/>
                        <a:latin typeface="Times New Roman"/>
                      </a:endParaRPr>
                    </a:p>
                  </a:txBody>
                  <a:tcPr marL="3385" marR="3385" marT="3385" marB="0" anchor="ctr"/>
                </a:tc>
                <a:tc>
                  <a:txBody>
                    <a:bodyPr/>
                    <a:lstStyle/>
                    <a:p>
                      <a:pPr algn="ctr" fontAlgn="ctr"/>
                      <a:r>
                        <a:rPr lang="ru-RU" sz="650" u="none" strike="noStrike">
                          <a:effectLst/>
                        </a:rPr>
                        <a:t>      2 254,5 </a:t>
                      </a:r>
                      <a:endParaRPr lang="ru-RU" sz="650" b="0" i="0" u="none" strike="noStrike">
                        <a:effectLst/>
                        <a:latin typeface="Times New Roman"/>
                      </a:endParaRPr>
                    </a:p>
                  </a:txBody>
                  <a:tcPr marL="3385" marR="3385" marT="3385" marB="0" anchor="ctr"/>
                </a:tc>
                <a:tc>
                  <a:txBody>
                    <a:bodyPr/>
                    <a:lstStyle/>
                    <a:p>
                      <a:pPr algn="ctr" fontAlgn="ctr"/>
                      <a:r>
                        <a:rPr lang="ru-RU" sz="650" u="none" strike="noStrike">
                          <a:effectLst/>
                        </a:rPr>
                        <a:t>97,9</a:t>
                      </a:r>
                      <a:endParaRPr lang="ru-RU" sz="650" b="0" i="0" u="none" strike="noStrike">
                        <a:effectLst/>
                        <a:latin typeface="Times New Roman"/>
                      </a:endParaRPr>
                    </a:p>
                  </a:txBody>
                  <a:tcPr marL="3385" marR="3385" marT="3385" marB="0" anchor="ctr"/>
                </a:tc>
              </a:tr>
              <a:tr h="98539">
                <a:tc>
                  <a:txBody>
                    <a:bodyPr/>
                    <a:lstStyle/>
                    <a:p>
                      <a:pPr algn="l" fontAlgn="t"/>
                      <a:r>
                        <a:rPr lang="ru-RU" sz="650" u="none" strike="noStrike">
                          <a:effectLst/>
                        </a:rPr>
                        <a:t>      ОХРАНА ОКРУЖАЮЩЕЙ СРЕДЫ</a:t>
                      </a:r>
                      <a:endParaRPr lang="ru-RU" sz="650" b="1" i="0" u="none" strike="noStrike">
                        <a:solidFill>
                          <a:srgbClr val="000000"/>
                        </a:solidFill>
                        <a:effectLst/>
                        <a:latin typeface="Times New Roman"/>
                      </a:endParaRPr>
                    </a:p>
                  </a:txBody>
                  <a:tcPr marL="3385" marR="3385" marT="3385" marB="0"/>
                </a:tc>
                <a:tc>
                  <a:txBody>
                    <a:bodyPr/>
                    <a:lstStyle/>
                    <a:p>
                      <a:pPr algn="ctr" fontAlgn="t"/>
                      <a:r>
                        <a:rPr lang="ru-RU" sz="650" u="none" strike="noStrike">
                          <a:effectLst/>
                        </a:rPr>
                        <a:t>731</a:t>
                      </a:r>
                      <a:endParaRPr lang="ru-RU" sz="650" b="0" i="0" u="none" strike="noStrike">
                        <a:solidFill>
                          <a:srgbClr val="000000"/>
                        </a:solidFill>
                        <a:effectLst/>
                        <a:latin typeface="Times New Roman"/>
                      </a:endParaRPr>
                    </a:p>
                  </a:txBody>
                  <a:tcPr marL="3385" marR="3385" marT="3385" marB="0"/>
                </a:tc>
                <a:tc>
                  <a:txBody>
                    <a:bodyPr/>
                    <a:lstStyle/>
                    <a:p>
                      <a:pPr algn="ctr" fontAlgn="t"/>
                      <a:r>
                        <a:rPr lang="ru-RU" sz="650" u="none" strike="noStrike">
                          <a:effectLst/>
                        </a:rPr>
                        <a:t>0600</a:t>
                      </a:r>
                      <a:endParaRPr lang="ru-RU" sz="650" b="0" i="0" u="none" strike="noStrike">
                        <a:solidFill>
                          <a:srgbClr val="000000"/>
                        </a:solidFill>
                        <a:effectLst/>
                        <a:latin typeface="Times New Roman"/>
                      </a:endParaRPr>
                    </a:p>
                  </a:txBody>
                  <a:tcPr marL="3385" marR="3385" marT="3385" marB="0"/>
                </a:tc>
                <a:tc>
                  <a:txBody>
                    <a:bodyPr/>
                    <a:lstStyle/>
                    <a:p>
                      <a:pPr algn="ctr" fontAlgn="ctr"/>
                      <a:r>
                        <a:rPr lang="ru-RU" sz="650" u="none" strike="noStrike">
                          <a:effectLst/>
                        </a:rPr>
                        <a:t> 4 984,3 </a:t>
                      </a:r>
                      <a:endParaRPr lang="ru-RU" sz="650" b="1" i="0" u="none" strike="noStrike">
                        <a:solidFill>
                          <a:srgbClr val="000000"/>
                        </a:solidFill>
                        <a:effectLst/>
                        <a:latin typeface="Times New Roman"/>
                      </a:endParaRPr>
                    </a:p>
                  </a:txBody>
                  <a:tcPr marL="3385" marR="3385" marT="3385" marB="0" anchor="ctr"/>
                </a:tc>
                <a:tc>
                  <a:txBody>
                    <a:bodyPr/>
                    <a:lstStyle/>
                    <a:p>
                      <a:pPr algn="ctr" fontAlgn="ctr"/>
                      <a:r>
                        <a:rPr lang="ru-RU" sz="650" u="none" strike="noStrike">
                          <a:effectLst/>
                        </a:rPr>
                        <a:t> 4 982,5 </a:t>
                      </a:r>
                      <a:endParaRPr lang="ru-RU" sz="650" b="1" i="0" u="none" strike="noStrike">
                        <a:solidFill>
                          <a:srgbClr val="000000"/>
                        </a:solidFill>
                        <a:effectLst/>
                        <a:latin typeface="Times New Roman"/>
                      </a:endParaRPr>
                    </a:p>
                  </a:txBody>
                  <a:tcPr marL="3385" marR="3385" marT="3385" marB="0" anchor="ctr"/>
                </a:tc>
                <a:tc>
                  <a:txBody>
                    <a:bodyPr/>
                    <a:lstStyle/>
                    <a:p>
                      <a:pPr algn="ctr" fontAlgn="ctr"/>
                      <a:r>
                        <a:rPr lang="ru-RU" sz="650" u="none" strike="noStrike">
                          <a:effectLst/>
                        </a:rPr>
                        <a:t>             1,8 </a:t>
                      </a:r>
                      <a:endParaRPr lang="ru-RU" sz="650" b="0" i="0" u="none" strike="noStrike">
                        <a:effectLst/>
                        <a:latin typeface="Times New Roman"/>
                      </a:endParaRPr>
                    </a:p>
                  </a:txBody>
                  <a:tcPr marL="3385" marR="3385" marT="3385" marB="0" anchor="ctr"/>
                </a:tc>
                <a:tc>
                  <a:txBody>
                    <a:bodyPr/>
                    <a:lstStyle/>
                    <a:p>
                      <a:pPr algn="ctr" fontAlgn="ctr"/>
                      <a:r>
                        <a:rPr lang="ru-RU" sz="650" u="none" strike="noStrike">
                          <a:effectLst/>
                        </a:rPr>
                        <a:t>100,0</a:t>
                      </a:r>
                      <a:endParaRPr lang="ru-RU" sz="650" b="0" i="0" u="none" strike="noStrike">
                        <a:effectLst/>
                        <a:latin typeface="Times New Roman"/>
                      </a:endParaRPr>
                    </a:p>
                  </a:txBody>
                  <a:tcPr marL="3385" marR="3385" marT="3385" marB="0" anchor="ctr"/>
                </a:tc>
              </a:tr>
              <a:tr h="98539">
                <a:tc>
                  <a:txBody>
                    <a:bodyPr/>
                    <a:lstStyle/>
                    <a:p>
                      <a:pPr algn="l" fontAlgn="t"/>
                      <a:r>
                        <a:rPr lang="ru-RU" sz="650" u="none" strike="noStrike">
                          <a:effectLst/>
                        </a:rPr>
                        <a:t>      СОЦИАЛЬНАЯ ПОЛИТИКА</a:t>
                      </a:r>
                      <a:endParaRPr lang="ru-RU" sz="650" b="1" i="0" u="none" strike="noStrike">
                        <a:solidFill>
                          <a:srgbClr val="000000"/>
                        </a:solidFill>
                        <a:effectLst/>
                        <a:latin typeface="Times New Roman"/>
                      </a:endParaRPr>
                    </a:p>
                  </a:txBody>
                  <a:tcPr marL="3385" marR="3385" marT="3385" marB="0"/>
                </a:tc>
                <a:tc>
                  <a:txBody>
                    <a:bodyPr/>
                    <a:lstStyle/>
                    <a:p>
                      <a:pPr algn="ctr" fontAlgn="t"/>
                      <a:r>
                        <a:rPr lang="ru-RU" sz="650" u="none" strike="noStrike">
                          <a:effectLst/>
                        </a:rPr>
                        <a:t>731</a:t>
                      </a:r>
                      <a:endParaRPr lang="ru-RU" sz="650" b="0" i="0" u="none" strike="noStrike">
                        <a:solidFill>
                          <a:srgbClr val="000000"/>
                        </a:solidFill>
                        <a:effectLst/>
                        <a:latin typeface="Times New Roman"/>
                      </a:endParaRPr>
                    </a:p>
                  </a:txBody>
                  <a:tcPr marL="3385" marR="3385" marT="3385" marB="0"/>
                </a:tc>
                <a:tc>
                  <a:txBody>
                    <a:bodyPr/>
                    <a:lstStyle/>
                    <a:p>
                      <a:pPr algn="ctr" fontAlgn="t"/>
                      <a:r>
                        <a:rPr lang="ru-RU" sz="650" u="none" strike="noStrike">
                          <a:effectLst/>
                        </a:rPr>
                        <a:t>1000</a:t>
                      </a:r>
                      <a:endParaRPr lang="ru-RU" sz="650" b="0" i="0" u="none" strike="noStrike">
                        <a:solidFill>
                          <a:srgbClr val="000000"/>
                        </a:solidFill>
                        <a:effectLst/>
                        <a:latin typeface="Times New Roman"/>
                      </a:endParaRPr>
                    </a:p>
                  </a:txBody>
                  <a:tcPr marL="3385" marR="3385" marT="3385" marB="0"/>
                </a:tc>
                <a:tc>
                  <a:txBody>
                    <a:bodyPr/>
                    <a:lstStyle/>
                    <a:p>
                      <a:pPr algn="ctr" fontAlgn="ctr"/>
                      <a:r>
                        <a:rPr lang="ru-RU" sz="650" u="none" strike="noStrike">
                          <a:effectLst/>
                        </a:rPr>
                        <a:t> 1 414,0 </a:t>
                      </a:r>
                      <a:endParaRPr lang="ru-RU" sz="650" b="1" i="0" u="none" strike="noStrike">
                        <a:solidFill>
                          <a:srgbClr val="000000"/>
                        </a:solidFill>
                        <a:effectLst/>
                        <a:latin typeface="Times New Roman"/>
                      </a:endParaRPr>
                    </a:p>
                  </a:txBody>
                  <a:tcPr marL="3385" marR="3385" marT="3385" marB="0" anchor="ctr"/>
                </a:tc>
                <a:tc>
                  <a:txBody>
                    <a:bodyPr/>
                    <a:lstStyle/>
                    <a:p>
                      <a:pPr algn="ctr" fontAlgn="ctr"/>
                      <a:r>
                        <a:rPr lang="ru-RU" sz="650" u="none" strike="noStrike">
                          <a:effectLst/>
                        </a:rPr>
                        <a:t> 1 177,5 </a:t>
                      </a:r>
                      <a:endParaRPr lang="ru-RU" sz="650" b="1" i="0" u="none" strike="noStrike">
                        <a:solidFill>
                          <a:srgbClr val="000000"/>
                        </a:solidFill>
                        <a:effectLst/>
                        <a:latin typeface="Times New Roman"/>
                      </a:endParaRPr>
                    </a:p>
                  </a:txBody>
                  <a:tcPr marL="3385" marR="3385" marT="3385" marB="0" anchor="ctr"/>
                </a:tc>
                <a:tc>
                  <a:txBody>
                    <a:bodyPr/>
                    <a:lstStyle/>
                    <a:p>
                      <a:pPr algn="ctr" fontAlgn="ctr"/>
                      <a:r>
                        <a:rPr lang="ru-RU" sz="650" u="none" strike="noStrike">
                          <a:effectLst/>
                        </a:rPr>
                        <a:t>         236,5 </a:t>
                      </a:r>
                      <a:endParaRPr lang="ru-RU" sz="650" b="0" i="0" u="none" strike="noStrike">
                        <a:effectLst/>
                        <a:latin typeface="Times New Roman"/>
                      </a:endParaRPr>
                    </a:p>
                  </a:txBody>
                  <a:tcPr marL="3385" marR="3385" marT="3385" marB="0" anchor="ctr"/>
                </a:tc>
                <a:tc>
                  <a:txBody>
                    <a:bodyPr/>
                    <a:lstStyle/>
                    <a:p>
                      <a:pPr algn="ctr" fontAlgn="ctr"/>
                      <a:r>
                        <a:rPr lang="ru-RU" sz="650" u="none" strike="noStrike">
                          <a:effectLst/>
                        </a:rPr>
                        <a:t>83,3</a:t>
                      </a:r>
                      <a:endParaRPr lang="ru-RU" sz="650" b="0" i="0" u="none" strike="noStrike">
                        <a:effectLst/>
                        <a:latin typeface="Times New Roman"/>
                      </a:endParaRPr>
                    </a:p>
                  </a:txBody>
                  <a:tcPr marL="3385" marR="3385" marT="3385" marB="0" anchor="ctr"/>
                </a:tc>
              </a:tr>
              <a:tr h="98539">
                <a:tc>
                  <a:txBody>
                    <a:bodyPr/>
                    <a:lstStyle/>
                    <a:p>
                      <a:pPr algn="l" fontAlgn="t"/>
                      <a:r>
                        <a:rPr lang="ru-RU" sz="650" b="1" u="none" strike="noStrike" dirty="0">
                          <a:effectLst/>
                        </a:rPr>
                        <a:t>    Совет депутатов ЗАТО г. Североморск</a:t>
                      </a:r>
                      <a:endParaRPr lang="ru-RU" sz="650" b="1" i="0" u="none" strike="noStrike" dirty="0">
                        <a:solidFill>
                          <a:srgbClr val="000000"/>
                        </a:solidFill>
                        <a:effectLst/>
                        <a:latin typeface="Times New Roman"/>
                      </a:endParaRPr>
                    </a:p>
                  </a:txBody>
                  <a:tcPr marL="3385" marR="3385" marT="3385" marB="0"/>
                </a:tc>
                <a:tc>
                  <a:txBody>
                    <a:bodyPr/>
                    <a:lstStyle/>
                    <a:p>
                      <a:pPr algn="ctr" fontAlgn="t"/>
                      <a:r>
                        <a:rPr lang="ru-RU" sz="650" b="1" u="none" strike="noStrike">
                          <a:effectLst/>
                        </a:rPr>
                        <a:t>732</a:t>
                      </a:r>
                      <a:endParaRPr lang="ru-RU" sz="650" b="1" i="0" u="none" strike="noStrike">
                        <a:solidFill>
                          <a:srgbClr val="000000"/>
                        </a:solidFill>
                        <a:effectLst/>
                        <a:latin typeface="Times New Roman"/>
                      </a:endParaRPr>
                    </a:p>
                  </a:txBody>
                  <a:tcPr marL="3385" marR="3385" marT="3385" marB="0"/>
                </a:tc>
                <a:tc>
                  <a:txBody>
                    <a:bodyPr/>
                    <a:lstStyle/>
                    <a:p>
                      <a:pPr algn="ctr" fontAlgn="t"/>
                      <a:r>
                        <a:rPr lang="ru-RU" sz="650" b="1" u="none" strike="noStrike">
                          <a:effectLst/>
                        </a:rPr>
                        <a:t>0000</a:t>
                      </a:r>
                      <a:endParaRPr lang="ru-RU" sz="650" b="1" i="0" u="none" strike="noStrike">
                        <a:solidFill>
                          <a:srgbClr val="000000"/>
                        </a:solidFill>
                        <a:effectLst/>
                        <a:latin typeface="Times New Roman"/>
                      </a:endParaRPr>
                    </a:p>
                  </a:txBody>
                  <a:tcPr marL="3385" marR="3385" marT="3385" marB="0"/>
                </a:tc>
                <a:tc>
                  <a:txBody>
                    <a:bodyPr/>
                    <a:lstStyle/>
                    <a:p>
                      <a:pPr algn="ctr" fontAlgn="ctr"/>
                      <a:r>
                        <a:rPr lang="ru-RU" sz="650" b="1" u="none" strike="noStrike">
                          <a:effectLst/>
                        </a:rPr>
                        <a:t> 9 774,4 </a:t>
                      </a:r>
                      <a:endParaRPr lang="ru-RU" sz="650" b="1" i="0" u="none" strike="noStrike">
                        <a:solidFill>
                          <a:srgbClr val="000000"/>
                        </a:solidFill>
                        <a:effectLst/>
                        <a:latin typeface="Times New Roman"/>
                      </a:endParaRPr>
                    </a:p>
                  </a:txBody>
                  <a:tcPr marL="3385" marR="3385" marT="3385" marB="0" anchor="ctr"/>
                </a:tc>
                <a:tc>
                  <a:txBody>
                    <a:bodyPr/>
                    <a:lstStyle/>
                    <a:p>
                      <a:pPr algn="ctr" fontAlgn="ctr"/>
                      <a:r>
                        <a:rPr lang="ru-RU" sz="650" b="1" u="none" strike="noStrike">
                          <a:effectLst/>
                        </a:rPr>
                        <a:t> 9 619,1 </a:t>
                      </a:r>
                      <a:endParaRPr lang="ru-RU" sz="650" b="1" i="0" u="none" strike="noStrike">
                        <a:solidFill>
                          <a:srgbClr val="000000"/>
                        </a:solidFill>
                        <a:effectLst/>
                        <a:latin typeface="Times New Roman"/>
                      </a:endParaRPr>
                    </a:p>
                  </a:txBody>
                  <a:tcPr marL="3385" marR="3385" marT="3385" marB="0" anchor="ctr"/>
                </a:tc>
                <a:tc>
                  <a:txBody>
                    <a:bodyPr/>
                    <a:lstStyle/>
                    <a:p>
                      <a:pPr algn="ctr" fontAlgn="ctr"/>
                      <a:r>
                        <a:rPr lang="ru-RU" sz="650" b="1" u="none" strike="noStrike">
                          <a:effectLst/>
                        </a:rPr>
                        <a:t>         155,3 </a:t>
                      </a:r>
                      <a:endParaRPr lang="ru-RU" sz="650" b="1" i="0" u="none" strike="noStrike">
                        <a:effectLst/>
                        <a:latin typeface="Times New Roman"/>
                      </a:endParaRPr>
                    </a:p>
                  </a:txBody>
                  <a:tcPr marL="3385" marR="3385" marT="3385" marB="0" anchor="ctr"/>
                </a:tc>
                <a:tc>
                  <a:txBody>
                    <a:bodyPr/>
                    <a:lstStyle/>
                    <a:p>
                      <a:pPr algn="ctr" fontAlgn="ctr"/>
                      <a:r>
                        <a:rPr lang="ru-RU" sz="650" b="1" u="none" strike="noStrike" dirty="0">
                          <a:effectLst/>
                        </a:rPr>
                        <a:t>98,4</a:t>
                      </a:r>
                      <a:endParaRPr lang="ru-RU" sz="650" b="1" i="0" u="none" strike="noStrike" dirty="0">
                        <a:effectLst/>
                        <a:latin typeface="Times New Roman"/>
                      </a:endParaRPr>
                    </a:p>
                  </a:txBody>
                  <a:tcPr marL="3385" marR="3385" marT="3385" marB="0" anchor="ctr"/>
                </a:tc>
              </a:tr>
              <a:tr h="162591">
                <a:tc>
                  <a:txBody>
                    <a:bodyPr/>
                    <a:lstStyle/>
                    <a:p>
                      <a:pPr algn="l" fontAlgn="t"/>
                      <a:r>
                        <a:rPr lang="ru-RU" sz="650" u="none" strike="noStrike" dirty="0">
                          <a:effectLst/>
                        </a:rPr>
                        <a:t>      ОБЩЕГОСУДАРСТВЕННЫЕ ВОПРОСЫ</a:t>
                      </a:r>
                      <a:endParaRPr lang="ru-RU" sz="650" b="1" i="0" u="none" strike="noStrike" dirty="0">
                        <a:solidFill>
                          <a:srgbClr val="000000"/>
                        </a:solidFill>
                        <a:effectLst/>
                        <a:latin typeface="Times New Roman"/>
                      </a:endParaRPr>
                    </a:p>
                  </a:txBody>
                  <a:tcPr marL="3385" marR="3385" marT="3385" marB="0"/>
                </a:tc>
                <a:tc>
                  <a:txBody>
                    <a:bodyPr/>
                    <a:lstStyle/>
                    <a:p>
                      <a:pPr algn="ctr" fontAlgn="t"/>
                      <a:r>
                        <a:rPr lang="ru-RU" sz="650" u="none" strike="noStrike" dirty="0">
                          <a:effectLst/>
                        </a:rPr>
                        <a:t>732</a:t>
                      </a:r>
                      <a:endParaRPr lang="ru-RU" sz="650" b="0" i="0" u="none" strike="noStrike" dirty="0">
                        <a:solidFill>
                          <a:srgbClr val="000000"/>
                        </a:solidFill>
                        <a:effectLst/>
                        <a:latin typeface="Times New Roman"/>
                      </a:endParaRPr>
                    </a:p>
                  </a:txBody>
                  <a:tcPr marL="3385" marR="3385" marT="3385" marB="0"/>
                </a:tc>
                <a:tc>
                  <a:txBody>
                    <a:bodyPr/>
                    <a:lstStyle/>
                    <a:p>
                      <a:pPr algn="ctr" fontAlgn="t"/>
                      <a:r>
                        <a:rPr lang="ru-RU" sz="650" u="none" strike="noStrike" dirty="0">
                          <a:effectLst/>
                        </a:rPr>
                        <a:t>0100</a:t>
                      </a:r>
                      <a:endParaRPr lang="ru-RU" sz="650" b="0" i="0" u="none" strike="noStrike" dirty="0">
                        <a:solidFill>
                          <a:srgbClr val="000000"/>
                        </a:solidFill>
                        <a:effectLst/>
                        <a:latin typeface="Times New Roman"/>
                      </a:endParaRPr>
                    </a:p>
                  </a:txBody>
                  <a:tcPr marL="3385" marR="3385" marT="3385" marB="0"/>
                </a:tc>
                <a:tc>
                  <a:txBody>
                    <a:bodyPr/>
                    <a:lstStyle/>
                    <a:p>
                      <a:pPr algn="ctr" fontAlgn="ctr"/>
                      <a:r>
                        <a:rPr lang="ru-RU" sz="650" u="none" strike="noStrike" dirty="0">
                          <a:effectLst/>
                        </a:rPr>
                        <a:t> 9 774,4 </a:t>
                      </a:r>
                      <a:endParaRPr lang="ru-RU" sz="650" b="1" i="0" u="none" strike="noStrike" dirty="0">
                        <a:solidFill>
                          <a:srgbClr val="000000"/>
                        </a:solidFill>
                        <a:effectLst/>
                        <a:latin typeface="Times New Roman"/>
                      </a:endParaRPr>
                    </a:p>
                  </a:txBody>
                  <a:tcPr marL="3385" marR="3385" marT="3385" marB="0" anchor="ctr"/>
                </a:tc>
                <a:tc>
                  <a:txBody>
                    <a:bodyPr/>
                    <a:lstStyle/>
                    <a:p>
                      <a:pPr algn="ctr" fontAlgn="ctr"/>
                      <a:r>
                        <a:rPr lang="ru-RU" sz="650" u="none" strike="noStrike" dirty="0">
                          <a:effectLst/>
                        </a:rPr>
                        <a:t> 9 619,1 </a:t>
                      </a:r>
                      <a:endParaRPr lang="ru-RU" sz="650" b="1" i="0" u="none" strike="noStrike" dirty="0">
                        <a:solidFill>
                          <a:srgbClr val="000000"/>
                        </a:solidFill>
                        <a:effectLst/>
                        <a:latin typeface="Times New Roman"/>
                      </a:endParaRPr>
                    </a:p>
                  </a:txBody>
                  <a:tcPr marL="3385" marR="3385" marT="3385" marB="0" anchor="ctr"/>
                </a:tc>
                <a:tc>
                  <a:txBody>
                    <a:bodyPr/>
                    <a:lstStyle/>
                    <a:p>
                      <a:pPr algn="ctr" fontAlgn="ctr"/>
                      <a:r>
                        <a:rPr lang="ru-RU" sz="650" u="none" strike="noStrike">
                          <a:effectLst/>
                        </a:rPr>
                        <a:t>         155,3 </a:t>
                      </a:r>
                      <a:endParaRPr lang="ru-RU" sz="650" b="0" i="0" u="none" strike="noStrike">
                        <a:effectLst/>
                        <a:latin typeface="Times New Roman"/>
                      </a:endParaRPr>
                    </a:p>
                  </a:txBody>
                  <a:tcPr marL="3385" marR="3385" marT="3385" marB="0" anchor="ctr"/>
                </a:tc>
                <a:tc>
                  <a:txBody>
                    <a:bodyPr/>
                    <a:lstStyle/>
                    <a:p>
                      <a:pPr algn="ctr" fontAlgn="ctr"/>
                      <a:r>
                        <a:rPr lang="ru-RU" sz="650" u="none" strike="noStrike" dirty="0">
                          <a:effectLst/>
                        </a:rPr>
                        <a:t>98,4</a:t>
                      </a:r>
                      <a:endParaRPr lang="ru-RU" sz="650" b="0" i="0" u="none" strike="noStrike" dirty="0">
                        <a:effectLst/>
                        <a:latin typeface="Times New Roman"/>
                      </a:endParaRPr>
                    </a:p>
                  </a:txBody>
                  <a:tcPr marL="3385" marR="3385" marT="3385" marB="0" anchor="ctr"/>
                </a:tc>
              </a:tr>
              <a:tr h="167518">
                <a:tc>
                  <a:txBody>
                    <a:bodyPr/>
                    <a:lstStyle/>
                    <a:p>
                      <a:pPr algn="l" fontAlgn="t"/>
                      <a:r>
                        <a:rPr lang="ru-RU" sz="650" b="1" u="none" strike="noStrike" dirty="0">
                          <a:effectLst/>
                        </a:rPr>
                        <a:t>    КОНТРОЛЬНО-СЧЕТНАЯ ПАЛАТА ЗАТО Г. СЕВЕРОМОРСК</a:t>
                      </a:r>
                      <a:endParaRPr lang="ru-RU" sz="650" b="1" i="0" u="none" strike="noStrike" dirty="0">
                        <a:solidFill>
                          <a:srgbClr val="000000"/>
                        </a:solidFill>
                        <a:effectLst/>
                        <a:latin typeface="Times New Roman"/>
                      </a:endParaRPr>
                    </a:p>
                  </a:txBody>
                  <a:tcPr marL="3385" marR="3385" marT="3385" marB="0"/>
                </a:tc>
                <a:tc>
                  <a:txBody>
                    <a:bodyPr/>
                    <a:lstStyle/>
                    <a:p>
                      <a:pPr algn="ctr" fontAlgn="t"/>
                      <a:r>
                        <a:rPr lang="ru-RU" sz="650" b="1" u="none" strike="noStrike">
                          <a:effectLst/>
                        </a:rPr>
                        <a:t>734</a:t>
                      </a:r>
                      <a:endParaRPr lang="ru-RU" sz="650" b="1" i="0" u="none" strike="noStrike">
                        <a:solidFill>
                          <a:srgbClr val="000000"/>
                        </a:solidFill>
                        <a:effectLst/>
                        <a:latin typeface="Times New Roman"/>
                      </a:endParaRPr>
                    </a:p>
                  </a:txBody>
                  <a:tcPr marL="3385" marR="3385" marT="3385" marB="0"/>
                </a:tc>
                <a:tc>
                  <a:txBody>
                    <a:bodyPr/>
                    <a:lstStyle/>
                    <a:p>
                      <a:pPr algn="ctr" fontAlgn="t"/>
                      <a:r>
                        <a:rPr lang="ru-RU" sz="650" b="1" u="none" strike="noStrike">
                          <a:effectLst/>
                        </a:rPr>
                        <a:t>0000</a:t>
                      </a:r>
                      <a:endParaRPr lang="ru-RU" sz="650" b="1" i="0" u="none" strike="noStrike">
                        <a:solidFill>
                          <a:srgbClr val="000000"/>
                        </a:solidFill>
                        <a:effectLst/>
                        <a:latin typeface="Times New Roman"/>
                      </a:endParaRPr>
                    </a:p>
                  </a:txBody>
                  <a:tcPr marL="3385" marR="3385" marT="3385" marB="0"/>
                </a:tc>
                <a:tc>
                  <a:txBody>
                    <a:bodyPr/>
                    <a:lstStyle/>
                    <a:p>
                      <a:pPr algn="ctr" fontAlgn="ctr"/>
                      <a:r>
                        <a:rPr lang="ru-RU" sz="650" b="1" u="none" strike="noStrike">
                          <a:effectLst/>
                        </a:rPr>
                        <a:t> 3 384,9 </a:t>
                      </a:r>
                      <a:endParaRPr lang="ru-RU" sz="650" b="1" i="0" u="none" strike="noStrike">
                        <a:solidFill>
                          <a:srgbClr val="000000"/>
                        </a:solidFill>
                        <a:effectLst/>
                        <a:latin typeface="Times New Roman"/>
                      </a:endParaRPr>
                    </a:p>
                  </a:txBody>
                  <a:tcPr marL="3385" marR="3385" marT="3385" marB="0" anchor="ctr"/>
                </a:tc>
                <a:tc>
                  <a:txBody>
                    <a:bodyPr/>
                    <a:lstStyle/>
                    <a:p>
                      <a:pPr algn="ctr" fontAlgn="ctr"/>
                      <a:r>
                        <a:rPr lang="ru-RU" sz="650" b="1" u="none" strike="noStrike" dirty="0">
                          <a:effectLst/>
                        </a:rPr>
                        <a:t> 3 359,6 </a:t>
                      </a:r>
                      <a:endParaRPr lang="ru-RU" sz="650" b="1" i="0" u="none" strike="noStrike" dirty="0">
                        <a:solidFill>
                          <a:srgbClr val="000000"/>
                        </a:solidFill>
                        <a:effectLst/>
                        <a:latin typeface="Times New Roman"/>
                      </a:endParaRPr>
                    </a:p>
                  </a:txBody>
                  <a:tcPr marL="3385" marR="3385" marT="3385" marB="0" anchor="ctr"/>
                </a:tc>
                <a:tc>
                  <a:txBody>
                    <a:bodyPr/>
                    <a:lstStyle/>
                    <a:p>
                      <a:pPr algn="ctr" fontAlgn="ctr"/>
                      <a:r>
                        <a:rPr lang="ru-RU" sz="650" b="1" u="none" strike="noStrike" dirty="0">
                          <a:effectLst/>
                        </a:rPr>
                        <a:t>           25,3 </a:t>
                      </a:r>
                      <a:endParaRPr lang="ru-RU" sz="650" b="1" i="0" u="none" strike="noStrike" dirty="0">
                        <a:effectLst/>
                        <a:latin typeface="Times New Roman"/>
                      </a:endParaRPr>
                    </a:p>
                  </a:txBody>
                  <a:tcPr marL="3385" marR="3385" marT="3385" marB="0" anchor="ctr"/>
                </a:tc>
                <a:tc>
                  <a:txBody>
                    <a:bodyPr/>
                    <a:lstStyle/>
                    <a:p>
                      <a:pPr algn="ctr" fontAlgn="ctr"/>
                      <a:r>
                        <a:rPr lang="ru-RU" sz="650" b="1" u="none" strike="noStrike" dirty="0">
                          <a:effectLst/>
                        </a:rPr>
                        <a:t>99,3</a:t>
                      </a:r>
                      <a:endParaRPr lang="ru-RU" sz="650" b="1" i="0" u="none" strike="noStrike" dirty="0">
                        <a:effectLst/>
                        <a:latin typeface="Times New Roman"/>
                      </a:endParaRPr>
                    </a:p>
                  </a:txBody>
                  <a:tcPr marL="3385" marR="3385" marT="3385" marB="0" anchor="ctr"/>
                </a:tc>
              </a:tr>
              <a:tr h="162591">
                <a:tc>
                  <a:txBody>
                    <a:bodyPr/>
                    <a:lstStyle/>
                    <a:p>
                      <a:pPr algn="l" fontAlgn="t"/>
                      <a:r>
                        <a:rPr lang="ru-RU" sz="650" u="none" strike="noStrike">
                          <a:effectLst/>
                        </a:rPr>
                        <a:t>      ОБЩЕГОСУДАРСТВЕННЫЕ ВОПРОСЫ</a:t>
                      </a:r>
                      <a:endParaRPr lang="ru-RU" sz="650" b="1" i="0" u="none" strike="noStrike">
                        <a:solidFill>
                          <a:srgbClr val="000000"/>
                        </a:solidFill>
                        <a:effectLst/>
                        <a:latin typeface="Times New Roman"/>
                      </a:endParaRPr>
                    </a:p>
                  </a:txBody>
                  <a:tcPr marL="3385" marR="3385" marT="3385" marB="0"/>
                </a:tc>
                <a:tc>
                  <a:txBody>
                    <a:bodyPr/>
                    <a:lstStyle/>
                    <a:p>
                      <a:pPr algn="ctr" fontAlgn="t"/>
                      <a:r>
                        <a:rPr lang="ru-RU" sz="650" u="none" strike="noStrike" dirty="0">
                          <a:effectLst/>
                        </a:rPr>
                        <a:t>734</a:t>
                      </a:r>
                      <a:endParaRPr lang="ru-RU" sz="650" b="0" i="0" u="none" strike="noStrike" dirty="0">
                        <a:solidFill>
                          <a:srgbClr val="000000"/>
                        </a:solidFill>
                        <a:effectLst/>
                        <a:latin typeface="Times New Roman"/>
                      </a:endParaRPr>
                    </a:p>
                  </a:txBody>
                  <a:tcPr marL="3385" marR="3385" marT="3385" marB="0"/>
                </a:tc>
                <a:tc>
                  <a:txBody>
                    <a:bodyPr/>
                    <a:lstStyle/>
                    <a:p>
                      <a:pPr algn="ctr" fontAlgn="t"/>
                      <a:r>
                        <a:rPr lang="ru-RU" sz="650" u="none" strike="noStrike" dirty="0">
                          <a:effectLst/>
                        </a:rPr>
                        <a:t>0100</a:t>
                      </a:r>
                      <a:endParaRPr lang="ru-RU" sz="650" b="0" i="0" u="none" strike="noStrike" dirty="0">
                        <a:solidFill>
                          <a:srgbClr val="000000"/>
                        </a:solidFill>
                        <a:effectLst/>
                        <a:latin typeface="Times New Roman"/>
                      </a:endParaRPr>
                    </a:p>
                  </a:txBody>
                  <a:tcPr marL="3385" marR="3385" marT="3385" marB="0"/>
                </a:tc>
                <a:tc>
                  <a:txBody>
                    <a:bodyPr/>
                    <a:lstStyle/>
                    <a:p>
                      <a:pPr algn="ctr" fontAlgn="ctr"/>
                      <a:r>
                        <a:rPr lang="ru-RU" sz="650" u="none" strike="noStrike" dirty="0">
                          <a:effectLst/>
                        </a:rPr>
                        <a:t> 3 384,9 </a:t>
                      </a:r>
                      <a:endParaRPr lang="ru-RU" sz="650" b="1" i="0" u="none" strike="noStrike" dirty="0">
                        <a:solidFill>
                          <a:srgbClr val="000000"/>
                        </a:solidFill>
                        <a:effectLst/>
                        <a:latin typeface="Times New Roman"/>
                      </a:endParaRPr>
                    </a:p>
                  </a:txBody>
                  <a:tcPr marL="3385" marR="3385" marT="3385" marB="0" anchor="ctr"/>
                </a:tc>
                <a:tc>
                  <a:txBody>
                    <a:bodyPr/>
                    <a:lstStyle/>
                    <a:p>
                      <a:pPr algn="ctr" fontAlgn="ctr"/>
                      <a:r>
                        <a:rPr lang="ru-RU" sz="650" u="none" strike="noStrike" dirty="0">
                          <a:effectLst/>
                        </a:rPr>
                        <a:t> 3 359,6 </a:t>
                      </a:r>
                      <a:endParaRPr lang="ru-RU" sz="650" b="1" i="0" u="none" strike="noStrike" dirty="0">
                        <a:solidFill>
                          <a:srgbClr val="000000"/>
                        </a:solidFill>
                        <a:effectLst/>
                        <a:latin typeface="Times New Roman"/>
                      </a:endParaRPr>
                    </a:p>
                  </a:txBody>
                  <a:tcPr marL="3385" marR="3385" marT="3385" marB="0" anchor="ctr"/>
                </a:tc>
                <a:tc>
                  <a:txBody>
                    <a:bodyPr/>
                    <a:lstStyle/>
                    <a:p>
                      <a:pPr algn="ctr" fontAlgn="ctr"/>
                      <a:r>
                        <a:rPr lang="ru-RU" sz="650" u="none" strike="noStrike">
                          <a:effectLst/>
                        </a:rPr>
                        <a:t>           25,3 </a:t>
                      </a:r>
                      <a:endParaRPr lang="ru-RU" sz="650" b="0" i="0" u="none" strike="noStrike">
                        <a:effectLst/>
                        <a:latin typeface="Times New Roman"/>
                      </a:endParaRPr>
                    </a:p>
                  </a:txBody>
                  <a:tcPr marL="3385" marR="3385" marT="3385" marB="0" anchor="ctr"/>
                </a:tc>
                <a:tc>
                  <a:txBody>
                    <a:bodyPr/>
                    <a:lstStyle/>
                    <a:p>
                      <a:pPr algn="ctr" fontAlgn="ctr"/>
                      <a:r>
                        <a:rPr lang="ru-RU" sz="650" u="none" strike="noStrike" dirty="0">
                          <a:effectLst/>
                        </a:rPr>
                        <a:t>99,3</a:t>
                      </a:r>
                      <a:endParaRPr lang="ru-RU" sz="650" b="0" i="0" u="none" strike="noStrike" dirty="0">
                        <a:effectLst/>
                        <a:latin typeface="Times New Roman"/>
                      </a:endParaRPr>
                    </a:p>
                  </a:txBody>
                  <a:tcPr marL="3385" marR="3385" marT="3385" marB="0" anchor="ctr"/>
                </a:tc>
              </a:tr>
              <a:tr h="167518">
                <a:tc>
                  <a:txBody>
                    <a:bodyPr/>
                    <a:lstStyle/>
                    <a:p>
                      <a:pPr algn="l" fontAlgn="t"/>
                      <a:r>
                        <a:rPr lang="ru-RU" sz="650" b="1" u="none" strike="noStrike" dirty="0">
                          <a:effectLst/>
                        </a:rPr>
                        <a:t>    Комитет имущественных отношений администрации </a:t>
                      </a:r>
                      <a:r>
                        <a:rPr lang="ru-RU" sz="650" b="1" u="none" strike="noStrike" dirty="0" smtClean="0">
                          <a:effectLst/>
                        </a:rPr>
                        <a:t>ЗАТО  г. Североморск</a:t>
                      </a:r>
                      <a:endParaRPr lang="ru-RU" sz="650" b="1" i="0" u="none" strike="noStrike" dirty="0">
                        <a:solidFill>
                          <a:srgbClr val="000000"/>
                        </a:solidFill>
                        <a:effectLst/>
                        <a:latin typeface="Times New Roman"/>
                      </a:endParaRPr>
                    </a:p>
                  </a:txBody>
                  <a:tcPr marL="3385" marR="3385" marT="3385" marB="0"/>
                </a:tc>
                <a:tc>
                  <a:txBody>
                    <a:bodyPr/>
                    <a:lstStyle/>
                    <a:p>
                      <a:pPr algn="ctr" fontAlgn="t"/>
                      <a:r>
                        <a:rPr lang="ru-RU" sz="650" b="1" u="none" strike="noStrike">
                          <a:effectLst/>
                        </a:rPr>
                        <a:t>913</a:t>
                      </a:r>
                      <a:endParaRPr lang="ru-RU" sz="650" b="1" i="0" u="none" strike="noStrike">
                        <a:solidFill>
                          <a:srgbClr val="000000"/>
                        </a:solidFill>
                        <a:effectLst/>
                        <a:latin typeface="Times New Roman"/>
                      </a:endParaRPr>
                    </a:p>
                  </a:txBody>
                  <a:tcPr marL="3385" marR="3385" marT="3385" marB="0"/>
                </a:tc>
                <a:tc>
                  <a:txBody>
                    <a:bodyPr/>
                    <a:lstStyle/>
                    <a:p>
                      <a:pPr algn="ctr" fontAlgn="t"/>
                      <a:r>
                        <a:rPr lang="ru-RU" sz="650" b="1" u="none" strike="noStrike">
                          <a:effectLst/>
                        </a:rPr>
                        <a:t>0000</a:t>
                      </a:r>
                      <a:endParaRPr lang="ru-RU" sz="650" b="1" i="0" u="none" strike="noStrike">
                        <a:solidFill>
                          <a:srgbClr val="000000"/>
                        </a:solidFill>
                        <a:effectLst/>
                        <a:latin typeface="Times New Roman"/>
                      </a:endParaRPr>
                    </a:p>
                  </a:txBody>
                  <a:tcPr marL="3385" marR="3385" marT="3385" marB="0"/>
                </a:tc>
                <a:tc>
                  <a:txBody>
                    <a:bodyPr/>
                    <a:lstStyle/>
                    <a:p>
                      <a:pPr algn="ctr" fontAlgn="ctr"/>
                      <a:r>
                        <a:rPr lang="ru-RU" sz="650" b="1" u="none" strike="noStrike">
                          <a:effectLst/>
                        </a:rPr>
                        <a:t> 53 522,1 </a:t>
                      </a:r>
                      <a:endParaRPr lang="ru-RU" sz="650" b="1" i="0" u="none" strike="noStrike">
                        <a:solidFill>
                          <a:srgbClr val="000000"/>
                        </a:solidFill>
                        <a:effectLst/>
                        <a:latin typeface="Times New Roman"/>
                      </a:endParaRPr>
                    </a:p>
                  </a:txBody>
                  <a:tcPr marL="3385" marR="3385" marT="3385" marB="0" anchor="ctr"/>
                </a:tc>
                <a:tc>
                  <a:txBody>
                    <a:bodyPr/>
                    <a:lstStyle/>
                    <a:p>
                      <a:pPr algn="ctr" fontAlgn="ctr"/>
                      <a:r>
                        <a:rPr lang="ru-RU" sz="650" b="1" u="none" strike="noStrike" dirty="0">
                          <a:effectLst/>
                        </a:rPr>
                        <a:t> 53 522,1 </a:t>
                      </a:r>
                      <a:endParaRPr lang="ru-RU" sz="650" b="1" i="0" u="none" strike="noStrike" dirty="0">
                        <a:solidFill>
                          <a:srgbClr val="000000"/>
                        </a:solidFill>
                        <a:effectLst/>
                        <a:latin typeface="Times New Roman"/>
                      </a:endParaRPr>
                    </a:p>
                  </a:txBody>
                  <a:tcPr marL="3385" marR="3385" marT="3385" marB="0" anchor="ctr"/>
                </a:tc>
                <a:tc>
                  <a:txBody>
                    <a:bodyPr/>
                    <a:lstStyle/>
                    <a:p>
                      <a:pPr algn="ctr" fontAlgn="ctr"/>
                      <a:r>
                        <a:rPr lang="ru-RU" sz="650" b="1" u="none" strike="noStrike" dirty="0">
                          <a:effectLst/>
                        </a:rPr>
                        <a:t>              -   </a:t>
                      </a:r>
                      <a:endParaRPr lang="ru-RU" sz="650" b="1" i="0" u="none" strike="noStrike" dirty="0">
                        <a:effectLst/>
                        <a:latin typeface="Times New Roman"/>
                      </a:endParaRPr>
                    </a:p>
                  </a:txBody>
                  <a:tcPr marL="3385" marR="3385" marT="3385" marB="0" anchor="ctr"/>
                </a:tc>
                <a:tc>
                  <a:txBody>
                    <a:bodyPr/>
                    <a:lstStyle/>
                    <a:p>
                      <a:pPr algn="ctr" fontAlgn="ctr"/>
                      <a:r>
                        <a:rPr lang="ru-RU" sz="650" b="1" u="none" strike="noStrike" dirty="0">
                          <a:effectLst/>
                        </a:rPr>
                        <a:t>100,0</a:t>
                      </a:r>
                      <a:endParaRPr lang="ru-RU" sz="650" b="1" i="0" u="none" strike="noStrike" dirty="0">
                        <a:effectLst/>
                        <a:latin typeface="Times New Roman"/>
                      </a:endParaRPr>
                    </a:p>
                  </a:txBody>
                  <a:tcPr marL="3385" marR="3385" marT="3385" marB="0" anchor="ctr"/>
                </a:tc>
              </a:tr>
              <a:tr h="98539">
                <a:tc>
                  <a:txBody>
                    <a:bodyPr/>
                    <a:lstStyle/>
                    <a:p>
                      <a:pPr algn="l" fontAlgn="t"/>
                      <a:r>
                        <a:rPr lang="ru-RU" sz="650" u="none" strike="noStrike" dirty="0">
                          <a:effectLst/>
                        </a:rPr>
                        <a:t>      ОБЩЕГОСУДАРСТВЕННЫЕ ВОПРОСЫ</a:t>
                      </a:r>
                      <a:endParaRPr lang="ru-RU" sz="650" b="1" i="0" u="none" strike="noStrike" dirty="0">
                        <a:solidFill>
                          <a:srgbClr val="000000"/>
                        </a:solidFill>
                        <a:effectLst/>
                        <a:latin typeface="Times New Roman"/>
                      </a:endParaRPr>
                    </a:p>
                  </a:txBody>
                  <a:tcPr marL="3385" marR="3385" marT="3385" marB="0"/>
                </a:tc>
                <a:tc>
                  <a:txBody>
                    <a:bodyPr/>
                    <a:lstStyle/>
                    <a:p>
                      <a:pPr algn="ctr" fontAlgn="t"/>
                      <a:r>
                        <a:rPr lang="ru-RU" sz="650" u="none" strike="noStrike" dirty="0">
                          <a:effectLst/>
                        </a:rPr>
                        <a:t>913</a:t>
                      </a:r>
                      <a:endParaRPr lang="ru-RU" sz="650" b="0" i="0" u="none" strike="noStrike" dirty="0">
                        <a:solidFill>
                          <a:srgbClr val="000000"/>
                        </a:solidFill>
                        <a:effectLst/>
                        <a:latin typeface="Times New Roman"/>
                      </a:endParaRPr>
                    </a:p>
                  </a:txBody>
                  <a:tcPr marL="3385" marR="3385" marT="3385" marB="0"/>
                </a:tc>
                <a:tc>
                  <a:txBody>
                    <a:bodyPr/>
                    <a:lstStyle/>
                    <a:p>
                      <a:pPr algn="ctr" fontAlgn="t"/>
                      <a:r>
                        <a:rPr lang="ru-RU" sz="650" u="none" strike="noStrike" dirty="0">
                          <a:effectLst/>
                        </a:rPr>
                        <a:t>0100</a:t>
                      </a:r>
                      <a:endParaRPr lang="ru-RU" sz="650" b="0" i="0" u="none" strike="noStrike" dirty="0">
                        <a:solidFill>
                          <a:srgbClr val="000000"/>
                        </a:solidFill>
                        <a:effectLst/>
                        <a:latin typeface="Times New Roman"/>
                      </a:endParaRPr>
                    </a:p>
                  </a:txBody>
                  <a:tcPr marL="3385" marR="3385" marT="3385" marB="0"/>
                </a:tc>
                <a:tc>
                  <a:txBody>
                    <a:bodyPr/>
                    <a:lstStyle/>
                    <a:p>
                      <a:pPr algn="ctr" fontAlgn="ctr"/>
                      <a:r>
                        <a:rPr lang="ru-RU" sz="650" u="none" strike="noStrike" dirty="0">
                          <a:effectLst/>
                        </a:rPr>
                        <a:t> 14 020,9 </a:t>
                      </a:r>
                      <a:endParaRPr lang="ru-RU" sz="650" b="1" i="0" u="none" strike="noStrike" dirty="0">
                        <a:solidFill>
                          <a:srgbClr val="000000"/>
                        </a:solidFill>
                        <a:effectLst/>
                        <a:latin typeface="Times New Roman"/>
                      </a:endParaRPr>
                    </a:p>
                  </a:txBody>
                  <a:tcPr marL="3385" marR="3385" marT="3385" marB="0" anchor="ctr"/>
                </a:tc>
                <a:tc>
                  <a:txBody>
                    <a:bodyPr/>
                    <a:lstStyle/>
                    <a:p>
                      <a:pPr algn="ctr" fontAlgn="ctr"/>
                      <a:r>
                        <a:rPr lang="ru-RU" sz="650" u="none" strike="noStrike" dirty="0">
                          <a:effectLst/>
                        </a:rPr>
                        <a:t> 14 020,9 </a:t>
                      </a:r>
                      <a:endParaRPr lang="ru-RU" sz="650" b="1" i="0" u="none" strike="noStrike" dirty="0">
                        <a:solidFill>
                          <a:srgbClr val="000000"/>
                        </a:solidFill>
                        <a:effectLst/>
                        <a:latin typeface="Times New Roman"/>
                      </a:endParaRPr>
                    </a:p>
                  </a:txBody>
                  <a:tcPr marL="3385" marR="3385" marT="3385" marB="0" anchor="ctr"/>
                </a:tc>
                <a:tc>
                  <a:txBody>
                    <a:bodyPr/>
                    <a:lstStyle/>
                    <a:p>
                      <a:pPr algn="ctr" fontAlgn="ctr"/>
                      <a:r>
                        <a:rPr lang="ru-RU" sz="650" u="none" strike="noStrike" dirty="0">
                          <a:effectLst/>
                        </a:rPr>
                        <a:t>              -   </a:t>
                      </a:r>
                      <a:endParaRPr lang="ru-RU" sz="650" b="0" i="0" u="none" strike="noStrike" dirty="0">
                        <a:effectLst/>
                        <a:latin typeface="Times New Roman"/>
                      </a:endParaRPr>
                    </a:p>
                  </a:txBody>
                  <a:tcPr marL="3385" marR="3385" marT="3385" marB="0" anchor="ctr"/>
                </a:tc>
                <a:tc>
                  <a:txBody>
                    <a:bodyPr/>
                    <a:lstStyle/>
                    <a:p>
                      <a:pPr algn="ctr" fontAlgn="ctr"/>
                      <a:r>
                        <a:rPr lang="ru-RU" sz="650" u="none" strike="noStrike">
                          <a:effectLst/>
                        </a:rPr>
                        <a:t>100,0</a:t>
                      </a:r>
                      <a:endParaRPr lang="ru-RU" sz="650" b="0" i="0" u="none" strike="noStrike">
                        <a:effectLst/>
                        <a:latin typeface="Times New Roman"/>
                      </a:endParaRPr>
                    </a:p>
                  </a:txBody>
                  <a:tcPr marL="3385" marR="3385" marT="3385" marB="0" anchor="ctr"/>
                </a:tc>
              </a:tr>
              <a:tr h="98539">
                <a:tc>
                  <a:txBody>
                    <a:bodyPr/>
                    <a:lstStyle/>
                    <a:p>
                      <a:pPr algn="l" fontAlgn="t"/>
                      <a:r>
                        <a:rPr lang="ru-RU" sz="650" u="none" strike="noStrike" dirty="0">
                          <a:effectLst/>
                        </a:rPr>
                        <a:t>      НАЦИОНАЛЬНАЯ ЭКОНОМИКА</a:t>
                      </a:r>
                      <a:endParaRPr lang="ru-RU" sz="650" b="1" i="0" u="none" strike="noStrike" dirty="0">
                        <a:solidFill>
                          <a:srgbClr val="000000"/>
                        </a:solidFill>
                        <a:effectLst/>
                        <a:latin typeface="Times New Roman"/>
                      </a:endParaRPr>
                    </a:p>
                  </a:txBody>
                  <a:tcPr marL="3385" marR="3385" marT="3385" marB="0"/>
                </a:tc>
                <a:tc>
                  <a:txBody>
                    <a:bodyPr/>
                    <a:lstStyle/>
                    <a:p>
                      <a:pPr algn="ctr" fontAlgn="t"/>
                      <a:r>
                        <a:rPr lang="ru-RU" sz="650" u="none" strike="noStrike">
                          <a:effectLst/>
                        </a:rPr>
                        <a:t>913</a:t>
                      </a:r>
                      <a:endParaRPr lang="ru-RU" sz="650" b="0" i="0" u="none" strike="noStrike">
                        <a:solidFill>
                          <a:srgbClr val="000000"/>
                        </a:solidFill>
                        <a:effectLst/>
                        <a:latin typeface="Times New Roman"/>
                      </a:endParaRPr>
                    </a:p>
                  </a:txBody>
                  <a:tcPr marL="3385" marR="3385" marT="3385" marB="0"/>
                </a:tc>
                <a:tc>
                  <a:txBody>
                    <a:bodyPr/>
                    <a:lstStyle/>
                    <a:p>
                      <a:pPr algn="ctr" fontAlgn="t"/>
                      <a:r>
                        <a:rPr lang="ru-RU" sz="650" u="none" strike="noStrike">
                          <a:effectLst/>
                        </a:rPr>
                        <a:t>0400</a:t>
                      </a:r>
                      <a:endParaRPr lang="ru-RU" sz="650" b="0" i="0" u="none" strike="noStrike">
                        <a:solidFill>
                          <a:srgbClr val="000000"/>
                        </a:solidFill>
                        <a:effectLst/>
                        <a:latin typeface="Times New Roman"/>
                      </a:endParaRPr>
                    </a:p>
                  </a:txBody>
                  <a:tcPr marL="3385" marR="3385" marT="3385" marB="0"/>
                </a:tc>
                <a:tc>
                  <a:txBody>
                    <a:bodyPr/>
                    <a:lstStyle/>
                    <a:p>
                      <a:pPr algn="ctr" fontAlgn="ctr"/>
                      <a:r>
                        <a:rPr lang="ru-RU" sz="650" u="none" strike="noStrike">
                          <a:effectLst/>
                        </a:rPr>
                        <a:t> 16 648,0 </a:t>
                      </a:r>
                      <a:endParaRPr lang="ru-RU" sz="650" b="1" i="0" u="none" strike="noStrike">
                        <a:solidFill>
                          <a:srgbClr val="000000"/>
                        </a:solidFill>
                        <a:effectLst/>
                        <a:latin typeface="Times New Roman"/>
                      </a:endParaRPr>
                    </a:p>
                  </a:txBody>
                  <a:tcPr marL="3385" marR="3385" marT="3385" marB="0" anchor="ctr"/>
                </a:tc>
                <a:tc>
                  <a:txBody>
                    <a:bodyPr/>
                    <a:lstStyle/>
                    <a:p>
                      <a:pPr algn="ctr" fontAlgn="ctr"/>
                      <a:r>
                        <a:rPr lang="ru-RU" sz="650" u="none" strike="noStrike">
                          <a:effectLst/>
                        </a:rPr>
                        <a:t> 16 648,0 </a:t>
                      </a:r>
                      <a:endParaRPr lang="ru-RU" sz="650" b="1" i="0" u="none" strike="noStrike">
                        <a:solidFill>
                          <a:srgbClr val="000000"/>
                        </a:solidFill>
                        <a:effectLst/>
                        <a:latin typeface="Times New Roman"/>
                      </a:endParaRPr>
                    </a:p>
                  </a:txBody>
                  <a:tcPr marL="3385" marR="3385" marT="3385" marB="0" anchor="ctr"/>
                </a:tc>
                <a:tc>
                  <a:txBody>
                    <a:bodyPr/>
                    <a:lstStyle/>
                    <a:p>
                      <a:pPr algn="ctr" fontAlgn="ctr"/>
                      <a:r>
                        <a:rPr lang="ru-RU" sz="650" u="none" strike="noStrike">
                          <a:effectLst/>
                        </a:rPr>
                        <a:t>              -   </a:t>
                      </a:r>
                      <a:endParaRPr lang="ru-RU" sz="650" b="0" i="0" u="none" strike="noStrike">
                        <a:effectLst/>
                        <a:latin typeface="Times New Roman"/>
                      </a:endParaRPr>
                    </a:p>
                  </a:txBody>
                  <a:tcPr marL="3385" marR="3385" marT="3385" marB="0" anchor="ctr"/>
                </a:tc>
                <a:tc>
                  <a:txBody>
                    <a:bodyPr/>
                    <a:lstStyle/>
                    <a:p>
                      <a:pPr algn="ctr" fontAlgn="ctr"/>
                      <a:r>
                        <a:rPr lang="ru-RU" sz="650" u="none" strike="noStrike" dirty="0">
                          <a:effectLst/>
                        </a:rPr>
                        <a:t>100,0</a:t>
                      </a:r>
                      <a:endParaRPr lang="ru-RU" sz="650" b="0" i="0" u="none" strike="noStrike" dirty="0">
                        <a:effectLst/>
                        <a:latin typeface="Times New Roman"/>
                      </a:endParaRPr>
                    </a:p>
                  </a:txBody>
                  <a:tcPr marL="3385" marR="3385" marT="3385" marB="0" anchor="ctr"/>
                </a:tc>
              </a:tr>
              <a:tr h="157664">
                <a:tc>
                  <a:txBody>
                    <a:bodyPr/>
                    <a:lstStyle/>
                    <a:p>
                      <a:pPr algn="l" fontAlgn="t"/>
                      <a:r>
                        <a:rPr lang="ru-RU" sz="650" u="none" strike="noStrike" dirty="0">
                          <a:effectLst/>
                        </a:rPr>
                        <a:t>      ЖИЛИЩНО-КОММУНАЛЬНОЕ ХОЗЯЙСТВО</a:t>
                      </a:r>
                      <a:endParaRPr lang="ru-RU" sz="650" b="1" i="0" u="none" strike="noStrike" dirty="0">
                        <a:solidFill>
                          <a:srgbClr val="000000"/>
                        </a:solidFill>
                        <a:effectLst/>
                        <a:latin typeface="Times New Roman"/>
                      </a:endParaRPr>
                    </a:p>
                  </a:txBody>
                  <a:tcPr marL="3385" marR="3385" marT="3385" marB="0"/>
                </a:tc>
                <a:tc>
                  <a:txBody>
                    <a:bodyPr/>
                    <a:lstStyle/>
                    <a:p>
                      <a:pPr algn="ctr" fontAlgn="t"/>
                      <a:r>
                        <a:rPr lang="ru-RU" sz="650" u="none" strike="noStrike">
                          <a:effectLst/>
                        </a:rPr>
                        <a:t>913</a:t>
                      </a:r>
                      <a:endParaRPr lang="ru-RU" sz="650" b="0" i="0" u="none" strike="noStrike">
                        <a:solidFill>
                          <a:srgbClr val="000000"/>
                        </a:solidFill>
                        <a:effectLst/>
                        <a:latin typeface="Times New Roman"/>
                      </a:endParaRPr>
                    </a:p>
                  </a:txBody>
                  <a:tcPr marL="3385" marR="3385" marT="3385" marB="0"/>
                </a:tc>
                <a:tc>
                  <a:txBody>
                    <a:bodyPr/>
                    <a:lstStyle/>
                    <a:p>
                      <a:pPr algn="ctr" fontAlgn="t"/>
                      <a:r>
                        <a:rPr lang="ru-RU" sz="650" u="none" strike="noStrike">
                          <a:effectLst/>
                        </a:rPr>
                        <a:t>0500</a:t>
                      </a:r>
                      <a:endParaRPr lang="ru-RU" sz="650" b="0" i="0" u="none" strike="noStrike">
                        <a:solidFill>
                          <a:srgbClr val="000000"/>
                        </a:solidFill>
                        <a:effectLst/>
                        <a:latin typeface="Times New Roman"/>
                      </a:endParaRPr>
                    </a:p>
                  </a:txBody>
                  <a:tcPr marL="3385" marR="3385" marT="3385" marB="0"/>
                </a:tc>
                <a:tc>
                  <a:txBody>
                    <a:bodyPr/>
                    <a:lstStyle/>
                    <a:p>
                      <a:pPr algn="ctr" fontAlgn="ctr"/>
                      <a:r>
                        <a:rPr lang="ru-RU" sz="650" u="none" strike="noStrike">
                          <a:effectLst/>
                        </a:rPr>
                        <a:t> 18 022,0 </a:t>
                      </a:r>
                      <a:endParaRPr lang="ru-RU" sz="650" b="1" i="0" u="none" strike="noStrike">
                        <a:solidFill>
                          <a:srgbClr val="000000"/>
                        </a:solidFill>
                        <a:effectLst/>
                        <a:latin typeface="Times New Roman"/>
                      </a:endParaRPr>
                    </a:p>
                  </a:txBody>
                  <a:tcPr marL="3385" marR="3385" marT="3385" marB="0" anchor="ctr"/>
                </a:tc>
                <a:tc>
                  <a:txBody>
                    <a:bodyPr/>
                    <a:lstStyle/>
                    <a:p>
                      <a:pPr algn="ctr" fontAlgn="ctr"/>
                      <a:r>
                        <a:rPr lang="ru-RU" sz="650" u="none" strike="noStrike">
                          <a:effectLst/>
                        </a:rPr>
                        <a:t> 18 022,0 </a:t>
                      </a:r>
                      <a:endParaRPr lang="ru-RU" sz="650" b="1" i="0" u="none" strike="noStrike">
                        <a:solidFill>
                          <a:srgbClr val="000000"/>
                        </a:solidFill>
                        <a:effectLst/>
                        <a:latin typeface="Times New Roman"/>
                      </a:endParaRPr>
                    </a:p>
                  </a:txBody>
                  <a:tcPr marL="3385" marR="3385" marT="3385" marB="0" anchor="ctr"/>
                </a:tc>
                <a:tc>
                  <a:txBody>
                    <a:bodyPr/>
                    <a:lstStyle/>
                    <a:p>
                      <a:pPr algn="ctr" fontAlgn="ctr"/>
                      <a:r>
                        <a:rPr lang="ru-RU" sz="650" u="none" strike="noStrike">
                          <a:effectLst/>
                        </a:rPr>
                        <a:t>              -   </a:t>
                      </a:r>
                      <a:endParaRPr lang="ru-RU" sz="650" b="0" i="0" u="none" strike="noStrike">
                        <a:effectLst/>
                        <a:latin typeface="Times New Roman"/>
                      </a:endParaRPr>
                    </a:p>
                  </a:txBody>
                  <a:tcPr marL="3385" marR="3385" marT="3385" marB="0" anchor="ctr"/>
                </a:tc>
                <a:tc>
                  <a:txBody>
                    <a:bodyPr/>
                    <a:lstStyle/>
                    <a:p>
                      <a:pPr algn="ctr" fontAlgn="ctr"/>
                      <a:r>
                        <a:rPr lang="ru-RU" sz="650" u="none" strike="noStrike" dirty="0">
                          <a:effectLst/>
                        </a:rPr>
                        <a:t>100,0</a:t>
                      </a:r>
                      <a:endParaRPr lang="ru-RU" sz="650" b="0" i="0" u="none" strike="noStrike" dirty="0">
                        <a:effectLst/>
                        <a:latin typeface="Times New Roman"/>
                      </a:endParaRPr>
                    </a:p>
                  </a:txBody>
                  <a:tcPr marL="3385" marR="3385" marT="3385" marB="0" anchor="ctr"/>
                </a:tc>
              </a:tr>
              <a:tr h="98539">
                <a:tc>
                  <a:txBody>
                    <a:bodyPr/>
                    <a:lstStyle/>
                    <a:p>
                      <a:pPr algn="l" fontAlgn="t"/>
                      <a:r>
                        <a:rPr lang="ru-RU" sz="650" u="none" strike="noStrike" dirty="0">
                          <a:effectLst/>
                        </a:rPr>
                        <a:t>      СОЦИАЛЬНАЯ ПОЛИТИКА</a:t>
                      </a:r>
                      <a:endParaRPr lang="ru-RU" sz="650" b="1" i="0" u="none" strike="noStrike" dirty="0">
                        <a:solidFill>
                          <a:srgbClr val="000000"/>
                        </a:solidFill>
                        <a:effectLst/>
                        <a:latin typeface="Times New Roman"/>
                      </a:endParaRPr>
                    </a:p>
                  </a:txBody>
                  <a:tcPr marL="3385" marR="3385" marT="3385" marB="0"/>
                </a:tc>
                <a:tc>
                  <a:txBody>
                    <a:bodyPr/>
                    <a:lstStyle/>
                    <a:p>
                      <a:pPr algn="ctr" fontAlgn="t"/>
                      <a:r>
                        <a:rPr lang="ru-RU" sz="650" u="none" strike="noStrike">
                          <a:effectLst/>
                        </a:rPr>
                        <a:t>913</a:t>
                      </a:r>
                      <a:endParaRPr lang="ru-RU" sz="650" b="0" i="0" u="none" strike="noStrike">
                        <a:solidFill>
                          <a:srgbClr val="000000"/>
                        </a:solidFill>
                        <a:effectLst/>
                        <a:latin typeface="Times New Roman"/>
                      </a:endParaRPr>
                    </a:p>
                  </a:txBody>
                  <a:tcPr marL="3385" marR="3385" marT="3385" marB="0"/>
                </a:tc>
                <a:tc>
                  <a:txBody>
                    <a:bodyPr/>
                    <a:lstStyle/>
                    <a:p>
                      <a:pPr algn="ctr" fontAlgn="t"/>
                      <a:r>
                        <a:rPr lang="ru-RU" sz="650" u="none" strike="noStrike">
                          <a:effectLst/>
                        </a:rPr>
                        <a:t>1000</a:t>
                      </a:r>
                      <a:endParaRPr lang="ru-RU" sz="650" b="0" i="0" u="none" strike="noStrike">
                        <a:solidFill>
                          <a:srgbClr val="000000"/>
                        </a:solidFill>
                        <a:effectLst/>
                        <a:latin typeface="Times New Roman"/>
                      </a:endParaRPr>
                    </a:p>
                  </a:txBody>
                  <a:tcPr marL="3385" marR="3385" marT="3385" marB="0"/>
                </a:tc>
                <a:tc>
                  <a:txBody>
                    <a:bodyPr/>
                    <a:lstStyle/>
                    <a:p>
                      <a:pPr algn="ctr" fontAlgn="ctr"/>
                      <a:r>
                        <a:rPr lang="ru-RU" sz="650" u="none" strike="noStrike">
                          <a:effectLst/>
                        </a:rPr>
                        <a:t> 4 831,2 </a:t>
                      </a:r>
                      <a:endParaRPr lang="ru-RU" sz="650" b="1" i="0" u="none" strike="noStrike">
                        <a:solidFill>
                          <a:srgbClr val="000000"/>
                        </a:solidFill>
                        <a:effectLst/>
                        <a:latin typeface="Times New Roman"/>
                      </a:endParaRPr>
                    </a:p>
                  </a:txBody>
                  <a:tcPr marL="3385" marR="3385" marT="3385" marB="0" anchor="ctr"/>
                </a:tc>
                <a:tc>
                  <a:txBody>
                    <a:bodyPr/>
                    <a:lstStyle/>
                    <a:p>
                      <a:pPr algn="ctr" fontAlgn="ctr"/>
                      <a:r>
                        <a:rPr lang="ru-RU" sz="650" u="none" strike="noStrike">
                          <a:effectLst/>
                        </a:rPr>
                        <a:t> 4 831,2 </a:t>
                      </a:r>
                      <a:endParaRPr lang="ru-RU" sz="650" b="1" i="0" u="none" strike="noStrike">
                        <a:solidFill>
                          <a:srgbClr val="000000"/>
                        </a:solidFill>
                        <a:effectLst/>
                        <a:latin typeface="Times New Roman"/>
                      </a:endParaRPr>
                    </a:p>
                  </a:txBody>
                  <a:tcPr marL="3385" marR="3385" marT="3385" marB="0" anchor="ctr"/>
                </a:tc>
                <a:tc>
                  <a:txBody>
                    <a:bodyPr/>
                    <a:lstStyle/>
                    <a:p>
                      <a:pPr algn="ctr" fontAlgn="ctr"/>
                      <a:r>
                        <a:rPr lang="ru-RU" sz="650" u="none" strike="noStrike">
                          <a:effectLst/>
                        </a:rPr>
                        <a:t>              -   </a:t>
                      </a:r>
                      <a:endParaRPr lang="ru-RU" sz="650" b="0" i="0" u="none" strike="noStrike">
                        <a:effectLst/>
                        <a:latin typeface="Times New Roman"/>
                      </a:endParaRPr>
                    </a:p>
                  </a:txBody>
                  <a:tcPr marL="3385" marR="3385" marT="3385" marB="0" anchor="ctr"/>
                </a:tc>
                <a:tc>
                  <a:txBody>
                    <a:bodyPr/>
                    <a:lstStyle/>
                    <a:p>
                      <a:pPr algn="ctr" fontAlgn="ctr"/>
                      <a:r>
                        <a:rPr lang="ru-RU" sz="650" u="none" strike="noStrike" dirty="0">
                          <a:effectLst/>
                        </a:rPr>
                        <a:t>100,0</a:t>
                      </a:r>
                      <a:endParaRPr lang="ru-RU" sz="650" b="0" i="0" u="none" strike="noStrike" dirty="0">
                        <a:effectLst/>
                        <a:latin typeface="Times New Roman"/>
                      </a:endParaRPr>
                    </a:p>
                  </a:txBody>
                  <a:tcPr marL="3385" marR="3385" marT="3385" marB="0" anchor="ctr"/>
                </a:tc>
              </a:tr>
              <a:tr h="93658">
                <a:tc gridSpan="3">
                  <a:txBody>
                    <a:bodyPr/>
                    <a:lstStyle/>
                    <a:p>
                      <a:pPr algn="l" fontAlgn="b"/>
                      <a:r>
                        <a:rPr lang="ru-RU" sz="650" u="none" strike="noStrike" dirty="0">
                          <a:effectLst/>
                        </a:rPr>
                        <a:t>ВСЕГО РАСХОДОВ:</a:t>
                      </a:r>
                      <a:endParaRPr lang="ru-RU" sz="650" b="1" i="0" u="none" strike="noStrike" dirty="0">
                        <a:solidFill>
                          <a:srgbClr val="000000"/>
                        </a:solidFill>
                        <a:effectLst/>
                        <a:latin typeface="Times New Roman"/>
                      </a:endParaRPr>
                    </a:p>
                  </a:txBody>
                  <a:tcPr marL="3385" marR="3385" marT="3385" marB="0" anchor="b"/>
                </a:tc>
                <a:tc hMerge="1">
                  <a:txBody>
                    <a:bodyPr/>
                    <a:lstStyle/>
                    <a:p>
                      <a:endParaRPr lang="ru-RU"/>
                    </a:p>
                  </a:txBody>
                  <a:tcPr/>
                </a:tc>
                <a:tc hMerge="1">
                  <a:txBody>
                    <a:bodyPr/>
                    <a:lstStyle/>
                    <a:p>
                      <a:endParaRPr lang="ru-RU"/>
                    </a:p>
                  </a:txBody>
                  <a:tcPr/>
                </a:tc>
                <a:tc>
                  <a:txBody>
                    <a:bodyPr/>
                    <a:lstStyle/>
                    <a:p>
                      <a:pPr algn="ctr" fontAlgn="ctr"/>
                      <a:r>
                        <a:rPr lang="ru-RU" sz="650" u="none" strike="noStrike">
                          <a:effectLst/>
                        </a:rPr>
                        <a:t> 2 558 127,9 </a:t>
                      </a:r>
                      <a:endParaRPr lang="ru-RU" sz="650" b="1" i="0" u="none" strike="noStrike">
                        <a:solidFill>
                          <a:srgbClr val="000000"/>
                        </a:solidFill>
                        <a:effectLst/>
                        <a:latin typeface="Times New Roman"/>
                      </a:endParaRPr>
                    </a:p>
                  </a:txBody>
                  <a:tcPr marL="3385" marR="3385" marT="3385" marB="0" anchor="ctr"/>
                </a:tc>
                <a:tc>
                  <a:txBody>
                    <a:bodyPr/>
                    <a:lstStyle/>
                    <a:p>
                      <a:pPr algn="ctr" fontAlgn="ctr"/>
                      <a:r>
                        <a:rPr lang="ru-RU" sz="650" u="none" strike="noStrike">
                          <a:effectLst/>
                        </a:rPr>
                        <a:t> 2 486 230,5 </a:t>
                      </a:r>
                      <a:endParaRPr lang="ru-RU" sz="650" b="1" i="0" u="none" strike="noStrike">
                        <a:solidFill>
                          <a:srgbClr val="000000"/>
                        </a:solidFill>
                        <a:effectLst/>
                        <a:latin typeface="Times New Roman"/>
                      </a:endParaRPr>
                    </a:p>
                  </a:txBody>
                  <a:tcPr marL="3385" marR="3385" marT="3385" marB="0" anchor="ctr"/>
                </a:tc>
                <a:tc>
                  <a:txBody>
                    <a:bodyPr/>
                    <a:lstStyle/>
                    <a:p>
                      <a:pPr algn="ctr" fontAlgn="ctr"/>
                      <a:r>
                        <a:rPr lang="ru-RU" sz="650" u="none" strike="noStrike">
                          <a:effectLst/>
                        </a:rPr>
                        <a:t>     71 897,5 </a:t>
                      </a:r>
                      <a:endParaRPr lang="ru-RU" sz="650" b="0" i="0" u="none" strike="noStrike">
                        <a:effectLst/>
                        <a:latin typeface="Times New Roman"/>
                      </a:endParaRPr>
                    </a:p>
                  </a:txBody>
                  <a:tcPr marL="3385" marR="3385" marT="3385" marB="0" anchor="ctr"/>
                </a:tc>
                <a:tc>
                  <a:txBody>
                    <a:bodyPr/>
                    <a:lstStyle/>
                    <a:p>
                      <a:pPr algn="ctr" fontAlgn="ctr"/>
                      <a:r>
                        <a:rPr lang="ru-RU" sz="650" u="none" strike="noStrike" dirty="0">
                          <a:effectLst/>
                        </a:rPr>
                        <a:t>97,2</a:t>
                      </a:r>
                      <a:endParaRPr lang="ru-RU" sz="650" b="0" i="0" u="none" strike="noStrike" dirty="0">
                        <a:effectLst/>
                        <a:latin typeface="Times New Roman"/>
                      </a:endParaRPr>
                    </a:p>
                  </a:txBody>
                  <a:tcPr marL="3385" marR="3385" marT="3385" marB="0" anchor="ctr"/>
                </a:tc>
              </a:tr>
            </a:tbl>
          </a:graphicData>
        </a:graphic>
      </p:graphicFrame>
    </p:spTree>
    <p:extLst>
      <p:ext uri="{BB962C8B-B14F-4D97-AF65-F5344CB8AC3E}">
        <p14:creationId xmlns:p14="http://schemas.microsoft.com/office/powerpoint/2010/main" val="16584919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35611" y="763761"/>
            <a:ext cx="5554982" cy="707886"/>
          </a:xfrm>
          <a:prstGeom prst="rect">
            <a:avLst/>
          </a:prstGeom>
          <a:solidFill>
            <a:schemeClr val="accent2">
              <a:lumMod val="40000"/>
              <a:lumOff val="60000"/>
            </a:schemeClr>
          </a:solidFill>
          <a:effectLst>
            <a:softEdge rad="127000"/>
          </a:effectLst>
        </p:spPr>
        <p:txBody>
          <a:bodyPr wrap="none" rtlCol="0">
            <a:spAutoFit/>
          </a:bodyPr>
          <a:lstStyle/>
          <a:p>
            <a:pPr algn="ctr"/>
            <a:r>
              <a:rPr lang="ru-RU" sz="2000" dirty="0" smtClean="0"/>
              <a:t>Исполнение расходов бюджета в разрезе</a:t>
            </a:r>
          </a:p>
          <a:p>
            <a:pPr algn="ctr"/>
            <a:r>
              <a:rPr lang="ru-RU" sz="2000" dirty="0" smtClean="0"/>
              <a:t> муниципальных программ ЗАТО г. Североморск</a:t>
            </a:r>
            <a:endParaRPr lang="ru-RU" sz="2000" dirty="0"/>
          </a:p>
        </p:txBody>
      </p:sp>
      <p:graphicFrame>
        <p:nvGraphicFramePr>
          <p:cNvPr id="3" name="Таблица 2"/>
          <p:cNvGraphicFramePr>
            <a:graphicFrameLocks noGrp="1"/>
          </p:cNvGraphicFramePr>
          <p:nvPr>
            <p:extLst>
              <p:ext uri="{D42A27DB-BD31-4B8C-83A1-F6EECF244321}">
                <p14:modId xmlns:p14="http://schemas.microsoft.com/office/powerpoint/2010/main" val="3597095207"/>
              </p:ext>
            </p:extLst>
          </p:nvPr>
        </p:nvGraphicFramePr>
        <p:xfrm>
          <a:off x="1043609" y="1628800"/>
          <a:ext cx="6912766" cy="4362179"/>
        </p:xfrm>
        <a:graphic>
          <a:graphicData uri="http://schemas.openxmlformats.org/drawingml/2006/table">
            <a:tbl>
              <a:tblPr>
                <a:effectLst>
                  <a:innerShdw blurRad="114300">
                    <a:prstClr val="black"/>
                  </a:innerShdw>
                </a:effectLst>
                <a:tableStyleId>{5C22544A-7EE6-4342-B048-85BDC9FD1C3A}</a:tableStyleId>
              </a:tblPr>
              <a:tblGrid>
                <a:gridCol w="2592287"/>
                <a:gridCol w="1008112"/>
                <a:gridCol w="864096"/>
                <a:gridCol w="864096"/>
                <a:gridCol w="1584175"/>
              </a:tblGrid>
              <a:tr h="580237">
                <a:tc>
                  <a:txBody>
                    <a:bodyPr/>
                    <a:lstStyle/>
                    <a:p>
                      <a:pPr algn="ctr" fontAlgn="ctr"/>
                      <a:r>
                        <a:rPr lang="ru-RU" sz="1000" b="1" u="none" strike="noStrike" dirty="0">
                          <a:effectLst/>
                          <a:latin typeface="Times New Roman" pitchFamily="18" charset="0"/>
                          <a:cs typeface="Times New Roman" pitchFamily="18" charset="0"/>
                        </a:rPr>
                        <a:t>Наименование показателя</a:t>
                      </a:r>
                      <a:endParaRPr lang="ru-RU" sz="1000" b="1" i="0" u="none" strike="noStrike" dirty="0">
                        <a:solidFill>
                          <a:srgbClr val="000000"/>
                        </a:solidFill>
                        <a:effectLst/>
                        <a:latin typeface="Times New Roman" pitchFamily="18" charset="0"/>
                        <a:cs typeface="Times New Roman" pitchFamily="18" charset="0"/>
                      </a:endParaRPr>
                    </a:p>
                  </a:txBody>
                  <a:tcPr marL="8702" marR="8702" marT="8702" marB="0" anchor="ctr"/>
                </a:tc>
                <a:tc>
                  <a:txBody>
                    <a:bodyPr/>
                    <a:lstStyle/>
                    <a:p>
                      <a:pPr algn="ctr" fontAlgn="ctr"/>
                      <a:r>
                        <a:rPr lang="ru-RU" sz="1000" b="1" u="none" strike="noStrike" dirty="0" smtClean="0">
                          <a:effectLst/>
                          <a:latin typeface="Times New Roman" pitchFamily="18" charset="0"/>
                          <a:cs typeface="Times New Roman" pitchFamily="18" charset="0"/>
                        </a:rPr>
                        <a:t>Утверждено</a:t>
                      </a:r>
                      <a:endParaRPr lang="ru-RU" sz="1000" b="1" i="0" u="none" strike="noStrike" dirty="0">
                        <a:solidFill>
                          <a:srgbClr val="000000"/>
                        </a:solidFill>
                        <a:effectLst/>
                        <a:latin typeface="Times New Roman" pitchFamily="18" charset="0"/>
                        <a:cs typeface="Times New Roman" pitchFamily="18" charset="0"/>
                      </a:endParaRPr>
                    </a:p>
                  </a:txBody>
                  <a:tcPr marL="8702" marR="8702" marT="8702" marB="0" anchor="ctr"/>
                </a:tc>
                <a:tc>
                  <a:txBody>
                    <a:bodyPr/>
                    <a:lstStyle/>
                    <a:p>
                      <a:pPr algn="ctr" fontAlgn="ctr"/>
                      <a:r>
                        <a:rPr lang="ru-RU" sz="1000" b="1" u="none" strike="noStrike" dirty="0">
                          <a:effectLst/>
                          <a:latin typeface="Times New Roman" pitchFamily="18" charset="0"/>
                          <a:cs typeface="Times New Roman" pitchFamily="18" charset="0"/>
                        </a:rPr>
                        <a:t>Исполнено</a:t>
                      </a:r>
                      <a:endParaRPr lang="ru-RU" sz="1000" b="1" i="0" u="none" strike="noStrike" dirty="0">
                        <a:solidFill>
                          <a:srgbClr val="000000"/>
                        </a:solidFill>
                        <a:effectLst/>
                        <a:latin typeface="Times New Roman" pitchFamily="18" charset="0"/>
                        <a:cs typeface="Times New Roman" pitchFamily="18" charset="0"/>
                      </a:endParaRPr>
                    </a:p>
                  </a:txBody>
                  <a:tcPr marL="8702" marR="8702" marT="8702" marB="0" anchor="ctr"/>
                </a:tc>
                <a:tc>
                  <a:txBody>
                    <a:bodyPr/>
                    <a:lstStyle/>
                    <a:p>
                      <a:pPr algn="ctr" fontAlgn="ctr"/>
                      <a:r>
                        <a:rPr lang="ru-RU" sz="1000" b="1" u="none" strike="noStrike" dirty="0">
                          <a:effectLst/>
                          <a:latin typeface="Times New Roman" pitchFamily="18" charset="0"/>
                          <a:cs typeface="Times New Roman" pitchFamily="18" charset="0"/>
                        </a:rPr>
                        <a:t>% исполнения</a:t>
                      </a:r>
                      <a:endParaRPr lang="ru-RU" sz="1000" b="1" i="0" u="none" strike="noStrike" dirty="0">
                        <a:effectLst/>
                        <a:latin typeface="Times New Roman" pitchFamily="18" charset="0"/>
                        <a:cs typeface="Times New Roman" pitchFamily="18" charset="0"/>
                      </a:endParaRPr>
                    </a:p>
                  </a:txBody>
                  <a:tcPr marL="8702" marR="8702" marT="8702" marB="0" anchor="ctr"/>
                </a:tc>
                <a:tc>
                  <a:txBody>
                    <a:bodyPr/>
                    <a:lstStyle/>
                    <a:p>
                      <a:pPr algn="ctr" fontAlgn="ctr"/>
                      <a:r>
                        <a:rPr lang="ru-RU" sz="1000" b="1" i="0" u="none" strike="noStrike" dirty="0" smtClean="0">
                          <a:effectLst/>
                          <a:latin typeface="Times New Roman" pitchFamily="18" charset="0"/>
                          <a:cs typeface="Times New Roman" pitchFamily="18" charset="0"/>
                        </a:rPr>
                        <a:t>Оценка эффективности</a:t>
                      </a:r>
                      <a:endParaRPr lang="ru-RU" sz="1000" b="1" i="0" u="none" strike="noStrike" dirty="0">
                        <a:effectLst/>
                        <a:latin typeface="Times New Roman" pitchFamily="18" charset="0"/>
                        <a:cs typeface="Times New Roman" pitchFamily="18" charset="0"/>
                      </a:endParaRPr>
                    </a:p>
                  </a:txBody>
                  <a:tcPr marL="8702" marR="8702" marT="8702" marB="0" anchor="ctr"/>
                </a:tc>
              </a:tr>
              <a:tr h="402614">
                <a:tc>
                  <a:txBody>
                    <a:bodyPr/>
                    <a:lstStyle/>
                    <a:p>
                      <a:pPr algn="l" fontAlgn="t"/>
                      <a:r>
                        <a:rPr lang="ru-RU" sz="1000" u="none" strike="noStrike" dirty="0">
                          <a:effectLst/>
                          <a:latin typeface="Times New Roman" pitchFamily="18" charset="0"/>
                          <a:cs typeface="Times New Roman" pitchFamily="18" charset="0"/>
                        </a:rPr>
                        <a:t>    Муниципальная программа "Улучшение качества и безопасности жизни населения" на 2014 - 2020 годы</a:t>
                      </a:r>
                      <a:endParaRPr lang="ru-RU" sz="1000" b="1" i="0" u="none" strike="noStrike" dirty="0">
                        <a:solidFill>
                          <a:srgbClr val="000000"/>
                        </a:solidFill>
                        <a:effectLst/>
                        <a:latin typeface="Times New Roman" pitchFamily="18" charset="0"/>
                        <a:cs typeface="Times New Roman" pitchFamily="18" charset="0"/>
                      </a:endParaRPr>
                    </a:p>
                  </a:txBody>
                  <a:tcPr marL="8702" marR="8702" marT="8702" marB="0"/>
                </a:tc>
                <a:tc>
                  <a:txBody>
                    <a:bodyPr/>
                    <a:lstStyle/>
                    <a:p>
                      <a:pPr algn="ctr" fontAlgn="ctr"/>
                      <a:r>
                        <a:rPr lang="ru-RU" sz="1000" u="none" strike="noStrike" dirty="0">
                          <a:effectLst/>
                          <a:latin typeface="Times New Roman" pitchFamily="18" charset="0"/>
                          <a:cs typeface="Times New Roman" pitchFamily="18" charset="0"/>
                        </a:rPr>
                        <a:t>24 014,4</a:t>
                      </a:r>
                      <a:endParaRPr lang="ru-RU" sz="1000" b="1" i="0" u="none" strike="noStrike" dirty="0">
                        <a:solidFill>
                          <a:srgbClr val="000000"/>
                        </a:solidFill>
                        <a:effectLst/>
                        <a:latin typeface="Times New Roman" pitchFamily="18" charset="0"/>
                        <a:cs typeface="Times New Roman" pitchFamily="18" charset="0"/>
                      </a:endParaRPr>
                    </a:p>
                  </a:txBody>
                  <a:tcPr marL="8702" marR="8702" marT="8702" marB="0" anchor="ctr"/>
                </a:tc>
                <a:tc>
                  <a:txBody>
                    <a:bodyPr/>
                    <a:lstStyle/>
                    <a:p>
                      <a:pPr algn="ctr" fontAlgn="ctr"/>
                      <a:r>
                        <a:rPr lang="ru-RU" sz="1000" u="none" strike="noStrike" dirty="0">
                          <a:effectLst/>
                          <a:latin typeface="Times New Roman" pitchFamily="18" charset="0"/>
                          <a:cs typeface="Times New Roman" pitchFamily="18" charset="0"/>
                        </a:rPr>
                        <a:t>23 804,7</a:t>
                      </a:r>
                      <a:endParaRPr lang="ru-RU" sz="1000" b="1" i="0" u="none" strike="noStrike" dirty="0">
                        <a:solidFill>
                          <a:srgbClr val="000000"/>
                        </a:solidFill>
                        <a:effectLst/>
                        <a:latin typeface="Times New Roman" pitchFamily="18" charset="0"/>
                        <a:cs typeface="Times New Roman" pitchFamily="18" charset="0"/>
                      </a:endParaRPr>
                    </a:p>
                  </a:txBody>
                  <a:tcPr marL="8702" marR="8702" marT="8702" marB="0" anchor="ctr"/>
                </a:tc>
                <a:tc>
                  <a:txBody>
                    <a:bodyPr/>
                    <a:lstStyle/>
                    <a:p>
                      <a:pPr algn="ctr" fontAlgn="ctr"/>
                      <a:r>
                        <a:rPr lang="ru-RU" sz="1000" u="none" strike="noStrike" dirty="0">
                          <a:effectLst/>
                          <a:latin typeface="Times New Roman" pitchFamily="18" charset="0"/>
                          <a:cs typeface="Times New Roman" pitchFamily="18" charset="0"/>
                        </a:rPr>
                        <a:t>99,1</a:t>
                      </a:r>
                      <a:endParaRPr lang="ru-RU" sz="1000" b="0" i="0" u="none" strike="noStrike" dirty="0">
                        <a:effectLst/>
                        <a:latin typeface="Times New Roman" pitchFamily="18" charset="0"/>
                        <a:cs typeface="Times New Roman" pitchFamily="18" charset="0"/>
                      </a:endParaRPr>
                    </a:p>
                  </a:txBody>
                  <a:tcPr marL="8702" marR="8702" marT="8702" marB="0" anchor="ctr"/>
                </a:tc>
                <a:tc>
                  <a:txBody>
                    <a:bodyPr/>
                    <a:lstStyle/>
                    <a:p>
                      <a:pPr algn="ctr" fontAlgn="ctr"/>
                      <a:r>
                        <a:rPr lang="ru-RU" sz="1000" b="0" i="0" u="none" strike="noStrike" dirty="0" smtClean="0">
                          <a:effectLst/>
                          <a:latin typeface="Times New Roman" pitchFamily="18" charset="0"/>
                          <a:cs typeface="Times New Roman" pitchFamily="18" charset="0"/>
                        </a:rPr>
                        <a:t>Полное финансирование. Целевые индикаторы в целом достигнуты</a:t>
                      </a:r>
                      <a:endParaRPr lang="ru-RU" sz="1000" b="0" i="0" u="none" strike="noStrike" dirty="0">
                        <a:effectLst/>
                        <a:latin typeface="Times New Roman" pitchFamily="18" charset="0"/>
                        <a:cs typeface="Times New Roman" pitchFamily="18" charset="0"/>
                      </a:endParaRPr>
                    </a:p>
                  </a:txBody>
                  <a:tcPr marL="8702" marR="8702" marT="8702" marB="0" anchor="ctr"/>
                </a:tc>
              </a:tr>
              <a:tr h="580237">
                <a:tc>
                  <a:txBody>
                    <a:bodyPr/>
                    <a:lstStyle/>
                    <a:p>
                      <a:pPr algn="l" fontAlgn="t"/>
                      <a:r>
                        <a:rPr lang="ru-RU" sz="1000" u="none" strike="noStrike" dirty="0">
                          <a:effectLst/>
                          <a:latin typeface="Times New Roman" pitchFamily="18" charset="0"/>
                          <a:cs typeface="Times New Roman" pitchFamily="18" charset="0"/>
                        </a:rPr>
                        <a:t>    Муниципальная программа "Развитие конкурентоспособной экономики ЗАТО г. Североморск" на 2014  - 2020 годы</a:t>
                      </a:r>
                      <a:endParaRPr lang="ru-RU" sz="1000" b="1" i="0" u="none" strike="noStrike" dirty="0">
                        <a:solidFill>
                          <a:srgbClr val="000000"/>
                        </a:solidFill>
                        <a:effectLst/>
                        <a:latin typeface="Times New Roman" pitchFamily="18" charset="0"/>
                        <a:cs typeface="Times New Roman" pitchFamily="18" charset="0"/>
                      </a:endParaRPr>
                    </a:p>
                  </a:txBody>
                  <a:tcPr marL="8702" marR="8702" marT="8702" marB="0"/>
                </a:tc>
                <a:tc>
                  <a:txBody>
                    <a:bodyPr/>
                    <a:lstStyle/>
                    <a:p>
                      <a:pPr algn="ctr" fontAlgn="ctr"/>
                      <a:r>
                        <a:rPr lang="ru-RU" sz="1000" u="none" strike="noStrike">
                          <a:effectLst/>
                          <a:latin typeface="Times New Roman" pitchFamily="18" charset="0"/>
                          <a:cs typeface="Times New Roman" pitchFamily="18" charset="0"/>
                        </a:rPr>
                        <a:t>2 160,0</a:t>
                      </a:r>
                      <a:endParaRPr lang="ru-RU" sz="1000" b="1" i="0" u="none" strike="noStrike">
                        <a:solidFill>
                          <a:srgbClr val="000000"/>
                        </a:solidFill>
                        <a:effectLst/>
                        <a:latin typeface="Times New Roman" pitchFamily="18" charset="0"/>
                        <a:cs typeface="Times New Roman" pitchFamily="18" charset="0"/>
                      </a:endParaRPr>
                    </a:p>
                  </a:txBody>
                  <a:tcPr marL="8702" marR="8702" marT="8702" marB="0" anchor="ctr"/>
                </a:tc>
                <a:tc>
                  <a:txBody>
                    <a:bodyPr/>
                    <a:lstStyle/>
                    <a:p>
                      <a:pPr algn="ctr" fontAlgn="ctr"/>
                      <a:r>
                        <a:rPr lang="ru-RU" sz="1000" u="none" strike="noStrike">
                          <a:effectLst/>
                          <a:latin typeface="Times New Roman" pitchFamily="18" charset="0"/>
                          <a:cs typeface="Times New Roman" pitchFamily="18" charset="0"/>
                        </a:rPr>
                        <a:t>1 250,0</a:t>
                      </a:r>
                      <a:endParaRPr lang="ru-RU" sz="1000" b="1" i="0" u="none" strike="noStrike">
                        <a:solidFill>
                          <a:srgbClr val="000000"/>
                        </a:solidFill>
                        <a:effectLst/>
                        <a:latin typeface="Times New Roman" pitchFamily="18" charset="0"/>
                        <a:cs typeface="Times New Roman" pitchFamily="18" charset="0"/>
                      </a:endParaRPr>
                    </a:p>
                  </a:txBody>
                  <a:tcPr marL="8702" marR="8702" marT="8702" marB="0" anchor="ctr"/>
                </a:tc>
                <a:tc>
                  <a:txBody>
                    <a:bodyPr/>
                    <a:lstStyle/>
                    <a:p>
                      <a:pPr algn="ctr" fontAlgn="ctr"/>
                      <a:r>
                        <a:rPr lang="ru-RU" sz="1000" u="none" strike="noStrike">
                          <a:effectLst/>
                          <a:latin typeface="Times New Roman" pitchFamily="18" charset="0"/>
                          <a:cs typeface="Times New Roman" pitchFamily="18" charset="0"/>
                        </a:rPr>
                        <a:t>57,9</a:t>
                      </a:r>
                      <a:endParaRPr lang="ru-RU" sz="1000" b="0" i="0" u="none" strike="noStrike">
                        <a:effectLst/>
                        <a:latin typeface="Times New Roman" pitchFamily="18" charset="0"/>
                        <a:cs typeface="Times New Roman" pitchFamily="18" charset="0"/>
                      </a:endParaRPr>
                    </a:p>
                  </a:txBody>
                  <a:tcPr marL="8702" marR="8702" marT="8702"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ru-RU" sz="1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Полное финансирование. Целевые индикаторы в целом достигнуты</a:t>
                      </a:r>
                    </a:p>
                    <a:p>
                      <a:pPr algn="ctr" fontAlgn="ctr"/>
                      <a:endParaRPr lang="ru-RU" sz="1000" b="0" i="0" u="none" strike="noStrike" dirty="0">
                        <a:effectLst/>
                        <a:latin typeface="Times New Roman" pitchFamily="18" charset="0"/>
                        <a:cs typeface="Times New Roman" pitchFamily="18" charset="0"/>
                      </a:endParaRPr>
                    </a:p>
                  </a:txBody>
                  <a:tcPr marL="8702" marR="8702" marT="8702" marB="0" anchor="ctr"/>
                </a:tc>
              </a:tr>
              <a:tr h="758401">
                <a:tc>
                  <a:txBody>
                    <a:bodyPr/>
                    <a:lstStyle/>
                    <a:p>
                      <a:pPr algn="l" fontAlgn="t"/>
                      <a:r>
                        <a:rPr lang="ru-RU" sz="1000" u="none" strike="noStrike">
                          <a:effectLst/>
                          <a:latin typeface="Times New Roman" pitchFamily="18" charset="0"/>
                          <a:cs typeface="Times New Roman" pitchFamily="18" charset="0"/>
                        </a:rPr>
                        <a:t>    Муниципальная программа "Развитие муниципального управления и гражданского общества в ЗАТО г. Североморск" на 2014 - 2020 годы</a:t>
                      </a:r>
                      <a:endParaRPr lang="ru-RU" sz="1000" b="1" i="0" u="none" strike="noStrike">
                        <a:solidFill>
                          <a:srgbClr val="000000"/>
                        </a:solidFill>
                        <a:effectLst/>
                        <a:latin typeface="Times New Roman" pitchFamily="18" charset="0"/>
                        <a:cs typeface="Times New Roman" pitchFamily="18" charset="0"/>
                      </a:endParaRPr>
                    </a:p>
                  </a:txBody>
                  <a:tcPr marL="8702" marR="8702" marT="8702" marB="0"/>
                </a:tc>
                <a:tc>
                  <a:txBody>
                    <a:bodyPr/>
                    <a:lstStyle/>
                    <a:p>
                      <a:pPr algn="ctr" fontAlgn="ctr"/>
                      <a:r>
                        <a:rPr lang="ru-RU" sz="1000" u="none" strike="noStrike">
                          <a:effectLst/>
                          <a:latin typeface="Times New Roman" pitchFamily="18" charset="0"/>
                          <a:cs typeface="Times New Roman" pitchFamily="18" charset="0"/>
                        </a:rPr>
                        <a:t>16 644,2</a:t>
                      </a:r>
                      <a:endParaRPr lang="ru-RU" sz="1000" b="1" i="0" u="none" strike="noStrike">
                        <a:solidFill>
                          <a:srgbClr val="000000"/>
                        </a:solidFill>
                        <a:effectLst/>
                        <a:latin typeface="Times New Roman" pitchFamily="18" charset="0"/>
                        <a:cs typeface="Times New Roman" pitchFamily="18" charset="0"/>
                      </a:endParaRPr>
                    </a:p>
                  </a:txBody>
                  <a:tcPr marL="8702" marR="8702" marT="8702" marB="0" anchor="ctr"/>
                </a:tc>
                <a:tc>
                  <a:txBody>
                    <a:bodyPr/>
                    <a:lstStyle/>
                    <a:p>
                      <a:pPr algn="ctr" fontAlgn="ctr"/>
                      <a:r>
                        <a:rPr lang="ru-RU" sz="1000" u="none" strike="noStrike">
                          <a:effectLst/>
                          <a:latin typeface="Times New Roman" pitchFamily="18" charset="0"/>
                          <a:cs typeface="Times New Roman" pitchFamily="18" charset="0"/>
                        </a:rPr>
                        <a:t>16 009,4</a:t>
                      </a:r>
                      <a:endParaRPr lang="ru-RU" sz="1000" b="1" i="0" u="none" strike="noStrike">
                        <a:solidFill>
                          <a:srgbClr val="000000"/>
                        </a:solidFill>
                        <a:effectLst/>
                        <a:latin typeface="Times New Roman" pitchFamily="18" charset="0"/>
                        <a:cs typeface="Times New Roman" pitchFamily="18" charset="0"/>
                      </a:endParaRPr>
                    </a:p>
                  </a:txBody>
                  <a:tcPr marL="8702" marR="8702" marT="8702" marB="0" anchor="ctr"/>
                </a:tc>
                <a:tc>
                  <a:txBody>
                    <a:bodyPr/>
                    <a:lstStyle/>
                    <a:p>
                      <a:pPr algn="ctr" fontAlgn="ctr"/>
                      <a:r>
                        <a:rPr lang="ru-RU" sz="1000" u="none" strike="noStrike">
                          <a:effectLst/>
                          <a:latin typeface="Times New Roman" pitchFamily="18" charset="0"/>
                          <a:cs typeface="Times New Roman" pitchFamily="18" charset="0"/>
                        </a:rPr>
                        <a:t>96,2</a:t>
                      </a:r>
                      <a:endParaRPr lang="ru-RU" sz="1000" b="0" i="0" u="none" strike="noStrike">
                        <a:effectLst/>
                        <a:latin typeface="Times New Roman" pitchFamily="18" charset="0"/>
                        <a:cs typeface="Times New Roman" pitchFamily="18" charset="0"/>
                      </a:endParaRPr>
                    </a:p>
                  </a:txBody>
                  <a:tcPr marL="8702" marR="8702" marT="8702"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ru-RU" sz="1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Полное финансирование. Целевые индикаторы в целом достигнуты</a:t>
                      </a:r>
                    </a:p>
                    <a:p>
                      <a:pPr algn="ctr" fontAlgn="ctr"/>
                      <a:endParaRPr lang="ru-RU" sz="1000" b="0" i="0" u="none" strike="noStrike" dirty="0">
                        <a:effectLst/>
                        <a:latin typeface="Times New Roman" pitchFamily="18" charset="0"/>
                        <a:cs typeface="Times New Roman" pitchFamily="18" charset="0"/>
                      </a:endParaRPr>
                    </a:p>
                  </a:txBody>
                  <a:tcPr marL="8702" marR="8702" marT="8702" marB="0" anchor="ctr"/>
                </a:tc>
              </a:tr>
              <a:tr h="571761">
                <a:tc>
                  <a:txBody>
                    <a:bodyPr/>
                    <a:lstStyle/>
                    <a:p>
                      <a:pPr algn="l" fontAlgn="t"/>
                      <a:r>
                        <a:rPr lang="ru-RU" sz="1000" u="none" strike="noStrike">
                          <a:effectLst/>
                          <a:latin typeface="Times New Roman" pitchFamily="18" charset="0"/>
                          <a:cs typeface="Times New Roman" pitchFamily="18" charset="0"/>
                        </a:rPr>
                        <a:t>    Муниципальная программа "Обеспечение комфортной городской среды в ЗАТО г. Североморск" на 2014 - 2020 годы</a:t>
                      </a:r>
                      <a:endParaRPr lang="ru-RU" sz="1000" b="1" i="0" u="none" strike="noStrike">
                        <a:solidFill>
                          <a:srgbClr val="000000"/>
                        </a:solidFill>
                        <a:effectLst/>
                        <a:latin typeface="Times New Roman" pitchFamily="18" charset="0"/>
                        <a:cs typeface="Times New Roman" pitchFamily="18" charset="0"/>
                      </a:endParaRPr>
                    </a:p>
                  </a:txBody>
                  <a:tcPr marL="8702" marR="8702" marT="8702" marB="0"/>
                </a:tc>
                <a:tc>
                  <a:txBody>
                    <a:bodyPr/>
                    <a:lstStyle/>
                    <a:p>
                      <a:pPr algn="ctr" fontAlgn="ctr"/>
                      <a:r>
                        <a:rPr lang="ru-RU" sz="1000" u="none" strike="noStrike" dirty="0">
                          <a:effectLst/>
                          <a:latin typeface="Times New Roman" pitchFamily="18" charset="0"/>
                          <a:cs typeface="Times New Roman" pitchFamily="18" charset="0"/>
                        </a:rPr>
                        <a:t>278 402,0</a:t>
                      </a:r>
                      <a:endParaRPr lang="ru-RU" sz="1000" b="1" i="0" u="none" strike="noStrike" dirty="0">
                        <a:solidFill>
                          <a:srgbClr val="000000"/>
                        </a:solidFill>
                        <a:effectLst/>
                        <a:latin typeface="Times New Roman" pitchFamily="18" charset="0"/>
                        <a:cs typeface="Times New Roman" pitchFamily="18" charset="0"/>
                      </a:endParaRPr>
                    </a:p>
                  </a:txBody>
                  <a:tcPr marL="8702" marR="8702" marT="8702" marB="0" anchor="ctr"/>
                </a:tc>
                <a:tc>
                  <a:txBody>
                    <a:bodyPr/>
                    <a:lstStyle/>
                    <a:p>
                      <a:pPr algn="ctr" fontAlgn="ctr"/>
                      <a:r>
                        <a:rPr lang="ru-RU" sz="1000" u="none" strike="noStrike">
                          <a:effectLst/>
                          <a:latin typeface="Times New Roman" pitchFamily="18" charset="0"/>
                          <a:cs typeface="Times New Roman" pitchFamily="18" charset="0"/>
                        </a:rPr>
                        <a:t>259 471,9</a:t>
                      </a:r>
                      <a:endParaRPr lang="ru-RU" sz="1000" b="1" i="0" u="none" strike="noStrike">
                        <a:solidFill>
                          <a:srgbClr val="000000"/>
                        </a:solidFill>
                        <a:effectLst/>
                        <a:latin typeface="Times New Roman" pitchFamily="18" charset="0"/>
                        <a:cs typeface="Times New Roman" pitchFamily="18" charset="0"/>
                      </a:endParaRPr>
                    </a:p>
                  </a:txBody>
                  <a:tcPr marL="8702" marR="8702" marT="8702" marB="0" anchor="ctr"/>
                </a:tc>
                <a:tc>
                  <a:txBody>
                    <a:bodyPr/>
                    <a:lstStyle/>
                    <a:p>
                      <a:pPr algn="ctr" fontAlgn="ctr"/>
                      <a:r>
                        <a:rPr lang="ru-RU" sz="1000" u="none" strike="noStrike">
                          <a:effectLst/>
                          <a:latin typeface="Times New Roman" pitchFamily="18" charset="0"/>
                          <a:cs typeface="Times New Roman" pitchFamily="18" charset="0"/>
                        </a:rPr>
                        <a:t>93,2</a:t>
                      </a:r>
                      <a:endParaRPr lang="ru-RU" sz="1000" b="0" i="0" u="none" strike="noStrike">
                        <a:effectLst/>
                        <a:latin typeface="Times New Roman" pitchFamily="18" charset="0"/>
                        <a:cs typeface="Times New Roman" pitchFamily="18" charset="0"/>
                      </a:endParaRPr>
                    </a:p>
                  </a:txBody>
                  <a:tcPr marL="8702" marR="8702" marT="8702"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ru-RU" sz="1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Полное финансирование. Целевые индикаторы в целом достигнуты</a:t>
                      </a:r>
                    </a:p>
                    <a:p>
                      <a:pPr algn="ctr" fontAlgn="ctr"/>
                      <a:endParaRPr lang="ru-RU" sz="1000" b="0" i="0" u="none" strike="noStrike" dirty="0">
                        <a:effectLst/>
                        <a:latin typeface="Times New Roman" pitchFamily="18" charset="0"/>
                        <a:cs typeface="Times New Roman" pitchFamily="18" charset="0"/>
                      </a:endParaRPr>
                    </a:p>
                  </a:txBody>
                  <a:tcPr marL="8702" marR="8702" marT="8702" marB="0" anchor="ctr"/>
                </a:tc>
              </a:tr>
              <a:tr h="571761">
                <a:tc>
                  <a:txBody>
                    <a:bodyPr/>
                    <a:lstStyle/>
                    <a:p>
                      <a:pPr algn="l" fontAlgn="t"/>
                      <a:r>
                        <a:rPr lang="ru-RU" sz="1000" u="none" strike="noStrike">
                          <a:effectLst/>
                          <a:latin typeface="Times New Roman" pitchFamily="18" charset="0"/>
                          <a:cs typeface="Times New Roman" pitchFamily="18" charset="0"/>
                        </a:rPr>
                        <a:t>    Муниципальная программа "Развитие образования ЗАТО г. Североморск" на 2014 - 2020 годы</a:t>
                      </a:r>
                      <a:endParaRPr lang="ru-RU" sz="1000" b="1" i="0" u="none" strike="noStrike">
                        <a:solidFill>
                          <a:srgbClr val="000000"/>
                        </a:solidFill>
                        <a:effectLst/>
                        <a:latin typeface="Times New Roman" pitchFamily="18" charset="0"/>
                        <a:cs typeface="Times New Roman" pitchFamily="18" charset="0"/>
                      </a:endParaRPr>
                    </a:p>
                  </a:txBody>
                  <a:tcPr marL="8702" marR="8702" marT="8702" marB="0"/>
                </a:tc>
                <a:tc>
                  <a:txBody>
                    <a:bodyPr/>
                    <a:lstStyle/>
                    <a:p>
                      <a:pPr algn="ctr" fontAlgn="ctr"/>
                      <a:r>
                        <a:rPr lang="ru-RU" sz="1000" u="none" strike="noStrike">
                          <a:effectLst/>
                          <a:latin typeface="Times New Roman" pitchFamily="18" charset="0"/>
                          <a:cs typeface="Times New Roman" pitchFamily="18" charset="0"/>
                        </a:rPr>
                        <a:t>1 429 047,9</a:t>
                      </a:r>
                      <a:endParaRPr lang="ru-RU" sz="1000" b="1" i="0" u="none" strike="noStrike">
                        <a:solidFill>
                          <a:srgbClr val="000000"/>
                        </a:solidFill>
                        <a:effectLst/>
                        <a:latin typeface="Times New Roman" pitchFamily="18" charset="0"/>
                        <a:cs typeface="Times New Roman" pitchFamily="18" charset="0"/>
                      </a:endParaRPr>
                    </a:p>
                  </a:txBody>
                  <a:tcPr marL="8702" marR="8702" marT="8702" marB="0" anchor="ctr"/>
                </a:tc>
                <a:tc>
                  <a:txBody>
                    <a:bodyPr/>
                    <a:lstStyle/>
                    <a:p>
                      <a:pPr algn="ctr" fontAlgn="ctr"/>
                      <a:r>
                        <a:rPr lang="ru-RU" sz="1000" u="none" strike="noStrike">
                          <a:effectLst/>
                          <a:latin typeface="Times New Roman" pitchFamily="18" charset="0"/>
                          <a:cs typeface="Times New Roman" pitchFamily="18" charset="0"/>
                        </a:rPr>
                        <a:t>1 414 411,3</a:t>
                      </a:r>
                      <a:endParaRPr lang="ru-RU" sz="1000" b="1" i="0" u="none" strike="noStrike">
                        <a:solidFill>
                          <a:srgbClr val="000000"/>
                        </a:solidFill>
                        <a:effectLst/>
                        <a:latin typeface="Times New Roman" pitchFamily="18" charset="0"/>
                        <a:cs typeface="Times New Roman" pitchFamily="18" charset="0"/>
                      </a:endParaRPr>
                    </a:p>
                  </a:txBody>
                  <a:tcPr marL="8702" marR="8702" marT="8702" marB="0" anchor="ctr"/>
                </a:tc>
                <a:tc>
                  <a:txBody>
                    <a:bodyPr/>
                    <a:lstStyle/>
                    <a:p>
                      <a:pPr algn="ctr" fontAlgn="ctr"/>
                      <a:r>
                        <a:rPr lang="ru-RU" sz="1000" u="none" strike="noStrike">
                          <a:effectLst/>
                          <a:latin typeface="Times New Roman" pitchFamily="18" charset="0"/>
                          <a:cs typeface="Times New Roman" pitchFamily="18" charset="0"/>
                        </a:rPr>
                        <a:t>99,0</a:t>
                      </a:r>
                      <a:endParaRPr lang="ru-RU" sz="1000" b="0" i="0" u="none" strike="noStrike">
                        <a:effectLst/>
                        <a:latin typeface="Times New Roman" pitchFamily="18" charset="0"/>
                        <a:cs typeface="Times New Roman" pitchFamily="18" charset="0"/>
                      </a:endParaRPr>
                    </a:p>
                  </a:txBody>
                  <a:tcPr marL="8702" marR="8702" marT="8702"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ru-RU" sz="1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Полное финансирование. Целевые индикаторы в целом достигнуты</a:t>
                      </a:r>
                    </a:p>
                    <a:p>
                      <a:pPr algn="ctr" fontAlgn="ctr"/>
                      <a:endParaRPr lang="ru-RU" sz="1000" b="0" i="0" u="none" strike="noStrike" dirty="0">
                        <a:effectLst/>
                        <a:latin typeface="Times New Roman" pitchFamily="18" charset="0"/>
                        <a:cs typeface="Times New Roman" pitchFamily="18" charset="0"/>
                      </a:endParaRPr>
                    </a:p>
                  </a:txBody>
                  <a:tcPr marL="8702" marR="8702" marT="8702" marB="0" anchor="ctr"/>
                </a:tc>
              </a:tr>
              <a:tr h="402614">
                <a:tc>
                  <a:txBody>
                    <a:bodyPr/>
                    <a:lstStyle/>
                    <a:p>
                      <a:pPr algn="l" fontAlgn="t"/>
                      <a:r>
                        <a:rPr lang="ru-RU" sz="1000" u="none" strike="noStrike" dirty="0">
                          <a:effectLst/>
                          <a:latin typeface="Times New Roman" pitchFamily="18" charset="0"/>
                          <a:cs typeface="Times New Roman" pitchFamily="18" charset="0"/>
                        </a:rPr>
                        <a:t>    Муниципальная программа "Культура ЗАТО г. Североморск" на 2014 - 2020 годы</a:t>
                      </a:r>
                      <a:endParaRPr lang="ru-RU" sz="1000" b="1" i="0" u="none" strike="noStrike" dirty="0">
                        <a:solidFill>
                          <a:srgbClr val="000000"/>
                        </a:solidFill>
                        <a:effectLst/>
                        <a:latin typeface="Times New Roman" pitchFamily="18" charset="0"/>
                        <a:cs typeface="Times New Roman" pitchFamily="18" charset="0"/>
                      </a:endParaRPr>
                    </a:p>
                  </a:txBody>
                  <a:tcPr marL="8702" marR="8702" marT="8702" marB="0"/>
                </a:tc>
                <a:tc>
                  <a:txBody>
                    <a:bodyPr/>
                    <a:lstStyle/>
                    <a:p>
                      <a:pPr algn="ctr" fontAlgn="ctr"/>
                      <a:r>
                        <a:rPr lang="ru-RU" sz="1000" u="none" strike="noStrike">
                          <a:effectLst/>
                          <a:latin typeface="Times New Roman" pitchFamily="18" charset="0"/>
                          <a:cs typeface="Times New Roman" pitchFamily="18" charset="0"/>
                        </a:rPr>
                        <a:t>277 416,4</a:t>
                      </a:r>
                      <a:endParaRPr lang="ru-RU" sz="1000" b="1" i="0" u="none" strike="noStrike">
                        <a:solidFill>
                          <a:srgbClr val="000000"/>
                        </a:solidFill>
                        <a:effectLst/>
                        <a:latin typeface="Times New Roman" pitchFamily="18" charset="0"/>
                        <a:cs typeface="Times New Roman" pitchFamily="18" charset="0"/>
                      </a:endParaRPr>
                    </a:p>
                  </a:txBody>
                  <a:tcPr marL="8702" marR="8702" marT="8702" marB="0" anchor="ctr"/>
                </a:tc>
                <a:tc>
                  <a:txBody>
                    <a:bodyPr/>
                    <a:lstStyle/>
                    <a:p>
                      <a:pPr algn="ctr" fontAlgn="ctr"/>
                      <a:r>
                        <a:rPr lang="ru-RU" sz="1000" u="none" strike="noStrike">
                          <a:effectLst/>
                          <a:latin typeface="Times New Roman" pitchFamily="18" charset="0"/>
                          <a:cs typeface="Times New Roman" pitchFamily="18" charset="0"/>
                        </a:rPr>
                        <a:t>277 325,3</a:t>
                      </a:r>
                      <a:endParaRPr lang="ru-RU" sz="1000" b="1" i="0" u="none" strike="noStrike">
                        <a:solidFill>
                          <a:srgbClr val="000000"/>
                        </a:solidFill>
                        <a:effectLst/>
                        <a:latin typeface="Times New Roman" pitchFamily="18" charset="0"/>
                        <a:cs typeface="Times New Roman" pitchFamily="18" charset="0"/>
                      </a:endParaRPr>
                    </a:p>
                  </a:txBody>
                  <a:tcPr marL="8702" marR="8702" marT="8702" marB="0" anchor="ctr"/>
                </a:tc>
                <a:tc>
                  <a:txBody>
                    <a:bodyPr/>
                    <a:lstStyle/>
                    <a:p>
                      <a:pPr algn="ctr" fontAlgn="ctr"/>
                      <a:r>
                        <a:rPr lang="ru-RU" sz="1000" u="none" strike="noStrike">
                          <a:effectLst/>
                          <a:latin typeface="Times New Roman" pitchFamily="18" charset="0"/>
                          <a:cs typeface="Times New Roman" pitchFamily="18" charset="0"/>
                        </a:rPr>
                        <a:t>100,0</a:t>
                      </a:r>
                      <a:endParaRPr lang="ru-RU" sz="1000" b="0" i="0" u="none" strike="noStrike">
                        <a:effectLst/>
                        <a:latin typeface="Times New Roman" pitchFamily="18" charset="0"/>
                        <a:cs typeface="Times New Roman" pitchFamily="18" charset="0"/>
                      </a:endParaRPr>
                    </a:p>
                  </a:txBody>
                  <a:tcPr marL="8702" marR="8702" marT="8702"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ru-RU" sz="1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Полное финансирование. Целевые индикаторы в целом достигнуты</a:t>
                      </a:r>
                      <a:endParaRPr lang="ru-RU" sz="1000" b="0" i="0" u="none" strike="noStrike" dirty="0">
                        <a:effectLst/>
                        <a:latin typeface="Times New Roman" pitchFamily="18" charset="0"/>
                        <a:cs typeface="Times New Roman" pitchFamily="18" charset="0"/>
                      </a:endParaRPr>
                    </a:p>
                  </a:txBody>
                  <a:tcPr marL="8702" marR="8702" marT="8702" marB="0" anchor="ctr"/>
                </a:tc>
              </a:tr>
              <a:tr h="236831">
                <a:tc>
                  <a:txBody>
                    <a:bodyPr/>
                    <a:lstStyle/>
                    <a:p>
                      <a:pPr algn="l" fontAlgn="b"/>
                      <a:r>
                        <a:rPr lang="ru-RU" sz="1000" b="1" u="none" strike="noStrike">
                          <a:effectLst/>
                          <a:latin typeface="Times New Roman" pitchFamily="18" charset="0"/>
                          <a:cs typeface="Times New Roman" pitchFamily="18" charset="0"/>
                        </a:rPr>
                        <a:t>ВСЕГО РАСХОДОВ:</a:t>
                      </a:r>
                      <a:endParaRPr lang="ru-RU" sz="1000" b="1" i="0" u="none" strike="noStrike">
                        <a:solidFill>
                          <a:srgbClr val="000000"/>
                        </a:solidFill>
                        <a:effectLst/>
                        <a:latin typeface="Times New Roman" pitchFamily="18" charset="0"/>
                        <a:cs typeface="Times New Roman" pitchFamily="18" charset="0"/>
                      </a:endParaRPr>
                    </a:p>
                  </a:txBody>
                  <a:tcPr marL="8702" marR="8702" marT="8702" marB="0" anchor="b"/>
                </a:tc>
                <a:tc>
                  <a:txBody>
                    <a:bodyPr/>
                    <a:lstStyle/>
                    <a:p>
                      <a:pPr algn="ctr" fontAlgn="ctr"/>
                      <a:r>
                        <a:rPr lang="ru-RU" sz="1000" b="1" u="none" strike="noStrike">
                          <a:effectLst/>
                          <a:latin typeface="Times New Roman" pitchFamily="18" charset="0"/>
                          <a:cs typeface="Times New Roman" pitchFamily="18" charset="0"/>
                        </a:rPr>
                        <a:t>2 027 684,8</a:t>
                      </a:r>
                      <a:endParaRPr lang="ru-RU" sz="1000" b="1" i="0" u="none" strike="noStrike">
                        <a:solidFill>
                          <a:srgbClr val="000000"/>
                        </a:solidFill>
                        <a:effectLst/>
                        <a:latin typeface="Times New Roman" pitchFamily="18" charset="0"/>
                        <a:cs typeface="Times New Roman" pitchFamily="18" charset="0"/>
                      </a:endParaRPr>
                    </a:p>
                  </a:txBody>
                  <a:tcPr marL="8702" marR="8702" marT="8702" marB="0" anchor="ctr"/>
                </a:tc>
                <a:tc>
                  <a:txBody>
                    <a:bodyPr/>
                    <a:lstStyle/>
                    <a:p>
                      <a:pPr algn="ctr" fontAlgn="ctr"/>
                      <a:r>
                        <a:rPr lang="ru-RU" sz="1000" b="1" u="none" strike="noStrike">
                          <a:effectLst/>
                          <a:latin typeface="Times New Roman" pitchFamily="18" charset="0"/>
                          <a:cs typeface="Times New Roman" pitchFamily="18" charset="0"/>
                        </a:rPr>
                        <a:t>1 992 272,6</a:t>
                      </a:r>
                      <a:endParaRPr lang="ru-RU" sz="1000" b="1" i="0" u="none" strike="noStrike">
                        <a:solidFill>
                          <a:srgbClr val="000000"/>
                        </a:solidFill>
                        <a:effectLst/>
                        <a:latin typeface="Times New Roman" pitchFamily="18" charset="0"/>
                        <a:cs typeface="Times New Roman" pitchFamily="18" charset="0"/>
                      </a:endParaRPr>
                    </a:p>
                  </a:txBody>
                  <a:tcPr marL="8702" marR="8702" marT="8702" marB="0" anchor="ctr"/>
                </a:tc>
                <a:tc>
                  <a:txBody>
                    <a:bodyPr/>
                    <a:lstStyle/>
                    <a:p>
                      <a:pPr algn="ctr" fontAlgn="ctr"/>
                      <a:r>
                        <a:rPr lang="ru-RU" sz="1000" b="1" u="none" strike="noStrike" dirty="0">
                          <a:effectLst/>
                          <a:latin typeface="Times New Roman" pitchFamily="18" charset="0"/>
                          <a:cs typeface="Times New Roman" pitchFamily="18" charset="0"/>
                        </a:rPr>
                        <a:t>98,3</a:t>
                      </a:r>
                      <a:endParaRPr lang="ru-RU" sz="1000" b="1" i="0" u="none" strike="noStrike" dirty="0">
                        <a:effectLst/>
                        <a:latin typeface="Times New Roman" pitchFamily="18" charset="0"/>
                        <a:cs typeface="Times New Roman" pitchFamily="18" charset="0"/>
                      </a:endParaRPr>
                    </a:p>
                  </a:txBody>
                  <a:tcPr marL="8702" marR="8702" marT="8702" marB="0" anchor="ctr"/>
                </a:tc>
                <a:tc>
                  <a:txBody>
                    <a:bodyPr/>
                    <a:lstStyle/>
                    <a:p>
                      <a:pPr algn="ctr" fontAlgn="ctr"/>
                      <a:endParaRPr lang="ru-RU" sz="1000" b="0" i="0" u="none" strike="noStrike" dirty="0">
                        <a:effectLst/>
                        <a:latin typeface="Times New Roman" pitchFamily="18" charset="0"/>
                        <a:cs typeface="Times New Roman" pitchFamily="18" charset="0"/>
                      </a:endParaRPr>
                    </a:p>
                  </a:txBody>
                  <a:tcPr marL="8702" marR="8702" marT="8702" marB="0" anchor="ctr"/>
                </a:tc>
              </a:tr>
            </a:tbl>
          </a:graphicData>
        </a:graphic>
      </p:graphicFrame>
    </p:spTree>
    <p:extLst>
      <p:ext uri="{BB962C8B-B14F-4D97-AF65-F5344CB8AC3E}">
        <p14:creationId xmlns:p14="http://schemas.microsoft.com/office/powerpoint/2010/main" val="182668024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0954" y="764704"/>
            <a:ext cx="7776864" cy="523220"/>
          </a:xfrm>
          <a:prstGeom prst="rect">
            <a:avLst/>
          </a:prstGeom>
          <a:solidFill>
            <a:schemeClr val="accent2">
              <a:lumMod val="20000"/>
              <a:lumOff val="80000"/>
            </a:schemeClr>
          </a:solidFill>
          <a:effectLst>
            <a:softEdge rad="63500"/>
          </a:effectLst>
        </p:spPr>
        <p:txBody>
          <a:bodyPr wrap="square" rtlCol="0">
            <a:spAutoFit/>
          </a:bodyPr>
          <a:lstStyle/>
          <a:p>
            <a:pPr lvl="0" algn="ctr" fontAlgn="t"/>
            <a:r>
              <a:rPr lang="ru-RU" sz="1400" b="1" dirty="0">
                <a:solidFill>
                  <a:srgbClr val="000000"/>
                </a:solidFill>
                <a:latin typeface="+mj-lt"/>
              </a:rPr>
              <a:t>Муниципальная программа </a:t>
            </a:r>
            <a:endParaRPr lang="ru-RU" sz="1400" b="1" dirty="0" smtClean="0">
              <a:solidFill>
                <a:srgbClr val="000000"/>
              </a:solidFill>
              <a:latin typeface="+mj-lt"/>
            </a:endParaRPr>
          </a:p>
          <a:p>
            <a:pPr lvl="0" algn="ctr" fontAlgn="t"/>
            <a:r>
              <a:rPr lang="ru-RU" sz="1400" b="1" dirty="0" smtClean="0">
                <a:solidFill>
                  <a:srgbClr val="000000"/>
                </a:solidFill>
                <a:latin typeface="+mj-lt"/>
              </a:rPr>
              <a:t>"</a:t>
            </a:r>
            <a:r>
              <a:rPr lang="ru-RU" sz="1400" b="1" dirty="0">
                <a:solidFill>
                  <a:srgbClr val="000000"/>
                </a:solidFill>
                <a:latin typeface="+mj-lt"/>
              </a:rPr>
              <a:t>Улучшение качества и безопасности жизни населения" </a:t>
            </a:r>
            <a:endParaRPr lang="ru-RU" sz="1400" b="1" dirty="0" smtClean="0">
              <a:solidFill>
                <a:srgbClr val="000000"/>
              </a:solidFill>
              <a:latin typeface="+mj-lt"/>
            </a:endParaRPr>
          </a:p>
        </p:txBody>
      </p:sp>
      <p:graphicFrame>
        <p:nvGraphicFramePr>
          <p:cNvPr id="4" name="Таблица 3"/>
          <p:cNvGraphicFramePr>
            <a:graphicFrameLocks noGrp="1"/>
          </p:cNvGraphicFramePr>
          <p:nvPr>
            <p:extLst>
              <p:ext uri="{D42A27DB-BD31-4B8C-83A1-F6EECF244321}">
                <p14:modId xmlns:p14="http://schemas.microsoft.com/office/powerpoint/2010/main" val="202112060"/>
              </p:ext>
            </p:extLst>
          </p:nvPr>
        </p:nvGraphicFramePr>
        <p:xfrm>
          <a:off x="1115615" y="1484784"/>
          <a:ext cx="7128794" cy="4270559"/>
        </p:xfrm>
        <a:graphic>
          <a:graphicData uri="http://schemas.openxmlformats.org/drawingml/2006/table">
            <a:tbl>
              <a:tblPr>
                <a:effectLst>
                  <a:innerShdw blurRad="114300">
                    <a:prstClr val="black"/>
                  </a:innerShdw>
                </a:effectLst>
                <a:tableStyleId>{5C22544A-7EE6-4342-B048-85BDC9FD1C3A}</a:tableStyleId>
              </a:tblPr>
              <a:tblGrid>
                <a:gridCol w="4680129"/>
                <a:gridCol w="900617"/>
                <a:gridCol w="766790"/>
                <a:gridCol w="781258"/>
              </a:tblGrid>
              <a:tr h="516685">
                <a:tc>
                  <a:txBody>
                    <a:bodyPr/>
                    <a:lstStyle/>
                    <a:p>
                      <a:pPr algn="ctr" fontAlgn="ctr"/>
                      <a:r>
                        <a:rPr lang="ru-RU" sz="1000" b="1" u="none" strike="noStrike" dirty="0">
                          <a:effectLst/>
                        </a:rPr>
                        <a:t>Наименование показателя</a:t>
                      </a:r>
                      <a:endParaRPr lang="ru-RU" sz="1000" b="1" i="0" u="none" strike="noStrike" dirty="0">
                        <a:solidFill>
                          <a:srgbClr val="000000"/>
                        </a:solidFill>
                        <a:effectLst/>
                        <a:latin typeface="Times New Roman"/>
                      </a:endParaRPr>
                    </a:p>
                  </a:txBody>
                  <a:tcPr marL="8702" marR="8702" marT="8702" marB="0" anchor="ctr"/>
                </a:tc>
                <a:tc>
                  <a:txBody>
                    <a:bodyPr/>
                    <a:lstStyle/>
                    <a:p>
                      <a:pPr algn="ctr" fontAlgn="ctr"/>
                      <a:r>
                        <a:rPr lang="ru-RU" sz="1000" b="1" u="none" strike="noStrike" dirty="0" smtClean="0">
                          <a:effectLst/>
                        </a:rPr>
                        <a:t>Утверждено</a:t>
                      </a:r>
                      <a:endParaRPr lang="ru-RU" sz="1000" b="1" i="0" u="none" strike="noStrike" dirty="0">
                        <a:solidFill>
                          <a:srgbClr val="000000"/>
                        </a:solidFill>
                        <a:effectLst/>
                        <a:latin typeface="Times New Roman"/>
                      </a:endParaRPr>
                    </a:p>
                  </a:txBody>
                  <a:tcPr marL="8702" marR="8702" marT="8702" marB="0" anchor="ctr"/>
                </a:tc>
                <a:tc>
                  <a:txBody>
                    <a:bodyPr/>
                    <a:lstStyle/>
                    <a:p>
                      <a:pPr algn="ctr" fontAlgn="ctr"/>
                      <a:r>
                        <a:rPr lang="ru-RU" sz="1000" b="1" u="none" strike="noStrike" dirty="0">
                          <a:effectLst/>
                        </a:rPr>
                        <a:t>Исполнено</a:t>
                      </a:r>
                      <a:endParaRPr lang="ru-RU" sz="1000" b="1" i="0" u="none" strike="noStrike" dirty="0">
                        <a:solidFill>
                          <a:srgbClr val="000000"/>
                        </a:solidFill>
                        <a:effectLst/>
                        <a:latin typeface="Times New Roman"/>
                      </a:endParaRPr>
                    </a:p>
                  </a:txBody>
                  <a:tcPr marL="8702" marR="8702" marT="8702" marB="0" anchor="ctr"/>
                </a:tc>
                <a:tc>
                  <a:txBody>
                    <a:bodyPr/>
                    <a:lstStyle/>
                    <a:p>
                      <a:pPr algn="ctr" fontAlgn="ctr"/>
                      <a:r>
                        <a:rPr lang="ru-RU" sz="1000" b="1" u="none" strike="noStrike" dirty="0">
                          <a:effectLst/>
                        </a:rPr>
                        <a:t>% исполнения</a:t>
                      </a:r>
                      <a:endParaRPr lang="ru-RU" sz="1000" b="1" i="0" u="none" strike="noStrike" dirty="0">
                        <a:effectLst/>
                        <a:latin typeface="Times New Roman"/>
                      </a:endParaRPr>
                    </a:p>
                  </a:txBody>
                  <a:tcPr marL="8702" marR="8702" marT="8702" marB="0" anchor="ctr"/>
                </a:tc>
              </a:tr>
              <a:tr h="358516">
                <a:tc>
                  <a:txBody>
                    <a:bodyPr/>
                    <a:lstStyle/>
                    <a:p>
                      <a:pPr algn="l" fontAlgn="t"/>
                      <a:r>
                        <a:rPr lang="ru-RU" sz="1000" b="1" u="none" strike="noStrike">
                          <a:effectLst/>
                        </a:rPr>
                        <a:t>    Муниципальная программа "Улучшение качества и безопасности жизни населения" на 2014 - 2020 годы</a:t>
                      </a:r>
                      <a:endParaRPr lang="ru-RU" sz="1000" b="1" i="0" u="none" strike="noStrike">
                        <a:solidFill>
                          <a:srgbClr val="000000"/>
                        </a:solidFill>
                        <a:effectLst/>
                        <a:latin typeface="Times New Roman"/>
                      </a:endParaRPr>
                    </a:p>
                  </a:txBody>
                  <a:tcPr marL="8702" marR="8702" marT="8702" marB="0"/>
                </a:tc>
                <a:tc>
                  <a:txBody>
                    <a:bodyPr/>
                    <a:lstStyle/>
                    <a:p>
                      <a:pPr algn="ctr" fontAlgn="ctr"/>
                      <a:r>
                        <a:rPr lang="ru-RU" sz="1000" b="1" u="none" strike="noStrike">
                          <a:effectLst/>
                        </a:rPr>
                        <a:t>24 014,4</a:t>
                      </a:r>
                      <a:endParaRPr lang="ru-RU" sz="1000" b="1" i="0" u="none" strike="noStrike">
                        <a:solidFill>
                          <a:srgbClr val="000000"/>
                        </a:solidFill>
                        <a:effectLst/>
                        <a:latin typeface="Times New Roman"/>
                      </a:endParaRPr>
                    </a:p>
                  </a:txBody>
                  <a:tcPr marL="8702" marR="8702" marT="8702" marB="0" anchor="ctr"/>
                </a:tc>
                <a:tc>
                  <a:txBody>
                    <a:bodyPr/>
                    <a:lstStyle/>
                    <a:p>
                      <a:pPr algn="ctr" fontAlgn="ctr"/>
                      <a:r>
                        <a:rPr lang="ru-RU" sz="1000" b="1" u="none" strike="noStrike" dirty="0">
                          <a:effectLst/>
                        </a:rPr>
                        <a:t>23 804,7</a:t>
                      </a:r>
                      <a:endParaRPr lang="ru-RU" sz="1000" b="1" i="0" u="none" strike="noStrike" dirty="0">
                        <a:solidFill>
                          <a:srgbClr val="000000"/>
                        </a:solidFill>
                        <a:effectLst/>
                        <a:latin typeface="Times New Roman"/>
                      </a:endParaRPr>
                    </a:p>
                  </a:txBody>
                  <a:tcPr marL="8702" marR="8702" marT="8702" marB="0" anchor="ctr"/>
                </a:tc>
                <a:tc>
                  <a:txBody>
                    <a:bodyPr/>
                    <a:lstStyle/>
                    <a:p>
                      <a:pPr algn="ctr" fontAlgn="ctr"/>
                      <a:r>
                        <a:rPr lang="ru-RU" sz="1000" b="1" u="none" strike="noStrike" dirty="0">
                          <a:effectLst/>
                        </a:rPr>
                        <a:t>99,1</a:t>
                      </a:r>
                      <a:endParaRPr lang="ru-RU" sz="1000" b="1" i="0" u="none" strike="noStrike" dirty="0">
                        <a:effectLst/>
                        <a:latin typeface="Times New Roman"/>
                      </a:endParaRPr>
                    </a:p>
                  </a:txBody>
                  <a:tcPr marL="8702" marR="8702" marT="8702" marB="0" anchor="ctr"/>
                </a:tc>
              </a:tr>
              <a:tr h="347972">
                <a:tc>
                  <a:txBody>
                    <a:bodyPr/>
                    <a:lstStyle/>
                    <a:p>
                      <a:pPr algn="l" fontAlgn="t"/>
                      <a:r>
                        <a:rPr lang="ru-RU" sz="1000" u="none" strike="noStrike" dirty="0">
                          <a:effectLst/>
                        </a:rPr>
                        <a:t>      Подпрограмма "Молодежь Североморска" 2014 - 2020 годы</a:t>
                      </a:r>
                      <a:endParaRPr lang="ru-RU" sz="1000" b="1" i="0" u="none" strike="noStrike" dirty="0">
                        <a:solidFill>
                          <a:srgbClr val="000000"/>
                        </a:solidFill>
                        <a:effectLst/>
                        <a:latin typeface="Times New Roman"/>
                      </a:endParaRPr>
                    </a:p>
                  </a:txBody>
                  <a:tcPr marL="8702" marR="8702" marT="8702" marB="0"/>
                </a:tc>
                <a:tc>
                  <a:txBody>
                    <a:bodyPr/>
                    <a:lstStyle/>
                    <a:p>
                      <a:pPr algn="ctr" fontAlgn="ctr"/>
                      <a:r>
                        <a:rPr lang="ru-RU" sz="1000" u="none" strike="noStrike">
                          <a:effectLst/>
                        </a:rPr>
                        <a:t>1 760,2</a:t>
                      </a:r>
                      <a:endParaRPr lang="ru-RU" sz="1000" b="1" i="0" u="none" strike="noStrike">
                        <a:solidFill>
                          <a:srgbClr val="000000"/>
                        </a:solidFill>
                        <a:effectLst/>
                        <a:latin typeface="Times New Roman"/>
                      </a:endParaRPr>
                    </a:p>
                  </a:txBody>
                  <a:tcPr marL="8702" marR="8702" marT="8702" marB="0" anchor="ctr"/>
                </a:tc>
                <a:tc>
                  <a:txBody>
                    <a:bodyPr/>
                    <a:lstStyle/>
                    <a:p>
                      <a:pPr algn="ctr" fontAlgn="ctr"/>
                      <a:r>
                        <a:rPr lang="ru-RU" sz="1000" u="none" strike="noStrike" dirty="0">
                          <a:effectLst/>
                        </a:rPr>
                        <a:t>1 758,2</a:t>
                      </a:r>
                      <a:endParaRPr lang="ru-RU" sz="1000" b="1" i="0" u="none" strike="noStrike" dirty="0">
                        <a:solidFill>
                          <a:srgbClr val="000000"/>
                        </a:solidFill>
                        <a:effectLst/>
                        <a:latin typeface="Times New Roman"/>
                      </a:endParaRPr>
                    </a:p>
                  </a:txBody>
                  <a:tcPr marL="8702" marR="8702" marT="8702" marB="0" anchor="ctr"/>
                </a:tc>
                <a:tc>
                  <a:txBody>
                    <a:bodyPr/>
                    <a:lstStyle/>
                    <a:p>
                      <a:pPr algn="ctr" fontAlgn="ctr"/>
                      <a:r>
                        <a:rPr lang="ru-RU" sz="1000" u="none" strike="noStrike" dirty="0">
                          <a:effectLst/>
                        </a:rPr>
                        <a:t>99,9</a:t>
                      </a:r>
                      <a:endParaRPr lang="ru-RU" sz="1000" b="0" i="0" u="none" strike="noStrike" dirty="0">
                        <a:effectLst/>
                        <a:latin typeface="Times New Roman"/>
                      </a:endParaRPr>
                    </a:p>
                  </a:txBody>
                  <a:tcPr marL="8702" marR="8702" marT="8702" marB="0" anchor="ctr"/>
                </a:tc>
              </a:tr>
              <a:tr h="537774">
                <a:tc>
                  <a:txBody>
                    <a:bodyPr/>
                    <a:lstStyle/>
                    <a:p>
                      <a:pPr algn="l" fontAlgn="t"/>
                      <a:r>
                        <a:rPr lang="ru-RU" sz="1000" u="none" strike="noStrike" dirty="0">
                          <a:effectLst/>
                        </a:rPr>
                        <a:t>      Подпрограмма "Развитие физической культуры и спорта и формирования здорового образа жизни в ЗАТО г. Североморск" на 2014 - 2020 годы</a:t>
                      </a:r>
                      <a:endParaRPr lang="ru-RU" sz="1000" b="1" i="0" u="none" strike="noStrike" dirty="0">
                        <a:solidFill>
                          <a:srgbClr val="000000"/>
                        </a:solidFill>
                        <a:effectLst/>
                        <a:latin typeface="Times New Roman"/>
                      </a:endParaRPr>
                    </a:p>
                  </a:txBody>
                  <a:tcPr marL="8702" marR="8702" marT="8702" marB="0"/>
                </a:tc>
                <a:tc>
                  <a:txBody>
                    <a:bodyPr/>
                    <a:lstStyle/>
                    <a:p>
                      <a:pPr algn="ctr" fontAlgn="ctr"/>
                      <a:r>
                        <a:rPr lang="ru-RU" sz="1000" u="none" strike="noStrike">
                          <a:effectLst/>
                        </a:rPr>
                        <a:t>3 857,8</a:t>
                      </a:r>
                      <a:endParaRPr lang="ru-RU" sz="1000" b="1" i="0" u="none" strike="noStrike">
                        <a:solidFill>
                          <a:srgbClr val="000000"/>
                        </a:solidFill>
                        <a:effectLst/>
                        <a:latin typeface="Times New Roman"/>
                      </a:endParaRPr>
                    </a:p>
                  </a:txBody>
                  <a:tcPr marL="8702" marR="8702" marT="8702" marB="0" anchor="ctr"/>
                </a:tc>
                <a:tc>
                  <a:txBody>
                    <a:bodyPr/>
                    <a:lstStyle/>
                    <a:p>
                      <a:pPr algn="ctr" fontAlgn="ctr"/>
                      <a:r>
                        <a:rPr lang="ru-RU" sz="1000" u="none" strike="noStrike">
                          <a:effectLst/>
                        </a:rPr>
                        <a:t>3 796,2</a:t>
                      </a:r>
                      <a:endParaRPr lang="ru-RU" sz="1000" b="1" i="0" u="none" strike="noStrike">
                        <a:solidFill>
                          <a:srgbClr val="000000"/>
                        </a:solidFill>
                        <a:effectLst/>
                        <a:latin typeface="Times New Roman"/>
                      </a:endParaRPr>
                    </a:p>
                  </a:txBody>
                  <a:tcPr marL="8702" marR="8702" marT="8702" marB="0" anchor="ctr"/>
                </a:tc>
                <a:tc>
                  <a:txBody>
                    <a:bodyPr/>
                    <a:lstStyle/>
                    <a:p>
                      <a:pPr algn="ctr" fontAlgn="ctr"/>
                      <a:r>
                        <a:rPr lang="ru-RU" sz="1000" u="none" strike="noStrike" dirty="0">
                          <a:effectLst/>
                        </a:rPr>
                        <a:t>98,4</a:t>
                      </a:r>
                      <a:endParaRPr lang="ru-RU" sz="1000" b="0" i="0" u="none" strike="noStrike" dirty="0">
                        <a:effectLst/>
                        <a:latin typeface="Times New Roman"/>
                      </a:endParaRPr>
                    </a:p>
                  </a:txBody>
                  <a:tcPr marL="8702" marR="8702" marT="8702" marB="0" anchor="ctr"/>
                </a:tc>
              </a:tr>
              <a:tr h="358516">
                <a:tc>
                  <a:txBody>
                    <a:bodyPr/>
                    <a:lstStyle/>
                    <a:p>
                      <a:pPr algn="l" fontAlgn="t"/>
                      <a:r>
                        <a:rPr lang="ru-RU" sz="1000" u="none" strike="noStrike">
                          <a:effectLst/>
                        </a:rPr>
                        <a:t>      Подпрограмма "Профилактика наркомании, алкоголизма и токсикомании в ЗАТО г. Североморск" на 2014 - 2020 годы</a:t>
                      </a:r>
                      <a:endParaRPr lang="ru-RU" sz="1000" b="1" i="0" u="none" strike="noStrike">
                        <a:solidFill>
                          <a:srgbClr val="000000"/>
                        </a:solidFill>
                        <a:effectLst/>
                        <a:latin typeface="Times New Roman"/>
                      </a:endParaRPr>
                    </a:p>
                  </a:txBody>
                  <a:tcPr marL="8702" marR="8702" marT="8702" marB="0"/>
                </a:tc>
                <a:tc>
                  <a:txBody>
                    <a:bodyPr/>
                    <a:lstStyle/>
                    <a:p>
                      <a:pPr algn="ctr" fontAlgn="ctr"/>
                      <a:r>
                        <a:rPr lang="ru-RU" sz="1000" u="none" strike="noStrike">
                          <a:effectLst/>
                        </a:rPr>
                        <a:t>266,1</a:t>
                      </a:r>
                      <a:endParaRPr lang="ru-RU" sz="1000" b="1" i="0" u="none" strike="noStrike">
                        <a:solidFill>
                          <a:srgbClr val="000000"/>
                        </a:solidFill>
                        <a:effectLst/>
                        <a:latin typeface="Times New Roman"/>
                      </a:endParaRPr>
                    </a:p>
                  </a:txBody>
                  <a:tcPr marL="8702" marR="8702" marT="8702" marB="0" anchor="ctr"/>
                </a:tc>
                <a:tc>
                  <a:txBody>
                    <a:bodyPr/>
                    <a:lstStyle/>
                    <a:p>
                      <a:pPr algn="ctr" fontAlgn="ctr"/>
                      <a:r>
                        <a:rPr lang="ru-RU" sz="1000" u="none" strike="noStrike">
                          <a:effectLst/>
                        </a:rPr>
                        <a:t>249,5</a:t>
                      </a:r>
                      <a:endParaRPr lang="ru-RU" sz="1000" b="1" i="0" u="none" strike="noStrike">
                        <a:solidFill>
                          <a:srgbClr val="000000"/>
                        </a:solidFill>
                        <a:effectLst/>
                        <a:latin typeface="Times New Roman"/>
                      </a:endParaRPr>
                    </a:p>
                  </a:txBody>
                  <a:tcPr marL="8702" marR="8702" marT="8702" marB="0" anchor="ctr"/>
                </a:tc>
                <a:tc>
                  <a:txBody>
                    <a:bodyPr/>
                    <a:lstStyle/>
                    <a:p>
                      <a:pPr algn="ctr" fontAlgn="ctr"/>
                      <a:r>
                        <a:rPr lang="ru-RU" sz="1000" u="none" strike="noStrike" dirty="0">
                          <a:effectLst/>
                        </a:rPr>
                        <a:t>93,8</a:t>
                      </a:r>
                      <a:endParaRPr lang="ru-RU" sz="1000" b="0" i="0" u="none" strike="noStrike" dirty="0">
                        <a:effectLst/>
                        <a:latin typeface="Times New Roman"/>
                      </a:endParaRPr>
                    </a:p>
                  </a:txBody>
                  <a:tcPr marL="8702" marR="8702" marT="8702" marB="0" anchor="ctr"/>
                </a:tc>
              </a:tr>
              <a:tr h="537774">
                <a:tc>
                  <a:txBody>
                    <a:bodyPr/>
                    <a:lstStyle/>
                    <a:p>
                      <a:pPr algn="l" fontAlgn="t"/>
                      <a:r>
                        <a:rPr lang="ru-RU" sz="1000" u="none" strike="noStrike" dirty="0">
                          <a:effectLst/>
                        </a:rPr>
                        <a:t>      Подпрограмма "Дополнительные меры социальной поддержки отдельных категорий граждан ЗАТО г. Североморск" на 2014 - 2020 годы</a:t>
                      </a:r>
                      <a:endParaRPr lang="ru-RU" sz="1000" b="1" i="0" u="none" strike="noStrike" dirty="0">
                        <a:solidFill>
                          <a:srgbClr val="000000"/>
                        </a:solidFill>
                        <a:effectLst/>
                        <a:latin typeface="Times New Roman"/>
                      </a:endParaRPr>
                    </a:p>
                  </a:txBody>
                  <a:tcPr marL="8702" marR="8702" marT="8702" marB="0"/>
                </a:tc>
                <a:tc>
                  <a:txBody>
                    <a:bodyPr/>
                    <a:lstStyle/>
                    <a:p>
                      <a:pPr algn="ctr" fontAlgn="ctr"/>
                      <a:r>
                        <a:rPr lang="ru-RU" sz="1000" u="none" strike="noStrike">
                          <a:effectLst/>
                        </a:rPr>
                        <a:t>3 843,4</a:t>
                      </a:r>
                      <a:endParaRPr lang="ru-RU" sz="1000" b="1" i="0" u="none" strike="noStrike">
                        <a:solidFill>
                          <a:srgbClr val="000000"/>
                        </a:solidFill>
                        <a:effectLst/>
                        <a:latin typeface="Times New Roman"/>
                      </a:endParaRPr>
                    </a:p>
                  </a:txBody>
                  <a:tcPr marL="8702" marR="8702" marT="8702" marB="0" anchor="ctr"/>
                </a:tc>
                <a:tc>
                  <a:txBody>
                    <a:bodyPr/>
                    <a:lstStyle/>
                    <a:p>
                      <a:pPr algn="ctr" fontAlgn="ctr"/>
                      <a:r>
                        <a:rPr lang="ru-RU" sz="1000" u="none" strike="noStrike">
                          <a:effectLst/>
                        </a:rPr>
                        <a:t>3 821,9</a:t>
                      </a:r>
                      <a:endParaRPr lang="ru-RU" sz="1000" b="1" i="0" u="none" strike="noStrike">
                        <a:solidFill>
                          <a:srgbClr val="000000"/>
                        </a:solidFill>
                        <a:effectLst/>
                        <a:latin typeface="Times New Roman"/>
                      </a:endParaRPr>
                    </a:p>
                  </a:txBody>
                  <a:tcPr marL="8702" marR="8702" marT="8702" marB="0" anchor="ctr"/>
                </a:tc>
                <a:tc>
                  <a:txBody>
                    <a:bodyPr/>
                    <a:lstStyle/>
                    <a:p>
                      <a:pPr algn="ctr" fontAlgn="ctr"/>
                      <a:r>
                        <a:rPr lang="ru-RU" sz="1000" u="none" strike="noStrike" dirty="0">
                          <a:effectLst/>
                        </a:rPr>
                        <a:t>99,4</a:t>
                      </a:r>
                      <a:endParaRPr lang="ru-RU" sz="1000" b="0" i="0" u="none" strike="noStrike" dirty="0">
                        <a:effectLst/>
                        <a:latin typeface="Times New Roman"/>
                      </a:endParaRPr>
                    </a:p>
                  </a:txBody>
                  <a:tcPr marL="8702" marR="8702" marT="8702" marB="0" anchor="ctr"/>
                </a:tc>
              </a:tr>
              <a:tr h="358516">
                <a:tc>
                  <a:txBody>
                    <a:bodyPr/>
                    <a:lstStyle/>
                    <a:p>
                      <a:pPr algn="l" fontAlgn="t"/>
                      <a:r>
                        <a:rPr lang="ru-RU" sz="1000" u="none" strike="noStrike" dirty="0">
                          <a:effectLst/>
                        </a:rPr>
                        <a:t>      Подпрограмма "Доступная среда в ЗАТО г. Североморск" на 2014 - 2020 годы</a:t>
                      </a:r>
                      <a:endParaRPr lang="ru-RU" sz="1000" b="1" i="0" u="none" strike="noStrike" dirty="0">
                        <a:solidFill>
                          <a:srgbClr val="000000"/>
                        </a:solidFill>
                        <a:effectLst/>
                        <a:latin typeface="Times New Roman"/>
                      </a:endParaRPr>
                    </a:p>
                  </a:txBody>
                  <a:tcPr marL="8702" marR="8702" marT="8702" marB="0"/>
                </a:tc>
                <a:tc>
                  <a:txBody>
                    <a:bodyPr/>
                    <a:lstStyle/>
                    <a:p>
                      <a:pPr algn="ctr" fontAlgn="ctr"/>
                      <a:r>
                        <a:rPr lang="ru-RU" sz="1000" u="none" strike="noStrike">
                          <a:effectLst/>
                        </a:rPr>
                        <a:t>2 355,2</a:t>
                      </a:r>
                      <a:endParaRPr lang="ru-RU" sz="1000" b="1" i="0" u="none" strike="noStrike">
                        <a:solidFill>
                          <a:srgbClr val="000000"/>
                        </a:solidFill>
                        <a:effectLst/>
                        <a:latin typeface="Times New Roman"/>
                      </a:endParaRPr>
                    </a:p>
                  </a:txBody>
                  <a:tcPr marL="8702" marR="8702" marT="8702" marB="0" anchor="ctr"/>
                </a:tc>
                <a:tc>
                  <a:txBody>
                    <a:bodyPr/>
                    <a:lstStyle/>
                    <a:p>
                      <a:pPr algn="ctr" fontAlgn="ctr"/>
                      <a:r>
                        <a:rPr lang="ru-RU" sz="1000" u="none" strike="noStrike">
                          <a:effectLst/>
                        </a:rPr>
                        <a:t>2 257,0</a:t>
                      </a:r>
                      <a:endParaRPr lang="ru-RU" sz="1000" b="1" i="0" u="none" strike="noStrike">
                        <a:solidFill>
                          <a:srgbClr val="000000"/>
                        </a:solidFill>
                        <a:effectLst/>
                        <a:latin typeface="Times New Roman"/>
                      </a:endParaRPr>
                    </a:p>
                  </a:txBody>
                  <a:tcPr marL="8702" marR="8702" marT="8702" marB="0" anchor="ctr"/>
                </a:tc>
                <a:tc>
                  <a:txBody>
                    <a:bodyPr/>
                    <a:lstStyle/>
                    <a:p>
                      <a:pPr algn="ctr" fontAlgn="ctr"/>
                      <a:r>
                        <a:rPr lang="ru-RU" sz="1000" u="none" strike="noStrike" dirty="0">
                          <a:effectLst/>
                        </a:rPr>
                        <a:t>95,8</a:t>
                      </a:r>
                      <a:endParaRPr lang="ru-RU" sz="1000" b="0" i="0" u="none" strike="noStrike" dirty="0">
                        <a:effectLst/>
                        <a:latin typeface="Times New Roman"/>
                      </a:endParaRPr>
                    </a:p>
                  </a:txBody>
                  <a:tcPr marL="8702" marR="8702" marT="8702" marB="0" anchor="ctr"/>
                </a:tc>
              </a:tr>
              <a:tr h="358516">
                <a:tc>
                  <a:txBody>
                    <a:bodyPr/>
                    <a:lstStyle/>
                    <a:p>
                      <a:pPr algn="l" fontAlgn="t"/>
                      <a:r>
                        <a:rPr lang="ru-RU" sz="1000" u="none" strike="noStrike">
                          <a:effectLst/>
                        </a:rPr>
                        <a:t>      Подпрограмма "Профилактика правонарушений в ЗАТО г. Североморск" на 2014 - 2020 годы</a:t>
                      </a:r>
                      <a:endParaRPr lang="ru-RU" sz="1000" b="1" i="0" u="none" strike="noStrike">
                        <a:solidFill>
                          <a:srgbClr val="000000"/>
                        </a:solidFill>
                        <a:effectLst/>
                        <a:latin typeface="Times New Roman"/>
                      </a:endParaRPr>
                    </a:p>
                  </a:txBody>
                  <a:tcPr marL="8702" marR="8702" marT="8702" marB="0"/>
                </a:tc>
                <a:tc>
                  <a:txBody>
                    <a:bodyPr/>
                    <a:lstStyle/>
                    <a:p>
                      <a:pPr algn="ctr" fontAlgn="ctr"/>
                      <a:r>
                        <a:rPr lang="ru-RU" sz="1000" u="none" strike="noStrike">
                          <a:effectLst/>
                        </a:rPr>
                        <a:t>3 430,0</a:t>
                      </a:r>
                      <a:endParaRPr lang="ru-RU" sz="1000" b="1" i="0" u="none" strike="noStrike">
                        <a:solidFill>
                          <a:srgbClr val="000000"/>
                        </a:solidFill>
                        <a:effectLst/>
                        <a:latin typeface="Times New Roman"/>
                      </a:endParaRPr>
                    </a:p>
                  </a:txBody>
                  <a:tcPr marL="8702" marR="8702" marT="8702" marB="0" anchor="ctr"/>
                </a:tc>
                <a:tc>
                  <a:txBody>
                    <a:bodyPr/>
                    <a:lstStyle/>
                    <a:p>
                      <a:pPr algn="ctr" fontAlgn="ctr"/>
                      <a:r>
                        <a:rPr lang="ru-RU" sz="1000" u="none" strike="noStrike">
                          <a:effectLst/>
                        </a:rPr>
                        <a:t>3 429,9</a:t>
                      </a:r>
                      <a:endParaRPr lang="ru-RU" sz="1000" b="1" i="0" u="none" strike="noStrike">
                        <a:solidFill>
                          <a:srgbClr val="000000"/>
                        </a:solidFill>
                        <a:effectLst/>
                        <a:latin typeface="Times New Roman"/>
                      </a:endParaRPr>
                    </a:p>
                  </a:txBody>
                  <a:tcPr marL="8702" marR="8702" marT="8702" marB="0" anchor="ctr"/>
                </a:tc>
                <a:tc>
                  <a:txBody>
                    <a:bodyPr/>
                    <a:lstStyle/>
                    <a:p>
                      <a:pPr algn="ctr" fontAlgn="ctr"/>
                      <a:r>
                        <a:rPr lang="ru-RU" sz="1000" u="none" strike="noStrike" dirty="0">
                          <a:effectLst/>
                        </a:rPr>
                        <a:t>100,0</a:t>
                      </a:r>
                      <a:endParaRPr lang="ru-RU" sz="1000" b="0" i="0" u="none" strike="noStrike" dirty="0">
                        <a:effectLst/>
                        <a:latin typeface="Times New Roman"/>
                      </a:endParaRPr>
                    </a:p>
                  </a:txBody>
                  <a:tcPr marL="8702" marR="8702" marT="8702" marB="0" anchor="ctr"/>
                </a:tc>
              </a:tr>
              <a:tr h="358516">
                <a:tc>
                  <a:txBody>
                    <a:bodyPr/>
                    <a:lstStyle/>
                    <a:p>
                      <a:pPr algn="l" fontAlgn="t"/>
                      <a:r>
                        <a:rPr lang="ru-RU" sz="1000" u="none" strike="noStrike">
                          <a:effectLst/>
                        </a:rPr>
                        <a:t>      Подпрограмма "Охрана окружающей среды ЗАТО г. Североморск" на 2014 - 2020 годы</a:t>
                      </a:r>
                      <a:endParaRPr lang="ru-RU" sz="1000" b="1" i="0" u="none" strike="noStrike">
                        <a:solidFill>
                          <a:srgbClr val="000000"/>
                        </a:solidFill>
                        <a:effectLst/>
                        <a:latin typeface="Times New Roman"/>
                      </a:endParaRPr>
                    </a:p>
                  </a:txBody>
                  <a:tcPr marL="8702" marR="8702" marT="8702" marB="0"/>
                </a:tc>
                <a:tc>
                  <a:txBody>
                    <a:bodyPr/>
                    <a:lstStyle/>
                    <a:p>
                      <a:pPr algn="ctr" fontAlgn="ctr"/>
                      <a:r>
                        <a:rPr lang="ru-RU" sz="1000" u="none" strike="noStrike">
                          <a:effectLst/>
                        </a:rPr>
                        <a:t>4 984,3</a:t>
                      </a:r>
                      <a:endParaRPr lang="ru-RU" sz="1000" b="1" i="0" u="none" strike="noStrike">
                        <a:solidFill>
                          <a:srgbClr val="000000"/>
                        </a:solidFill>
                        <a:effectLst/>
                        <a:latin typeface="Times New Roman"/>
                      </a:endParaRPr>
                    </a:p>
                  </a:txBody>
                  <a:tcPr marL="8702" marR="8702" marT="8702" marB="0" anchor="ctr"/>
                </a:tc>
                <a:tc>
                  <a:txBody>
                    <a:bodyPr/>
                    <a:lstStyle/>
                    <a:p>
                      <a:pPr algn="ctr" fontAlgn="ctr"/>
                      <a:r>
                        <a:rPr lang="ru-RU" sz="1000" u="none" strike="noStrike">
                          <a:effectLst/>
                        </a:rPr>
                        <a:t>4 982,5</a:t>
                      </a:r>
                      <a:endParaRPr lang="ru-RU" sz="1000" b="1" i="0" u="none" strike="noStrike">
                        <a:solidFill>
                          <a:srgbClr val="000000"/>
                        </a:solidFill>
                        <a:effectLst/>
                        <a:latin typeface="Times New Roman"/>
                      </a:endParaRPr>
                    </a:p>
                  </a:txBody>
                  <a:tcPr marL="8702" marR="8702" marT="8702" marB="0" anchor="ctr"/>
                </a:tc>
                <a:tc>
                  <a:txBody>
                    <a:bodyPr/>
                    <a:lstStyle/>
                    <a:p>
                      <a:pPr algn="ctr" fontAlgn="ctr"/>
                      <a:r>
                        <a:rPr lang="ru-RU" sz="1000" u="none" strike="noStrike" dirty="0">
                          <a:effectLst/>
                        </a:rPr>
                        <a:t>100,0</a:t>
                      </a:r>
                      <a:endParaRPr lang="ru-RU" sz="1000" b="0" i="0" u="none" strike="noStrike" dirty="0">
                        <a:effectLst/>
                        <a:latin typeface="Times New Roman"/>
                      </a:endParaRPr>
                    </a:p>
                  </a:txBody>
                  <a:tcPr marL="8702" marR="8702" marT="8702" marB="0" anchor="ctr"/>
                </a:tc>
              </a:tr>
              <a:tr h="537774">
                <a:tc>
                  <a:txBody>
                    <a:bodyPr/>
                    <a:lstStyle/>
                    <a:p>
                      <a:pPr algn="l" fontAlgn="t"/>
                      <a:r>
                        <a:rPr lang="ru-RU" sz="1000" u="none" strike="noStrike">
                          <a:effectLst/>
                        </a:rPr>
                        <a:t>      Подпрограмма "Повышение безопасности дорожного движения и снижение дорожно-транспортного травматизма в ЗАТО г. Североморск" на 2014 - 2020 годы</a:t>
                      </a:r>
                      <a:endParaRPr lang="ru-RU" sz="1000" b="1" i="0" u="none" strike="noStrike">
                        <a:solidFill>
                          <a:srgbClr val="000000"/>
                        </a:solidFill>
                        <a:effectLst/>
                        <a:latin typeface="Times New Roman"/>
                      </a:endParaRPr>
                    </a:p>
                  </a:txBody>
                  <a:tcPr marL="8702" marR="8702" marT="8702" marB="0"/>
                </a:tc>
                <a:tc>
                  <a:txBody>
                    <a:bodyPr/>
                    <a:lstStyle/>
                    <a:p>
                      <a:pPr algn="ctr" fontAlgn="ctr"/>
                      <a:r>
                        <a:rPr lang="ru-RU" sz="1000" u="none" strike="noStrike">
                          <a:effectLst/>
                        </a:rPr>
                        <a:t>3 517,3</a:t>
                      </a:r>
                      <a:endParaRPr lang="ru-RU" sz="1000" b="1" i="0" u="none" strike="noStrike">
                        <a:solidFill>
                          <a:srgbClr val="000000"/>
                        </a:solidFill>
                        <a:effectLst/>
                        <a:latin typeface="Times New Roman"/>
                      </a:endParaRPr>
                    </a:p>
                  </a:txBody>
                  <a:tcPr marL="8702" marR="8702" marT="8702" marB="0" anchor="ctr"/>
                </a:tc>
                <a:tc>
                  <a:txBody>
                    <a:bodyPr/>
                    <a:lstStyle/>
                    <a:p>
                      <a:pPr algn="ctr" fontAlgn="ctr"/>
                      <a:r>
                        <a:rPr lang="ru-RU" sz="1000" u="none" strike="noStrike">
                          <a:effectLst/>
                        </a:rPr>
                        <a:t>3 509,5</a:t>
                      </a:r>
                      <a:endParaRPr lang="ru-RU" sz="1000" b="1" i="0" u="none" strike="noStrike">
                        <a:solidFill>
                          <a:srgbClr val="000000"/>
                        </a:solidFill>
                        <a:effectLst/>
                        <a:latin typeface="Times New Roman"/>
                      </a:endParaRPr>
                    </a:p>
                  </a:txBody>
                  <a:tcPr marL="8702" marR="8702" marT="8702" marB="0" anchor="ctr"/>
                </a:tc>
                <a:tc>
                  <a:txBody>
                    <a:bodyPr/>
                    <a:lstStyle/>
                    <a:p>
                      <a:pPr algn="ctr" fontAlgn="ctr"/>
                      <a:r>
                        <a:rPr lang="ru-RU" sz="1000" u="none" strike="noStrike" dirty="0">
                          <a:effectLst/>
                        </a:rPr>
                        <a:t>99,8</a:t>
                      </a:r>
                      <a:endParaRPr lang="ru-RU" sz="1000" b="0" i="0" u="none" strike="noStrike" dirty="0">
                        <a:effectLst/>
                        <a:latin typeface="Times New Roman"/>
                      </a:endParaRPr>
                    </a:p>
                  </a:txBody>
                  <a:tcPr marL="8702" marR="8702" marT="8702" marB="0" anchor="ctr"/>
                </a:tc>
              </a:tr>
            </a:tbl>
          </a:graphicData>
        </a:graphic>
      </p:graphicFrame>
    </p:spTree>
    <p:extLst>
      <p:ext uri="{BB962C8B-B14F-4D97-AF65-F5344CB8AC3E}">
        <p14:creationId xmlns:p14="http://schemas.microsoft.com/office/powerpoint/2010/main" val="171122670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93516" y="980728"/>
            <a:ext cx="6151684" cy="523220"/>
          </a:xfrm>
          <a:prstGeom prst="rect">
            <a:avLst/>
          </a:prstGeom>
          <a:solidFill>
            <a:srgbClr val="FFC7AB"/>
          </a:solidFill>
          <a:effectLst>
            <a:softEdge rad="127000"/>
          </a:effectLst>
        </p:spPr>
        <p:txBody>
          <a:bodyPr wrap="none" rtlCol="0">
            <a:spAutoFit/>
          </a:bodyPr>
          <a:lstStyle/>
          <a:p>
            <a:pPr lvl="0" algn="ctr" fontAlgn="t"/>
            <a:r>
              <a:rPr lang="ru-RU" sz="1400" b="1" dirty="0">
                <a:solidFill>
                  <a:srgbClr val="000000"/>
                </a:solidFill>
                <a:latin typeface="+mj-lt"/>
              </a:rPr>
              <a:t>Муниципальная </a:t>
            </a:r>
            <a:r>
              <a:rPr lang="ru-RU" sz="1400" b="1" dirty="0" smtClean="0">
                <a:solidFill>
                  <a:srgbClr val="000000"/>
                </a:solidFill>
                <a:latin typeface="+mj-lt"/>
              </a:rPr>
              <a:t>программа</a:t>
            </a:r>
          </a:p>
          <a:p>
            <a:pPr lvl="0" algn="ctr" fontAlgn="t"/>
            <a:r>
              <a:rPr lang="ru-RU" sz="1400" b="1" dirty="0" smtClean="0">
                <a:solidFill>
                  <a:srgbClr val="000000"/>
                </a:solidFill>
                <a:latin typeface="+mj-lt"/>
              </a:rPr>
              <a:t> </a:t>
            </a:r>
            <a:r>
              <a:rPr lang="ru-RU" sz="1400" b="1" dirty="0">
                <a:solidFill>
                  <a:srgbClr val="000000"/>
                </a:solidFill>
                <a:latin typeface="+mj-lt"/>
              </a:rPr>
              <a:t>"Развитие конкурентоспособной экономики ЗАТО г. Североморск" </a:t>
            </a:r>
            <a:endParaRPr lang="ru-RU" sz="1400" b="1" dirty="0" smtClean="0">
              <a:solidFill>
                <a:srgbClr val="000000"/>
              </a:solidFill>
              <a:latin typeface="+mj-lt"/>
            </a:endParaRPr>
          </a:p>
        </p:txBody>
      </p:sp>
      <p:sp>
        <p:nvSpPr>
          <p:cNvPr id="7" name="TextBox 6"/>
          <p:cNvSpPr txBox="1"/>
          <p:nvPr/>
        </p:nvSpPr>
        <p:spPr>
          <a:xfrm>
            <a:off x="3635896" y="3717032"/>
            <a:ext cx="300082" cy="369332"/>
          </a:xfrm>
          <a:prstGeom prst="rect">
            <a:avLst/>
          </a:prstGeom>
          <a:noFill/>
        </p:spPr>
        <p:txBody>
          <a:bodyPr wrap="none" rtlCol="0">
            <a:spAutoFit/>
          </a:bodyPr>
          <a:lstStyle/>
          <a:p>
            <a:r>
              <a:rPr lang="ru-RU" dirty="0" smtClean="0"/>
              <a:t>  </a:t>
            </a:r>
            <a:endParaRPr lang="ru-RU" dirty="0"/>
          </a:p>
        </p:txBody>
      </p:sp>
      <p:graphicFrame>
        <p:nvGraphicFramePr>
          <p:cNvPr id="2" name="Таблица 1"/>
          <p:cNvGraphicFramePr>
            <a:graphicFrameLocks noGrp="1"/>
          </p:cNvGraphicFramePr>
          <p:nvPr>
            <p:extLst>
              <p:ext uri="{D42A27DB-BD31-4B8C-83A1-F6EECF244321}">
                <p14:modId xmlns:p14="http://schemas.microsoft.com/office/powerpoint/2010/main" val="2526139898"/>
              </p:ext>
            </p:extLst>
          </p:nvPr>
        </p:nvGraphicFramePr>
        <p:xfrm>
          <a:off x="971600" y="1772816"/>
          <a:ext cx="7126475" cy="1223494"/>
        </p:xfrm>
        <a:graphic>
          <a:graphicData uri="http://schemas.openxmlformats.org/drawingml/2006/table">
            <a:tbl>
              <a:tblPr>
                <a:effectLst>
                  <a:innerShdw blurRad="114300">
                    <a:prstClr val="black"/>
                  </a:innerShdw>
                </a:effectLst>
                <a:tableStyleId>{5C22544A-7EE6-4342-B048-85BDC9FD1C3A}</a:tableStyleId>
              </a:tblPr>
              <a:tblGrid>
                <a:gridCol w="4864400"/>
                <a:gridCol w="799173"/>
                <a:gridCol w="712995"/>
                <a:gridCol w="749907"/>
              </a:tblGrid>
              <a:tr h="327602">
                <a:tc>
                  <a:txBody>
                    <a:bodyPr/>
                    <a:lstStyle/>
                    <a:p>
                      <a:pPr algn="ctr" fontAlgn="ctr"/>
                      <a:r>
                        <a:rPr lang="ru-RU" sz="800" b="1" u="none" strike="noStrike" dirty="0">
                          <a:effectLst/>
                        </a:rPr>
                        <a:t>Наименование показателя</a:t>
                      </a:r>
                      <a:endParaRPr lang="ru-RU" sz="800" b="1" i="0" u="none" strike="noStrike" dirty="0">
                        <a:solidFill>
                          <a:srgbClr val="000000"/>
                        </a:solidFill>
                        <a:effectLst/>
                        <a:latin typeface="Times New Roman"/>
                      </a:endParaRPr>
                    </a:p>
                  </a:txBody>
                  <a:tcPr marL="6686" marR="6686" marT="6686" marB="0" anchor="ctr"/>
                </a:tc>
                <a:tc>
                  <a:txBody>
                    <a:bodyPr/>
                    <a:lstStyle/>
                    <a:p>
                      <a:pPr algn="ctr" fontAlgn="ctr"/>
                      <a:r>
                        <a:rPr lang="ru-RU" sz="800" b="1" u="none" strike="noStrike" dirty="0">
                          <a:effectLst/>
                        </a:rPr>
                        <a:t>Утверждено</a:t>
                      </a:r>
                      <a:endParaRPr lang="ru-RU" sz="800" b="1" i="0" u="none" strike="noStrike" dirty="0">
                        <a:solidFill>
                          <a:srgbClr val="000000"/>
                        </a:solidFill>
                        <a:effectLst/>
                        <a:latin typeface="Times New Roman"/>
                      </a:endParaRPr>
                    </a:p>
                  </a:txBody>
                  <a:tcPr marL="6686" marR="6686" marT="6686" marB="0" anchor="ctr"/>
                </a:tc>
                <a:tc>
                  <a:txBody>
                    <a:bodyPr/>
                    <a:lstStyle/>
                    <a:p>
                      <a:pPr algn="ctr" fontAlgn="ctr"/>
                      <a:r>
                        <a:rPr lang="ru-RU" sz="800" b="1" u="none" strike="noStrike" dirty="0">
                          <a:effectLst/>
                        </a:rPr>
                        <a:t>Исполнено</a:t>
                      </a:r>
                      <a:endParaRPr lang="ru-RU" sz="800" b="1" i="0" u="none" strike="noStrike" dirty="0">
                        <a:solidFill>
                          <a:srgbClr val="000000"/>
                        </a:solidFill>
                        <a:effectLst/>
                        <a:latin typeface="Times New Roman"/>
                      </a:endParaRPr>
                    </a:p>
                  </a:txBody>
                  <a:tcPr marL="6686" marR="6686" marT="6686" marB="0" anchor="ctr"/>
                </a:tc>
                <a:tc>
                  <a:txBody>
                    <a:bodyPr/>
                    <a:lstStyle/>
                    <a:p>
                      <a:pPr algn="ctr" fontAlgn="ctr"/>
                      <a:r>
                        <a:rPr lang="ru-RU" sz="800" b="1" u="none" strike="noStrike">
                          <a:effectLst/>
                        </a:rPr>
                        <a:t>% исполнения</a:t>
                      </a:r>
                      <a:endParaRPr lang="ru-RU" sz="800" b="1" i="0" u="none" strike="noStrike">
                        <a:effectLst/>
                        <a:latin typeface="Times New Roman"/>
                      </a:endParaRPr>
                    </a:p>
                  </a:txBody>
                  <a:tcPr marL="6686" marR="6686" marT="6686" marB="0" anchor="ctr"/>
                </a:tc>
              </a:tr>
              <a:tr h="327602">
                <a:tc>
                  <a:txBody>
                    <a:bodyPr/>
                    <a:lstStyle/>
                    <a:p>
                      <a:pPr algn="l" fontAlgn="t"/>
                      <a:r>
                        <a:rPr lang="ru-RU" sz="800" b="1" i="1" u="none" strike="noStrike" dirty="0">
                          <a:effectLst/>
                        </a:rPr>
                        <a:t>    Муниципальная программа "Развитие конкурентоспособной экономики ЗАТО г. Североморск" на 2014  - 2020 годы</a:t>
                      </a:r>
                      <a:endParaRPr lang="ru-RU" sz="800" b="1" i="1" u="none" strike="noStrike" dirty="0">
                        <a:solidFill>
                          <a:srgbClr val="000000"/>
                        </a:solidFill>
                        <a:effectLst/>
                        <a:latin typeface="Times New Roman"/>
                      </a:endParaRPr>
                    </a:p>
                  </a:txBody>
                  <a:tcPr marL="6686" marR="6686" marT="6686" marB="0"/>
                </a:tc>
                <a:tc>
                  <a:txBody>
                    <a:bodyPr/>
                    <a:lstStyle/>
                    <a:p>
                      <a:pPr algn="ctr" fontAlgn="ctr"/>
                      <a:r>
                        <a:rPr lang="ru-RU" sz="800" b="1" i="1" u="none" strike="noStrike" dirty="0">
                          <a:effectLst/>
                        </a:rPr>
                        <a:t>2 160,0</a:t>
                      </a:r>
                      <a:endParaRPr lang="ru-RU" sz="800" b="1" i="1" u="none" strike="noStrike" dirty="0">
                        <a:solidFill>
                          <a:srgbClr val="000000"/>
                        </a:solidFill>
                        <a:effectLst/>
                        <a:latin typeface="Times New Roman"/>
                      </a:endParaRPr>
                    </a:p>
                  </a:txBody>
                  <a:tcPr marL="6686" marR="6686" marT="6686" marB="0" anchor="ctr"/>
                </a:tc>
                <a:tc>
                  <a:txBody>
                    <a:bodyPr/>
                    <a:lstStyle/>
                    <a:p>
                      <a:pPr algn="ctr" fontAlgn="ctr"/>
                      <a:r>
                        <a:rPr lang="ru-RU" sz="800" b="1" i="1" u="none" strike="noStrike" dirty="0">
                          <a:effectLst/>
                        </a:rPr>
                        <a:t>1 250,0</a:t>
                      </a:r>
                      <a:endParaRPr lang="ru-RU" sz="800" b="1" i="1" u="none" strike="noStrike" dirty="0">
                        <a:solidFill>
                          <a:srgbClr val="000000"/>
                        </a:solidFill>
                        <a:effectLst/>
                        <a:latin typeface="Times New Roman"/>
                      </a:endParaRPr>
                    </a:p>
                  </a:txBody>
                  <a:tcPr marL="6686" marR="6686" marT="6686" marB="0" anchor="ctr"/>
                </a:tc>
                <a:tc>
                  <a:txBody>
                    <a:bodyPr/>
                    <a:lstStyle/>
                    <a:p>
                      <a:pPr algn="ctr" fontAlgn="ctr"/>
                      <a:r>
                        <a:rPr lang="ru-RU" sz="800" b="1" i="1" u="none" strike="noStrike" dirty="0">
                          <a:effectLst/>
                        </a:rPr>
                        <a:t>57,9</a:t>
                      </a:r>
                      <a:endParaRPr lang="ru-RU" sz="800" b="1" i="1" u="none" strike="noStrike" dirty="0">
                        <a:effectLst/>
                        <a:latin typeface="Times New Roman"/>
                      </a:endParaRPr>
                    </a:p>
                  </a:txBody>
                  <a:tcPr marL="6686" marR="6686" marT="6686" marB="0" anchor="ctr"/>
                </a:tc>
              </a:tr>
              <a:tr h="340974">
                <a:tc>
                  <a:txBody>
                    <a:bodyPr/>
                    <a:lstStyle/>
                    <a:p>
                      <a:pPr algn="l" fontAlgn="t"/>
                      <a:r>
                        <a:rPr lang="ru-RU" sz="800" u="none" strike="noStrike" dirty="0">
                          <a:effectLst/>
                        </a:rPr>
                        <a:t>      Подпрограмма "Развитие малого и среднего предпринимательства, стимулирование инвестиционной деятельности ЗАТО г. Североморск" на 2014 - 2020 годы</a:t>
                      </a:r>
                      <a:endParaRPr lang="ru-RU" sz="800" b="1" i="0" u="none" strike="noStrike" dirty="0">
                        <a:solidFill>
                          <a:srgbClr val="000000"/>
                        </a:solidFill>
                        <a:effectLst/>
                        <a:latin typeface="Times New Roman"/>
                      </a:endParaRPr>
                    </a:p>
                  </a:txBody>
                  <a:tcPr marL="6686" marR="6686" marT="6686" marB="0"/>
                </a:tc>
                <a:tc>
                  <a:txBody>
                    <a:bodyPr/>
                    <a:lstStyle/>
                    <a:p>
                      <a:pPr algn="ctr" fontAlgn="ctr"/>
                      <a:r>
                        <a:rPr lang="ru-RU" sz="800" u="none" strike="noStrike" dirty="0">
                          <a:effectLst/>
                        </a:rPr>
                        <a:t>2 060,0</a:t>
                      </a:r>
                      <a:endParaRPr lang="ru-RU" sz="800" b="1" i="0" u="none" strike="noStrike" dirty="0">
                        <a:solidFill>
                          <a:srgbClr val="000000"/>
                        </a:solidFill>
                        <a:effectLst/>
                        <a:latin typeface="Times New Roman"/>
                      </a:endParaRPr>
                    </a:p>
                  </a:txBody>
                  <a:tcPr marL="6686" marR="6686" marT="6686" marB="0" anchor="ctr"/>
                </a:tc>
                <a:tc>
                  <a:txBody>
                    <a:bodyPr/>
                    <a:lstStyle/>
                    <a:p>
                      <a:pPr algn="ctr" fontAlgn="ctr"/>
                      <a:r>
                        <a:rPr lang="ru-RU" sz="800" u="none" strike="noStrike" dirty="0">
                          <a:effectLst/>
                        </a:rPr>
                        <a:t>1 150,0</a:t>
                      </a:r>
                      <a:endParaRPr lang="ru-RU" sz="800" b="1" i="0" u="none" strike="noStrike" dirty="0">
                        <a:solidFill>
                          <a:srgbClr val="000000"/>
                        </a:solidFill>
                        <a:effectLst/>
                        <a:latin typeface="Times New Roman"/>
                      </a:endParaRPr>
                    </a:p>
                  </a:txBody>
                  <a:tcPr marL="6686" marR="6686" marT="6686" marB="0" anchor="ctr"/>
                </a:tc>
                <a:tc>
                  <a:txBody>
                    <a:bodyPr/>
                    <a:lstStyle/>
                    <a:p>
                      <a:pPr algn="ctr" fontAlgn="ctr"/>
                      <a:r>
                        <a:rPr lang="ru-RU" sz="800" u="none" strike="noStrike" dirty="0">
                          <a:effectLst/>
                        </a:rPr>
                        <a:t>55,8</a:t>
                      </a:r>
                      <a:endParaRPr lang="ru-RU" sz="800" b="0" i="0" u="none" strike="noStrike" dirty="0">
                        <a:effectLst/>
                        <a:latin typeface="Times New Roman"/>
                      </a:endParaRPr>
                    </a:p>
                  </a:txBody>
                  <a:tcPr marL="6686" marR="6686" marT="6686" marB="0" anchor="ctr"/>
                </a:tc>
              </a:tr>
              <a:tr h="227316">
                <a:tc>
                  <a:txBody>
                    <a:bodyPr/>
                    <a:lstStyle/>
                    <a:p>
                      <a:pPr algn="l" fontAlgn="t"/>
                      <a:r>
                        <a:rPr lang="ru-RU" sz="800" u="none" strike="noStrike" dirty="0">
                          <a:effectLst/>
                        </a:rPr>
                        <a:t>      Подпрограмма "Развитие потребительского рынка ЗАТО г. Североморск" на 2014 - 2020 годы</a:t>
                      </a:r>
                      <a:endParaRPr lang="ru-RU" sz="800" b="1" i="0" u="none" strike="noStrike" dirty="0">
                        <a:solidFill>
                          <a:srgbClr val="000000"/>
                        </a:solidFill>
                        <a:effectLst/>
                        <a:latin typeface="Times New Roman"/>
                      </a:endParaRPr>
                    </a:p>
                  </a:txBody>
                  <a:tcPr marL="6686" marR="6686" marT="6686" marB="0"/>
                </a:tc>
                <a:tc>
                  <a:txBody>
                    <a:bodyPr/>
                    <a:lstStyle/>
                    <a:p>
                      <a:pPr algn="ctr" fontAlgn="ctr"/>
                      <a:r>
                        <a:rPr lang="ru-RU" sz="800" u="none" strike="noStrike">
                          <a:effectLst/>
                        </a:rPr>
                        <a:t>100,0</a:t>
                      </a:r>
                      <a:endParaRPr lang="ru-RU" sz="800" b="1" i="0" u="none" strike="noStrike">
                        <a:solidFill>
                          <a:srgbClr val="000000"/>
                        </a:solidFill>
                        <a:effectLst/>
                        <a:latin typeface="Times New Roman"/>
                      </a:endParaRPr>
                    </a:p>
                  </a:txBody>
                  <a:tcPr marL="6686" marR="6686" marT="6686" marB="0" anchor="ctr"/>
                </a:tc>
                <a:tc>
                  <a:txBody>
                    <a:bodyPr/>
                    <a:lstStyle/>
                    <a:p>
                      <a:pPr algn="ctr" fontAlgn="ctr"/>
                      <a:r>
                        <a:rPr lang="ru-RU" sz="800" u="none" strike="noStrike">
                          <a:effectLst/>
                        </a:rPr>
                        <a:t>100,0</a:t>
                      </a:r>
                      <a:endParaRPr lang="ru-RU" sz="800" b="1" i="0" u="none" strike="noStrike">
                        <a:solidFill>
                          <a:srgbClr val="000000"/>
                        </a:solidFill>
                        <a:effectLst/>
                        <a:latin typeface="Times New Roman"/>
                      </a:endParaRPr>
                    </a:p>
                  </a:txBody>
                  <a:tcPr marL="6686" marR="6686" marT="6686" marB="0" anchor="ctr"/>
                </a:tc>
                <a:tc>
                  <a:txBody>
                    <a:bodyPr/>
                    <a:lstStyle/>
                    <a:p>
                      <a:pPr algn="ctr" fontAlgn="ctr"/>
                      <a:r>
                        <a:rPr lang="ru-RU" sz="800" u="none" strike="noStrike" dirty="0">
                          <a:effectLst/>
                        </a:rPr>
                        <a:t>100,0</a:t>
                      </a:r>
                      <a:endParaRPr lang="ru-RU" sz="800" b="0" i="0" u="none" strike="noStrike" dirty="0">
                        <a:effectLst/>
                        <a:latin typeface="Times New Roman"/>
                      </a:endParaRPr>
                    </a:p>
                  </a:txBody>
                  <a:tcPr marL="6686" marR="6686" marT="6686" marB="0" anchor="ctr"/>
                </a:tc>
              </a:tr>
            </a:tbl>
          </a:graphicData>
        </a:graphic>
      </p:graphicFrame>
      <p:sp>
        <p:nvSpPr>
          <p:cNvPr id="10" name="TextBox 9"/>
          <p:cNvSpPr txBox="1"/>
          <p:nvPr/>
        </p:nvSpPr>
        <p:spPr>
          <a:xfrm>
            <a:off x="1363785" y="3284984"/>
            <a:ext cx="6552728" cy="523220"/>
          </a:xfrm>
          <a:prstGeom prst="rect">
            <a:avLst/>
          </a:prstGeom>
          <a:solidFill>
            <a:srgbClr val="FFC7AB"/>
          </a:solidFill>
          <a:effectLst>
            <a:softEdge rad="127000"/>
          </a:effectLst>
        </p:spPr>
        <p:txBody>
          <a:bodyPr wrap="square" rtlCol="0">
            <a:spAutoFit/>
          </a:bodyPr>
          <a:lstStyle/>
          <a:p>
            <a:pPr algn="ctr"/>
            <a:r>
              <a:rPr lang="ru-RU" sz="1400" dirty="0" smtClean="0">
                <a:latin typeface="+mj-lt"/>
              </a:rPr>
              <a:t>  </a:t>
            </a:r>
            <a:r>
              <a:rPr lang="ru-RU" sz="1400" b="1" dirty="0">
                <a:solidFill>
                  <a:srgbClr val="000000"/>
                </a:solidFill>
                <a:latin typeface="+mj-lt"/>
              </a:rPr>
              <a:t> Муниципальная </a:t>
            </a:r>
            <a:r>
              <a:rPr lang="ru-RU" sz="1400" b="1" dirty="0" smtClean="0">
                <a:solidFill>
                  <a:srgbClr val="000000"/>
                </a:solidFill>
                <a:latin typeface="+mj-lt"/>
              </a:rPr>
              <a:t>программа</a:t>
            </a:r>
          </a:p>
          <a:p>
            <a:pPr algn="ctr"/>
            <a:r>
              <a:rPr lang="ru-RU" sz="1400" b="1" dirty="0" smtClean="0">
                <a:solidFill>
                  <a:srgbClr val="000000"/>
                </a:solidFill>
                <a:latin typeface="+mj-lt"/>
              </a:rPr>
              <a:t> «Развитие </a:t>
            </a:r>
            <a:r>
              <a:rPr lang="ru-RU" sz="1400" b="1" dirty="0">
                <a:solidFill>
                  <a:srgbClr val="000000"/>
                </a:solidFill>
                <a:latin typeface="+mj-lt"/>
              </a:rPr>
              <a:t>образования ЗАТО г. </a:t>
            </a:r>
            <a:r>
              <a:rPr lang="ru-RU" sz="1400" b="1" dirty="0" smtClean="0">
                <a:solidFill>
                  <a:srgbClr val="000000"/>
                </a:solidFill>
                <a:latin typeface="+mj-lt"/>
              </a:rPr>
              <a:t>Североморск»</a:t>
            </a:r>
          </a:p>
        </p:txBody>
      </p:sp>
      <p:graphicFrame>
        <p:nvGraphicFramePr>
          <p:cNvPr id="4" name="Таблица 3"/>
          <p:cNvGraphicFramePr>
            <a:graphicFrameLocks noGrp="1"/>
          </p:cNvGraphicFramePr>
          <p:nvPr>
            <p:extLst>
              <p:ext uri="{D42A27DB-BD31-4B8C-83A1-F6EECF244321}">
                <p14:modId xmlns:p14="http://schemas.microsoft.com/office/powerpoint/2010/main" val="4099280811"/>
              </p:ext>
            </p:extLst>
          </p:nvPr>
        </p:nvGraphicFramePr>
        <p:xfrm>
          <a:off x="1039749" y="4116384"/>
          <a:ext cx="7090470" cy="1855382"/>
        </p:xfrm>
        <a:graphic>
          <a:graphicData uri="http://schemas.openxmlformats.org/drawingml/2006/table">
            <a:tbl>
              <a:tblPr>
                <a:effectLst>
                  <a:innerShdw blurRad="114300">
                    <a:prstClr val="black"/>
                  </a:innerShdw>
                </a:effectLst>
                <a:tableStyleId>{5C22544A-7EE6-4342-B048-85BDC9FD1C3A}</a:tableStyleId>
              </a:tblPr>
              <a:tblGrid>
                <a:gridCol w="4900403"/>
                <a:gridCol w="792088"/>
                <a:gridCol w="720080"/>
                <a:gridCol w="677899"/>
              </a:tblGrid>
              <a:tr h="411580">
                <a:tc>
                  <a:txBody>
                    <a:bodyPr/>
                    <a:lstStyle/>
                    <a:p>
                      <a:pPr algn="ctr" fontAlgn="ctr"/>
                      <a:r>
                        <a:rPr lang="ru-RU" sz="800" b="1" u="none" strike="noStrike" dirty="0">
                          <a:effectLst/>
                        </a:rPr>
                        <a:t>Наименование показателя</a:t>
                      </a:r>
                      <a:endParaRPr lang="ru-RU" sz="800" b="1" i="0" u="none" strike="noStrike" dirty="0">
                        <a:solidFill>
                          <a:srgbClr val="000000"/>
                        </a:solidFill>
                        <a:effectLst/>
                        <a:latin typeface="Times New Roman"/>
                      </a:endParaRPr>
                    </a:p>
                  </a:txBody>
                  <a:tcPr marL="2869" marR="2869" marT="2869" marB="0" anchor="ctr"/>
                </a:tc>
                <a:tc>
                  <a:txBody>
                    <a:bodyPr/>
                    <a:lstStyle/>
                    <a:p>
                      <a:pPr algn="ctr" fontAlgn="ctr"/>
                      <a:r>
                        <a:rPr lang="ru-RU" sz="800" b="1" u="none" strike="noStrike" dirty="0">
                          <a:effectLst/>
                        </a:rPr>
                        <a:t>Утверждено</a:t>
                      </a:r>
                      <a:endParaRPr lang="ru-RU" sz="800" b="1" i="0" u="none" strike="noStrike" dirty="0">
                        <a:solidFill>
                          <a:srgbClr val="000000"/>
                        </a:solidFill>
                        <a:effectLst/>
                        <a:latin typeface="Times New Roman"/>
                      </a:endParaRPr>
                    </a:p>
                  </a:txBody>
                  <a:tcPr marL="2869" marR="2869" marT="2869" marB="0" anchor="ctr"/>
                </a:tc>
                <a:tc>
                  <a:txBody>
                    <a:bodyPr/>
                    <a:lstStyle/>
                    <a:p>
                      <a:pPr algn="ctr" fontAlgn="ctr"/>
                      <a:r>
                        <a:rPr lang="ru-RU" sz="800" b="1" u="none" strike="noStrike" dirty="0">
                          <a:effectLst/>
                        </a:rPr>
                        <a:t>Исполнено</a:t>
                      </a:r>
                      <a:endParaRPr lang="ru-RU" sz="800" b="1" i="0" u="none" strike="noStrike" dirty="0">
                        <a:solidFill>
                          <a:srgbClr val="000000"/>
                        </a:solidFill>
                        <a:effectLst/>
                        <a:latin typeface="Times New Roman"/>
                      </a:endParaRPr>
                    </a:p>
                  </a:txBody>
                  <a:tcPr marL="2869" marR="2869" marT="2869" marB="0" anchor="ctr"/>
                </a:tc>
                <a:tc>
                  <a:txBody>
                    <a:bodyPr/>
                    <a:lstStyle/>
                    <a:p>
                      <a:pPr algn="ctr" fontAlgn="ctr"/>
                      <a:r>
                        <a:rPr lang="ru-RU" sz="800" b="1" u="none" strike="noStrike" dirty="0">
                          <a:effectLst/>
                        </a:rPr>
                        <a:t>% исполнения</a:t>
                      </a:r>
                      <a:endParaRPr lang="ru-RU" sz="800" b="1" i="0" u="none" strike="noStrike" dirty="0">
                        <a:effectLst/>
                        <a:latin typeface="Times New Roman"/>
                      </a:endParaRPr>
                    </a:p>
                  </a:txBody>
                  <a:tcPr marL="2869" marR="2869" marT="2869" marB="0" anchor="ctr"/>
                </a:tc>
              </a:tr>
              <a:tr h="285586">
                <a:tc>
                  <a:txBody>
                    <a:bodyPr/>
                    <a:lstStyle/>
                    <a:p>
                      <a:pPr algn="l" fontAlgn="t"/>
                      <a:r>
                        <a:rPr lang="ru-RU" sz="800" b="1" i="1" u="none" strike="noStrike" dirty="0">
                          <a:effectLst/>
                        </a:rPr>
                        <a:t>    Муниципальная программа "Развитие образования ЗАТО г. Североморск" на 2014 - 2020 годы</a:t>
                      </a:r>
                      <a:endParaRPr lang="ru-RU" sz="800" b="1" i="1" u="none" strike="noStrike" dirty="0">
                        <a:solidFill>
                          <a:srgbClr val="000000"/>
                        </a:solidFill>
                        <a:effectLst/>
                        <a:latin typeface="Times New Roman"/>
                      </a:endParaRPr>
                    </a:p>
                  </a:txBody>
                  <a:tcPr marL="2869" marR="2869" marT="2869" marB="0"/>
                </a:tc>
                <a:tc>
                  <a:txBody>
                    <a:bodyPr/>
                    <a:lstStyle/>
                    <a:p>
                      <a:pPr algn="ctr" fontAlgn="ctr"/>
                      <a:r>
                        <a:rPr lang="ru-RU" sz="800" b="1" i="1" u="none" strike="noStrike" dirty="0">
                          <a:effectLst/>
                        </a:rPr>
                        <a:t>1 429 047,9</a:t>
                      </a:r>
                      <a:endParaRPr lang="ru-RU" sz="800" b="1" i="1" u="none" strike="noStrike" dirty="0">
                        <a:solidFill>
                          <a:srgbClr val="000000"/>
                        </a:solidFill>
                        <a:effectLst/>
                        <a:latin typeface="Times New Roman"/>
                      </a:endParaRPr>
                    </a:p>
                  </a:txBody>
                  <a:tcPr marL="2869" marR="2869" marT="2869" marB="0" anchor="ctr"/>
                </a:tc>
                <a:tc>
                  <a:txBody>
                    <a:bodyPr/>
                    <a:lstStyle/>
                    <a:p>
                      <a:pPr algn="ctr" fontAlgn="ctr"/>
                      <a:r>
                        <a:rPr lang="ru-RU" sz="800" b="1" i="1" u="none" strike="noStrike" dirty="0">
                          <a:effectLst/>
                        </a:rPr>
                        <a:t>1 414 411,3</a:t>
                      </a:r>
                      <a:endParaRPr lang="ru-RU" sz="800" b="1" i="1" u="none" strike="noStrike" dirty="0">
                        <a:solidFill>
                          <a:srgbClr val="000000"/>
                        </a:solidFill>
                        <a:effectLst/>
                        <a:latin typeface="Times New Roman"/>
                      </a:endParaRPr>
                    </a:p>
                  </a:txBody>
                  <a:tcPr marL="2869" marR="2869" marT="2869" marB="0" anchor="ctr"/>
                </a:tc>
                <a:tc>
                  <a:txBody>
                    <a:bodyPr/>
                    <a:lstStyle/>
                    <a:p>
                      <a:pPr algn="ctr" fontAlgn="ctr"/>
                      <a:r>
                        <a:rPr lang="ru-RU" sz="800" b="1" i="1" u="none" strike="noStrike" dirty="0">
                          <a:effectLst/>
                        </a:rPr>
                        <a:t>99,0</a:t>
                      </a:r>
                      <a:endParaRPr lang="ru-RU" sz="800" b="1" i="1" u="none" strike="noStrike" dirty="0">
                        <a:effectLst/>
                        <a:latin typeface="Times New Roman"/>
                      </a:endParaRPr>
                    </a:p>
                  </a:txBody>
                  <a:tcPr marL="2869" marR="2869" marT="2869" marB="0" anchor="ctr"/>
                </a:tc>
              </a:tr>
              <a:tr h="310946">
                <a:tc>
                  <a:txBody>
                    <a:bodyPr/>
                    <a:lstStyle/>
                    <a:p>
                      <a:pPr algn="l" fontAlgn="t"/>
                      <a:r>
                        <a:rPr lang="ru-RU" sz="800" u="none" strike="noStrike" dirty="0">
                          <a:effectLst/>
                        </a:rPr>
                        <a:t>      Подпрограмма "Развитие дошкольного, общего и дополнительного образования детей" на 2014 - 2020 годы</a:t>
                      </a:r>
                      <a:endParaRPr lang="ru-RU" sz="800" b="1" i="0" u="none" strike="noStrike" dirty="0">
                        <a:solidFill>
                          <a:srgbClr val="000000"/>
                        </a:solidFill>
                        <a:effectLst/>
                        <a:latin typeface="Times New Roman"/>
                      </a:endParaRPr>
                    </a:p>
                  </a:txBody>
                  <a:tcPr marL="2869" marR="2869" marT="2869" marB="0"/>
                </a:tc>
                <a:tc>
                  <a:txBody>
                    <a:bodyPr/>
                    <a:lstStyle/>
                    <a:p>
                      <a:pPr algn="ctr" fontAlgn="ctr"/>
                      <a:r>
                        <a:rPr lang="ru-RU" sz="800" u="none" strike="noStrike" dirty="0">
                          <a:effectLst/>
                        </a:rPr>
                        <a:t>1 324 983,0</a:t>
                      </a:r>
                      <a:endParaRPr lang="ru-RU" sz="800" b="1" i="0" u="none" strike="noStrike" dirty="0">
                        <a:solidFill>
                          <a:srgbClr val="000000"/>
                        </a:solidFill>
                        <a:effectLst/>
                        <a:latin typeface="Times New Roman"/>
                      </a:endParaRPr>
                    </a:p>
                  </a:txBody>
                  <a:tcPr marL="2869" marR="2869" marT="2869" marB="0" anchor="ctr"/>
                </a:tc>
                <a:tc>
                  <a:txBody>
                    <a:bodyPr/>
                    <a:lstStyle/>
                    <a:p>
                      <a:pPr algn="ctr" fontAlgn="ctr"/>
                      <a:r>
                        <a:rPr lang="ru-RU" sz="800" u="none" strike="noStrike">
                          <a:effectLst/>
                        </a:rPr>
                        <a:t>1 311 151,7</a:t>
                      </a:r>
                      <a:endParaRPr lang="ru-RU" sz="800" b="1" i="0" u="none" strike="noStrike">
                        <a:solidFill>
                          <a:srgbClr val="000000"/>
                        </a:solidFill>
                        <a:effectLst/>
                        <a:latin typeface="Times New Roman"/>
                      </a:endParaRPr>
                    </a:p>
                  </a:txBody>
                  <a:tcPr marL="2869" marR="2869" marT="2869" marB="0" anchor="ctr"/>
                </a:tc>
                <a:tc>
                  <a:txBody>
                    <a:bodyPr/>
                    <a:lstStyle/>
                    <a:p>
                      <a:pPr algn="ctr" fontAlgn="ctr"/>
                      <a:r>
                        <a:rPr lang="ru-RU" sz="800" u="none" strike="noStrike" dirty="0">
                          <a:effectLst/>
                        </a:rPr>
                        <a:t>99,0</a:t>
                      </a:r>
                      <a:endParaRPr lang="ru-RU" sz="800" b="0" i="0" u="none" strike="noStrike" dirty="0">
                        <a:effectLst/>
                        <a:latin typeface="Times New Roman"/>
                      </a:endParaRPr>
                    </a:p>
                  </a:txBody>
                  <a:tcPr marL="2869" marR="2869" marT="2869" marB="0" anchor="ctr"/>
                </a:tc>
              </a:tr>
              <a:tr h="276098">
                <a:tc>
                  <a:txBody>
                    <a:bodyPr/>
                    <a:lstStyle/>
                    <a:p>
                      <a:pPr algn="l" fontAlgn="t"/>
                      <a:r>
                        <a:rPr lang="ru-RU" sz="800" u="none" strike="noStrike" dirty="0">
                          <a:effectLst/>
                        </a:rPr>
                        <a:t>      Подпрограмма "Школьное питание" на 2014 - 2020 годы</a:t>
                      </a:r>
                      <a:endParaRPr lang="ru-RU" sz="800" b="1" i="0" u="none" strike="noStrike" dirty="0">
                        <a:solidFill>
                          <a:srgbClr val="000000"/>
                        </a:solidFill>
                        <a:effectLst/>
                        <a:latin typeface="Times New Roman"/>
                      </a:endParaRPr>
                    </a:p>
                  </a:txBody>
                  <a:tcPr marL="2869" marR="2869" marT="2869" marB="0"/>
                </a:tc>
                <a:tc>
                  <a:txBody>
                    <a:bodyPr/>
                    <a:lstStyle/>
                    <a:p>
                      <a:pPr algn="ctr" fontAlgn="ctr"/>
                      <a:r>
                        <a:rPr lang="ru-RU" sz="800" u="none" strike="noStrike" dirty="0">
                          <a:effectLst/>
                        </a:rPr>
                        <a:t>52 559,6</a:t>
                      </a:r>
                      <a:endParaRPr lang="ru-RU" sz="800" b="1" i="0" u="none" strike="noStrike" dirty="0">
                        <a:solidFill>
                          <a:srgbClr val="000000"/>
                        </a:solidFill>
                        <a:effectLst/>
                        <a:latin typeface="Times New Roman"/>
                      </a:endParaRPr>
                    </a:p>
                  </a:txBody>
                  <a:tcPr marL="2869" marR="2869" marT="2869" marB="0" anchor="ctr"/>
                </a:tc>
                <a:tc>
                  <a:txBody>
                    <a:bodyPr/>
                    <a:lstStyle/>
                    <a:p>
                      <a:pPr algn="ctr" fontAlgn="ctr"/>
                      <a:r>
                        <a:rPr lang="ru-RU" sz="800" u="none" strike="noStrike" dirty="0">
                          <a:effectLst/>
                        </a:rPr>
                        <a:t>52 194,5</a:t>
                      </a:r>
                      <a:endParaRPr lang="ru-RU" sz="800" b="1" i="0" u="none" strike="noStrike" dirty="0">
                        <a:solidFill>
                          <a:srgbClr val="000000"/>
                        </a:solidFill>
                        <a:effectLst/>
                        <a:latin typeface="Times New Roman"/>
                      </a:endParaRPr>
                    </a:p>
                  </a:txBody>
                  <a:tcPr marL="2869" marR="2869" marT="2869" marB="0" anchor="ctr"/>
                </a:tc>
                <a:tc>
                  <a:txBody>
                    <a:bodyPr/>
                    <a:lstStyle/>
                    <a:p>
                      <a:pPr algn="ctr" fontAlgn="ctr"/>
                      <a:r>
                        <a:rPr lang="ru-RU" sz="800" u="none" strike="noStrike" dirty="0">
                          <a:effectLst/>
                        </a:rPr>
                        <a:t>99,3</a:t>
                      </a:r>
                      <a:endParaRPr lang="ru-RU" sz="800" b="0" i="0" u="none" strike="noStrike" dirty="0">
                        <a:effectLst/>
                        <a:latin typeface="Times New Roman"/>
                      </a:endParaRPr>
                    </a:p>
                  </a:txBody>
                  <a:tcPr marL="2869" marR="2869" marT="2869" marB="0" anchor="ctr"/>
                </a:tc>
              </a:tr>
              <a:tr h="285586">
                <a:tc>
                  <a:txBody>
                    <a:bodyPr/>
                    <a:lstStyle/>
                    <a:p>
                      <a:pPr algn="l" fontAlgn="t"/>
                      <a:r>
                        <a:rPr lang="ru-RU" sz="800" u="none" strike="noStrike" dirty="0">
                          <a:effectLst/>
                        </a:rPr>
                        <a:t>      Подпрограмма "Североморск - город без сирот" на 2014 - 2020 годы</a:t>
                      </a:r>
                      <a:endParaRPr lang="ru-RU" sz="800" b="1" i="0" u="none" strike="noStrike" dirty="0">
                        <a:solidFill>
                          <a:srgbClr val="000000"/>
                        </a:solidFill>
                        <a:effectLst/>
                        <a:latin typeface="Times New Roman"/>
                      </a:endParaRPr>
                    </a:p>
                  </a:txBody>
                  <a:tcPr marL="2869" marR="2869" marT="2869" marB="0"/>
                </a:tc>
                <a:tc>
                  <a:txBody>
                    <a:bodyPr/>
                    <a:lstStyle/>
                    <a:p>
                      <a:pPr algn="ctr" fontAlgn="ctr"/>
                      <a:r>
                        <a:rPr lang="ru-RU" sz="800" u="none" strike="noStrike">
                          <a:effectLst/>
                        </a:rPr>
                        <a:t>25 614,5</a:t>
                      </a:r>
                      <a:endParaRPr lang="ru-RU" sz="800" b="1" i="0" u="none" strike="noStrike">
                        <a:solidFill>
                          <a:srgbClr val="000000"/>
                        </a:solidFill>
                        <a:effectLst/>
                        <a:latin typeface="Times New Roman"/>
                      </a:endParaRPr>
                    </a:p>
                  </a:txBody>
                  <a:tcPr marL="2869" marR="2869" marT="2869" marB="0" anchor="ctr"/>
                </a:tc>
                <a:tc>
                  <a:txBody>
                    <a:bodyPr/>
                    <a:lstStyle/>
                    <a:p>
                      <a:pPr algn="ctr" fontAlgn="ctr"/>
                      <a:r>
                        <a:rPr lang="ru-RU" sz="800" u="none" strike="noStrike" dirty="0">
                          <a:effectLst/>
                        </a:rPr>
                        <a:t>25 174,4</a:t>
                      </a:r>
                      <a:endParaRPr lang="ru-RU" sz="800" b="1" i="0" u="none" strike="noStrike" dirty="0">
                        <a:solidFill>
                          <a:srgbClr val="000000"/>
                        </a:solidFill>
                        <a:effectLst/>
                        <a:latin typeface="Times New Roman"/>
                      </a:endParaRPr>
                    </a:p>
                  </a:txBody>
                  <a:tcPr marL="2869" marR="2869" marT="2869" marB="0" anchor="ctr"/>
                </a:tc>
                <a:tc>
                  <a:txBody>
                    <a:bodyPr/>
                    <a:lstStyle/>
                    <a:p>
                      <a:pPr algn="ctr" fontAlgn="ctr"/>
                      <a:r>
                        <a:rPr lang="ru-RU" sz="800" u="none" strike="noStrike" dirty="0">
                          <a:effectLst/>
                        </a:rPr>
                        <a:t>98,3</a:t>
                      </a:r>
                      <a:endParaRPr lang="ru-RU" sz="800" b="0" i="0" u="none" strike="noStrike" dirty="0">
                        <a:effectLst/>
                        <a:latin typeface="Times New Roman"/>
                      </a:endParaRPr>
                    </a:p>
                  </a:txBody>
                  <a:tcPr marL="2869" marR="2869" marT="2869" marB="0" anchor="ctr"/>
                </a:tc>
              </a:tr>
              <a:tr h="285586">
                <a:tc>
                  <a:txBody>
                    <a:bodyPr/>
                    <a:lstStyle/>
                    <a:p>
                      <a:pPr algn="l" fontAlgn="t"/>
                      <a:r>
                        <a:rPr lang="ru-RU" sz="800" u="none" strike="noStrike" dirty="0">
                          <a:effectLst/>
                        </a:rPr>
                        <a:t>      Подпрограмма "Отдых и оздоровление детей" на 2014 - 2020 годы</a:t>
                      </a:r>
                      <a:endParaRPr lang="ru-RU" sz="800" b="1" i="0" u="none" strike="noStrike" dirty="0">
                        <a:solidFill>
                          <a:srgbClr val="000000"/>
                        </a:solidFill>
                        <a:effectLst/>
                        <a:latin typeface="Times New Roman"/>
                      </a:endParaRPr>
                    </a:p>
                  </a:txBody>
                  <a:tcPr marL="2869" marR="2869" marT="2869" marB="0"/>
                </a:tc>
                <a:tc>
                  <a:txBody>
                    <a:bodyPr/>
                    <a:lstStyle/>
                    <a:p>
                      <a:pPr algn="ctr" fontAlgn="ctr"/>
                      <a:r>
                        <a:rPr lang="ru-RU" sz="800" u="none" strike="noStrike">
                          <a:effectLst/>
                        </a:rPr>
                        <a:t>25 890,8</a:t>
                      </a:r>
                      <a:endParaRPr lang="ru-RU" sz="800" b="1" i="0" u="none" strike="noStrike">
                        <a:solidFill>
                          <a:srgbClr val="000000"/>
                        </a:solidFill>
                        <a:effectLst/>
                        <a:latin typeface="Times New Roman"/>
                      </a:endParaRPr>
                    </a:p>
                  </a:txBody>
                  <a:tcPr marL="2869" marR="2869" marT="2869" marB="0" anchor="ctr"/>
                </a:tc>
                <a:tc>
                  <a:txBody>
                    <a:bodyPr/>
                    <a:lstStyle/>
                    <a:p>
                      <a:pPr algn="ctr" fontAlgn="ctr"/>
                      <a:r>
                        <a:rPr lang="ru-RU" sz="800" u="none" strike="noStrike">
                          <a:effectLst/>
                        </a:rPr>
                        <a:t>25 890,8</a:t>
                      </a:r>
                      <a:endParaRPr lang="ru-RU" sz="800" b="1" i="0" u="none" strike="noStrike">
                        <a:solidFill>
                          <a:srgbClr val="000000"/>
                        </a:solidFill>
                        <a:effectLst/>
                        <a:latin typeface="Times New Roman"/>
                      </a:endParaRPr>
                    </a:p>
                  </a:txBody>
                  <a:tcPr marL="2869" marR="2869" marT="2869" marB="0" anchor="ctr"/>
                </a:tc>
                <a:tc>
                  <a:txBody>
                    <a:bodyPr/>
                    <a:lstStyle/>
                    <a:p>
                      <a:pPr algn="ctr" fontAlgn="ctr"/>
                      <a:r>
                        <a:rPr lang="ru-RU" sz="800" u="none" strike="noStrike" dirty="0">
                          <a:effectLst/>
                        </a:rPr>
                        <a:t>100,0</a:t>
                      </a:r>
                      <a:endParaRPr lang="ru-RU" sz="800" b="0" i="0" u="none" strike="noStrike" dirty="0">
                        <a:effectLst/>
                        <a:latin typeface="Times New Roman"/>
                      </a:endParaRPr>
                    </a:p>
                  </a:txBody>
                  <a:tcPr marL="2869" marR="2869" marT="2869" marB="0" anchor="ctr"/>
                </a:tc>
              </a:tr>
            </a:tbl>
          </a:graphicData>
        </a:graphic>
      </p:graphicFrame>
    </p:spTree>
    <p:extLst>
      <p:ext uri="{BB962C8B-B14F-4D97-AF65-F5344CB8AC3E}">
        <p14:creationId xmlns:p14="http://schemas.microsoft.com/office/powerpoint/2010/main" val="394329221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19672" y="1196752"/>
            <a:ext cx="6090513" cy="861774"/>
          </a:xfrm>
          <a:prstGeom prst="rect">
            <a:avLst/>
          </a:prstGeom>
          <a:solidFill>
            <a:srgbClr val="FFC7AB"/>
          </a:solidFill>
          <a:effectLst>
            <a:softEdge rad="127000"/>
          </a:effectLst>
        </p:spPr>
        <p:txBody>
          <a:bodyPr wrap="none" rtlCol="0">
            <a:spAutoFit/>
          </a:bodyPr>
          <a:lstStyle/>
          <a:p>
            <a:pPr lvl="0" algn="ctr" fontAlgn="t"/>
            <a:r>
              <a:rPr lang="ru-RU" dirty="0" smtClean="0"/>
              <a:t>  </a:t>
            </a:r>
            <a:r>
              <a:rPr lang="ru-RU" sz="1400" b="1" dirty="0">
                <a:solidFill>
                  <a:srgbClr val="000000"/>
                </a:solidFill>
                <a:latin typeface="+mj-lt"/>
              </a:rPr>
              <a:t>Муниципальная </a:t>
            </a:r>
            <a:r>
              <a:rPr lang="ru-RU" sz="1400" b="1" dirty="0" smtClean="0">
                <a:solidFill>
                  <a:srgbClr val="000000"/>
                </a:solidFill>
                <a:latin typeface="+mj-lt"/>
              </a:rPr>
              <a:t>программа</a:t>
            </a:r>
          </a:p>
          <a:p>
            <a:pPr lvl="0" algn="ctr" fontAlgn="t"/>
            <a:r>
              <a:rPr lang="ru-RU" sz="1400" b="1" dirty="0" smtClean="0">
                <a:solidFill>
                  <a:srgbClr val="000000"/>
                </a:solidFill>
                <a:latin typeface="+mj-lt"/>
              </a:rPr>
              <a:t> </a:t>
            </a:r>
            <a:r>
              <a:rPr lang="ru-RU" sz="1400" b="1" dirty="0">
                <a:solidFill>
                  <a:srgbClr val="000000"/>
                </a:solidFill>
                <a:latin typeface="+mj-lt"/>
              </a:rPr>
              <a:t>"Развитие муниципального управления и гражданского общества </a:t>
            </a:r>
            <a:endParaRPr lang="ru-RU" sz="1400" b="1" dirty="0" smtClean="0">
              <a:solidFill>
                <a:srgbClr val="000000"/>
              </a:solidFill>
              <a:latin typeface="+mj-lt"/>
            </a:endParaRPr>
          </a:p>
          <a:p>
            <a:pPr lvl="0" algn="ctr" fontAlgn="t"/>
            <a:r>
              <a:rPr lang="ru-RU" sz="1400" b="1" dirty="0" smtClean="0">
                <a:solidFill>
                  <a:srgbClr val="000000"/>
                </a:solidFill>
                <a:latin typeface="+mj-lt"/>
              </a:rPr>
              <a:t>в </a:t>
            </a:r>
            <a:r>
              <a:rPr lang="ru-RU" sz="1400" b="1" dirty="0">
                <a:solidFill>
                  <a:srgbClr val="000000"/>
                </a:solidFill>
                <a:latin typeface="+mj-lt"/>
              </a:rPr>
              <a:t>ЗАТО г. Североморск" </a:t>
            </a:r>
            <a:r>
              <a:rPr lang="ru-RU" dirty="0" smtClean="0"/>
              <a:t> </a:t>
            </a:r>
            <a:endParaRPr lang="ru-RU" dirty="0"/>
          </a:p>
        </p:txBody>
      </p:sp>
      <p:graphicFrame>
        <p:nvGraphicFramePr>
          <p:cNvPr id="4" name="Таблица 3"/>
          <p:cNvGraphicFramePr>
            <a:graphicFrameLocks noGrp="1"/>
          </p:cNvGraphicFramePr>
          <p:nvPr>
            <p:extLst>
              <p:ext uri="{D42A27DB-BD31-4B8C-83A1-F6EECF244321}">
                <p14:modId xmlns:p14="http://schemas.microsoft.com/office/powerpoint/2010/main" val="4066261780"/>
              </p:ext>
            </p:extLst>
          </p:nvPr>
        </p:nvGraphicFramePr>
        <p:xfrm>
          <a:off x="1187625" y="2204864"/>
          <a:ext cx="6912767" cy="3456386"/>
        </p:xfrm>
        <a:graphic>
          <a:graphicData uri="http://schemas.openxmlformats.org/drawingml/2006/table">
            <a:tbl>
              <a:tblPr>
                <a:effectLst>
                  <a:innerShdw blurRad="114300">
                    <a:prstClr val="black"/>
                  </a:innerShdw>
                </a:effectLst>
                <a:tableStyleId>{5C22544A-7EE6-4342-B048-85BDC9FD1C3A}</a:tableStyleId>
              </a:tblPr>
              <a:tblGrid>
                <a:gridCol w="4349820"/>
                <a:gridCol w="942649"/>
                <a:gridCol w="802578"/>
                <a:gridCol w="817720"/>
              </a:tblGrid>
              <a:tr h="590114">
                <a:tc>
                  <a:txBody>
                    <a:bodyPr/>
                    <a:lstStyle/>
                    <a:p>
                      <a:pPr algn="ctr" fontAlgn="ctr"/>
                      <a:r>
                        <a:rPr lang="ru-RU" sz="1000" b="1" u="none" strike="noStrike" dirty="0">
                          <a:effectLst/>
                        </a:rPr>
                        <a:t>Наименование показателя</a:t>
                      </a:r>
                      <a:endParaRPr lang="ru-RU" sz="1000" b="1" i="0" u="none" strike="noStrike" dirty="0">
                        <a:solidFill>
                          <a:srgbClr val="000000"/>
                        </a:solidFill>
                        <a:effectLst/>
                        <a:latin typeface="Times New Roman"/>
                      </a:endParaRPr>
                    </a:p>
                  </a:txBody>
                  <a:tcPr marL="4638" marR="4638" marT="4638" marB="0" anchor="ctr"/>
                </a:tc>
                <a:tc>
                  <a:txBody>
                    <a:bodyPr/>
                    <a:lstStyle/>
                    <a:p>
                      <a:pPr algn="ctr" fontAlgn="ctr"/>
                      <a:r>
                        <a:rPr lang="ru-RU" sz="1000" b="1" u="none" strike="noStrike" dirty="0">
                          <a:effectLst/>
                        </a:rPr>
                        <a:t>Утверждено</a:t>
                      </a:r>
                      <a:endParaRPr lang="ru-RU" sz="1000" b="1" i="0" u="none" strike="noStrike" dirty="0">
                        <a:solidFill>
                          <a:srgbClr val="000000"/>
                        </a:solidFill>
                        <a:effectLst/>
                        <a:latin typeface="Times New Roman"/>
                      </a:endParaRPr>
                    </a:p>
                  </a:txBody>
                  <a:tcPr marL="4638" marR="4638" marT="4638" marB="0" anchor="ctr"/>
                </a:tc>
                <a:tc>
                  <a:txBody>
                    <a:bodyPr/>
                    <a:lstStyle/>
                    <a:p>
                      <a:pPr algn="ctr" fontAlgn="ctr"/>
                      <a:r>
                        <a:rPr lang="ru-RU" sz="1000" b="1" u="none" strike="noStrike">
                          <a:effectLst/>
                        </a:rPr>
                        <a:t>Исполнено</a:t>
                      </a:r>
                      <a:endParaRPr lang="ru-RU" sz="1000" b="1" i="0" u="none" strike="noStrike">
                        <a:solidFill>
                          <a:srgbClr val="000000"/>
                        </a:solidFill>
                        <a:effectLst/>
                        <a:latin typeface="Times New Roman"/>
                      </a:endParaRPr>
                    </a:p>
                  </a:txBody>
                  <a:tcPr marL="4638" marR="4638" marT="4638" marB="0" anchor="ctr"/>
                </a:tc>
                <a:tc>
                  <a:txBody>
                    <a:bodyPr/>
                    <a:lstStyle/>
                    <a:p>
                      <a:pPr algn="ctr" fontAlgn="ctr"/>
                      <a:r>
                        <a:rPr lang="ru-RU" sz="1000" b="1" u="none" strike="noStrike">
                          <a:effectLst/>
                        </a:rPr>
                        <a:t>% исполнения</a:t>
                      </a:r>
                      <a:endParaRPr lang="ru-RU" sz="1000" b="1" i="0" u="none" strike="noStrike">
                        <a:effectLst/>
                        <a:latin typeface="Times New Roman"/>
                      </a:endParaRPr>
                    </a:p>
                  </a:txBody>
                  <a:tcPr marL="4638" marR="4638" marT="4638" marB="0" anchor="ctr"/>
                </a:tc>
              </a:tr>
              <a:tr h="614201">
                <a:tc>
                  <a:txBody>
                    <a:bodyPr/>
                    <a:lstStyle/>
                    <a:p>
                      <a:pPr algn="l" fontAlgn="t"/>
                      <a:r>
                        <a:rPr lang="ru-RU" sz="1000" b="1" i="1" u="none" strike="noStrike" dirty="0">
                          <a:effectLst/>
                        </a:rPr>
                        <a:t>    Муниципальная программа "Развитие муниципального управления и гражданского общества в ЗАТО г. Североморск" на 2014 - 2020 годы</a:t>
                      </a:r>
                      <a:endParaRPr lang="ru-RU" sz="1000" b="1" i="1" u="none" strike="noStrike" dirty="0">
                        <a:solidFill>
                          <a:srgbClr val="000000"/>
                        </a:solidFill>
                        <a:effectLst/>
                        <a:latin typeface="Times New Roman"/>
                      </a:endParaRPr>
                    </a:p>
                  </a:txBody>
                  <a:tcPr marL="4638" marR="4638" marT="4638" marB="0"/>
                </a:tc>
                <a:tc>
                  <a:txBody>
                    <a:bodyPr/>
                    <a:lstStyle/>
                    <a:p>
                      <a:pPr algn="ctr" fontAlgn="ctr"/>
                      <a:r>
                        <a:rPr lang="ru-RU" sz="1000" b="1" i="1" u="none" strike="noStrike" dirty="0">
                          <a:effectLst/>
                        </a:rPr>
                        <a:t>16 644,2</a:t>
                      </a:r>
                      <a:endParaRPr lang="ru-RU" sz="1000" b="1" i="1" u="none" strike="noStrike" dirty="0">
                        <a:solidFill>
                          <a:srgbClr val="000000"/>
                        </a:solidFill>
                        <a:effectLst/>
                        <a:latin typeface="Times New Roman"/>
                      </a:endParaRPr>
                    </a:p>
                  </a:txBody>
                  <a:tcPr marL="4638" marR="4638" marT="4638" marB="0" anchor="ctr"/>
                </a:tc>
                <a:tc>
                  <a:txBody>
                    <a:bodyPr/>
                    <a:lstStyle/>
                    <a:p>
                      <a:pPr algn="ctr" fontAlgn="ctr"/>
                      <a:r>
                        <a:rPr lang="ru-RU" sz="1000" b="1" i="1" u="none" strike="noStrike" dirty="0">
                          <a:effectLst/>
                        </a:rPr>
                        <a:t>16 009,4</a:t>
                      </a:r>
                      <a:endParaRPr lang="ru-RU" sz="1000" b="1" i="1" u="none" strike="noStrike" dirty="0">
                        <a:solidFill>
                          <a:srgbClr val="000000"/>
                        </a:solidFill>
                        <a:effectLst/>
                        <a:latin typeface="Times New Roman"/>
                      </a:endParaRPr>
                    </a:p>
                  </a:txBody>
                  <a:tcPr marL="4638" marR="4638" marT="4638" marB="0" anchor="ctr"/>
                </a:tc>
                <a:tc>
                  <a:txBody>
                    <a:bodyPr/>
                    <a:lstStyle/>
                    <a:p>
                      <a:pPr algn="ctr" fontAlgn="ctr"/>
                      <a:r>
                        <a:rPr lang="ru-RU" sz="1000" b="1" i="1" u="none" strike="noStrike" dirty="0">
                          <a:effectLst/>
                        </a:rPr>
                        <a:t>96,2</a:t>
                      </a:r>
                      <a:endParaRPr lang="ru-RU" sz="1000" b="1" i="1" u="none" strike="noStrike" dirty="0">
                        <a:effectLst/>
                        <a:latin typeface="Times New Roman"/>
                      </a:endParaRPr>
                    </a:p>
                  </a:txBody>
                  <a:tcPr marL="4638" marR="4638" marT="4638" marB="0" anchor="ctr"/>
                </a:tc>
              </a:tr>
              <a:tr h="614201">
                <a:tc>
                  <a:txBody>
                    <a:bodyPr/>
                    <a:lstStyle/>
                    <a:p>
                      <a:pPr algn="l" fontAlgn="t"/>
                      <a:r>
                        <a:rPr lang="ru-RU" sz="1000" u="none" strike="noStrike" dirty="0">
                          <a:effectLst/>
                        </a:rPr>
                        <a:t>      Подпрограмма "Создание условий для эффективного использования муниципального  имущества ЗАТО г. Североморск" на 2014 - 2020 годы</a:t>
                      </a:r>
                      <a:endParaRPr lang="ru-RU" sz="1000" b="1" i="0" u="none" strike="noStrike" dirty="0">
                        <a:solidFill>
                          <a:srgbClr val="000000"/>
                        </a:solidFill>
                        <a:effectLst/>
                        <a:latin typeface="Times New Roman"/>
                      </a:endParaRPr>
                    </a:p>
                  </a:txBody>
                  <a:tcPr marL="4638" marR="4638" marT="4638" marB="0"/>
                </a:tc>
                <a:tc>
                  <a:txBody>
                    <a:bodyPr/>
                    <a:lstStyle/>
                    <a:p>
                      <a:pPr algn="ctr" fontAlgn="ctr"/>
                      <a:r>
                        <a:rPr lang="ru-RU" sz="1000" u="none" strike="noStrike">
                          <a:effectLst/>
                        </a:rPr>
                        <a:t>2 150,0</a:t>
                      </a:r>
                      <a:endParaRPr lang="ru-RU" sz="1000" b="1" i="0" u="none" strike="noStrike">
                        <a:solidFill>
                          <a:srgbClr val="000000"/>
                        </a:solidFill>
                        <a:effectLst/>
                        <a:latin typeface="Times New Roman"/>
                      </a:endParaRPr>
                    </a:p>
                  </a:txBody>
                  <a:tcPr marL="4638" marR="4638" marT="4638" marB="0" anchor="ctr"/>
                </a:tc>
                <a:tc>
                  <a:txBody>
                    <a:bodyPr/>
                    <a:lstStyle/>
                    <a:p>
                      <a:pPr algn="ctr" fontAlgn="ctr"/>
                      <a:r>
                        <a:rPr lang="ru-RU" sz="1000" u="none" strike="noStrike" dirty="0">
                          <a:effectLst/>
                        </a:rPr>
                        <a:t>2 150,0</a:t>
                      </a:r>
                      <a:endParaRPr lang="ru-RU" sz="1000" b="1" i="0" u="none" strike="noStrike" dirty="0">
                        <a:solidFill>
                          <a:srgbClr val="000000"/>
                        </a:solidFill>
                        <a:effectLst/>
                        <a:latin typeface="Times New Roman"/>
                      </a:endParaRPr>
                    </a:p>
                  </a:txBody>
                  <a:tcPr marL="4638" marR="4638" marT="4638" marB="0" anchor="ctr"/>
                </a:tc>
                <a:tc>
                  <a:txBody>
                    <a:bodyPr/>
                    <a:lstStyle/>
                    <a:p>
                      <a:pPr algn="ctr" fontAlgn="ctr"/>
                      <a:r>
                        <a:rPr lang="ru-RU" sz="1000" u="none" strike="noStrike" dirty="0">
                          <a:effectLst/>
                        </a:rPr>
                        <a:t>100,0</a:t>
                      </a:r>
                      <a:endParaRPr lang="ru-RU" sz="1000" b="0" i="0" u="none" strike="noStrike" dirty="0">
                        <a:effectLst/>
                        <a:latin typeface="Times New Roman"/>
                      </a:endParaRPr>
                    </a:p>
                  </a:txBody>
                  <a:tcPr marL="4638" marR="4638" marT="4638" marB="0" anchor="ctr"/>
                </a:tc>
              </a:tr>
              <a:tr h="614201">
                <a:tc>
                  <a:txBody>
                    <a:bodyPr/>
                    <a:lstStyle/>
                    <a:p>
                      <a:pPr algn="l" fontAlgn="t"/>
                      <a:r>
                        <a:rPr lang="ru-RU" sz="1000" u="none" strike="noStrike">
                          <a:effectLst/>
                        </a:rPr>
                        <a:t>      Подпрограмма "Развитие информационного общества, создание системы "Электронный муниципалитет" в ЗАТО г. Североморск на 2014 - 2020 годы"</a:t>
                      </a:r>
                      <a:endParaRPr lang="ru-RU" sz="1000" b="1" i="0" u="none" strike="noStrike">
                        <a:solidFill>
                          <a:srgbClr val="000000"/>
                        </a:solidFill>
                        <a:effectLst/>
                        <a:latin typeface="Times New Roman"/>
                      </a:endParaRPr>
                    </a:p>
                  </a:txBody>
                  <a:tcPr marL="4638" marR="4638" marT="4638" marB="0"/>
                </a:tc>
                <a:tc>
                  <a:txBody>
                    <a:bodyPr/>
                    <a:lstStyle/>
                    <a:p>
                      <a:pPr algn="ctr" fontAlgn="ctr"/>
                      <a:r>
                        <a:rPr lang="ru-RU" sz="1000" u="none" strike="noStrike">
                          <a:effectLst/>
                        </a:rPr>
                        <a:t>10 499,6</a:t>
                      </a:r>
                      <a:endParaRPr lang="ru-RU" sz="1000" b="1" i="0" u="none" strike="noStrike">
                        <a:solidFill>
                          <a:srgbClr val="000000"/>
                        </a:solidFill>
                        <a:effectLst/>
                        <a:latin typeface="Times New Roman"/>
                      </a:endParaRPr>
                    </a:p>
                  </a:txBody>
                  <a:tcPr marL="4638" marR="4638" marT="4638" marB="0" anchor="ctr"/>
                </a:tc>
                <a:tc>
                  <a:txBody>
                    <a:bodyPr/>
                    <a:lstStyle/>
                    <a:p>
                      <a:pPr algn="ctr" fontAlgn="ctr"/>
                      <a:r>
                        <a:rPr lang="ru-RU" sz="1000" u="none" strike="noStrike">
                          <a:effectLst/>
                        </a:rPr>
                        <a:t>10 209,4</a:t>
                      </a:r>
                      <a:endParaRPr lang="ru-RU" sz="1000" b="1" i="0" u="none" strike="noStrike">
                        <a:solidFill>
                          <a:srgbClr val="000000"/>
                        </a:solidFill>
                        <a:effectLst/>
                        <a:latin typeface="Times New Roman"/>
                      </a:endParaRPr>
                    </a:p>
                  </a:txBody>
                  <a:tcPr marL="4638" marR="4638" marT="4638" marB="0" anchor="ctr"/>
                </a:tc>
                <a:tc>
                  <a:txBody>
                    <a:bodyPr/>
                    <a:lstStyle/>
                    <a:p>
                      <a:pPr algn="ctr" fontAlgn="ctr"/>
                      <a:r>
                        <a:rPr lang="ru-RU" sz="1000" u="none" strike="noStrike" dirty="0">
                          <a:effectLst/>
                        </a:rPr>
                        <a:t>97,2</a:t>
                      </a:r>
                      <a:endParaRPr lang="ru-RU" sz="1000" b="0" i="0" u="none" strike="noStrike" dirty="0">
                        <a:effectLst/>
                        <a:latin typeface="Times New Roman"/>
                      </a:endParaRPr>
                    </a:p>
                  </a:txBody>
                  <a:tcPr marL="4638" marR="4638" marT="4638" marB="0" anchor="ctr"/>
                </a:tc>
              </a:tr>
              <a:tr h="614201">
                <a:tc>
                  <a:txBody>
                    <a:bodyPr/>
                    <a:lstStyle/>
                    <a:p>
                      <a:pPr algn="l" fontAlgn="t"/>
                      <a:r>
                        <a:rPr lang="ru-RU" sz="1000" u="none" strike="noStrike" dirty="0">
                          <a:effectLst/>
                        </a:rPr>
                        <a:t>      Подпрограмма "Развитие муниципальной службы в муниципальном образовании ЗАТО г. Североморск" на 2014 - 2020 годы</a:t>
                      </a:r>
                      <a:endParaRPr lang="ru-RU" sz="1000" b="1" i="0" u="none" strike="noStrike" dirty="0">
                        <a:solidFill>
                          <a:srgbClr val="000000"/>
                        </a:solidFill>
                        <a:effectLst/>
                        <a:latin typeface="Times New Roman"/>
                      </a:endParaRPr>
                    </a:p>
                  </a:txBody>
                  <a:tcPr marL="4638" marR="4638" marT="4638" marB="0"/>
                </a:tc>
                <a:tc>
                  <a:txBody>
                    <a:bodyPr/>
                    <a:lstStyle/>
                    <a:p>
                      <a:pPr algn="ctr" fontAlgn="ctr"/>
                      <a:r>
                        <a:rPr lang="ru-RU" sz="1000" u="none" strike="noStrike">
                          <a:effectLst/>
                        </a:rPr>
                        <a:t>3 825,1</a:t>
                      </a:r>
                      <a:endParaRPr lang="ru-RU" sz="1000" b="1" i="0" u="none" strike="noStrike">
                        <a:solidFill>
                          <a:srgbClr val="000000"/>
                        </a:solidFill>
                        <a:effectLst/>
                        <a:latin typeface="Times New Roman"/>
                      </a:endParaRPr>
                    </a:p>
                  </a:txBody>
                  <a:tcPr marL="4638" marR="4638" marT="4638" marB="0" anchor="ctr"/>
                </a:tc>
                <a:tc>
                  <a:txBody>
                    <a:bodyPr/>
                    <a:lstStyle/>
                    <a:p>
                      <a:pPr algn="ctr" fontAlgn="ctr"/>
                      <a:r>
                        <a:rPr lang="ru-RU" sz="1000" u="none" strike="noStrike">
                          <a:effectLst/>
                        </a:rPr>
                        <a:t>3 480,5</a:t>
                      </a:r>
                      <a:endParaRPr lang="ru-RU" sz="1000" b="1" i="0" u="none" strike="noStrike">
                        <a:solidFill>
                          <a:srgbClr val="000000"/>
                        </a:solidFill>
                        <a:effectLst/>
                        <a:latin typeface="Times New Roman"/>
                      </a:endParaRPr>
                    </a:p>
                  </a:txBody>
                  <a:tcPr marL="4638" marR="4638" marT="4638" marB="0" anchor="ctr"/>
                </a:tc>
                <a:tc>
                  <a:txBody>
                    <a:bodyPr/>
                    <a:lstStyle/>
                    <a:p>
                      <a:pPr algn="ctr" fontAlgn="ctr"/>
                      <a:r>
                        <a:rPr lang="ru-RU" sz="1000" u="none" strike="noStrike" dirty="0">
                          <a:effectLst/>
                        </a:rPr>
                        <a:t>91,0</a:t>
                      </a:r>
                      <a:endParaRPr lang="ru-RU" sz="1000" b="0" i="0" u="none" strike="noStrike" dirty="0">
                        <a:effectLst/>
                        <a:latin typeface="Times New Roman"/>
                      </a:endParaRPr>
                    </a:p>
                  </a:txBody>
                  <a:tcPr marL="4638" marR="4638" marT="4638" marB="0" anchor="ctr"/>
                </a:tc>
              </a:tr>
              <a:tr h="409468">
                <a:tc>
                  <a:txBody>
                    <a:bodyPr/>
                    <a:lstStyle/>
                    <a:p>
                      <a:pPr algn="l" fontAlgn="t"/>
                      <a:r>
                        <a:rPr lang="ru-RU" sz="1000" u="none" strike="noStrike" dirty="0">
                          <a:effectLst/>
                        </a:rPr>
                        <a:t>      Подпрограмма "Поддержка общественных объединений и организаций в ЗАТО г. Североморск" на 2014 - 2020 годы</a:t>
                      </a:r>
                      <a:endParaRPr lang="ru-RU" sz="1000" b="1" i="0" u="none" strike="noStrike" dirty="0">
                        <a:solidFill>
                          <a:srgbClr val="000000"/>
                        </a:solidFill>
                        <a:effectLst/>
                        <a:latin typeface="Times New Roman"/>
                      </a:endParaRPr>
                    </a:p>
                  </a:txBody>
                  <a:tcPr marL="4638" marR="4638" marT="4638" marB="0"/>
                </a:tc>
                <a:tc>
                  <a:txBody>
                    <a:bodyPr/>
                    <a:lstStyle/>
                    <a:p>
                      <a:pPr algn="ctr" fontAlgn="ctr"/>
                      <a:r>
                        <a:rPr lang="ru-RU" sz="1000" u="none" strike="noStrike">
                          <a:effectLst/>
                        </a:rPr>
                        <a:t>169,5</a:t>
                      </a:r>
                      <a:endParaRPr lang="ru-RU" sz="1000" b="1" i="0" u="none" strike="noStrike">
                        <a:solidFill>
                          <a:srgbClr val="000000"/>
                        </a:solidFill>
                        <a:effectLst/>
                        <a:latin typeface="Times New Roman"/>
                      </a:endParaRPr>
                    </a:p>
                  </a:txBody>
                  <a:tcPr marL="4638" marR="4638" marT="4638" marB="0" anchor="ctr"/>
                </a:tc>
                <a:tc>
                  <a:txBody>
                    <a:bodyPr/>
                    <a:lstStyle/>
                    <a:p>
                      <a:pPr algn="ctr" fontAlgn="ctr"/>
                      <a:r>
                        <a:rPr lang="ru-RU" sz="1000" u="none" strike="noStrike" dirty="0">
                          <a:effectLst/>
                        </a:rPr>
                        <a:t>169,5</a:t>
                      </a:r>
                      <a:endParaRPr lang="ru-RU" sz="1000" b="1" i="0" u="none" strike="noStrike" dirty="0">
                        <a:solidFill>
                          <a:srgbClr val="000000"/>
                        </a:solidFill>
                        <a:effectLst/>
                        <a:latin typeface="Times New Roman"/>
                      </a:endParaRPr>
                    </a:p>
                  </a:txBody>
                  <a:tcPr marL="4638" marR="4638" marT="4638" marB="0" anchor="ctr"/>
                </a:tc>
                <a:tc>
                  <a:txBody>
                    <a:bodyPr/>
                    <a:lstStyle/>
                    <a:p>
                      <a:pPr algn="ctr" fontAlgn="ctr"/>
                      <a:r>
                        <a:rPr lang="ru-RU" sz="1000" u="none" strike="noStrike" dirty="0">
                          <a:effectLst/>
                        </a:rPr>
                        <a:t>100,0</a:t>
                      </a:r>
                      <a:endParaRPr lang="ru-RU" sz="1000" b="0" i="0" u="none" strike="noStrike" dirty="0">
                        <a:effectLst/>
                        <a:latin typeface="Times New Roman"/>
                      </a:endParaRPr>
                    </a:p>
                  </a:txBody>
                  <a:tcPr marL="4638" marR="4638" marT="4638" marB="0" anchor="ctr"/>
                </a:tc>
              </a:tr>
            </a:tbl>
          </a:graphicData>
        </a:graphic>
      </p:graphicFrame>
    </p:spTree>
    <p:extLst>
      <p:ext uri="{BB962C8B-B14F-4D97-AF65-F5344CB8AC3E}">
        <p14:creationId xmlns:p14="http://schemas.microsoft.com/office/powerpoint/2010/main" val="240644373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899592" y="1196752"/>
            <a:ext cx="7560840" cy="523220"/>
          </a:xfrm>
          <a:prstGeom prst="rect">
            <a:avLst/>
          </a:prstGeom>
          <a:solidFill>
            <a:srgbClr val="FFC7AB"/>
          </a:solidFill>
          <a:effectLst>
            <a:softEdge rad="127000"/>
          </a:effectLst>
        </p:spPr>
        <p:txBody>
          <a:bodyPr wrap="square">
            <a:spAutoFit/>
          </a:bodyPr>
          <a:lstStyle/>
          <a:p>
            <a:pPr algn="ctr"/>
            <a:r>
              <a:rPr lang="ru-RU" sz="1400" b="1" dirty="0">
                <a:latin typeface="+mj-lt"/>
              </a:rPr>
              <a:t>Муниципальная программа </a:t>
            </a:r>
            <a:endParaRPr lang="ru-RU" sz="1400" b="1" dirty="0" smtClean="0">
              <a:latin typeface="+mj-lt"/>
            </a:endParaRPr>
          </a:p>
          <a:p>
            <a:pPr algn="ctr"/>
            <a:r>
              <a:rPr lang="ru-RU" sz="1400" b="1" dirty="0" smtClean="0">
                <a:latin typeface="+mj-lt"/>
              </a:rPr>
              <a:t>"</a:t>
            </a:r>
            <a:r>
              <a:rPr lang="ru-RU" sz="1400" b="1" dirty="0">
                <a:latin typeface="+mj-lt"/>
              </a:rPr>
              <a:t>Обеспечение комфортной городской среды в ЗАТО г. Североморск" </a:t>
            </a:r>
            <a:endParaRPr lang="ru-RU" sz="1400" b="1" dirty="0" smtClean="0">
              <a:latin typeface="+mj-lt"/>
            </a:endParaRPr>
          </a:p>
        </p:txBody>
      </p:sp>
      <p:graphicFrame>
        <p:nvGraphicFramePr>
          <p:cNvPr id="5" name="Таблица 4"/>
          <p:cNvGraphicFramePr>
            <a:graphicFrameLocks noGrp="1"/>
          </p:cNvGraphicFramePr>
          <p:nvPr>
            <p:extLst>
              <p:ext uri="{D42A27DB-BD31-4B8C-83A1-F6EECF244321}">
                <p14:modId xmlns:p14="http://schemas.microsoft.com/office/powerpoint/2010/main" val="2070351237"/>
              </p:ext>
            </p:extLst>
          </p:nvPr>
        </p:nvGraphicFramePr>
        <p:xfrm>
          <a:off x="1079612" y="1988841"/>
          <a:ext cx="7200800" cy="3600396"/>
        </p:xfrm>
        <a:graphic>
          <a:graphicData uri="http://schemas.openxmlformats.org/drawingml/2006/table">
            <a:tbl>
              <a:tblPr>
                <a:effectLst>
                  <a:innerShdw blurRad="114300">
                    <a:prstClr val="black"/>
                  </a:innerShdw>
                </a:effectLst>
                <a:tableStyleId>{5C22544A-7EE6-4342-B048-85BDC9FD1C3A}</a:tableStyleId>
              </a:tblPr>
              <a:tblGrid>
                <a:gridCol w="4531060"/>
                <a:gridCol w="981927"/>
                <a:gridCol w="836020"/>
                <a:gridCol w="851793"/>
              </a:tblGrid>
              <a:tr h="491932">
                <a:tc>
                  <a:txBody>
                    <a:bodyPr/>
                    <a:lstStyle/>
                    <a:p>
                      <a:pPr algn="ctr" fontAlgn="ctr"/>
                      <a:r>
                        <a:rPr lang="ru-RU" sz="1000" b="1" u="none" strike="noStrike" dirty="0">
                          <a:effectLst/>
                        </a:rPr>
                        <a:t>Наименование показателя</a:t>
                      </a:r>
                      <a:endParaRPr lang="ru-RU" sz="1000" b="1" i="0" u="none" strike="noStrike" dirty="0">
                        <a:solidFill>
                          <a:srgbClr val="000000"/>
                        </a:solidFill>
                        <a:effectLst/>
                        <a:latin typeface="Times New Roman"/>
                      </a:endParaRPr>
                    </a:p>
                  </a:txBody>
                  <a:tcPr marL="3381" marR="3381" marT="3381" marB="0" anchor="ctr"/>
                </a:tc>
                <a:tc>
                  <a:txBody>
                    <a:bodyPr/>
                    <a:lstStyle/>
                    <a:p>
                      <a:pPr algn="ctr" fontAlgn="ctr"/>
                      <a:r>
                        <a:rPr lang="ru-RU" sz="1000" b="1" u="none" strike="noStrike" dirty="0">
                          <a:effectLst/>
                        </a:rPr>
                        <a:t>Утверждено</a:t>
                      </a:r>
                      <a:endParaRPr lang="ru-RU" sz="1000" b="1" i="0" u="none" strike="noStrike" dirty="0">
                        <a:solidFill>
                          <a:srgbClr val="000000"/>
                        </a:solidFill>
                        <a:effectLst/>
                        <a:latin typeface="Times New Roman"/>
                      </a:endParaRPr>
                    </a:p>
                  </a:txBody>
                  <a:tcPr marL="3381" marR="3381" marT="3381" marB="0" anchor="ctr"/>
                </a:tc>
                <a:tc>
                  <a:txBody>
                    <a:bodyPr/>
                    <a:lstStyle/>
                    <a:p>
                      <a:pPr algn="ctr" fontAlgn="ctr"/>
                      <a:r>
                        <a:rPr lang="ru-RU" sz="1000" b="1" u="none" strike="noStrike">
                          <a:effectLst/>
                        </a:rPr>
                        <a:t>Исполнено</a:t>
                      </a:r>
                      <a:endParaRPr lang="ru-RU" sz="1000" b="1" i="0" u="none" strike="noStrike">
                        <a:solidFill>
                          <a:srgbClr val="000000"/>
                        </a:solidFill>
                        <a:effectLst/>
                        <a:latin typeface="Times New Roman"/>
                      </a:endParaRPr>
                    </a:p>
                  </a:txBody>
                  <a:tcPr marL="3381" marR="3381" marT="3381" marB="0" anchor="ctr"/>
                </a:tc>
                <a:tc>
                  <a:txBody>
                    <a:bodyPr/>
                    <a:lstStyle/>
                    <a:p>
                      <a:pPr algn="ctr" fontAlgn="ctr"/>
                      <a:r>
                        <a:rPr lang="ru-RU" sz="1000" b="1" u="none" strike="noStrike" dirty="0">
                          <a:effectLst/>
                        </a:rPr>
                        <a:t>% </a:t>
                      </a:r>
                      <a:endParaRPr lang="ru-RU" sz="1000" b="1" u="none" strike="noStrike" dirty="0" smtClean="0">
                        <a:effectLst/>
                      </a:endParaRPr>
                    </a:p>
                    <a:p>
                      <a:pPr algn="ctr" fontAlgn="ctr"/>
                      <a:r>
                        <a:rPr lang="ru-RU" sz="1000" b="1" u="none" strike="noStrike" dirty="0" smtClean="0">
                          <a:effectLst/>
                        </a:rPr>
                        <a:t>исполнения</a:t>
                      </a:r>
                      <a:endParaRPr lang="ru-RU" sz="1000" b="1" i="0" u="none" strike="noStrike" dirty="0">
                        <a:effectLst/>
                        <a:latin typeface="Times New Roman"/>
                      </a:endParaRPr>
                    </a:p>
                  </a:txBody>
                  <a:tcPr marL="3381" marR="3381" marT="3381" marB="0" anchor="ctr"/>
                </a:tc>
              </a:tr>
              <a:tr h="393107">
                <a:tc>
                  <a:txBody>
                    <a:bodyPr/>
                    <a:lstStyle/>
                    <a:p>
                      <a:pPr algn="l" fontAlgn="t"/>
                      <a:r>
                        <a:rPr lang="ru-RU" sz="1000" b="1" i="1" u="none" strike="noStrike" dirty="0">
                          <a:effectLst/>
                        </a:rPr>
                        <a:t>    Муниципальная программа "Обеспечение комфортной городской среды в ЗАТО г. Североморск" на 2014 - 2020 годы</a:t>
                      </a:r>
                      <a:endParaRPr lang="ru-RU" sz="1000" b="1" i="1" u="none" strike="noStrike" dirty="0">
                        <a:solidFill>
                          <a:srgbClr val="000000"/>
                        </a:solidFill>
                        <a:effectLst/>
                        <a:latin typeface="Times New Roman"/>
                      </a:endParaRPr>
                    </a:p>
                  </a:txBody>
                  <a:tcPr marL="3381" marR="3381" marT="3381" marB="0"/>
                </a:tc>
                <a:tc>
                  <a:txBody>
                    <a:bodyPr/>
                    <a:lstStyle/>
                    <a:p>
                      <a:pPr algn="ctr" fontAlgn="ctr"/>
                      <a:r>
                        <a:rPr lang="ru-RU" sz="1000" b="1" i="1" u="none" strike="noStrike" dirty="0">
                          <a:effectLst/>
                        </a:rPr>
                        <a:t>278 402,0</a:t>
                      </a:r>
                      <a:endParaRPr lang="ru-RU" sz="1000" b="1" i="1" u="none" strike="noStrike" dirty="0">
                        <a:solidFill>
                          <a:srgbClr val="000000"/>
                        </a:solidFill>
                        <a:effectLst/>
                        <a:latin typeface="Times New Roman"/>
                      </a:endParaRPr>
                    </a:p>
                  </a:txBody>
                  <a:tcPr marL="3381" marR="3381" marT="3381" marB="0" anchor="ctr"/>
                </a:tc>
                <a:tc>
                  <a:txBody>
                    <a:bodyPr/>
                    <a:lstStyle/>
                    <a:p>
                      <a:pPr algn="ctr" fontAlgn="ctr"/>
                      <a:r>
                        <a:rPr lang="ru-RU" sz="1000" b="1" i="1" u="none" strike="noStrike" dirty="0">
                          <a:effectLst/>
                        </a:rPr>
                        <a:t>259 471,9</a:t>
                      </a:r>
                      <a:endParaRPr lang="ru-RU" sz="1000" b="1" i="1" u="none" strike="noStrike" dirty="0">
                        <a:solidFill>
                          <a:srgbClr val="000000"/>
                        </a:solidFill>
                        <a:effectLst/>
                        <a:latin typeface="Times New Roman"/>
                      </a:endParaRPr>
                    </a:p>
                  </a:txBody>
                  <a:tcPr marL="3381" marR="3381" marT="3381" marB="0" anchor="ctr"/>
                </a:tc>
                <a:tc>
                  <a:txBody>
                    <a:bodyPr/>
                    <a:lstStyle/>
                    <a:p>
                      <a:pPr algn="ctr" fontAlgn="ctr"/>
                      <a:r>
                        <a:rPr lang="ru-RU" sz="1000" b="1" i="1" u="none" strike="noStrike" dirty="0">
                          <a:effectLst/>
                        </a:rPr>
                        <a:t>93,2</a:t>
                      </a:r>
                      <a:endParaRPr lang="ru-RU" sz="1000" b="1" i="1" u="none" strike="noStrike" dirty="0">
                        <a:effectLst/>
                        <a:latin typeface="Times New Roman"/>
                      </a:endParaRPr>
                    </a:p>
                  </a:txBody>
                  <a:tcPr marL="3381" marR="3381" marT="3381" marB="0" anchor="ctr"/>
                </a:tc>
              </a:tr>
              <a:tr h="393107">
                <a:tc>
                  <a:txBody>
                    <a:bodyPr/>
                    <a:lstStyle/>
                    <a:p>
                      <a:pPr algn="l" fontAlgn="t"/>
                      <a:r>
                        <a:rPr lang="ru-RU" sz="1000" u="none" strike="noStrike" dirty="0">
                          <a:effectLst/>
                        </a:rPr>
                        <a:t>      Подпрограмма "Автомобильные дороги  и проезды ЗАТО г. Североморск" на 2014 - 2020 годы</a:t>
                      </a:r>
                      <a:endParaRPr lang="ru-RU" sz="1000" b="1" i="0" u="none" strike="noStrike" dirty="0">
                        <a:solidFill>
                          <a:srgbClr val="000000"/>
                        </a:solidFill>
                        <a:effectLst/>
                        <a:latin typeface="Times New Roman"/>
                      </a:endParaRPr>
                    </a:p>
                  </a:txBody>
                  <a:tcPr marL="3381" marR="3381" marT="3381" marB="0"/>
                </a:tc>
                <a:tc>
                  <a:txBody>
                    <a:bodyPr/>
                    <a:lstStyle/>
                    <a:p>
                      <a:pPr algn="ctr" fontAlgn="ctr"/>
                      <a:r>
                        <a:rPr lang="ru-RU" sz="1000" u="none" strike="noStrike" dirty="0">
                          <a:effectLst/>
                        </a:rPr>
                        <a:t>187 496,8</a:t>
                      </a:r>
                      <a:endParaRPr lang="ru-RU" sz="1000" b="1" i="0" u="none" strike="noStrike" dirty="0">
                        <a:solidFill>
                          <a:srgbClr val="000000"/>
                        </a:solidFill>
                        <a:effectLst/>
                        <a:latin typeface="Times New Roman"/>
                      </a:endParaRPr>
                    </a:p>
                  </a:txBody>
                  <a:tcPr marL="3381" marR="3381" marT="3381" marB="0" anchor="ctr"/>
                </a:tc>
                <a:tc>
                  <a:txBody>
                    <a:bodyPr/>
                    <a:lstStyle/>
                    <a:p>
                      <a:pPr algn="ctr" fontAlgn="ctr"/>
                      <a:r>
                        <a:rPr lang="ru-RU" sz="1000" u="none" strike="noStrike">
                          <a:effectLst/>
                        </a:rPr>
                        <a:t>170 456,9</a:t>
                      </a:r>
                      <a:endParaRPr lang="ru-RU" sz="1000" b="1" i="0" u="none" strike="noStrike">
                        <a:solidFill>
                          <a:srgbClr val="000000"/>
                        </a:solidFill>
                        <a:effectLst/>
                        <a:latin typeface="Times New Roman"/>
                      </a:endParaRPr>
                    </a:p>
                  </a:txBody>
                  <a:tcPr marL="3381" marR="3381" marT="3381" marB="0" anchor="ctr"/>
                </a:tc>
                <a:tc>
                  <a:txBody>
                    <a:bodyPr/>
                    <a:lstStyle/>
                    <a:p>
                      <a:pPr algn="ctr" fontAlgn="ctr"/>
                      <a:r>
                        <a:rPr lang="ru-RU" sz="1000" u="none" strike="noStrike" dirty="0">
                          <a:effectLst/>
                        </a:rPr>
                        <a:t>90,9</a:t>
                      </a:r>
                      <a:endParaRPr lang="ru-RU" sz="1000" b="0" i="0" u="none" strike="noStrike" dirty="0">
                        <a:effectLst/>
                        <a:latin typeface="Times New Roman"/>
                      </a:endParaRPr>
                    </a:p>
                  </a:txBody>
                  <a:tcPr marL="3381" marR="3381" marT="3381" marB="0" anchor="ctr"/>
                </a:tc>
              </a:tr>
              <a:tr h="512012">
                <a:tc>
                  <a:txBody>
                    <a:bodyPr/>
                    <a:lstStyle/>
                    <a:p>
                      <a:pPr algn="l" fontAlgn="t"/>
                      <a:r>
                        <a:rPr lang="ru-RU" sz="1000" u="none" strike="noStrike" dirty="0">
                          <a:effectLst/>
                        </a:rPr>
                        <a:t>      Подпрограмма "Комплексная эксплуатация муниципальных объектов уличного (наружного) освещения" на 2015 - 2020 годы</a:t>
                      </a:r>
                      <a:endParaRPr lang="ru-RU" sz="1000" b="1" i="0" u="none" strike="noStrike" dirty="0">
                        <a:solidFill>
                          <a:srgbClr val="000000"/>
                        </a:solidFill>
                        <a:effectLst/>
                        <a:latin typeface="Times New Roman"/>
                      </a:endParaRPr>
                    </a:p>
                  </a:txBody>
                  <a:tcPr marL="3381" marR="3381" marT="3381" marB="0"/>
                </a:tc>
                <a:tc>
                  <a:txBody>
                    <a:bodyPr/>
                    <a:lstStyle/>
                    <a:p>
                      <a:pPr algn="ctr" fontAlgn="ctr"/>
                      <a:r>
                        <a:rPr lang="ru-RU" sz="1000" u="none" strike="noStrike" dirty="0">
                          <a:effectLst/>
                        </a:rPr>
                        <a:t>17 430,1</a:t>
                      </a:r>
                      <a:endParaRPr lang="ru-RU" sz="1000" b="1" i="0" u="none" strike="noStrike" dirty="0">
                        <a:solidFill>
                          <a:srgbClr val="000000"/>
                        </a:solidFill>
                        <a:effectLst/>
                        <a:latin typeface="Times New Roman"/>
                      </a:endParaRPr>
                    </a:p>
                  </a:txBody>
                  <a:tcPr marL="3381" marR="3381" marT="3381" marB="0" anchor="ctr"/>
                </a:tc>
                <a:tc>
                  <a:txBody>
                    <a:bodyPr/>
                    <a:lstStyle/>
                    <a:p>
                      <a:pPr algn="ctr" fontAlgn="ctr"/>
                      <a:r>
                        <a:rPr lang="ru-RU" sz="1000" u="none" strike="noStrike" dirty="0">
                          <a:effectLst/>
                        </a:rPr>
                        <a:t>17 086,9</a:t>
                      </a:r>
                      <a:endParaRPr lang="ru-RU" sz="1000" b="1" i="0" u="none" strike="noStrike" dirty="0">
                        <a:solidFill>
                          <a:srgbClr val="000000"/>
                        </a:solidFill>
                        <a:effectLst/>
                        <a:latin typeface="Times New Roman"/>
                      </a:endParaRPr>
                    </a:p>
                  </a:txBody>
                  <a:tcPr marL="3381" marR="3381" marT="3381" marB="0" anchor="ctr"/>
                </a:tc>
                <a:tc>
                  <a:txBody>
                    <a:bodyPr/>
                    <a:lstStyle/>
                    <a:p>
                      <a:pPr algn="ctr" fontAlgn="ctr"/>
                      <a:r>
                        <a:rPr lang="ru-RU" sz="1000" u="none" strike="noStrike" dirty="0">
                          <a:effectLst/>
                        </a:rPr>
                        <a:t>98,0</a:t>
                      </a:r>
                      <a:endParaRPr lang="ru-RU" sz="1000" b="0" i="0" u="none" strike="noStrike" dirty="0">
                        <a:effectLst/>
                        <a:latin typeface="Times New Roman"/>
                      </a:endParaRPr>
                    </a:p>
                  </a:txBody>
                  <a:tcPr marL="3381" marR="3381" marT="3381" marB="0" anchor="ctr"/>
                </a:tc>
              </a:tr>
              <a:tr h="512012">
                <a:tc>
                  <a:txBody>
                    <a:bodyPr/>
                    <a:lstStyle/>
                    <a:p>
                      <a:pPr algn="l" fontAlgn="t"/>
                      <a:r>
                        <a:rPr lang="ru-RU" sz="1000" u="none" strike="noStrike" dirty="0">
                          <a:effectLst/>
                        </a:rPr>
                        <a:t>      Подпрограмма "Энергосбережение и повышение энергоэффективности на территории ЗАТО г. Североморск " на 2015 - 2020 годы</a:t>
                      </a:r>
                      <a:endParaRPr lang="ru-RU" sz="1000" b="1" i="0" u="none" strike="noStrike" dirty="0">
                        <a:solidFill>
                          <a:srgbClr val="000000"/>
                        </a:solidFill>
                        <a:effectLst/>
                        <a:latin typeface="Times New Roman"/>
                      </a:endParaRPr>
                    </a:p>
                  </a:txBody>
                  <a:tcPr marL="3381" marR="3381" marT="3381" marB="0"/>
                </a:tc>
                <a:tc>
                  <a:txBody>
                    <a:bodyPr/>
                    <a:lstStyle/>
                    <a:p>
                      <a:pPr algn="ctr" fontAlgn="ctr"/>
                      <a:r>
                        <a:rPr lang="ru-RU" sz="1000" u="none" strike="noStrike">
                          <a:effectLst/>
                        </a:rPr>
                        <a:t>5 064,3</a:t>
                      </a:r>
                      <a:endParaRPr lang="ru-RU" sz="1000" b="1" i="0" u="none" strike="noStrike">
                        <a:solidFill>
                          <a:srgbClr val="000000"/>
                        </a:solidFill>
                        <a:effectLst/>
                        <a:latin typeface="Times New Roman"/>
                      </a:endParaRPr>
                    </a:p>
                  </a:txBody>
                  <a:tcPr marL="3381" marR="3381" marT="3381" marB="0" anchor="ctr"/>
                </a:tc>
                <a:tc>
                  <a:txBody>
                    <a:bodyPr/>
                    <a:lstStyle/>
                    <a:p>
                      <a:pPr algn="ctr" fontAlgn="ctr"/>
                      <a:r>
                        <a:rPr lang="ru-RU" sz="1000" u="none" strike="noStrike" dirty="0">
                          <a:effectLst/>
                        </a:rPr>
                        <a:t>5 043,4</a:t>
                      </a:r>
                      <a:endParaRPr lang="ru-RU" sz="1000" b="1" i="0" u="none" strike="noStrike" dirty="0">
                        <a:solidFill>
                          <a:srgbClr val="000000"/>
                        </a:solidFill>
                        <a:effectLst/>
                        <a:latin typeface="Times New Roman"/>
                      </a:endParaRPr>
                    </a:p>
                  </a:txBody>
                  <a:tcPr marL="3381" marR="3381" marT="3381" marB="0" anchor="ctr"/>
                </a:tc>
                <a:tc>
                  <a:txBody>
                    <a:bodyPr/>
                    <a:lstStyle/>
                    <a:p>
                      <a:pPr algn="ctr" fontAlgn="ctr"/>
                      <a:r>
                        <a:rPr lang="ru-RU" sz="1000" u="none" strike="noStrike" dirty="0">
                          <a:effectLst/>
                        </a:rPr>
                        <a:t>99,6</a:t>
                      </a:r>
                      <a:endParaRPr lang="ru-RU" sz="1000" b="0" i="0" u="none" strike="noStrike" dirty="0">
                        <a:effectLst/>
                        <a:latin typeface="Times New Roman"/>
                      </a:endParaRPr>
                    </a:p>
                  </a:txBody>
                  <a:tcPr marL="3381" marR="3381" marT="3381" marB="0" anchor="ctr"/>
                </a:tc>
              </a:tr>
              <a:tr h="512012">
                <a:tc>
                  <a:txBody>
                    <a:bodyPr/>
                    <a:lstStyle/>
                    <a:p>
                      <a:pPr algn="l" fontAlgn="t"/>
                      <a:r>
                        <a:rPr lang="ru-RU" sz="1000" u="none" strike="noStrike" dirty="0">
                          <a:effectLst/>
                        </a:rPr>
                        <a:t>      Подпрограмма "Подготовка объектов и систем жизнеобеспечения ЗАТО г. Североморск к работе в отопительный период" на 2015 - 2020 годы</a:t>
                      </a:r>
                      <a:endParaRPr lang="ru-RU" sz="1000" b="1" i="0" u="none" strike="noStrike" dirty="0">
                        <a:solidFill>
                          <a:srgbClr val="000000"/>
                        </a:solidFill>
                        <a:effectLst/>
                        <a:latin typeface="Times New Roman"/>
                      </a:endParaRPr>
                    </a:p>
                  </a:txBody>
                  <a:tcPr marL="3381" marR="3381" marT="3381" marB="0"/>
                </a:tc>
                <a:tc>
                  <a:txBody>
                    <a:bodyPr/>
                    <a:lstStyle/>
                    <a:p>
                      <a:pPr algn="ctr" fontAlgn="ctr"/>
                      <a:r>
                        <a:rPr lang="ru-RU" sz="1000" u="none" strike="noStrike">
                          <a:effectLst/>
                        </a:rPr>
                        <a:t>3 219,4</a:t>
                      </a:r>
                      <a:endParaRPr lang="ru-RU" sz="1000" b="1" i="0" u="none" strike="noStrike">
                        <a:solidFill>
                          <a:srgbClr val="000000"/>
                        </a:solidFill>
                        <a:effectLst/>
                        <a:latin typeface="Times New Roman"/>
                      </a:endParaRPr>
                    </a:p>
                  </a:txBody>
                  <a:tcPr marL="3381" marR="3381" marT="3381" marB="0" anchor="ctr"/>
                </a:tc>
                <a:tc>
                  <a:txBody>
                    <a:bodyPr/>
                    <a:lstStyle/>
                    <a:p>
                      <a:pPr algn="ctr" fontAlgn="ctr"/>
                      <a:r>
                        <a:rPr lang="ru-RU" sz="1000" u="none" strike="noStrike" dirty="0">
                          <a:effectLst/>
                        </a:rPr>
                        <a:t>3 219,4</a:t>
                      </a:r>
                      <a:endParaRPr lang="ru-RU" sz="1000" b="1" i="0" u="none" strike="noStrike" dirty="0">
                        <a:solidFill>
                          <a:srgbClr val="000000"/>
                        </a:solidFill>
                        <a:effectLst/>
                        <a:latin typeface="Times New Roman"/>
                      </a:endParaRPr>
                    </a:p>
                  </a:txBody>
                  <a:tcPr marL="3381" marR="3381" marT="3381" marB="0" anchor="ctr"/>
                </a:tc>
                <a:tc>
                  <a:txBody>
                    <a:bodyPr/>
                    <a:lstStyle/>
                    <a:p>
                      <a:pPr algn="ctr" fontAlgn="ctr"/>
                      <a:r>
                        <a:rPr lang="ru-RU" sz="1000" u="none" strike="noStrike" dirty="0">
                          <a:effectLst/>
                        </a:rPr>
                        <a:t>100,0</a:t>
                      </a:r>
                      <a:endParaRPr lang="ru-RU" sz="1000" b="0" i="0" u="none" strike="noStrike" dirty="0">
                        <a:effectLst/>
                        <a:latin typeface="Times New Roman"/>
                      </a:endParaRPr>
                    </a:p>
                  </a:txBody>
                  <a:tcPr marL="3381" marR="3381" marT="3381" marB="0" anchor="ctr"/>
                </a:tc>
              </a:tr>
              <a:tr h="393107">
                <a:tc>
                  <a:txBody>
                    <a:bodyPr/>
                    <a:lstStyle/>
                    <a:p>
                      <a:pPr algn="l" fontAlgn="t"/>
                      <a:r>
                        <a:rPr lang="ru-RU" sz="1000" u="none" strike="noStrike">
                          <a:effectLst/>
                        </a:rPr>
                        <a:t>      Подпрограмма "Муниципальный жилищный фонд  ЗАТО г. Североморск" на 2015 - 2020 годы</a:t>
                      </a:r>
                      <a:endParaRPr lang="ru-RU" sz="1000" b="1" i="0" u="none" strike="noStrike">
                        <a:solidFill>
                          <a:srgbClr val="000000"/>
                        </a:solidFill>
                        <a:effectLst/>
                        <a:latin typeface="Times New Roman"/>
                      </a:endParaRPr>
                    </a:p>
                  </a:txBody>
                  <a:tcPr marL="3381" marR="3381" marT="3381" marB="0"/>
                </a:tc>
                <a:tc>
                  <a:txBody>
                    <a:bodyPr/>
                    <a:lstStyle/>
                    <a:p>
                      <a:pPr algn="ctr" fontAlgn="ctr"/>
                      <a:r>
                        <a:rPr lang="ru-RU" sz="1000" u="none" strike="noStrike">
                          <a:effectLst/>
                        </a:rPr>
                        <a:t>34 016,3</a:t>
                      </a:r>
                      <a:endParaRPr lang="ru-RU" sz="1000" b="1" i="0" u="none" strike="noStrike">
                        <a:solidFill>
                          <a:srgbClr val="000000"/>
                        </a:solidFill>
                        <a:effectLst/>
                        <a:latin typeface="Times New Roman"/>
                      </a:endParaRPr>
                    </a:p>
                  </a:txBody>
                  <a:tcPr marL="3381" marR="3381" marT="3381" marB="0" anchor="ctr"/>
                </a:tc>
                <a:tc>
                  <a:txBody>
                    <a:bodyPr/>
                    <a:lstStyle/>
                    <a:p>
                      <a:pPr algn="ctr" fontAlgn="ctr"/>
                      <a:r>
                        <a:rPr lang="ru-RU" sz="1000" u="none" strike="noStrike">
                          <a:effectLst/>
                        </a:rPr>
                        <a:t>33 478,5</a:t>
                      </a:r>
                      <a:endParaRPr lang="ru-RU" sz="1000" b="1" i="0" u="none" strike="noStrike">
                        <a:solidFill>
                          <a:srgbClr val="000000"/>
                        </a:solidFill>
                        <a:effectLst/>
                        <a:latin typeface="Times New Roman"/>
                      </a:endParaRPr>
                    </a:p>
                  </a:txBody>
                  <a:tcPr marL="3381" marR="3381" marT="3381" marB="0" anchor="ctr"/>
                </a:tc>
                <a:tc>
                  <a:txBody>
                    <a:bodyPr/>
                    <a:lstStyle/>
                    <a:p>
                      <a:pPr algn="ctr" fontAlgn="ctr"/>
                      <a:r>
                        <a:rPr lang="ru-RU" sz="1000" u="none" strike="noStrike" dirty="0">
                          <a:effectLst/>
                        </a:rPr>
                        <a:t>98,4</a:t>
                      </a:r>
                      <a:endParaRPr lang="ru-RU" sz="1000" b="0" i="0" u="none" strike="noStrike" dirty="0">
                        <a:effectLst/>
                        <a:latin typeface="Times New Roman"/>
                      </a:endParaRPr>
                    </a:p>
                  </a:txBody>
                  <a:tcPr marL="3381" marR="3381" marT="3381" marB="0" anchor="ctr"/>
                </a:tc>
              </a:tr>
              <a:tr h="393107">
                <a:tc>
                  <a:txBody>
                    <a:bodyPr/>
                    <a:lstStyle/>
                    <a:p>
                      <a:pPr algn="l" fontAlgn="t"/>
                      <a:r>
                        <a:rPr lang="ru-RU" sz="1000" u="none" strike="noStrike">
                          <a:effectLst/>
                        </a:rPr>
                        <a:t>      Подпрограмма "Осуществление прочих мероприятий по благоустройству в ЗАТО г. Североморск" на 2015 - 2020 годы</a:t>
                      </a:r>
                      <a:endParaRPr lang="ru-RU" sz="1000" b="1" i="0" u="none" strike="noStrike">
                        <a:solidFill>
                          <a:srgbClr val="000000"/>
                        </a:solidFill>
                        <a:effectLst/>
                        <a:latin typeface="Times New Roman"/>
                      </a:endParaRPr>
                    </a:p>
                  </a:txBody>
                  <a:tcPr marL="3381" marR="3381" marT="3381" marB="0"/>
                </a:tc>
                <a:tc>
                  <a:txBody>
                    <a:bodyPr/>
                    <a:lstStyle/>
                    <a:p>
                      <a:pPr algn="ctr" fontAlgn="ctr"/>
                      <a:r>
                        <a:rPr lang="ru-RU" sz="1000" u="none" strike="noStrike">
                          <a:effectLst/>
                        </a:rPr>
                        <a:t>22 022,3</a:t>
                      </a:r>
                      <a:endParaRPr lang="ru-RU" sz="1000" b="1" i="0" u="none" strike="noStrike">
                        <a:solidFill>
                          <a:srgbClr val="000000"/>
                        </a:solidFill>
                        <a:effectLst/>
                        <a:latin typeface="Times New Roman"/>
                      </a:endParaRPr>
                    </a:p>
                  </a:txBody>
                  <a:tcPr marL="3381" marR="3381" marT="3381" marB="0" anchor="ctr"/>
                </a:tc>
                <a:tc>
                  <a:txBody>
                    <a:bodyPr/>
                    <a:lstStyle/>
                    <a:p>
                      <a:pPr algn="ctr" fontAlgn="ctr"/>
                      <a:r>
                        <a:rPr lang="ru-RU" sz="1000" u="none" strike="noStrike">
                          <a:effectLst/>
                        </a:rPr>
                        <a:t>21 034,2</a:t>
                      </a:r>
                      <a:endParaRPr lang="ru-RU" sz="1000" b="1" i="0" u="none" strike="noStrike">
                        <a:solidFill>
                          <a:srgbClr val="000000"/>
                        </a:solidFill>
                        <a:effectLst/>
                        <a:latin typeface="Times New Roman"/>
                      </a:endParaRPr>
                    </a:p>
                  </a:txBody>
                  <a:tcPr marL="3381" marR="3381" marT="3381" marB="0" anchor="ctr"/>
                </a:tc>
                <a:tc>
                  <a:txBody>
                    <a:bodyPr/>
                    <a:lstStyle/>
                    <a:p>
                      <a:pPr algn="ctr" fontAlgn="ctr"/>
                      <a:r>
                        <a:rPr lang="ru-RU" sz="1000" u="none" strike="noStrike" dirty="0">
                          <a:effectLst/>
                        </a:rPr>
                        <a:t>95,5</a:t>
                      </a:r>
                      <a:endParaRPr lang="ru-RU" sz="1000" b="0" i="0" u="none" strike="noStrike" dirty="0">
                        <a:effectLst/>
                        <a:latin typeface="Times New Roman"/>
                      </a:endParaRPr>
                    </a:p>
                  </a:txBody>
                  <a:tcPr marL="3381" marR="3381" marT="3381" marB="0" anchor="ctr"/>
                </a:tc>
              </a:tr>
            </a:tbl>
          </a:graphicData>
        </a:graphic>
      </p:graphicFrame>
    </p:spTree>
    <p:extLst>
      <p:ext uri="{BB962C8B-B14F-4D97-AF65-F5344CB8AC3E}">
        <p14:creationId xmlns:p14="http://schemas.microsoft.com/office/powerpoint/2010/main" val="215093495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88353" y="1268760"/>
            <a:ext cx="6552728" cy="523220"/>
          </a:xfrm>
          <a:prstGeom prst="rect">
            <a:avLst/>
          </a:prstGeom>
          <a:solidFill>
            <a:srgbClr val="FFC7AB"/>
          </a:solidFill>
          <a:effectLst>
            <a:softEdge rad="127000"/>
          </a:effectLst>
        </p:spPr>
        <p:txBody>
          <a:bodyPr wrap="square" rtlCol="0">
            <a:spAutoFit/>
          </a:bodyPr>
          <a:lstStyle/>
          <a:p>
            <a:pPr lvl="0" algn="ctr" fontAlgn="t"/>
            <a:r>
              <a:rPr lang="ru-RU" sz="1400" dirty="0" smtClean="0">
                <a:latin typeface="+mj-lt"/>
              </a:rPr>
              <a:t>  </a:t>
            </a:r>
            <a:r>
              <a:rPr lang="ru-RU" sz="1400" b="1" dirty="0">
                <a:solidFill>
                  <a:srgbClr val="000000"/>
                </a:solidFill>
                <a:latin typeface="+mj-lt"/>
              </a:rPr>
              <a:t> Муниципальная </a:t>
            </a:r>
            <a:r>
              <a:rPr lang="ru-RU" sz="1400" b="1" dirty="0" smtClean="0">
                <a:solidFill>
                  <a:srgbClr val="000000"/>
                </a:solidFill>
                <a:latin typeface="+mj-lt"/>
              </a:rPr>
              <a:t>программа</a:t>
            </a:r>
          </a:p>
          <a:p>
            <a:pPr lvl="0" algn="ctr" fontAlgn="t"/>
            <a:r>
              <a:rPr lang="ru-RU" sz="1400" b="1" dirty="0" smtClean="0">
                <a:solidFill>
                  <a:srgbClr val="000000"/>
                </a:solidFill>
                <a:latin typeface="+mj-lt"/>
              </a:rPr>
              <a:t> «Культура </a:t>
            </a:r>
            <a:r>
              <a:rPr lang="ru-RU" sz="1400" b="1" dirty="0">
                <a:solidFill>
                  <a:srgbClr val="000000"/>
                </a:solidFill>
                <a:latin typeface="+mj-lt"/>
              </a:rPr>
              <a:t>ЗАТО г. </a:t>
            </a:r>
            <a:r>
              <a:rPr lang="ru-RU" sz="1400" b="1" dirty="0" smtClean="0">
                <a:solidFill>
                  <a:srgbClr val="000000"/>
                </a:solidFill>
                <a:latin typeface="+mj-lt"/>
              </a:rPr>
              <a:t>Североморск» </a:t>
            </a:r>
            <a:endParaRPr lang="ru-RU" sz="1400" b="1" dirty="0">
              <a:solidFill>
                <a:srgbClr val="000000"/>
              </a:solidFill>
              <a:latin typeface="+mj-lt"/>
            </a:endParaRPr>
          </a:p>
        </p:txBody>
      </p:sp>
      <p:graphicFrame>
        <p:nvGraphicFramePr>
          <p:cNvPr id="2" name="Таблица 1"/>
          <p:cNvGraphicFramePr>
            <a:graphicFrameLocks noGrp="1"/>
          </p:cNvGraphicFramePr>
          <p:nvPr>
            <p:extLst>
              <p:ext uri="{D42A27DB-BD31-4B8C-83A1-F6EECF244321}">
                <p14:modId xmlns:p14="http://schemas.microsoft.com/office/powerpoint/2010/main" val="2900655755"/>
              </p:ext>
            </p:extLst>
          </p:nvPr>
        </p:nvGraphicFramePr>
        <p:xfrm>
          <a:off x="1043608" y="2060849"/>
          <a:ext cx="7056783" cy="3543850"/>
        </p:xfrm>
        <a:graphic>
          <a:graphicData uri="http://schemas.openxmlformats.org/drawingml/2006/table">
            <a:tbl>
              <a:tblPr>
                <a:effectLst>
                  <a:innerShdw blurRad="114300">
                    <a:prstClr val="black"/>
                  </a:innerShdw>
                </a:effectLst>
                <a:tableStyleId>{5C22544A-7EE6-4342-B048-85BDC9FD1C3A}</a:tableStyleId>
              </a:tblPr>
              <a:tblGrid>
                <a:gridCol w="4440443"/>
                <a:gridCol w="962287"/>
                <a:gridCol w="819296"/>
                <a:gridCol w="834757"/>
              </a:tblGrid>
              <a:tr h="342265">
                <a:tc>
                  <a:txBody>
                    <a:bodyPr/>
                    <a:lstStyle/>
                    <a:p>
                      <a:pPr algn="ctr" fontAlgn="ctr"/>
                      <a:r>
                        <a:rPr lang="ru-RU" sz="1000" b="1" u="none" strike="noStrike" dirty="0">
                          <a:effectLst/>
                        </a:rPr>
                        <a:t>Наименование показателя</a:t>
                      </a:r>
                      <a:endParaRPr lang="ru-RU" sz="1000" b="1" i="0" u="none" strike="noStrike" dirty="0">
                        <a:solidFill>
                          <a:srgbClr val="000000"/>
                        </a:solidFill>
                        <a:effectLst/>
                        <a:latin typeface="Times New Roman"/>
                      </a:endParaRPr>
                    </a:p>
                  </a:txBody>
                  <a:tcPr marL="2238" marR="2238" marT="2238" marB="0" anchor="ctr"/>
                </a:tc>
                <a:tc>
                  <a:txBody>
                    <a:bodyPr/>
                    <a:lstStyle/>
                    <a:p>
                      <a:pPr algn="ctr" fontAlgn="ctr"/>
                      <a:r>
                        <a:rPr lang="ru-RU" sz="1000" b="1" u="none" strike="noStrike" dirty="0">
                          <a:effectLst/>
                        </a:rPr>
                        <a:t>Утверждено</a:t>
                      </a:r>
                      <a:endParaRPr lang="ru-RU" sz="1000" b="1" i="0" u="none" strike="noStrike" dirty="0">
                        <a:solidFill>
                          <a:srgbClr val="000000"/>
                        </a:solidFill>
                        <a:effectLst/>
                        <a:latin typeface="Times New Roman"/>
                      </a:endParaRPr>
                    </a:p>
                  </a:txBody>
                  <a:tcPr marL="2238" marR="2238" marT="2238" marB="0" anchor="ctr"/>
                </a:tc>
                <a:tc>
                  <a:txBody>
                    <a:bodyPr/>
                    <a:lstStyle/>
                    <a:p>
                      <a:pPr algn="ctr" fontAlgn="ctr"/>
                      <a:r>
                        <a:rPr lang="ru-RU" sz="1000" b="1" u="none" strike="noStrike">
                          <a:effectLst/>
                        </a:rPr>
                        <a:t>Исполнено</a:t>
                      </a:r>
                      <a:endParaRPr lang="ru-RU" sz="1000" b="1" i="0" u="none" strike="noStrike">
                        <a:solidFill>
                          <a:srgbClr val="000000"/>
                        </a:solidFill>
                        <a:effectLst/>
                        <a:latin typeface="Times New Roman"/>
                      </a:endParaRPr>
                    </a:p>
                  </a:txBody>
                  <a:tcPr marL="2238" marR="2238" marT="2238" marB="0" anchor="ctr"/>
                </a:tc>
                <a:tc>
                  <a:txBody>
                    <a:bodyPr/>
                    <a:lstStyle/>
                    <a:p>
                      <a:pPr algn="ctr" fontAlgn="ctr"/>
                      <a:r>
                        <a:rPr lang="ru-RU" sz="1000" b="1" u="none" strike="noStrike">
                          <a:effectLst/>
                        </a:rPr>
                        <a:t>% исполнения</a:t>
                      </a:r>
                      <a:endParaRPr lang="ru-RU" sz="1000" b="1" i="0" u="none" strike="noStrike">
                        <a:effectLst/>
                        <a:latin typeface="Times New Roman"/>
                      </a:endParaRPr>
                    </a:p>
                  </a:txBody>
                  <a:tcPr marL="2238" marR="2238" marT="2238" marB="0" anchor="ctr"/>
                </a:tc>
              </a:tr>
              <a:tr h="371639">
                <a:tc>
                  <a:txBody>
                    <a:bodyPr/>
                    <a:lstStyle/>
                    <a:p>
                      <a:pPr algn="l" fontAlgn="t"/>
                      <a:r>
                        <a:rPr lang="ru-RU" sz="1000" b="1" i="1" u="none" strike="noStrike" dirty="0">
                          <a:effectLst/>
                        </a:rPr>
                        <a:t>    Муниципальная программа "Культура ЗАТО г. Североморск" на 2014 - 2020 годы</a:t>
                      </a:r>
                      <a:endParaRPr lang="ru-RU" sz="1000" b="1" i="1" u="none" strike="noStrike" dirty="0">
                        <a:solidFill>
                          <a:srgbClr val="000000"/>
                        </a:solidFill>
                        <a:effectLst/>
                        <a:latin typeface="Times New Roman"/>
                      </a:endParaRPr>
                    </a:p>
                  </a:txBody>
                  <a:tcPr marL="2238" marR="2238" marT="2238" marB="0"/>
                </a:tc>
                <a:tc>
                  <a:txBody>
                    <a:bodyPr/>
                    <a:lstStyle/>
                    <a:p>
                      <a:pPr algn="ctr" fontAlgn="ctr"/>
                      <a:r>
                        <a:rPr lang="ru-RU" sz="1000" b="1" i="1" u="none" strike="noStrike" dirty="0">
                          <a:effectLst/>
                        </a:rPr>
                        <a:t>277 416,4</a:t>
                      </a:r>
                      <a:endParaRPr lang="ru-RU" sz="1000" b="1" i="1" u="none" strike="noStrike" dirty="0">
                        <a:solidFill>
                          <a:srgbClr val="000000"/>
                        </a:solidFill>
                        <a:effectLst/>
                        <a:latin typeface="Times New Roman"/>
                      </a:endParaRPr>
                    </a:p>
                  </a:txBody>
                  <a:tcPr marL="2238" marR="2238" marT="2238" marB="0" anchor="ctr"/>
                </a:tc>
                <a:tc>
                  <a:txBody>
                    <a:bodyPr/>
                    <a:lstStyle/>
                    <a:p>
                      <a:pPr algn="ctr" fontAlgn="ctr"/>
                      <a:r>
                        <a:rPr lang="ru-RU" sz="1000" b="1" i="1" u="none" strike="noStrike" dirty="0">
                          <a:effectLst/>
                        </a:rPr>
                        <a:t>277 325,3</a:t>
                      </a:r>
                      <a:endParaRPr lang="ru-RU" sz="1000" b="1" i="1" u="none" strike="noStrike" dirty="0">
                        <a:solidFill>
                          <a:srgbClr val="000000"/>
                        </a:solidFill>
                        <a:effectLst/>
                        <a:latin typeface="Times New Roman"/>
                      </a:endParaRPr>
                    </a:p>
                  </a:txBody>
                  <a:tcPr marL="2238" marR="2238" marT="2238" marB="0" anchor="ctr"/>
                </a:tc>
                <a:tc>
                  <a:txBody>
                    <a:bodyPr/>
                    <a:lstStyle/>
                    <a:p>
                      <a:pPr algn="ctr" fontAlgn="ctr"/>
                      <a:r>
                        <a:rPr lang="ru-RU" sz="1000" b="1" i="1" u="none" strike="noStrike" dirty="0">
                          <a:effectLst/>
                        </a:rPr>
                        <a:t>100,0</a:t>
                      </a:r>
                      <a:endParaRPr lang="ru-RU" sz="1000" b="1" i="1" u="none" strike="noStrike" dirty="0">
                        <a:effectLst/>
                        <a:latin typeface="Times New Roman"/>
                      </a:endParaRPr>
                    </a:p>
                  </a:txBody>
                  <a:tcPr marL="2238" marR="2238" marT="2238" marB="0" anchor="ctr"/>
                </a:tc>
              </a:tr>
              <a:tr h="371639">
                <a:tc>
                  <a:txBody>
                    <a:bodyPr/>
                    <a:lstStyle/>
                    <a:p>
                      <a:pPr algn="l" fontAlgn="t"/>
                      <a:r>
                        <a:rPr lang="ru-RU" sz="1000" u="none" strike="noStrike" dirty="0">
                          <a:effectLst/>
                        </a:rPr>
                        <a:t>      Подпрограмма "Совершенствование предоставления дополнительного образования детям в сфере культуры" на 2014 - 2020 годы</a:t>
                      </a:r>
                      <a:endParaRPr lang="ru-RU" sz="1000" b="1" i="0" u="none" strike="noStrike" dirty="0">
                        <a:solidFill>
                          <a:srgbClr val="000000"/>
                        </a:solidFill>
                        <a:effectLst/>
                        <a:latin typeface="Times New Roman"/>
                      </a:endParaRPr>
                    </a:p>
                  </a:txBody>
                  <a:tcPr marL="2238" marR="2238" marT="2238" marB="0"/>
                </a:tc>
                <a:tc>
                  <a:txBody>
                    <a:bodyPr/>
                    <a:lstStyle/>
                    <a:p>
                      <a:pPr algn="ctr" fontAlgn="ctr"/>
                      <a:r>
                        <a:rPr lang="ru-RU" sz="1000" u="none" strike="noStrike" dirty="0">
                          <a:effectLst/>
                        </a:rPr>
                        <a:t>90 125,3</a:t>
                      </a:r>
                      <a:endParaRPr lang="ru-RU" sz="1000" b="1" i="0" u="none" strike="noStrike" dirty="0">
                        <a:solidFill>
                          <a:srgbClr val="000000"/>
                        </a:solidFill>
                        <a:effectLst/>
                        <a:latin typeface="Times New Roman"/>
                      </a:endParaRPr>
                    </a:p>
                  </a:txBody>
                  <a:tcPr marL="2238" marR="2238" marT="2238" marB="0" anchor="ctr"/>
                </a:tc>
                <a:tc>
                  <a:txBody>
                    <a:bodyPr/>
                    <a:lstStyle/>
                    <a:p>
                      <a:pPr algn="ctr" fontAlgn="ctr"/>
                      <a:r>
                        <a:rPr lang="ru-RU" sz="1000" u="none" strike="noStrike" dirty="0">
                          <a:effectLst/>
                        </a:rPr>
                        <a:t>90 072,6</a:t>
                      </a:r>
                      <a:endParaRPr lang="ru-RU" sz="1000" b="1" i="0" u="none" strike="noStrike" dirty="0">
                        <a:solidFill>
                          <a:srgbClr val="000000"/>
                        </a:solidFill>
                        <a:effectLst/>
                        <a:latin typeface="Times New Roman"/>
                      </a:endParaRPr>
                    </a:p>
                  </a:txBody>
                  <a:tcPr marL="2238" marR="2238" marT="2238" marB="0" anchor="ctr"/>
                </a:tc>
                <a:tc>
                  <a:txBody>
                    <a:bodyPr/>
                    <a:lstStyle/>
                    <a:p>
                      <a:pPr algn="ctr" fontAlgn="ctr"/>
                      <a:r>
                        <a:rPr lang="ru-RU" sz="1000" u="none" strike="noStrike" dirty="0">
                          <a:effectLst/>
                        </a:rPr>
                        <a:t>99,9</a:t>
                      </a:r>
                      <a:endParaRPr lang="ru-RU" sz="1000" b="0" i="0" u="none" strike="noStrike" dirty="0">
                        <a:effectLst/>
                        <a:latin typeface="Times New Roman"/>
                      </a:endParaRPr>
                    </a:p>
                  </a:txBody>
                  <a:tcPr marL="2238" marR="2238" marT="2238" marB="0" anchor="ctr"/>
                </a:tc>
              </a:tr>
              <a:tr h="371639">
                <a:tc>
                  <a:txBody>
                    <a:bodyPr/>
                    <a:lstStyle/>
                    <a:p>
                      <a:pPr algn="l" fontAlgn="t"/>
                      <a:r>
                        <a:rPr lang="ru-RU" sz="1000" u="none" strike="noStrike">
                          <a:effectLst/>
                        </a:rPr>
                        <a:t>      Подпрограмма "Совершенствование библиотечного, библиографического и информационного обслуживания пользователей" на 2014 - 2020 годы</a:t>
                      </a:r>
                      <a:endParaRPr lang="ru-RU" sz="1000" b="1" i="0" u="none" strike="noStrike">
                        <a:solidFill>
                          <a:srgbClr val="000000"/>
                        </a:solidFill>
                        <a:effectLst/>
                        <a:latin typeface="Times New Roman"/>
                      </a:endParaRPr>
                    </a:p>
                  </a:txBody>
                  <a:tcPr marL="2238" marR="2238" marT="2238" marB="0"/>
                </a:tc>
                <a:tc>
                  <a:txBody>
                    <a:bodyPr/>
                    <a:lstStyle/>
                    <a:p>
                      <a:pPr algn="ctr" fontAlgn="ctr"/>
                      <a:r>
                        <a:rPr lang="ru-RU" sz="1000" u="none" strike="noStrike" dirty="0">
                          <a:effectLst/>
                        </a:rPr>
                        <a:t>59 876,0</a:t>
                      </a:r>
                      <a:endParaRPr lang="ru-RU" sz="1000" b="1" i="0" u="none" strike="noStrike" dirty="0">
                        <a:solidFill>
                          <a:srgbClr val="000000"/>
                        </a:solidFill>
                        <a:effectLst/>
                        <a:latin typeface="Times New Roman"/>
                      </a:endParaRPr>
                    </a:p>
                  </a:txBody>
                  <a:tcPr marL="2238" marR="2238" marT="2238" marB="0" anchor="ctr"/>
                </a:tc>
                <a:tc>
                  <a:txBody>
                    <a:bodyPr/>
                    <a:lstStyle/>
                    <a:p>
                      <a:pPr algn="ctr" fontAlgn="ctr"/>
                      <a:r>
                        <a:rPr lang="ru-RU" sz="1000" u="none" strike="noStrike" dirty="0">
                          <a:effectLst/>
                        </a:rPr>
                        <a:t>59 876,0</a:t>
                      </a:r>
                      <a:endParaRPr lang="ru-RU" sz="1000" b="1" i="0" u="none" strike="noStrike" dirty="0">
                        <a:solidFill>
                          <a:srgbClr val="000000"/>
                        </a:solidFill>
                        <a:effectLst/>
                        <a:latin typeface="Times New Roman"/>
                      </a:endParaRPr>
                    </a:p>
                  </a:txBody>
                  <a:tcPr marL="2238" marR="2238" marT="2238" marB="0" anchor="ctr"/>
                </a:tc>
                <a:tc>
                  <a:txBody>
                    <a:bodyPr/>
                    <a:lstStyle/>
                    <a:p>
                      <a:pPr algn="ctr" fontAlgn="ctr"/>
                      <a:r>
                        <a:rPr lang="ru-RU" sz="1000" u="none" strike="noStrike" dirty="0">
                          <a:effectLst/>
                        </a:rPr>
                        <a:t>100,0</a:t>
                      </a:r>
                      <a:endParaRPr lang="ru-RU" sz="1000" b="0" i="0" u="none" strike="noStrike" dirty="0">
                        <a:effectLst/>
                        <a:latin typeface="Times New Roman"/>
                      </a:endParaRPr>
                    </a:p>
                  </a:txBody>
                  <a:tcPr marL="2238" marR="2238" marT="2238" marB="0" anchor="ctr"/>
                </a:tc>
              </a:tr>
              <a:tr h="371639">
                <a:tc>
                  <a:txBody>
                    <a:bodyPr/>
                    <a:lstStyle/>
                    <a:p>
                      <a:pPr algn="l" fontAlgn="t"/>
                      <a:r>
                        <a:rPr lang="ru-RU" sz="1000" u="none" strike="noStrike">
                          <a:effectLst/>
                        </a:rPr>
                        <a:t>      Подпрограмма "Совершенствование организации досуга и развитие творческих способностей граждан" на 2014 - 2020 годы</a:t>
                      </a:r>
                      <a:endParaRPr lang="ru-RU" sz="1000" b="1" i="0" u="none" strike="noStrike">
                        <a:solidFill>
                          <a:srgbClr val="000000"/>
                        </a:solidFill>
                        <a:effectLst/>
                        <a:latin typeface="Times New Roman"/>
                      </a:endParaRPr>
                    </a:p>
                  </a:txBody>
                  <a:tcPr marL="2238" marR="2238" marT="2238" marB="0"/>
                </a:tc>
                <a:tc>
                  <a:txBody>
                    <a:bodyPr/>
                    <a:lstStyle/>
                    <a:p>
                      <a:pPr algn="ctr" fontAlgn="ctr"/>
                      <a:r>
                        <a:rPr lang="ru-RU" sz="1000" u="none" strike="noStrike" dirty="0">
                          <a:effectLst/>
                        </a:rPr>
                        <a:t>98 761,3</a:t>
                      </a:r>
                      <a:endParaRPr lang="ru-RU" sz="1000" b="1" i="0" u="none" strike="noStrike" dirty="0">
                        <a:solidFill>
                          <a:srgbClr val="000000"/>
                        </a:solidFill>
                        <a:effectLst/>
                        <a:latin typeface="Times New Roman"/>
                      </a:endParaRPr>
                    </a:p>
                  </a:txBody>
                  <a:tcPr marL="2238" marR="2238" marT="2238" marB="0" anchor="ctr"/>
                </a:tc>
                <a:tc>
                  <a:txBody>
                    <a:bodyPr/>
                    <a:lstStyle/>
                    <a:p>
                      <a:pPr algn="ctr" fontAlgn="ctr"/>
                      <a:r>
                        <a:rPr lang="ru-RU" sz="1000" u="none" strike="noStrike" dirty="0">
                          <a:effectLst/>
                        </a:rPr>
                        <a:t>98 722,9</a:t>
                      </a:r>
                      <a:endParaRPr lang="ru-RU" sz="1000" b="1" i="0" u="none" strike="noStrike" dirty="0">
                        <a:solidFill>
                          <a:srgbClr val="000000"/>
                        </a:solidFill>
                        <a:effectLst/>
                        <a:latin typeface="Times New Roman"/>
                      </a:endParaRPr>
                    </a:p>
                  </a:txBody>
                  <a:tcPr marL="2238" marR="2238" marT="2238" marB="0" anchor="ctr"/>
                </a:tc>
                <a:tc>
                  <a:txBody>
                    <a:bodyPr/>
                    <a:lstStyle/>
                    <a:p>
                      <a:pPr algn="ctr" fontAlgn="ctr"/>
                      <a:r>
                        <a:rPr lang="ru-RU" sz="1000" u="none" strike="noStrike" dirty="0">
                          <a:effectLst/>
                        </a:rPr>
                        <a:t>100,0</a:t>
                      </a:r>
                      <a:endParaRPr lang="ru-RU" sz="1000" b="0" i="0" u="none" strike="noStrike" dirty="0">
                        <a:effectLst/>
                        <a:latin typeface="Times New Roman"/>
                      </a:endParaRPr>
                    </a:p>
                  </a:txBody>
                  <a:tcPr marL="2238" marR="2238" marT="2238" marB="0" anchor="ctr"/>
                </a:tc>
              </a:tr>
              <a:tr h="371639">
                <a:tc>
                  <a:txBody>
                    <a:bodyPr/>
                    <a:lstStyle/>
                    <a:p>
                      <a:pPr algn="l" fontAlgn="t"/>
                      <a:r>
                        <a:rPr lang="ru-RU" sz="1000" u="none" strike="noStrike">
                          <a:effectLst/>
                        </a:rPr>
                        <a:t>      Подпрограмма "Совершенствование музейного обслуживания граждан" на 2014 - 2020 годы</a:t>
                      </a:r>
                      <a:endParaRPr lang="ru-RU" sz="1000" b="1" i="0" u="none" strike="noStrike">
                        <a:solidFill>
                          <a:srgbClr val="000000"/>
                        </a:solidFill>
                        <a:effectLst/>
                        <a:latin typeface="Times New Roman"/>
                      </a:endParaRPr>
                    </a:p>
                  </a:txBody>
                  <a:tcPr marL="2238" marR="2238" marT="2238" marB="0"/>
                </a:tc>
                <a:tc>
                  <a:txBody>
                    <a:bodyPr/>
                    <a:lstStyle/>
                    <a:p>
                      <a:pPr algn="ctr" fontAlgn="ctr"/>
                      <a:r>
                        <a:rPr lang="ru-RU" sz="1000" u="none" strike="noStrike" dirty="0">
                          <a:effectLst/>
                        </a:rPr>
                        <a:t>11 304,4</a:t>
                      </a:r>
                      <a:endParaRPr lang="ru-RU" sz="1000" b="1" i="0" u="none" strike="noStrike" dirty="0">
                        <a:solidFill>
                          <a:srgbClr val="000000"/>
                        </a:solidFill>
                        <a:effectLst/>
                        <a:latin typeface="Times New Roman"/>
                      </a:endParaRPr>
                    </a:p>
                  </a:txBody>
                  <a:tcPr marL="2238" marR="2238" marT="2238" marB="0" anchor="ctr"/>
                </a:tc>
                <a:tc>
                  <a:txBody>
                    <a:bodyPr/>
                    <a:lstStyle/>
                    <a:p>
                      <a:pPr algn="ctr" fontAlgn="ctr"/>
                      <a:r>
                        <a:rPr lang="ru-RU" sz="1000" u="none" strike="noStrike" dirty="0">
                          <a:effectLst/>
                        </a:rPr>
                        <a:t>11 304,4</a:t>
                      </a:r>
                      <a:endParaRPr lang="ru-RU" sz="1000" b="1" i="0" u="none" strike="noStrike" dirty="0">
                        <a:solidFill>
                          <a:srgbClr val="000000"/>
                        </a:solidFill>
                        <a:effectLst/>
                        <a:latin typeface="Times New Roman"/>
                      </a:endParaRPr>
                    </a:p>
                  </a:txBody>
                  <a:tcPr marL="2238" marR="2238" marT="2238" marB="0" anchor="ctr"/>
                </a:tc>
                <a:tc>
                  <a:txBody>
                    <a:bodyPr/>
                    <a:lstStyle/>
                    <a:p>
                      <a:pPr algn="ctr" fontAlgn="ctr"/>
                      <a:r>
                        <a:rPr lang="ru-RU" sz="1000" u="none" strike="noStrike" dirty="0">
                          <a:effectLst/>
                        </a:rPr>
                        <a:t>100,0</a:t>
                      </a:r>
                      <a:endParaRPr lang="ru-RU" sz="1000" b="0" i="0" u="none" strike="noStrike" dirty="0">
                        <a:effectLst/>
                        <a:latin typeface="Times New Roman"/>
                      </a:endParaRPr>
                    </a:p>
                  </a:txBody>
                  <a:tcPr marL="2238" marR="2238" marT="2238" marB="0" anchor="ctr"/>
                </a:tc>
              </a:tr>
              <a:tr h="555954">
                <a:tc>
                  <a:txBody>
                    <a:bodyPr/>
                    <a:lstStyle/>
                    <a:p>
                      <a:pPr algn="l" fontAlgn="t"/>
                      <a:r>
                        <a:rPr lang="ru-RU" sz="1000" u="none" strike="noStrike" dirty="0">
                          <a:effectLst/>
                        </a:rPr>
                        <a:t>      Подпрограмма "Сохранение, использование, популяризация и охрана объектов культурного наследия (памятников истории и культуры) ЗАТО г. Североморск" на 2014 - 2020 годы</a:t>
                      </a:r>
                      <a:endParaRPr lang="ru-RU" sz="1000" b="1" i="0" u="none" strike="noStrike" dirty="0">
                        <a:solidFill>
                          <a:srgbClr val="000000"/>
                        </a:solidFill>
                        <a:effectLst/>
                        <a:latin typeface="Times New Roman"/>
                      </a:endParaRPr>
                    </a:p>
                  </a:txBody>
                  <a:tcPr marL="2238" marR="2238" marT="2238" marB="0"/>
                </a:tc>
                <a:tc>
                  <a:txBody>
                    <a:bodyPr/>
                    <a:lstStyle/>
                    <a:p>
                      <a:pPr algn="ctr" fontAlgn="ctr"/>
                      <a:r>
                        <a:rPr lang="ru-RU" sz="1000" u="none" strike="noStrike">
                          <a:effectLst/>
                        </a:rPr>
                        <a:t>2 904,0</a:t>
                      </a:r>
                      <a:endParaRPr lang="ru-RU" sz="1000" b="1" i="0" u="none" strike="noStrike">
                        <a:solidFill>
                          <a:srgbClr val="000000"/>
                        </a:solidFill>
                        <a:effectLst/>
                        <a:latin typeface="Times New Roman"/>
                      </a:endParaRPr>
                    </a:p>
                  </a:txBody>
                  <a:tcPr marL="2238" marR="2238" marT="2238" marB="0" anchor="ctr"/>
                </a:tc>
                <a:tc>
                  <a:txBody>
                    <a:bodyPr/>
                    <a:lstStyle/>
                    <a:p>
                      <a:pPr algn="ctr" fontAlgn="ctr"/>
                      <a:r>
                        <a:rPr lang="ru-RU" sz="1000" u="none" strike="noStrike">
                          <a:effectLst/>
                        </a:rPr>
                        <a:t>2 904,0</a:t>
                      </a:r>
                      <a:endParaRPr lang="ru-RU" sz="1000" b="1" i="0" u="none" strike="noStrike">
                        <a:solidFill>
                          <a:srgbClr val="000000"/>
                        </a:solidFill>
                        <a:effectLst/>
                        <a:latin typeface="Times New Roman"/>
                      </a:endParaRPr>
                    </a:p>
                  </a:txBody>
                  <a:tcPr marL="2238" marR="2238" marT="2238" marB="0" anchor="ctr"/>
                </a:tc>
                <a:tc>
                  <a:txBody>
                    <a:bodyPr/>
                    <a:lstStyle/>
                    <a:p>
                      <a:pPr algn="ctr" fontAlgn="ctr"/>
                      <a:r>
                        <a:rPr lang="ru-RU" sz="1000" u="none" strike="noStrike" dirty="0">
                          <a:effectLst/>
                        </a:rPr>
                        <a:t>100,0</a:t>
                      </a:r>
                      <a:endParaRPr lang="ru-RU" sz="1000" b="0" i="0" u="none" strike="noStrike" dirty="0">
                        <a:effectLst/>
                        <a:latin typeface="Times New Roman"/>
                      </a:endParaRPr>
                    </a:p>
                  </a:txBody>
                  <a:tcPr marL="2238" marR="2238" marT="2238" marB="0" anchor="ctr"/>
                </a:tc>
              </a:tr>
              <a:tr h="555954">
                <a:tc>
                  <a:txBody>
                    <a:bodyPr/>
                    <a:lstStyle/>
                    <a:p>
                      <a:pPr algn="l" fontAlgn="t"/>
                      <a:r>
                        <a:rPr lang="ru-RU" sz="1000" u="none" strike="noStrike">
                          <a:effectLst/>
                        </a:rPr>
                        <a:t>      Подпрограмма "Финансовое обеспечение деятельности муниципальных учреждений, подведомственных Управлению культуры и международных связей администрации ЗАТО г. Североморск" на 2014 - 2020 годы</a:t>
                      </a:r>
                      <a:endParaRPr lang="ru-RU" sz="1000" b="1" i="0" u="none" strike="noStrike">
                        <a:solidFill>
                          <a:srgbClr val="000000"/>
                        </a:solidFill>
                        <a:effectLst/>
                        <a:latin typeface="Times New Roman"/>
                      </a:endParaRPr>
                    </a:p>
                  </a:txBody>
                  <a:tcPr marL="2238" marR="2238" marT="2238" marB="0"/>
                </a:tc>
                <a:tc>
                  <a:txBody>
                    <a:bodyPr/>
                    <a:lstStyle/>
                    <a:p>
                      <a:pPr algn="ctr" fontAlgn="ctr"/>
                      <a:r>
                        <a:rPr lang="ru-RU" sz="1000" u="none" strike="noStrike">
                          <a:effectLst/>
                        </a:rPr>
                        <a:t>14 445,4</a:t>
                      </a:r>
                      <a:endParaRPr lang="ru-RU" sz="1000" b="1" i="0" u="none" strike="noStrike">
                        <a:solidFill>
                          <a:srgbClr val="000000"/>
                        </a:solidFill>
                        <a:effectLst/>
                        <a:latin typeface="Times New Roman"/>
                      </a:endParaRPr>
                    </a:p>
                  </a:txBody>
                  <a:tcPr marL="2238" marR="2238" marT="2238" marB="0" anchor="ctr"/>
                </a:tc>
                <a:tc>
                  <a:txBody>
                    <a:bodyPr/>
                    <a:lstStyle/>
                    <a:p>
                      <a:pPr algn="ctr" fontAlgn="ctr"/>
                      <a:r>
                        <a:rPr lang="ru-RU" sz="1000" u="none" strike="noStrike">
                          <a:effectLst/>
                        </a:rPr>
                        <a:t>14 445,4</a:t>
                      </a:r>
                      <a:endParaRPr lang="ru-RU" sz="1000" b="1" i="0" u="none" strike="noStrike">
                        <a:solidFill>
                          <a:srgbClr val="000000"/>
                        </a:solidFill>
                        <a:effectLst/>
                        <a:latin typeface="Times New Roman"/>
                      </a:endParaRPr>
                    </a:p>
                  </a:txBody>
                  <a:tcPr marL="2238" marR="2238" marT="2238" marB="0" anchor="ctr"/>
                </a:tc>
                <a:tc>
                  <a:txBody>
                    <a:bodyPr/>
                    <a:lstStyle/>
                    <a:p>
                      <a:pPr algn="ctr" fontAlgn="ctr"/>
                      <a:r>
                        <a:rPr lang="ru-RU" sz="1000" u="none" strike="noStrike" dirty="0">
                          <a:effectLst/>
                        </a:rPr>
                        <a:t>100,0</a:t>
                      </a:r>
                      <a:endParaRPr lang="ru-RU" sz="1000" b="0" i="0" u="none" strike="noStrike" dirty="0">
                        <a:effectLst/>
                        <a:latin typeface="Times New Roman"/>
                      </a:endParaRPr>
                    </a:p>
                  </a:txBody>
                  <a:tcPr marL="2238" marR="2238" marT="2238" marB="0" anchor="ctr"/>
                </a:tc>
              </a:tr>
            </a:tbl>
          </a:graphicData>
        </a:graphic>
      </p:graphicFrame>
    </p:spTree>
    <p:extLst>
      <p:ext uri="{BB962C8B-B14F-4D97-AF65-F5344CB8AC3E}">
        <p14:creationId xmlns:p14="http://schemas.microsoft.com/office/powerpoint/2010/main" val="165528051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71402" y="692696"/>
            <a:ext cx="5801781" cy="646331"/>
          </a:xfrm>
          <a:prstGeom prst="rect">
            <a:avLst/>
          </a:prstGeom>
          <a:solidFill>
            <a:srgbClr val="FFC7AB"/>
          </a:solidFill>
          <a:effectLst>
            <a:softEdge rad="127000"/>
          </a:effectLst>
        </p:spPr>
        <p:txBody>
          <a:bodyPr wrap="none" rtlCol="0">
            <a:spAutoFit/>
          </a:bodyPr>
          <a:lstStyle/>
          <a:p>
            <a:pPr algn="ctr"/>
            <a:r>
              <a:rPr lang="ru-RU" dirty="0"/>
              <a:t>Динамика исполнения бюджета в разрезе разделов </a:t>
            </a:r>
            <a:endParaRPr lang="ru-RU" dirty="0" smtClean="0"/>
          </a:p>
          <a:p>
            <a:pPr algn="ctr"/>
            <a:r>
              <a:rPr lang="ru-RU" dirty="0" smtClean="0"/>
              <a:t>бюджетной классификации </a:t>
            </a:r>
            <a:endParaRPr lang="ru-RU" dirty="0"/>
          </a:p>
        </p:txBody>
      </p:sp>
      <p:graphicFrame>
        <p:nvGraphicFramePr>
          <p:cNvPr id="5" name="Таблица 4"/>
          <p:cNvGraphicFramePr>
            <a:graphicFrameLocks noGrp="1"/>
          </p:cNvGraphicFramePr>
          <p:nvPr>
            <p:extLst>
              <p:ext uri="{D42A27DB-BD31-4B8C-83A1-F6EECF244321}">
                <p14:modId xmlns:p14="http://schemas.microsoft.com/office/powerpoint/2010/main" val="318861296"/>
              </p:ext>
            </p:extLst>
          </p:nvPr>
        </p:nvGraphicFramePr>
        <p:xfrm>
          <a:off x="899592" y="1628800"/>
          <a:ext cx="7416825" cy="4466242"/>
        </p:xfrm>
        <a:graphic>
          <a:graphicData uri="http://schemas.openxmlformats.org/drawingml/2006/table">
            <a:tbl>
              <a:tblPr>
                <a:effectLst>
                  <a:innerShdw blurRad="114300">
                    <a:prstClr val="black"/>
                  </a:innerShdw>
                </a:effectLst>
              </a:tblPr>
              <a:tblGrid>
                <a:gridCol w="2880321"/>
                <a:gridCol w="744489"/>
                <a:gridCol w="782380"/>
                <a:gridCol w="858093"/>
                <a:gridCol w="785534"/>
                <a:gridCol w="785534"/>
                <a:gridCol w="580474"/>
              </a:tblGrid>
              <a:tr h="374014">
                <a:tc rowSpan="2">
                  <a:txBody>
                    <a:bodyPr/>
                    <a:lstStyle/>
                    <a:p>
                      <a:pPr algn="ctr" fontAlgn="ctr"/>
                      <a:r>
                        <a:rPr lang="ru-RU" sz="1100" b="1" i="0" u="none" strike="noStrike" dirty="0">
                          <a:solidFill>
                            <a:srgbClr val="000000"/>
                          </a:solidFill>
                          <a:effectLst/>
                          <a:latin typeface="Times New Roman" pitchFamily="18" charset="0"/>
                          <a:cs typeface="Times New Roman" pitchFamily="18" charset="0"/>
                        </a:rPr>
                        <a:t>Наименование показателя</a:t>
                      </a:r>
                    </a:p>
                  </a:txBody>
                  <a:tcPr marL="2467" marR="2467" marT="2467" marB="0" anchor="b">
                    <a:lnL>
                      <a:noFill/>
                    </a:lnL>
                    <a:lnR>
                      <a:noFill/>
                    </a:lnR>
                    <a:lnT>
                      <a:noFill/>
                    </a:lnT>
                    <a:lnB w="6350" cap="flat" cmpd="sng" algn="ctr">
                      <a:solidFill>
                        <a:srgbClr val="000000"/>
                      </a:solidFill>
                      <a:prstDash val="solid"/>
                      <a:round/>
                      <a:headEnd type="none" w="med" len="med"/>
                      <a:tailEnd type="none" w="med" len="med"/>
                    </a:lnB>
                    <a:solidFill>
                      <a:srgbClr val="FFC7AB"/>
                    </a:solidFill>
                  </a:tcPr>
                </a:tc>
                <a:tc gridSpan="2">
                  <a:txBody>
                    <a:bodyPr/>
                    <a:lstStyle/>
                    <a:p>
                      <a:pPr algn="ctr" fontAlgn="b"/>
                      <a:r>
                        <a:rPr lang="ru-RU" sz="900" b="1" i="0" u="none" strike="noStrike" dirty="0">
                          <a:solidFill>
                            <a:srgbClr val="000000"/>
                          </a:solidFill>
                          <a:effectLst/>
                          <a:latin typeface="Times New Roman" pitchFamily="18" charset="0"/>
                          <a:cs typeface="Times New Roman" pitchFamily="18" charset="0"/>
                        </a:rPr>
                        <a:t>2014 год</a:t>
                      </a:r>
                    </a:p>
                  </a:txBody>
                  <a:tcPr marL="2467" marR="2467" marT="2467" marB="0" anchor="b">
                    <a:lnL w="635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AB"/>
                    </a:solidFill>
                  </a:tcPr>
                </a:tc>
                <a:tc hMerge="1">
                  <a:txBody>
                    <a:bodyPr/>
                    <a:lstStyle/>
                    <a:p>
                      <a:endParaRPr lang="ru-RU"/>
                    </a:p>
                  </a:txBody>
                  <a:tcPr/>
                </a:tc>
                <a:tc gridSpan="2">
                  <a:txBody>
                    <a:bodyPr/>
                    <a:lstStyle/>
                    <a:p>
                      <a:pPr algn="ctr" fontAlgn="b"/>
                      <a:r>
                        <a:rPr lang="ru-RU" sz="900" b="1" i="0" u="none" strike="noStrike">
                          <a:solidFill>
                            <a:srgbClr val="000000"/>
                          </a:solidFill>
                          <a:effectLst/>
                          <a:latin typeface="Times New Roman" pitchFamily="18" charset="0"/>
                          <a:cs typeface="Times New Roman" pitchFamily="18" charset="0"/>
                        </a:rPr>
                        <a:t>2015 год</a:t>
                      </a:r>
                    </a:p>
                  </a:txBody>
                  <a:tcPr marL="2467" marR="2467" marT="2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AB"/>
                    </a:solidFill>
                  </a:tcPr>
                </a:tc>
                <a:tc hMerge="1">
                  <a:txBody>
                    <a:bodyPr/>
                    <a:lstStyle/>
                    <a:p>
                      <a:endParaRPr lang="ru-RU"/>
                    </a:p>
                  </a:txBody>
                  <a:tcPr/>
                </a:tc>
                <a:tc gridSpan="2">
                  <a:txBody>
                    <a:bodyPr/>
                    <a:lstStyle/>
                    <a:p>
                      <a:pPr algn="ctr" fontAlgn="b"/>
                      <a:r>
                        <a:rPr lang="ru-RU" sz="900" b="1" i="0" u="none" strike="noStrike">
                          <a:effectLst/>
                          <a:latin typeface="Times New Roman" pitchFamily="18" charset="0"/>
                          <a:cs typeface="Times New Roman" pitchFamily="18" charset="0"/>
                        </a:rPr>
                        <a:t>Отконение испонения (2015 к 2014)</a:t>
                      </a:r>
                    </a:p>
                  </a:txBody>
                  <a:tcPr marL="2467" marR="2467" marT="2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AB"/>
                    </a:solidFill>
                  </a:tcPr>
                </a:tc>
                <a:tc hMerge="1">
                  <a:txBody>
                    <a:bodyPr/>
                    <a:lstStyle/>
                    <a:p>
                      <a:endParaRPr lang="ru-RU"/>
                    </a:p>
                  </a:txBody>
                  <a:tcPr/>
                </a:tc>
              </a:tr>
              <a:tr h="568506">
                <a:tc vMerge="1">
                  <a:txBody>
                    <a:bodyPr/>
                    <a:lstStyle/>
                    <a:p>
                      <a:pPr algn="ctr" fontAlgn="ctr"/>
                      <a:endParaRPr lang="ru-RU" sz="900" b="1" i="0" u="none" strike="noStrike" dirty="0">
                        <a:solidFill>
                          <a:srgbClr val="000000"/>
                        </a:solidFill>
                        <a:effectLst/>
                        <a:latin typeface="Times New Roman" pitchFamily="18" charset="0"/>
                        <a:cs typeface="Times New Roman" pitchFamily="18" charset="0"/>
                      </a:endParaRPr>
                    </a:p>
                  </a:txBody>
                  <a:tcPr marL="2467" marR="2467" marT="2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1" i="0" u="none" strike="noStrike" dirty="0">
                          <a:solidFill>
                            <a:srgbClr val="000000"/>
                          </a:solidFill>
                          <a:effectLst/>
                          <a:latin typeface="Times New Roman" pitchFamily="18" charset="0"/>
                          <a:cs typeface="Times New Roman" pitchFamily="18" charset="0"/>
                        </a:rPr>
                        <a:t>Уточненная роспись/план</a:t>
                      </a:r>
                    </a:p>
                  </a:txBody>
                  <a:tcPr marL="2467" marR="2467" marT="2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AB"/>
                    </a:solidFill>
                  </a:tcPr>
                </a:tc>
                <a:tc>
                  <a:txBody>
                    <a:bodyPr/>
                    <a:lstStyle/>
                    <a:p>
                      <a:pPr algn="ctr" fontAlgn="ctr"/>
                      <a:r>
                        <a:rPr lang="ru-RU" sz="900" b="1" i="0" u="none" strike="noStrike" dirty="0">
                          <a:solidFill>
                            <a:srgbClr val="000000"/>
                          </a:solidFill>
                          <a:effectLst/>
                          <a:latin typeface="Times New Roman" pitchFamily="18" charset="0"/>
                          <a:cs typeface="Times New Roman" pitchFamily="18" charset="0"/>
                        </a:rPr>
                        <a:t>Исполнено</a:t>
                      </a:r>
                    </a:p>
                  </a:txBody>
                  <a:tcPr marL="2467" marR="2467" marT="2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AB"/>
                    </a:solidFill>
                  </a:tcPr>
                </a:tc>
                <a:tc>
                  <a:txBody>
                    <a:bodyPr/>
                    <a:lstStyle/>
                    <a:p>
                      <a:pPr algn="ctr" fontAlgn="ctr"/>
                      <a:r>
                        <a:rPr lang="ru-RU" sz="900" b="1" i="0" u="none" strike="noStrike" dirty="0">
                          <a:solidFill>
                            <a:srgbClr val="000000"/>
                          </a:solidFill>
                          <a:effectLst/>
                          <a:latin typeface="Times New Roman" pitchFamily="18" charset="0"/>
                          <a:cs typeface="Times New Roman" pitchFamily="18" charset="0"/>
                        </a:rPr>
                        <a:t>Уточненная роспись/план</a:t>
                      </a:r>
                    </a:p>
                  </a:txBody>
                  <a:tcPr marL="2467" marR="2467" marT="2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AB"/>
                    </a:solidFill>
                  </a:tcPr>
                </a:tc>
                <a:tc>
                  <a:txBody>
                    <a:bodyPr/>
                    <a:lstStyle/>
                    <a:p>
                      <a:pPr algn="ctr" fontAlgn="ctr"/>
                      <a:r>
                        <a:rPr lang="ru-RU" sz="900" b="1" i="0" u="none" strike="noStrike" dirty="0">
                          <a:solidFill>
                            <a:srgbClr val="000000"/>
                          </a:solidFill>
                          <a:effectLst/>
                          <a:latin typeface="Times New Roman" pitchFamily="18" charset="0"/>
                          <a:cs typeface="Times New Roman" pitchFamily="18" charset="0"/>
                        </a:rPr>
                        <a:t>Исполнено</a:t>
                      </a:r>
                    </a:p>
                  </a:txBody>
                  <a:tcPr marL="2467" marR="2467" marT="2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AB"/>
                    </a:solidFill>
                  </a:tcPr>
                </a:tc>
                <a:tc>
                  <a:txBody>
                    <a:bodyPr/>
                    <a:lstStyle/>
                    <a:p>
                      <a:pPr algn="ctr" fontAlgn="b"/>
                      <a:r>
                        <a:rPr lang="ru-RU" sz="900" b="1" i="0" u="none" strike="noStrike" dirty="0">
                          <a:effectLst/>
                          <a:latin typeface="Times New Roman" pitchFamily="18" charset="0"/>
                          <a:cs typeface="Times New Roman" pitchFamily="18" charset="0"/>
                        </a:rPr>
                        <a:t>Сумма</a:t>
                      </a:r>
                    </a:p>
                  </a:txBody>
                  <a:tcPr marL="2467" marR="2467" marT="2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AB"/>
                    </a:solidFill>
                  </a:tcPr>
                </a:tc>
                <a:tc>
                  <a:txBody>
                    <a:bodyPr/>
                    <a:lstStyle/>
                    <a:p>
                      <a:pPr algn="ctr" fontAlgn="b"/>
                      <a:r>
                        <a:rPr lang="ru-RU" sz="900" b="1" i="0" u="none" strike="noStrike" dirty="0">
                          <a:effectLst/>
                          <a:latin typeface="Times New Roman" pitchFamily="18" charset="0"/>
                          <a:cs typeface="Times New Roman" pitchFamily="18" charset="0"/>
                        </a:rPr>
                        <a:t>%</a:t>
                      </a:r>
                    </a:p>
                  </a:txBody>
                  <a:tcPr marL="2467" marR="2467" marT="2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AB"/>
                    </a:solidFill>
                  </a:tcPr>
                </a:tc>
              </a:tr>
              <a:tr h="288037">
                <a:tc>
                  <a:txBody>
                    <a:bodyPr/>
                    <a:lstStyle/>
                    <a:p>
                      <a:pPr algn="l" fontAlgn="t"/>
                      <a:r>
                        <a:rPr lang="ru-RU" sz="900" b="1" i="0" u="none" strike="noStrike" dirty="0">
                          <a:solidFill>
                            <a:srgbClr val="000000"/>
                          </a:solidFill>
                          <a:effectLst/>
                          <a:latin typeface="Arial Cyr"/>
                        </a:rPr>
                        <a:t>    ОБЩЕГОСУДАРСТВЕННЫЕ ВОПРОСЫ</a:t>
                      </a:r>
                    </a:p>
                  </a:txBody>
                  <a:tcPr marL="2467" marR="2467" marT="24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AB"/>
                    </a:solidFill>
                  </a:tcPr>
                </a:tc>
                <a:tc>
                  <a:txBody>
                    <a:bodyPr/>
                    <a:lstStyle/>
                    <a:p>
                      <a:pPr algn="ctr" fontAlgn="ctr"/>
                      <a:r>
                        <a:rPr lang="ru-RU" sz="900" b="1" i="0" u="none" strike="noStrike" dirty="0">
                          <a:solidFill>
                            <a:srgbClr val="000000"/>
                          </a:solidFill>
                          <a:effectLst/>
                          <a:latin typeface="Arial Cyr"/>
                        </a:rPr>
                        <a:t>192 940,9</a:t>
                      </a:r>
                    </a:p>
                  </a:txBody>
                  <a:tcPr marL="2467" marR="2467" marT="2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CEA"/>
                    </a:solidFill>
                  </a:tcPr>
                </a:tc>
                <a:tc>
                  <a:txBody>
                    <a:bodyPr/>
                    <a:lstStyle/>
                    <a:p>
                      <a:pPr algn="ctr" fontAlgn="ctr"/>
                      <a:r>
                        <a:rPr lang="ru-RU" sz="900" b="1" i="0" u="none" strike="noStrike" dirty="0">
                          <a:solidFill>
                            <a:srgbClr val="000000"/>
                          </a:solidFill>
                          <a:effectLst/>
                          <a:latin typeface="Arial Cyr"/>
                        </a:rPr>
                        <a:t>184 397,4</a:t>
                      </a:r>
                    </a:p>
                  </a:txBody>
                  <a:tcPr marL="2467" marR="2467" marT="2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CEA"/>
                    </a:solidFill>
                  </a:tcPr>
                </a:tc>
                <a:tc>
                  <a:txBody>
                    <a:bodyPr/>
                    <a:lstStyle/>
                    <a:p>
                      <a:pPr algn="ctr" fontAlgn="ctr"/>
                      <a:r>
                        <a:rPr lang="ru-RU" sz="900" b="1" i="0" u="none" strike="noStrike" dirty="0">
                          <a:effectLst/>
                          <a:latin typeface="Arial Cyr"/>
                        </a:rPr>
                        <a:t>175 708,1</a:t>
                      </a:r>
                    </a:p>
                  </a:txBody>
                  <a:tcPr marL="2467" marR="2467" marT="2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CEA"/>
                    </a:solidFill>
                  </a:tcPr>
                </a:tc>
                <a:tc>
                  <a:txBody>
                    <a:bodyPr/>
                    <a:lstStyle/>
                    <a:p>
                      <a:pPr algn="ctr" fontAlgn="ctr"/>
                      <a:r>
                        <a:rPr lang="ru-RU" sz="900" b="1" i="0" u="none" strike="noStrike" dirty="0">
                          <a:effectLst/>
                          <a:latin typeface="Arial Cyr"/>
                        </a:rPr>
                        <a:t>173 359,0</a:t>
                      </a:r>
                    </a:p>
                  </a:txBody>
                  <a:tcPr marL="2467" marR="2467" marT="2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CEA"/>
                    </a:solidFill>
                  </a:tcPr>
                </a:tc>
                <a:tc>
                  <a:txBody>
                    <a:bodyPr/>
                    <a:lstStyle/>
                    <a:p>
                      <a:pPr algn="ctr" fontAlgn="ctr"/>
                      <a:r>
                        <a:rPr lang="ru-RU" sz="900" b="1" i="0" u="none" strike="noStrike" dirty="0">
                          <a:solidFill>
                            <a:srgbClr val="000000"/>
                          </a:solidFill>
                          <a:effectLst/>
                          <a:latin typeface="Arial Cyr"/>
                        </a:rPr>
                        <a:t>-11 038,3</a:t>
                      </a:r>
                    </a:p>
                  </a:txBody>
                  <a:tcPr marL="2467" marR="2467" marT="2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CEA"/>
                    </a:solidFill>
                  </a:tcPr>
                </a:tc>
                <a:tc>
                  <a:txBody>
                    <a:bodyPr/>
                    <a:lstStyle/>
                    <a:p>
                      <a:pPr algn="ctr" fontAlgn="ctr"/>
                      <a:r>
                        <a:rPr lang="ru-RU" sz="900" b="1" i="0" u="none" strike="noStrike">
                          <a:solidFill>
                            <a:srgbClr val="000000"/>
                          </a:solidFill>
                          <a:effectLst/>
                          <a:latin typeface="Arial Cyr"/>
                        </a:rPr>
                        <a:t>-6,0</a:t>
                      </a:r>
                    </a:p>
                  </a:txBody>
                  <a:tcPr marL="2467" marR="2467" marT="2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CEA"/>
                    </a:solidFill>
                  </a:tcPr>
                </a:tc>
              </a:tr>
              <a:tr h="568506">
                <a:tc>
                  <a:txBody>
                    <a:bodyPr/>
                    <a:lstStyle/>
                    <a:p>
                      <a:pPr algn="l" fontAlgn="t"/>
                      <a:r>
                        <a:rPr lang="ru-RU" sz="900" b="1" i="0" u="none" strike="noStrike" dirty="0">
                          <a:solidFill>
                            <a:srgbClr val="000000"/>
                          </a:solidFill>
                          <a:effectLst/>
                          <a:latin typeface="Arial Cyr"/>
                        </a:rPr>
                        <a:t>    НАЦИОНАЛЬНАЯ БЕЗОПАСНОСТЬ И ПРАВООХРАНИТЕЛЬНАЯ ДЕЯТЕЛЬНОСТЬ</a:t>
                      </a:r>
                    </a:p>
                  </a:txBody>
                  <a:tcPr marL="2467" marR="2467" marT="24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AB"/>
                    </a:solidFill>
                  </a:tcPr>
                </a:tc>
                <a:tc>
                  <a:txBody>
                    <a:bodyPr/>
                    <a:lstStyle/>
                    <a:p>
                      <a:pPr algn="ctr" fontAlgn="ctr"/>
                      <a:r>
                        <a:rPr lang="ru-RU" sz="900" b="1" i="0" u="none" strike="noStrike" dirty="0">
                          <a:solidFill>
                            <a:srgbClr val="000000"/>
                          </a:solidFill>
                          <a:effectLst/>
                          <a:latin typeface="Arial Cyr"/>
                        </a:rPr>
                        <a:t>17 257,8</a:t>
                      </a:r>
                    </a:p>
                  </a:txBody>
                  <a:tcPr marL="2467" marR="2467" marT="2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CEA"/>
                    </a:solidFill>
                  </a:tcPr>
                </a:tc>
                <a:tc>
                  <a:txBody>
                    <a:bodyPr/>
                    <a:lstStyle/>
                    <a:p>
                      <a:pPr algn="ctr" fontAlgn="ctr"/>
                      <a:r>
                        <a:rPr lang="ru-RU" sz="900" b="1" i="0" u="none" strike="noStrike" dirty="0">
                          <a:solidFill>
                            <a:srgbClr val="000000"/>
                          </a:solidFill>
                          <a:effectLst/>
                          <a:latin typeface="Arial Cyr"/>
                        </a:rPr>
                        <a:t>17 181,4</a:t>
                      </a:r>
                    </a:p>
                  </a:txBody>
                  <a:tcPr marL="2467" marR="2467" marT="2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CEA"/>
                    </a:solidFill>
                  </a:tcPr>
                </a:tc>
                <a:tc>
                  <a:txBody>
                    <a:bodyPr/>
                    <a:lstStyle/>
                    <a:p>
                      <a:pPr algn="ctr" fontAlgn="ctr"/>
                      <a:r>
                        <a:rPr lang="ru-RU" sz="900" b="1" i="0" u="none" strike="noStrike" dirty="0">
                          <a:solidFill>
                            <a:srgbClr val="000000"/>
                          </a:solidFill>
                          <a:effectLst/>
                          <a:latin typeface="Arial Cyr"/>
                        </a:rPr>
                        <a:t> 14 127,78   </a:t>
                      </a:r>
                    </a:p>
                  </a:txBody>
                  <a:tcPr marL="2467" marR="2467" marT="2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CEA"/>
                    </a:solidFill>
                  </a:tcPr>
                </a:tc>
                <a:tc>
                  <a:txBody>
                    <a:bodyPr/>
                    <a:lstStyle/>
                    <a:p>
                      <a:pPr algn="ctr" fontAlgn="ctr"/>
                      <a:r>
                        <a:rPr lang="ru-RU" sz="900" b="1" i="0" u="none" strike="noStrike" dirty="0">
                          <a:solidFill>
                            <a:srgbClr val="000000"/>
                          </a:solidFill>
                          <a:effectLst/>
                          <a:latin typeface="Arial Cyr"/>
                        </a:rPr>
                        <a:t>14 057,1</a:t>
                      </a:r>
                    </a:p>
                  </a:txBody>
                  <a:tcPr marL="2467" marR="2467" marT="2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CEA"/>
                    </a:solidFill>
                  </a:tcPr>
                </a:tc>
                <a:tc>
                  <a:txBody>
                    <a:bodyPr/>
                    <a:lstStyle/>
                    <a:p>
                      <a:pPr algn="ctr" fontAlgn="ctr"/>
                      <a:r>
                        <a:rPr lang="ru-RU" sz="900" b="1" i="0" u="none" strike="noStrike" dirty="0">
                          <a:solidFill>
                            <a:srgbClr val="000000"/>
                          </a:solidFill>
                          <a:effectLst/>
                          <a:latin typeface="Arial Cyr"/>
                        </a:rPr>
                        <a:t>-3 124,3</a:t>
                      </a:r>
                    </a:p>
                  </a:txBody>
                  <a:tcPr marL="2467" marR="2467" marT="2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CEA"/>
                    </a:solidFill>
                  </a:tcPr>
                </a:tc>
                <a:tc>
                  <a:txBody>
                    <a:bodyPr/>
                    <a:lstStyle/>
                    <a:p>
                      <a:pPr algn="ctr" fontAlgn="ctr"/>
                      <a:r>
                        <a:rPr lang="ru-RU" sz="900" b="1" i="0" u="none" strike="noStrike" dirty="0">
                          <a:solidFill>
                            <a:srgbClr val="000000"/>
                          </a:solidFill>
                          <a:effectLst/>
                          <a:latin typeface="Arial Cyr"/>
                        </a:rPr>
                        <a:t>-18,2</a:t>
                      </a:r>
                    </a:p>
                  </a:txBody>
                  <a:tcPr marL="2467" marR="2467" marT="2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CEA"/>
                    </a:solidFill>
                  </a:tcPr>
                </a:tc>
              </a:tr>
              <a:tr h="288037">
                <a:tc>
                  <a:txBody>
                    <a:bodyPr/>
                    <a:lstStyle/>
                    <a:p>
                      <a:pPr algn="l" fontAlgn="t"/>
                      <a:r>
                        <a:rPr lang="ru-RU" sz="900" b="1" i="0" u="none" strike="noStrike" dirty="0">
                          <a:solidFill>
                            <a:srgbClr val="000000"/>
                          </a:solidFill>
                          <a:effectLst/>
                          <a:latin typeface="Arial Cyr"/>
                        </a:rPr>
                        <a:t>    НАЦИОНАЛЬНАЯ ЭКОНОМИКА</a:t>
                      </a:r>
                    </a:p>
                  </a:txBody>
                  <a:tcPr marL="2467" marR="2467" marT="24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AB"/>
                    </a:solidFill>
                  </a:tcPr>
                </a:tc>
                <a:tc>
                  <a:txBody>
                    <a:bodyPr/>
                    <a:lstStyle/>
                    <a:p>
                      <a:pPr algn="ctr" fontAlgn="ctr"/>
                      <a:r>
                        <a:rPr lang="ru-RU" sz="900" b="1" i="0" u="none" strike="noStrike">
                          <a:solidFill>
                            <a:srgbClr val="000000"/>
                          </a:solidFill>
                          <a:effectLst/>
                          <a:latin typeface="Arial Cyr"/>
                        </a:rPr>
                        <a:t>275 748,1</a:t>
                      </a:r>
                    </a:p>
                  </a:txBody>
                  <a:tcPr marL="2467" marR="2467" marT="2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CEA"/>
                    </a:solidFill>
                  </a:tcPr>
                </a:tc>
                <a:tc>
                  <a:txBody>
                    <a:bodyPr/>
                    <a:lstStyle/>
                    <a:p>
                      <a:pPr algn="ctr" fontAlgn="ctr"/>
                      <a:r>
                        <a:rPr lang="ru-RU" sz="900" b="1" i="0" u="none" strike="noStrike">
                          <a:solidFill>
                            <a:srgbClr val="000000"/>
                          </a:solidFill>
                          <a:effectLst/>
                          <a:latin typeface="Arial Cyr"/>
                        </a:rPr>
                        <a:t>225 446,4</a:t>
                      </a:r>
                    </a:p>
                  </a:txBody>
                  <a:tcPr marL="2467" marR="2467" marT="2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CEA"/>
                    </a:solidFill>
                  </a:tcPr>
                </a:tc>
                <a:tc>
                  <a:txBody>
                    <a:bodyPr/>
                    <a:lstStyle/>
                    <a:p>
                      <a:pPr algn="ctr" fontAlgn="ctr"/>
                      <a:r>
                        <a:rPr lang="ru-RU" sz="900" b="1" i="0" u="none" strike="noStrike" dirty="0">
                          <a:solidFill>
                            <a:srgbClr val="000000"/>
                          </a:solidFill>
                          <a:effectLst/>
                          <a:latin typeface="Arial Cyr"/>
                        </a:rPr>
                        <a:t>237 339,7</a:t>
                      </a:r>
                    </a:p>
                  </a:txBody>
                  <a:tcPr marL="2467" marR="2467" marT="2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CEA"/>
                    </a:solidFill>
                  </a:tcPr>
                </a:tc>
                <a:tc>
                  <a:txBody>
                    <a:bodyPr/>
                    <a:lstStyle/>
                    <a:p>
                      <a:pPr algn="ctr" fontAlgn="ctr"/>
                      <a:r>
                        <a:rPr lang="ru-RU" sz="900" b="1" i="0" u="none" strike="noStrike" dirty="0">
                          <a:solidFill>
                            <a:srgbClr val="000000"/>
                          </a:solidFill>
                          <a:effectLst/>
                          <a:latin typeface="Arial Cyr"/>
                        </a:rPr>
                        <a:t>217 663,7</a:t>
                      </a:r>
                    </a:p>
                  </a:txBody>
                  <a:tcPr marL="2467" marR="2467" marT="2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CEA"/>
                    </a:solidFill>
                  </a:tcPr>
                </a:tc>
                <a:tc>
                  <a:txBody>
                    <a:bodyPr/>
                    <a:lstStyle/>
                    <a:p>
                      <a:pPr algn="ctr" fontAlgn="ctr"/>
                      <a:r>
                        <a:rPr lang="ru-RU" sz="900" b="1" i="0" u="none" strike="noStrike" dirty="0">
                          <a:solidFill>
                            <a:srgbClr val="000000"/>
                          </a:solidFill>
                          <a:effectLst/>
                          <a:latin typeface="Arial Cyr"/>
                        </a:rPr>
                        <a:t>-266 139,8</a:t>
                      </a:r>
                    </a:p>
                  </a:txBody>
                  <a:tcPr marL="2467" marR="2467" marT="2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CEA"/>
                    </a:solidFill>
                  </a:tcPr>
                </a:tc>
                <a:tc>
                  <a:txBody>
                    <a:bodyPr/>
                    <a:lstStyle/>
                    <a:p>
                      <a:pPr algn="ctr" fontAlgn="ctr"/>
                      <a:r>
                        <a:rPr lang="ru-RU" sz="900" b="1" i="0" u="none" strike="noStrike">
                          <a:solidFill>
                            <a:srgbClr val="000000"/>
                          </a:solidFill>
                          <a:effectLst/>
                          <a:latin typeface="Arial Cyr"/>
                        </a:rPr>
                        <a:t>-3,5</a:t>
                      </a:r>
                    </a:p>
                  </a:txBody>
                  <a:tcPr marL="2467" marR="2467" marT="2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CEA"/>
                    </a:solidFill>
                  </a:tcPr>
                </a:tc>
              </a:tr>
              <a:tr h="325460">
                <a:tc>
                  <a:txBody>
                    <a:bodyPr/>
                    <a:lstStyle/>
                    <a:p>
                      <a:pPr algn="l" fontAlgn="t"/>
                      <a:r>
                        <a:rPr lang="ru-RU" sz="900" b="1" i="0" u="none" strike="noStrike" dirty="0">
                          <a:solidFill>
                            <a:srgbClr val="000000"/>
                          </a:solidFill>
                          <a:effectLst/>
                          <a:latin typeface="Arial Cyr"/>
                        </a:rPr>
                        <a:t>    ЖИЛИЩНО-КОММУНАЛЬНОЕ ХОЗЯЙСТВО</a:t>
                      </a:r>
                    </a:p>
                  </a:txBody>
                  <a:tcPr marL="2467" marR="2467" marT="24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AB"/>
                    </a:solidFill>
                  </a:tcPr>
                </a:tc>
                <a:tc>
                  <a:txBody>
                    <a:bodyPr/>
                    <a:lstStyle/>
                    <a:p>
                      <a:pPr algn="ctr" fontAlgn="ctr"/>
                      <a:r>
                        <a:rPr lang="ru-RU" sz="900" b="1" i="0" u="none" strike="noStrike" dirty="0">
                          <a:solidFill>
                            <a:srgbClr val="000000"/>
                          </a:solidFill>
                          <a:effectLst/>
                          <a:latin typeface="Arial Cyr"/>
                        </a:rPr>
                        <a:t>398 347,5</a:t>
                      </a:r>
                    </a:p>
                  </a:txBody>
                  <a:tcPr marL="2467" marR="2467" marT="2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CEA"/>
                    </a:solidFill>
                  </a:tcPr>
                </a:tc>
                <a:tc>
                  <a:txBody>
                    <a:bodyPr/>
                    <a:lstStyle/>
                    <a:p>
                      <a:pPr algn="ctr" fontAlgn="ctr"/>
                      <a:r>
                        <a:rPr lang="ru-RU" sz="900" b="1" i="0" u="none" strike="noStrike">
                          <a:solidFill>
                            <a:srgbClr val="000000"/>
                          </a:solidFill>
                          <a:effectLst/>
                          <a:latin typeface="Arial Cyr"/>
                        </a:rPr>
                        <a:t>365 447,3</a:t>
                      </a:r>
                    </a:p>
                  </a:txBody>
                  <a:tcPr marL="2467" marR="2467" marT="2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CEA"/>
                    </a:solidFill>
                  </a:tcPr>
                </a:tc>
                <a:tc>
                  <a:txBody>
                    <a:bodyPr/>
                    <a:lstStyle/>
                    <a:p>
                      <a:pPr algn="ctr" fontAlgn="ctr"/>
                      <a:r>
                        <a:rPr lang="ru-RU" sz="900" b="1" i="0" u="none" strike="noStrike">
                          <a:solidFill>
                            <a:srgbClr val="000000"/>
                          </a:solidFill>
                          <a:effectLst/>
                          <a:latin typeface="Arial Cyr"/>
                        </a:rPr>
                        <a:t>125 383,0</a:t>
                      </a:r>
                    </a:p>
                  </a:txBody>
                  <a:tcPr marL="2467" marR="2467" marT="2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CEA"/>
                    </a:solidFill>
                  </a:tcPr>
                </a:tc>
                <a:tc>
                  <a:txBody>
                    <a:bodyPr/>
                    <a:lstStyle/>
                    <a:p>
                      <a:pPr algn="ctr" fontAlgn="ctr"/>
                      <a:r>
                        <a:rPr lang="ru-RU" sz="900" b="1" i="0" u="none" strike="noStrike" dirty="0">
                          <a:solidFill>
                            <a:srgbClr val="000000"/>
                          </a:solidFill>
                          <a:effectLst/>
                          <a:latin typeface="Arial Cyr"/>
                        </a:rPr>
                        <a:t>123 128,6</a:t>
                      </a:r>
                    </a:p>
                  </a:txBody>
                  <a:tcPr marL="2467" marR="2467" marT="2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CEA"/>
                    </a:solidFill>
                  </a:tcPr>
                </a:tc>
                <a:tc>
                  <a:txBody>
                    <a:bodyPr/>
                    <a:lstStyle/>
                    <a:p>
                      <a:pPr algn="ctr" fontAlgn="ctr"/>
                      <a:r>
                        <a:rPr lang="ru-RU" sz="900" b="1" i="0" u="none" strike="noStrike" dirty="0">
                          <a:solidFill>
                            <a:srgbClr val="000000"/>
                          </a:solidFill>
                          <a:effectLst/>
                          <a:latin typeface="Arial Cyr"/>
                        </a:rPr>
                        <a:t>-242 318,7</a:t>
                      </a:r>
                    </a:p>
                  </a:txBody>
                  <a:tcPr marL="2467" marR="2467" marT="2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CEA"/>
                    </a:solidFill>
                  </a:tcPr>
                </a:tc>
                <a:tc>
                  <a:txBody>
                    <a:bodyPr/>
                    <a:lstStyle/>
                    <a:p>
                      <a:pPr algn="ctr" fontAlgn="ctr"/>
                      <a:r>
                        <a:rPr lang="ru-RU" sz="900" b="1" i="0" u="none" strike="noStrike" dirty="0">
                          <a:solidFill>
                            <a:srgbClr val="000000"/>
                          </a:solidFill>
                          <a:effectLst/>
                          <a:latin typeface="Arial Cyr"/>
                        </a:rPr>
                        <a:t>-66,3</a:t>
                      </a:r>
                    </a:p>
                  </a:txBody>
                  <a:tcPr marL="2467" marR="2467" marT="2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CEA"/>
                    </a:solidFill>
                  </a:tcPr>
                </a:tc>
              </a:tr>
              <a:tr h="288037">
                <a:tc>
                  <a:txBody>
                    <a:bodyPr/>
                    <a:lstStyle/>
                    <a:p>
                      <a:pPr algn="l" fontAlgn="t"/>
                      <a:r>
                        <a:rPr lang="ru-RU" sz="900" b="1" i="0" u="none" strike="noStrike" dirty="0">
                          <a:solidFill>
                            <a:srgbClr val="000000"/>
                          </a:solidFill>
                          <a:effectLst/>
                          <a:latin typeface="Arial Cyr"/>
                        </a:rPr>
                        <a:t>    ОХРАНА ОКРУЖАЮЩЕЙ СРЕДЫ</a:t>
                      </a:r>
                    </a:p>
                  </a:txBody>
                  <a:tcPr marL="2467" marR="2467" marT="24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AB"/>
                    </a:solidFill>
                  </a:tcPr>
                </a:tc>
                <a:tc>
                  <a:txBody>
                    <a:bodyPr/>
                    <a:lstStyle/>
                    <a:p>
                      <a:pPr algn="ctr" fontAlgn="ctr"/>
                      <a:r>
                        <a:rPr lang="ru-RU" sz="900" b="1" i="0" u="none" strike="noStrike">
                          <a:solidFill>
                            <a:srgbClr val="000000"/>
                          </a:solidFill>
                          <a:effectLst/>
                          <a:latin typeface="Arial Cyr"/>
                        </a:rPr>
                        <a:t>500,0</a:t>
                      </a:r>
                    </a:p>
                  </a:txBody>
                  <a:tcPr marL="2467" marR="2467" marT="2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CEA"/>
                    </a:solidFill>
                  </a:tcPr>
                </a:tc>
                <a:tc>
                  <a:txBody>
                    <a:bodyPr/>
                    <a:lstStyle/>
                    <a:p>
                      <a:pPr algn="ctr" fontAlgn="ctr"/>
                      <a:r>
                        <a:rPr lang="ru-RU" sz="900" b="1" i="0" u="none" strike="noStrike">
                          <a:solidFill>
                            <a:srgbClr val="000000"/>
                          </a:solidFill>
                          <a:effectLst/>
                          <a:latin typeface="Arial Cyr"/>
                        </a:rPr>
                        <a:t>497,2</a:t>
                      </a:r>
                    </a:p>
                  </a:txBody>
                  <a:tcPr marL="2467" marR="2467" marT="2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CEA"/>
                    </a:solidFill>
                  </a:tcPr>
                </a:tc>
                <a:tc>
                  <a:txBody>
                    <a:bodyPr/>
                    <a:lstStyle/>
                    <a:p>
                      <a:pPr algn="ctr" fontAlgn="ctr"/>
                      <a:r>
                        <a:rPr lang="ru-RU" sz="900" b="1" i="0" u="none" strike="noStrike">
                          <a:solidFill>
                            <a:srgbClr val="000000"/>
                          </a:solidFill>
                          <a:effectLst/>
                          <a:latin typeface="Arial Cyr"/>
                        </a:rPr>
                        <a:t>4 984,3</a:t>
                      </a:r>
                    </a:p>
                  </a:txBody>
                  <a:tcPr marL="2467" marR="2467" marT="2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CEA"/>
                    </a:solidFill>
                  </a:tcPr>
                </a:tc>
                <a:tc>
                  <a:txBody>
                    <a:bodyPr/>
                    <a:lstStyle/>
                    <a:p>
                      <a:pPr algn="ctr" fontAlgn="ctr"/>
                      <a:r>
                        <a:rPr lang="ru-RU" sz="900" b="1" i="0" u="none" strike="noStrike">
                          <a:solidFill>
                            <a:srgbClr val="000000"/>
                          </a:solidFill>
                          <a:effectLst/>
                          <a:latin typeface="Arial Cyr"/>
                        </a:rPr>
                        <a:t>4 982,5</a:t>
                      </a:r>
                    </a:p>
                  </a:txBody>
                  <a:tcPr marL="2467" marR="2467" marT="2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CEA"/>
                    </a:solidFill>
                  </a:tcPr>
                </a:tc>
                <a:tc>
                  <a:txBody>
                    <a:bodyPr/>
                    <a:lstStyle/>
                    <a:p>
                      <a:pPr algn="ctr" fontAlgn="ctr"/>
                      <a:r>
                        <a:rPr lang="ru-RU" sz="900" b="1" i="0" u="none" strike="noStrike" dirty="0">
                          <a:solidFill>
                            <a:srgbClr val="000000"/>
                          </a:solidFill>
                          <a:effectLst/>
                          <a:latin typeface="Arial Cyr"/>
                        </a:rPr>
                        <a:t>4 485,3</a:t>
                      </a:r>
                    </a:p>
                  </a:txBody>
                  <a:tcPr marL="2467" marR="2467" marT="2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CEA"/>
                    </a:solidFill>
                  </a:tcPr>
                </a:tc>
                <a:tc>
                  <a:txBody>
                    <a:bodyPr/>
                    <a:lstStyle/>
                    <a:p>
                      <a:pPr algn="ctr" fontAlgn="ctr"/>
                      <a:r>
                        <a:rPr lang="ru-RU" sz="900" b="1" i="0" u="none" strike="noStrike" dirty="0">
                          <a:solidFill>
                            <a:srgbClr val="000000"/>
                          </a:solidFill>
                          <a:effectLst/>
                          <a:latin typeface="Arial Cyr"/>
                        </a:rPr>
                        <a:t> </a:t>
                      </a:r>
                    </a:p>
                  </a:txBody>
                  <a:tcPr marL="2467" marR="2467" marT="2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CEA"/>
                    </a:solidFill>
                  </a:tcPr>
                </a:tc>
              </a:tr>
              <a:tr h="288037">
                <a:tc>
                  <a:txBody>
                    <a:bodyPr/>
                    <a:lstStyle/>
                    <a:p>
                      <a:pPr algn="l" fontAlgn="t"/>
                      <a:r>
                        <a:rPr lang="ru-RU" sz="900" b="1" i="0" u="none" strike="noStrike" dirty="0">
                          <a:solidFill>
                            <a:srgbClr val="000000"/>
                          </a:solidFill>
                          <a:effectLst/>
                          <a:latin typeface="Arial Cyr"/>
                        </a:rPr>
                        <a:t>    ОБРАЗОВАНИЕ</a:t>
                      </a:r>
                    </a:p>
                  </a:txBody>
                  <a:tcPr marL="2467" marR="2467" marT="24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AB"/>
                    </a:solidFill>
                  </a:tcPr>
                </a:tc>
                <a:tc>
                  <a:txBody>
                    <a:bodyPr/>
                    <a:lstStyle/>
                    <a:p>
                      <a:pPr algn="ctr" fontAlgn="ctr"/>
                      <a:r>
                        <a:rPr lang="ru-RU" sz="900" b="1" i="0" u="none" strike="noStrike">
                          <a:solidFill>
                            <a:srgbClr val="000000"/>
                          </a:solidFill>
                          <a:effectLst/>
                          <a:latin typeface="Arial Cyr"/>
                        </a:rPr>
                        <a:t>2 058 295,8</a:t>
                      </a:r>
                    </a:p>
                  </a:txBody>
                  <a:tcPr marL="2467" marR="2467" marT="2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CEA"/>
                    </a:solidFill>
                  </a:tcPr>
                </a:tc>
                <a:tc>
                  <a:txBody>
                    <a:bodyPr/>
                    <a:lstStyle/>
                    <a:p>
                      <a:pPr algn="ctr" fontAlgn="ctr"/>
                      <a:r>
                        <a:rPr lang="ru-RU" sz="900" b="1" i="0" u="none" strike="noStrike" dirty="0">
                          <a:solidFill>
                            <a:srgbClr val="000000"/>
                          </a:solidFill>
                          <a:effectLst/>
                          <a:latin typeface="Arial Cyr"/>
                        </a:rPr>
                        <a:t>2 011 054,2</a:t>
                      </a:r>
                    </a:p>
                  </a:txBody>
                  <a:tcPr marL="2467" marR="2467" marT="2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CEA"/>
                    </a:solidFill>
                  </a:tcPr>
                </a:tc>
                <a:tc>
                  <a:txBody>
                    <a:bodyPr/>
                    <a:lstStyle/>
                    <a:p>
                      <a:pPr algn="ctr" fontAlgn="ctr"/>
                      <a:r>
                        <a:rPr lang="ru-RU" sz="900" b="1" i="0" u="none" strike="noStrike">
                          <a:solidFill>
                            <a:srgbClr val="000000"/>
                          </a:solidFill>
                          <a:effectLst/>
                          <a:latin typeface="Arial Cyr"/>
                        </a:rPr>
                        <a:t>1 723 314,1</a:t>
                      </a:r>
                    </a:p>
                  </a:txBody>
                  <a:tcPr marL="2467" marR="2467" marT="2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CEA"/>
                    </a:solidFill>
                  </a:tcPr>
                </a:tc>
                <a:tc>
                  <a:txBody>
                    <a:bodyPr/>
                    <a:lstStyle/>
                    <a:p>
                      <a:pPr algn="ctr" fontAlgn="ctr"/>
                      <a:r>
                        <a:rPr lang="ru-RU" sz="900" b="1" i="0" u="none" strike="noStrike">
                          <a:solidFill>
                            <a:srgbClr val="000000"/>
                          </a:solidFill>
                          <a:effectLst/>
                          <a:latin typeface="Arial Cyr"/>
                        </a:rPr>
                        <a:t>1 680 524,7</a:t>
                      </a:r>
                    </a:p>
                  </a:txBody>
                  <a:tcPr marL="2467" marR="2467" marT="2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CEA"/>
                    </a:solidFill>
                  </a:tcPr>
                </a:tc>
                <a:tc>
                  <a:txBody>
                    <a:bodyPr/>
                    <a:lstStyle/>
                    <a:p>
                      <a:pPr algn="ctr" fontAlgn="ctr"/>
                      <a:r>
                        <a:rPr lang="ru-RU" sz="900" b="1" i="0" u="none" strike="noStrike" dirty="0">
                          <a:solidFill>
                            <a:srgbClr val="000000"/>
                          </a:solidFill>
                          <a:effectLst/>
                          <a:latin typeface="Arial Cyr"/>
                        </a:rPr>
                        <a:t>-330 529,5</a:t>
                      </a:r>
                    </a:p>
                  </a:txBody>
                  <a:tcPr marL="2467" marR="2467" marT="2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CEA"/>
                    </a:solidFill>
                  </a:tcPr>
                </a:tc>
                <a:tc>
                  <a:txBody>
                    <a:bodyPr/>
                    <a:lstStyle/>
                    <a:p>
                      <a:pPr algn="ctr" fontAlgn="ctr"/>
                      <a:r>
                        <a:rPr lang="ru-RU" sz="900" b="1" i="0" u="none" strike="noStrike" dirty="0">
                          <a:solidFill>
                            <a:srgbClr val="000000"/>
                          </a:solidFill>
                          <a:effectLst/>
                          <a:latin typeface="Arial Cyr"/>
                        </a:rPr>
                        <a:t>-16,4</a:t>
                      </a:r>
                    </a:p>
                  </a:txBody>
                  <a:tcPr marL="2467" marR="2467" marT="2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CEA"/>
                    </a:solidFill>
                  </a:tcPr>
                </a:tc>
              </a:tr>
              <a:tr h="288037">
                <a:tc>
                  <a:txBody>
                    <a:bodyPr/>
                    <a:lstStyle/>
                    <a:p>
                      <a:pPr algn="l" fontAlgn="t"/>
                      <a:r>
                        <a:rPr lang="ru-RU" sz="900" b="1" i="0" u="none" strike="noStrike" dirty="0">
                          <a:solidFill>
                            <a:srgbClr val="000000"/>
                          </a:solidFill>
                          <a:effectLst/>
                          <a:latin typeface="Arial Cyr"/>
                        </a:rPr>
                        <a:t>    КУЛЬТУРА, КИНЕМАТОГРАФИЯ</a:t>
                      </a:r>
                    </a:p>
                  </a:txBody>
                  <a:tcPr marL="2467" marR="2467" marT="24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AB"/>
                    </a:solidFill>
                  </a:tcPr>
                </a:tc>
                <a:tc>
                  <a:txBody>
                    <a:bodyPr/>
                    <a:lstStyle/>
                    <a:p>
                      <a:pPr algn="ctr" fontAlgn="ctr"/>
                      <a:r>
                        <a:rPr lang="ru-RU" sz="900" b="1" i="0" u="none" strike="noStrike">
                          <a:solidFill>
                            <a:srgbClr val="000000"/>
                          </a:solidFill>
                          <a:effectLst/>
                          <a:latin typeface="Arial Cyr"/>
                        </a:rPr>
                        <a:t>228 475,4</a:t>
                      </a:r>
                    </a:p>
                  </a:txBody>
                  <a:tcPr marL="2467" marR="2467" marT="2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CEA"/>
                    </a:solidFill>
                  </a:tcPr>
                </a:tc>
                <a:tc>
                  <a:txBody>
                    <a:bodyPr/>
                    <a:lstStyle/>
                    <a:p>
                      <a:pPr algn="ctr" fontAlgn="ctr"/>
                      <a:r>
                        <a:rPr lang="ru-RU" sz="900" b="1" i="0" u="none" strike="noStrike">
                          <a:solidFill>
                            <a:srgbClr val="000000"/>
                          </a:solidFill>
                          <a:effectLst/>
                          <a:latin typeface="Arial Cyr"/>
                        </a:rPr>
                        <a:t>227 163,5</a:t>
                      </a:r>
                    </a:p>
                  </a:txBody>
                  <a:tcPr marL="2467" marR="2467" marT="2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CEA"/>
                    </a:solidFill>
                  </a:tcPr>
                </a:tc>
                <a:tc>
                  <a:txBody>
                    <a:bodyPr/>
                    <a:lstStyle/>
                    <a:p>
                      <a:pPr algn="ctr" fontAlgn="ctr"/>
                      <a:r>
                        <a:rPr lang="ru-RU" sz="900" b="1" i="0" u="none" strike="noStrike">
                          <a:solidFill>
                            <a:srgbClr val="000000"/>
                          </a:solidFill>
                          <a:effectLst/>
                          <a:latin typeface="Arial Cyr"/>
                        </a:rPr>
                        <a:t>190 415,8</a:t>
                      </a:r>
                    </a:p>
                  </a:txBody>
                  <a:tcPr marL="2467" marR="2467" marT="2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CEA"/>
                    </a:solidFill>
                  </a:tcPr>
                </a:tc>
                <a:tc>
                  <a:txBody>
                    <a:bodyPr/>
                    <a:lstStyle/>
                    <a:p>
                      <a:pPr algn="ctr" fontAlgn="ctr"/>
                      <a:r>
                        <a:rPr lang="ru-RU" sz="900" b="1" i="0" u="none" strike="noStrike">
                          <a:solidFill>
                            <a:srgbClr val="000000"/>
                          </a:solidFill>
                          <a:effectLst/>
                          <a:latin typeface="Arial Cyr"/>
                        </a:rPr>
                        <a:t>190 291,8</a:t>
                      </a:r>
                    </a:p>
                  </a:txBody>
                  <a:tcPr marL="2467" marR="2467" marT="2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CEA"/>
                    </a:solidFill>
                  </a:tcPr>
                </a:tc>
                <a:tc>
                  <a:txBody>
                    <a:bodyPr/>
                    <a:lstStyle/>
                    <a:p>
                      <a:pPr algn="ctr" fontAlgn="ctr"/>
                      <a:r>
                        <a:rPr lang="ru-RU" sz="900" b="1" i="0" u="none" strike="noStrike" dirty="0">
                          <a:solidFill>
                            <a:srgbClr val="000000"/>
                          </a:solidFill>
                          <a:effectLst/>
                          <a:latin typeface="Arial Cyr"/>
                        </a:rPr>
                        <a:t>-36 871,7</a:t>
                      </a:r>
                    </a:p>
                  </a:txBody>
                  <a:tcPr marL="2467" marR="2467" marT="2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CEA"/>
                    </a:solidFill>
                  </a:tcPr>
                </a:tc>
                <a:tc>
                  <a:txBody>
                    <a:bodyPr/>
                    <a:lstStyle/>
                    <a:p>
                      <a:pPr algn="ctr" fontAlgn="ctr"/>
                      <a:r>
                        <a:rPr lang="ru-RU" sz="900" b="1" i="0" u="none" strike="noStrike" dirty="0">
                          <a:solidFill>
                            <a:srgbClr val="000000"/>
                          </a:solidFill>
                          <a:effectLst/>
                          <a:latin typeface="Arial Cyr"/>
                        </a:rPr>
                        <a:t>-16,2</a:t>
                      </a:r>
                    </a:p>
                  </a:txBody>
                  <a:tcPr marL="2467" marR="2467" marT="2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CEA"/>
                    </a:solidFill>
                  </a:tcPr>
                </a:tc>
              </a:tr>
              <a:tr h="288037">
                <a:tc>
                  <a:txBody>
                    <a:bodyPr/>
                    <a:lstStyle/>
                    <a:p>
                      <a:pPr algn="l" fontAlgn="t"/>
                      <a:r>
                        <a:rPr lang="ru-RU" sz="900" b="1" i="0" u="none" strike="noStrike" dirty="0">
                          <a:solidFill>
                            <a:srgbClr val="000000"/>
                          </a:solidFill>
                          <a:effectLst/>
                          <a:latin typeface="Arial Cyr"/>
                        </a:rPr>
                        <a:t>    СОЦИАЛЬНАЯ ПОЛИТИКА</a:t>
                      </a:r>
                    </a:p>
                  </a:txBody>
                  <a:tcPr marL="2467" marR="2467" marT="24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AB"/>
                    </a:solidFill>
                  </a:tcPr>
                </a:tc>
                <a:tc>
                  <a:txBody>
                    <a:bodyPr/>
                    <a:lstStyle/>
                    <a:p>
                      <a:pPr algn="ctr" fontAlgn="ctr"/>
                      <a:r>
                        <a:rPr lang="ru-RU" sz="900" b="1" i="0" u="none" strike="noStrike">
                          <a:solidFill>
                            <a:srgbClr val="000000"/>
                          </a:solidFill>
                          <a:effectLst/>
                          <a:latin typeface="Arial Cyr"/>
                        </a:rPr>
                        <a:t>82 213,1</a:t>
                      </a:r>
                    </a:p>
                  </a:txBody>
                  <a:tcPr marL="2467" marR="2467" marT="2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CEA"/>
                    </a:solidFill>
                  </a:tcPr>
                </a:tc>
                <a:tc>
                  <a:txBody>
                    <a:bodyPr/>
                    <a:lstStyle/>
                    <a:p>
                      <a:pPr algn="ctr" fontAlgn="ctr"/>
                      <a:r>
                        <a:rPr lang="ru-RU" sz="900" b="1" i="0" u="none" strike="noStrike">
                          <a:solidFill>
                            <a:srgbClr val="000000"/>
                          </a:solidFill>
                          <a:effectLst/>
                          <a:latin typeface="Arial Cyr"/>
                        </a:rPr>
                        <a:t>75 009,6</a:t>
                      </a:r>
                    </a:p>
                  </a:txBody>
                  <a:tcPr marL="2467" marR="2467" marT="2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CEA"/>
                    </a:solidFill>
                  </a:tcPr>
                </a:tc>
                <a:tc>
                  <a:txBody>
                    <a:bodyPr/>
                    <a:lstStyle/>
                    <a:p>
                      <a:pPr algn="ctr" fontAlgn="ctr"/>
                      <a:r>
                        <a:rPr lang="ru-RU" sz="900" b="1" i="0" u="none" strike="noStrike">
                          <a:solidFill>
                            <a:srgbClr val="000000"/>
                          </a:solidFill>
                          <a:effectLst/>
                          <a:latin typeface="Arial Cyr"/>
                        </a:rPr>
                        <a:t>67 916,3</a:t>
                      </a:r>
                    </a:p>
                  </a:txBody>
                  <a:tcPr marL="2467" marR="2467" marT="2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CEA"/>
                    </a:solidFill>
                  </a:tcPr>
                </a:tc>
                <a:tc>
                  <a:txBody>
                    <a:bodyPr/>
                    <a:lstStyle/>
                    <a:p>
                      <a:pPr algn="ctr" fontAlgn="ctr"/>
                      <a:r>
                        <a:rPr lang="ru-RU" sz="900" b="1" i="0" u="none" strike="noStrike">
                          <a:solidFill>
                            <a:srgbClr val="000000"/>
                          </a:solidFill>
                          <a:effectLst/>
                          <a:latin typeface="Arial Cyr"/>
                        </a:rPr>
                        <a:t>63 426,7</a:t>
                      </a:r>
                    </a:p>
                  </a:txBody>
                  <a:tcPr marL="2467" marR="2467" marT="2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CEA"/>
                    </a:solidFill>
                  </a:tcPr>
                </a:tc>
                <a:tc>
                  <a:txBody>
                    <a:bodyPr/>
                    <a:lstStyle/>
                    <a:p>
                      <a:pPr algn="ctr" fontAlgn="ctr"/>
                      <a:r>
                        <a:rPr lang="ru-RU" sz="900" b="1" i="0" u="none" strike="noStrike">
                          <a:solidFill>
                            <a:srgbClr val="000000"/>
                          </a:solidFill>
                          <a:effectLst/>
                          <a:latin typeface="Arial Cyr"/>
                        </a:rPr>
                        <a:t>-11 582,9</a:t>
                      </a:r>
                    </a:p>
                  </a:txBody>
                  <a:tcPr marL="2467" marR="2467" marT="2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CEA"/>
                    </a:solidFill>
                  </a:tcPr>
                </a:tc>
                <a:tc>
                  <a:txBody>
                    <a:bodyPr/>
                    <a:lstStyle/>
                    <a:p>
                      <a:pPr algn="ctr" fontAlgn="ctr"/>
                      <a:r>
                        <a:rPr lang="ru-RU" sz="900" b="1" i="0" u="none" strike="noStrike" dirty="0">
                          <a:solidFill>
                            <a:srgbClr val="000000"/>
                          </a:solidFill>
                          <a:effectLst/>
                          <a:latin typeface="Arial Cyr"/>
                        </a:rPr>
                        <a:t>-15,4</a:t>
                      </a:r>
                    </a:p>
                  </a:txBody>
                  <a:tcPr marL="2467" marR="2467" marT="2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CEA"/>
                    </a:solidFill>
                  </a:tcPr>
                </a:tc>
              </a:tr>
              <a:tr h="288037">
                <a:tc>
                  <a:txBody>
                    <a:bodyPr/>
                    <a:lstStyle/>
                    <a:p>
                      <a:pPr algn="l" fontAlgn="t"/>
                      <a:r>
                        <a:rPr lang="ru-RU" sz="900" b="1" i="0" u="none" strike="noStrike" dirty="0">
                          <a:solidFill>
                            <a:srgbClr val="000000"/>
                          </a:solidFill>
                          <a:effectLst/>
                          <a:latin typeface="Arial Cyr"/>
                        </a:rPr>
                        <a:t>    ФИЗИЧЕСКАЯ КУЛЬТУРА И СПОРТ</a:t>
                      </a:r>
                    </a:p>
                  </a:txBody>
                  <a:tcPr marL="2467" marR="2467" marT="24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AB"/>
                    </a:solidFill>
                  </a:tcPr>
                </a:tc>
                <a:tc>
                  <a:txBody>
                    <a:bodyPr/>
                    <a:lstStyle/>
                    <a:p>
                      <a:pPr algn="ctr" fontAlgn="ctr"/>
                      <a:r>
                        <a:rPr lang="ru-RU" sz="900" b="1" i="0" u="none" strike="noStrike">
                          <a:solidFill>
                            <a:srgbClr val="000000"/>
                          </a:solidFill>
                          <a:effectLst/>
                          <a:latin typeface="Arial Cyr"/>
                        </a:rPr>
                        <a:t>4 010,8</a:t>
                      </a:r>
                    </a:p>
                  </a:txBody>
                  <a:tcPr marL="2467" marR="2467" marT="2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CEA"/>
                    </a:solidFill>
                  </a:tcPr>
                </a:tc>
                <a:tc>
                  <a:txBody>
                    <a:bodyPr/>
                    <a:lstStyle/>
                    <a:p>
                      <a:pPr algn="ctr" fontAlgn="ctr"/>
                      <a:r>
                        <a:rPr lang="ru-RU" sz="900" b="1" i="0" u="none" strike="noStrike">
                          <a:solidFill>
                            <a:srgbClr val="000000"/>
                          </a:solidFill>
                          <a:effectLst/>
                          <a:latin typeface="Arial Cyr"/>
                        </a:rPr>
                        <a:t>3 978,7</a:t>
                      </a:r>
                    </a:p>
                  </a:txBody>
                  <a:tcPr marL="2467" marR="2467" marT="2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CEA"/>
                    </a:solidFill>
                  </a:tcPr>
                </a:tc>
                <a:tc>
                  <a:txBody>
                    <a:bodyPr/>
                    <a:lstStyle/>
                    <a:p>
                      <a:pPr algn="ctr" fontAlgn="ctr"/>
                      <a:r>
                        <a:rPr lang="ru-RU" sz="900" b="1" i="0" u="none" strike="noStrike">
                          <a:solidFill>
                            <a:srgbClr val="000000"/>
                          </a:solidFill>
                          <a:effectLst/>
                          <a:latin typeface="Arial Cyr"/>
                        </a:rPr>
                        <a:t>3 938,7</a:t>
                      </a:r>
                    </a:p>
                  </a:txBody>
                  <a:tcPr marL="2467" marR="2467" marT="2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CEA"/>
                    </a:solidFill>
                  </a:tcPr>
                </a:tc>
                <a:tc>
                  <a:txBody>
                    <a:bodyPr/>
                    <a:lstStyle/>
                    <a:p>
                      <a:pPr algn="ctr" fontAlgn="ctr"/>
                      <a:r>
                        <a:rPr lang="ru-RU" sz="900" b="1" i="0" u="none" strike="noStrike">
                          <a:solidFill>
                            <a:srgbClr val="000000"/>
                          </a:solidFill>
                          <a:effectLst/>
                          <a:latin typeface="Arial Cyr"/>
                        </a:rPr>
                        <a:t>3 796,2</a:t>
                      </a:r>
                    </a:p>
                  </a:txBody>
                  <a:tcPr marL="2467" marR="2467" marT="2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CEA"/>
                    </a:solidFill>
                  </a:tcPr>
                </a:tc>
                <a:tc>
                  <a:txBody>
                    <a:bodyPr/>
                    <a:lstStyle/>
                    <a:p>
                      <a:pPr algn="ctr" fontAlgn="ctr"/>
                      <a:r>
                        <a:rPr lang="ru-RU" sz="900" b="1" i="0" u="none" strike="noStrike">
                          <a:solidFill>
                            <a:srgbClr val="000000"/>
                          </a:solidFill>
                          <a:effectLst/>
                          <a:latin typeface="Arial Cyr"/>
                        </a:rPr>
                        <a:t>-182,5</a:t>
                      </a:r>
                    </a:p>
                  </a:txBody>
                  <a:tcPr marL="2467" marR="2467" marT="2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CEA"/>
                    </a:solidFill>
                  </a:tcPr>
                </a:tc>
                <a:tc>
                  <a:txBody>
                    <a:bodyPr/>
                    <a:lstStyle/>
                    <a:p>
                      <a:pPr algn="ctr" fontAlgn="ctr"/>
                      <a:r>
                        <a:rPr lang="ru-RU" sz="900" b="1" i="0" u="none" strike="noStrike" dirty="0">
                          <a:solidFill>
                            <a:srgbClr val="000000"/>
                          </a:solidFill>
                          <a:effectLst/>
                          <a:latin typeface="Arial Cyr"/>
                        </a:rPr>
                        <a:t>-4,6</a:t>
                      </a:r>
                    </a:p>
                  </a:txBody>
                  <a:tcPr marL="2467" marR="2467" marT="2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CEA"/>
                    </a:solidFill>
                  </a:tcPr>
                </a:tc>
              </a:tr>
              <a:tr h="325460">
                <a:tc>
                  <a:txBody>
                    <a:bodyPr/>
                    <a:lstStyle/>
                    <a:p>
                      <a:pPr algn="l" fontAlgn="t"/>
                      <a:r>
                        <a:rPr lang="ru-RU" sz="900" b="1" i="0" u="none" strike="noStrike" dirty="0">
                          <a:solidFill>
                            <a:srgbClr val="000000"/>
                          </a:solidFill>
                          <a:effectLst/>
                          <a:latin typeface="Arial Cyr"/>
                        </a:rPr>
                        <a:t>    СРЕДСТВА МАССОВОЙ ИНФОРМАЦИИ</a:t>
                      </a:r>
                    </a:p>
                  </a:txBody>
                  <a:tcPr marL="2467" marR="2467" marT="24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AB"/>
                    </a:solidFill>
                  </a:tcPr>
                </a:tc>
                <a:tc>
                  <a:txBody>
                    <a:bodyPr/>
                    <a:lstStyle/>
                    <a:p>
                      <a:pPr algn="ctr" fontAlgn="ctr"/>
                      <a:r>
                        <a:rPr lang="ru-RU" sz="900" b="1" i="0" u="none" strike="noStrike">
                          <a:solidFill>
                            <a:srgbClr val="000000"/>
                          </a:solidFill>
                          <a:effectLst/>
                          <a:latin typeface="Arial Cyr"/>
                        </a:rPr>
                        <a:t>14 852,8</a:t>
                      </a:r>
                    </a:p>
                  </a:txBody>
                  <a:tcPr marL="2467" marR="2467" marT="2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CEA"/>
                    </a:solidFill>
                  </a:tcPr>
                </a:tc>
                <a:tc>
                  <a:txBody>
                    <a:bodyPr/>
                    <a:lstStyle/>
                    <a:p>
                      <a:pPr algn="ctr" fontAlgn="ctr"/>
                      <a:r>
                        <a:rPr lang="ru-RU" sz="900" b="1" i="0" u="none" strike="noStrike" dirty="0">
                          <a:solidFill>
                            <a:srgbClr val="000000"/>
                          </a:solidFill>
                          <a:effectLst/>
                          <a:latin typeface="Arial Cyr"/>
                        </a:rPr>
                        <a:t>14 852,8</a:t>
                      </a:r>
                    </a:p>
                  </a:txBody>
                  <a:tcPr marL="2467" marR="2467" marT="2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CEA"/>
                    </a:solidFill>
                  </a:tcPr>
                </a:tc>
                <a:tc>
                  <a:txBody>
                    <a:bodyPr/>
                    <a:lstStyle/>
                    <a:p>
                      <a:pPr algn="ctr" fontAlgn="ctr"/>
                      <a:r>
                        <a:rPr lang="ru-RU" sz="900" b="1" i="0" u="none" strike="noStrike">
                          <a:solidFill>
                            <a:srgbClr val="000000"/>
                          </a:solidFill>
                          <a:effectLst/>
                          <a:latin typeface="Arial Cyr"/>
                        </a:rPr>
                        <a:t>15 000,1</a:t>
                      </a:r>
                    </a:p>
                  </a:txBody>
                  <a:tcPr marL="2467" marR="2467" marT="2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CEA"/>
                    </a:solidFill>
                  </a:tcPr>
                </a:tc>
                <a:tc>
                  <a:txBody>
                    <a:bodyPr/>
                    <a:lstStyle/>
                    <a:p>
                      <a:pPr algn="ctr" fontAlgn="ctr"/>
                      <a:r>
                        <a:rPr lang="ru-RU" sz="900" b="1" i="0" u="none" strike="noStrike">
                          <a:solidFill>
                            <a:srgbClr val="000000"/>
                          </a:solidFill>
                          <a:effectLst/>
                          <a:latin typeface="Arial Cyr"/>
                        </a:rPr>
                        <a:t>15 000,1</a:t>
                      </a:r>
                    </a:p>
                  </a:txBody>
                  <a:tcPr marL="2467" marR="2467" marT="2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CEA"/>
                    </a:solidFill>
                  </a:tcPr>
                </a:tc>
                <a:tc>
                  <a:txBody>
                    <a:bodyPr/>
                    <a:lstStyle/>
                    <a:p>
                      <a:pPr algn="ctr" fontAlgn="ctr"/>
                      <a:r>
                        <a:rPr lang="ru-RU" sz="900" b="1" i="0" u="none" strike="noStrike">
                          <a:solidFill>
                            <a:srgbClr val="000000"/>
                          </a:solidFill>
                          <a:effectLst/>
                          <a:latin typeface="Arial Cyr"/>
                        </a:rPr>
                        <a:t>147,4</a:t>
                      </a:r>
                    </a:p>
                  </a:txBody>
                  <a:tcPr marL="2467" marR="2467" marT="2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CEA"/>
                    </a:solidFill>
                  </a:tcPr>
                </a:tc>
                <a:tc>
                  <a:txBody>
                    <a:bodyPr/>
                    <a:lstStyle/>
                    <a:p>
                      <a:pPr algn="ctr" fontAlgn="ctr"/>
                      <a:r>
                        <a:rPr lang="ru-RU" sz="900" b="1" i="0" u="none" strike="noStrike" dirty="0">
                          <a:solidFill>
                            <a:srgbClr val="000000"/>
                          </a:solidFill>
                          <a:effectLst/>
                          <a:latin typeface="Arial Cyr"/>
                        </a:rPr>
                        <a:t>1,0</a:t>
                      </a:r>
                    </a:p>
                  </a:txBody>
                  <a:tcPr marL="2467" marR="2467" marT="2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CEA"/>
                    </a:solidFill>
                  </a:tcPr>
                </a:tc>
              </a:tr>
              <a:tr h="288037">
                <a:tc>
                  <a:txBody>
                    <a:bodyPr/>
                    <a:lstStyle/>
                    <a:p>
                      <a:pPr algn="l" fontAlgn="b"/>
                      <a:r>
                        <a:rPr lang="ru-RU" sz="900" b="1" i="0" u="none" strike="noStrike" dirty="0">
                          <a:solidFill>
                            <a:srgbClr val="000000"/>
                          </a:solidFill>
                          <a:effectLst/>
                          <a:latin typeface="Arial Cyr"/>
                        </a:rPr>
                        <a:t>ВСЕГО РАСХОДОВ:</a:t>
                      </a:r>
                    </a:p>
                  </a:txBody>
                  <a:tcPr marL="2467" marR="2467" marT="246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AB"/>
                    </a:solidFill>
                  </a:tcPr>
                </a:tc>
                <a:tc>
                  <a:txBody>
                    <a:bodyPr/>
                    <a:lstStyle/>
                    <a:p>
                      <a:pPr algn="ctr" fontAlgn="t"/>
                      <a:r>
                        <a:rPr lang="ru-RU" sz="900" b="1" i="0" u="none" strike="noStrike" dirty="0">
                          <a:solidFill>
                            <a:srgbClr val="000000"/>
                          </a:solidFill>
                          <a:effectLst/>
                          <a:latin typeface="Arial Cyr"/>
                        </a:rPr>
                        <a:t>3 272 642,1</a:t>
                      </a:r>
                    </a:p>
                  </a:txBody>
                  <a:tcPr marL="2467" marR="2467" marT="2467"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CEA"/>
                    </a:solidFill>
                  </a:tcPr>
                </a:tc>
                <a:tc>
                  <a:txBody>
                    <a:bodyPr/>
                    <a:lstStyle/>
                    <a:p>
                      <a:pPr algn="ctr" fontAlgn="t"/>
                      <a:r>
                        <a:rPr lang="ru-RU" sz="900" b="1" i="0" u="none" strike="noStrike" dirty="0">
                          <a:solidFill>
                            <a:srgbClr val="000000"/>
                          </a:solidFill>
                          <a:effectLst/>
                          <a:latin typeface="Arial Cyr"/>
                        </a:rPr>
                        <a:t>3 125 028,3</a:t>
                      </a:r>
                    </a:p>
                  </a:txBody>
                  <a:tcPr marL="2467" marR="2467" marT="24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CEA"/>
                    </a:solidFill>
                  </a:tcPr>
                </a:tc>
                <a:tc>
                  <a:txBody>
                    <a:bodyPr/>
                    <a:lstStyle/>
                    <a:p>
                      <a:pPr algn="ctr" fontAlgn="t"/>
                      <a:r>
                        <a:rPr lang="ru-RU" sz="900" b="1" i="0" u="none" strike="noStrike" dirty="0">
                          <a:solidFill>
                            <a:srgbClr val="000000"/>
                          </a:solidFill>
                          <a:effectLst/>
                          <a:latin typeface="Arial Cyr"/>
                        </a:rPr>
                        <a:t>2 558 127,9</a:t>
                      </a:r>
                    </a:p>
                  </a:txBody>
                  <a:tcPr marL="2467" marR="2467" marT="24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CEA"/>
                    </a:solidFill>
                  </a:tcPr>
                </a:tc>
                <a:tc>
                  <a:txBody>
                    <a:bodyPr/>
                    <a:lstStyle/>
                    <a:p>
                      <a:pPr algn="ctr" fontAlgn="t"/>
                      <a:r>
                        <a:rPr lang="ru-RU" sz="900" b="1" i="0" u="none" strike="noStrike" dirty="0">
                          <a:solidFill>
                            <a:srgbClr val="000000"/>
                          </a:solidFill>
                          <a:effectLst/>
                          <a:latin typeface="Arial Cyr"/>
                        </a:rPr>
                        <a:t>2 486 230,5</a:t>
                      </a:r>
                    </a:p>
                  </a:txBody>
                  <a:tcPr marL="2467" marR="2467" marT="24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CEA"/>
                    </a:solidFill>
                  </a:tcPr>
                </a:tc>
                <a:tc>
                  <a:txBody>
                    <a:bodyPr/>
                    <a:lstStyle/>
                    <a:p>
                      <a:pPr algn="ctr" fontAlgn="t"/>
                      <a:r>
                        <a:rPr lang="ru-RU" sz="900" b="1" i="0" u="none" strike="noStrike" dirty="0">
                          <a:solidFill>
                            <a:srgbClr val="000000"/>
                          </a:solidFill>
                          <a:effectLst/>
                          <a:latin typeface="Arial Cyr"/>
                        </a:rPr>
                        <a:t>-897 155,0</a:t>
                      </a:r>
                    </a:p>
                  </a:txBody>
                  <a:tcPr marL="2467" marR="2467" marT="24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CEA"/>
                    </a:solidFill>
                  </a:tcPr>
                </a:tc>
                <a:tc>
                  <a:txBody>
                    <a:bodyPr/>
                    <a:lstStyle/>
                    <a:p>
                      <a:pPr algn="ctr" fontAlgn="ctr"/>
                      <a:r>
                        <a:rPr lang="ru-RU" sz="900" b="1" i="0" u="none" strike="noStrike" dirty="0">
                          <a:solidFill>
                            <a:srgbClr val="000000"/>
                          </a:solidFill>
                          <a:effectLst/>
                          <a:latin typeface="Arial Cyr"/>
                        </a:rPr>
                        <a:t>-20,4</a:t>
                      </a:r>
                    </a:p>
                  </a:txBody>
                  <a:tcPr marL="2467" marR="2467" marT="2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CEA"/>
                    </a:solidFill>
                  </a:tcPr>
                </a:tc>
              </a:tr>
            </a:tbl>
          </a:graphicData>
        </a:graphic>
      </p:graphicFrame>
    </p:spTree>
    <p:extLst>
      <p:ext uri="{BB962C8B-B14F-4D97-AF65-F5344CB8AC3E}">
        <p14:creationId xmlns:p14="http://schemas.microsoft.com/office/powerpoint/2010/main" val="19888294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59832" y="2996952"/>
            <a:ext cx="3520516" cy="646331"/>
          </a:xfrm>
          <a:prstGeom prst="rect">
            <a:avLst/>
          </a:prstGeom>
          <a:noFill/>
        </p:spPr>
        <p:txBody>
          <a:bodyPr wrap="none" rtlCol="0">
            <a:spAutoFit/>
          </a:bodyPr>
          <a:lstStyle/>
          <a:p>
            <a:r>
              <a:rPr lang="ru-RU" b="1" dirty="0" smtClean="0"/>
              <a:t>СПАСИБО ЗА ВНИМАНИЕ</a:t>
            </a:r>
          </a:p>
          <a:p>
            <a:endParaRPr lang="ru-RU" dirty="0"/>
          </a:p>
        </p:txBody>
      </p:sp>
      <p:sp>
        <p:nvSpPr>
          <p:cNvPr id="3" name="TextBox 2"/>
          <p:cNvSpPr txBox="1"/>
          <p:nvPr/>
        </p:nvSpPr>
        <p:spPr>
          <a:xfrm>
            <a:off x="4355976" y="4948663"/>
            <a:ext cx="3809056" cy="861774"/>
          </a:xfrm>
          <a:prstGeom prst="rect">
            <a:avLst/>
          </a:prstGeom>
          <a:noFill/>
        </p:spPr>
        <p:txBody>
          <a:bodyPr wrap="none" rtlCol="0">
            <a:spAutoFit/>
          </a:bodyPr>
          <a:lstStyle/>
          <a:p>
            <a:r>
              <a:rPr lang="ru-RU" sz="1000" dirty="0" smtClean="0"/>
              <a:t>Управление финансов администрации ЗАТО г. Североморск</a:t>
            </a:r>
          </a:p>
          <a:p>
            <a:r>
              <a:rPr lang="ru-RU" sz="1000" dirty="0"/>
              <a:t>г</a:t>
            </a:r>
            <a:r>
              <a:rPr lang="ru-RU" sz="1000" dirty="0" smtClean="0"/>
              <a:t>. Североморск, ул.Ломоносова,4</a:t>
            </a:r>
          </a:p>
          <a:p>
            <a:r>
              <a:rPr lang="ru-RU" sz="1000" dirty="0" smtClean="0"/>
              <a:t>тел.  (81537)5213, 50788, 46199, 50776</a:t>
            </a:r>
          </a:p>
          <a:p>
            <a:r>
              <a:rPr lang="en-US" sz="1000" u="sng" dirty="0" err="1">
                <a:hlinkClick r:id="rId2"/>
              </a:rPr>
              <a:t>finans</a:t>
            </a:r>
            <a:r>
              <a:rPr lang="ru-RU" sz="1000" u="sng" dirty="0">
                <a:hlinkClick r:id="rId2"/>
              </a:rPr>
              <a:t>@</a:t>
            </a:r>
            <a:r>
              <a:rPr lang="en-US" sz="1000" u="sng" dirty="0" err="1">
                <a:hlinkClick r:id="rId2"/>
              </a:rPr>
              <a:t>severm</a:t>
            </a:r>
            <a:r>
              <a:rPr lang="ru-RU" sz="1000" u="sng" dirty="0">
                <a:hlinkClick r:id="rId2"/>
              </a:rPr>
              <a:t>.</a:t>
            </a:r>
            <a:r>
              <a:rPr lang="en-US" sz="1000" u="sng" dirty="0" err="1">
                <a:hlinkClick r:id="rId2"/>
              </a:rPr>
              <a:t>mels</a:t>
            </a:r>
            <a:r>
              <a:rPr lang="ru-RU" sz="1000" u="sng" dirty="0">
                <a:hlinkClick r:id="rId2"/>
              </a:rPr>
              <a:t>.</a:t>
            </a:r>
            <a:r>
              <a:rPr lang="en-US" sz="1000" u="sng" dirty="0" err="1">
                <a:hlinkClick r:id="rId2"/>
              </a:rPr>
              <a:t>ru</a:t>
            </a:r>
            <a:endParaRPr lang="ru-RU" sz="1000" dirty="0"/>
          </a:p>
          <a:p>
            <a:endParaRPr lang="ru-RU" sz="1000" dirty="0"/>
          </a:p>
        </p:txBody>
      </p:sp>
    </p:spTree>
    <p:extLst>
      <p:ext uri="{BB962C8B-B14F-4D97-AF65-F5344CB8AC3E}">
        <p14:creationId xmlns:p14="http://schemas.microsoft.com/office/powerpoint/2010/main" val="40740585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6" y="692696"/>
            <a:ext cx="6768752" cy="576064"/>
          </a:xfrm>
          <a:solidFill>
            <a:srgbClr val="FFC7AB"/>
          </a:solidFill>
          <a:effectLst>
            <a:softEdge rad="127000"/>
          </a:effectLst>
        </p:spPr>
        <p:txBody>
          <a:bodyPr>
            <a:normAutofit/>
          </a:bodyPr>
          <a:lstStyle/>
          <a:p>
            <a:pPr algn="ctr"/>
            <a:r>
              <a:rPr lang="ru-RU" sz="2000" b="1" dirty="0" smtClean="0"/>
              <a:t>Доходы бюджета ЗАТО г. Североморск за 201</a:t>
            </a:r>
            <a:r>
              <a:rPr lang="en-US" sz="2000" b="1" dirty="0" smtClean="0"/>
              <a:t>5</a:t>
            </a:r>
            <a:r>
              <a:rPr lang="ru-RU" sz="2000" b="1" dirty="0" smtClean="0"/>
              <a:t> год</a:t>
            </a:r>
            <a:endParaRPr lang="ru-RU" sz="2000" b="1"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2736469213"/>
              </p:ext>
            </p:extLst>
          </p:nvPr>
        </p:nvGraphicFramePr>
        <p:xfrm>
          <a:off x="1259632" y="1268760"/>
          <a:ext cx="6624736" cy="2016224"/>
        </p:xfrm>
        <a:graphic>
          <a:graphicData uri="http://schemas.openxmlformats.org/drawingml/2006/table">
            <a:tbl>
              <a:tblPr>
                <a:effectLst>
                  <a:innerShdw blurRad="63500" dist="50800" dir="2700000">
                    <a:prstClr val="black">
                      <a:alpha val="50000"/>
                    </a:prstClr>
                  </a:innerShdw>
                </a:effectLst>
                <a:tableStyleId>{5C22544A-7EE6-4342-B048-85BDC9FD1C3A}</a:tableStyleId>
              </a:tblPr>
              <a:tblGrid>
                <a:gridCol w="1935317"/>
                <a:gridCol w="1488705"/>
                <a:gridCol w="1414270"/>
                <a:gridCol w="1065487"/>
                <a:gridCol w="720957"/>
              </a:tblGrid>
              <a:tr h="1008112">
                <a:tc>
                  <a:txBody>
                    <a:bodyPr/>
                    <a:lstStyle/>
                    <a:p>
                      <a:pPr algn="ctr" fontAlgn="ctr"/>
                      <a:r>
                        <a:rPr lang="ru-RU" sz="1000" b="1" u="none" strike="noStrike" dirty="0">
                          <a:effectLst/>
                        </a:rPr>
                        <a:t>Наименование</a:t>
                      </a:r>
                      <a:endParaRPr lang="ru-RU" sz="1000" b="1" i="0" u="none" strike="noStrike" dirty="0">
                        <a:solidFill>
                          <a:srgbClr val="000000"/>
                        </a:solidFill>
                        <a:effectLst/>
                        <a:latin typeface="Times New Roman"/>
                      </a:endParaRPr>
                    </a:p>
                  </a:txBody>
                  <a:tcPr marL="4553" marR="4553" marT="4553" marB="0" anchor="ctr"/>
                </a:tc>
                <a:tc>
                  <a:txBody>
                    <a:bodyPr/>
                    <a:lstStyle/>
                    <a:p>
                      <a:pPr algn="ctr" fontAlgn="ctr"/>
                      <a:r>
                        <a:rPr lang="ru-RU" sz="1000" b="1" u="none" strike="noStrike" dirty="0" smtClean="0">
                          <a:effectLst/>
                        </a:rPr>
                        <a:t>Утверждено</a:t>
                      </a:r>
                      <a:r>
                        <a:rPr lang="en-US" sz="1000" b="1" u="none" strike="noStrike" dirty="0" smtClean="0">
                          <a:effectLst/>
                        </a:rPr>
                        <a:t> </a:t>
                      </a:r>
                      <a:r>
                        <a:rPr lang="ru-RU" sz="1000" b="1" u="none" strike="noStrike" dirty="0" smtClean="0">
                          <a:effectLst/>
                        </a:rPr>
                        <a:t>     </a:t>
                      </a:r>
                    </a:p>
                    <a:p>
                      <a:pPr algn="ctr" fontAlgn="ctr"/>
                      <a:r>
                        <a:rPr lang="en-US" sz="1000" b="1" u="none" strike="noStrike" dirty="0" smtClean="0">
                          <a:effectLst/>
                        </a:rPr>
                        <a:t>(</a:t>
                      </a:r>
                      <a:r>
                        <a:rPr lang="ru-RU" sz="1000" b="1" u="none" strike="noStrike" dirty="0" smtClean="0">
                          <a:effectLst/>
                        </a:rPr>
                        <a:t>тыс. рублей)</a:t>
                      </a:r>
                      <a:endParaRPr lang="ru-RU" sz="1000" b="1" i="0" u="none" strike="noStrike" dirty="0">
                        <a:solidFill>
                          <a:srgbClr val="000000"/>
                        </a:solidFill>
                        <a:effectLst/>
                        <a:latin typeface="Times New Roman"/>
                      </a:endParaRPr>
                    </a:p>
                  </a:txBody>
                  <a:tcPr marL="4553" marR="4553" marT="4553" marB="0" anchor="ctr"/>
                </a:tc>
                <a:tc>
                  <a:txBody>
                    <a:bodyPr/>
                    <a:lstStyle/>
                    <a:p>
                      <a:pPr algn="ctr" fontAlgn="ctr"/>
                      <a:r>
                        <a:rPr lang="ru-RU" sz="1000" b="1" u="none" strike="noStrike" dirty="0" smtClean="0">
                          <a:effectLst/>
                        </a:rPr>
                        <a:t>Исполнено</a:t>
                      </a:r>
                    </a:p>
                    <a:p>
                      <a:pPr algn="ctr" fontAlgn="ctr"/>
                      <a:r>
                        <a:rPr lang="ru-RU" sz="1000" b="1" u="none" strike="noStrike" dirty="0" smtClean="0">
                          <a:effectLst/>
                        </a:rPr>
                        <a:t> (тыс. рублей)</a:t>
                      </a:r>
                      <a:endParaRPr lang="ru-RU" sz="1000" b="1" i="0" u="none" strike="noStrike" dirty="0">
                        <a:solidFill>
                          <a:srgbClr val="000000"/>
                        </a:solidFill>
                        <a:effectLst/>
                        <a:latin typeface="Times New Roman"/>
                      </a:endParaRPr>
                    </a:p>
                  </a:txBody>
                  <a:tcPr marL="4553" marR="4553" marT="4553" marB="0" anchor="ctr"/>
                </a:tc>
                <a:tc>
                  <a:txBody>
                    <a:bodyPr/>
                    <a:lstStyle/>
                    <a:p>
                      <a:pPr algn="ctr" fontAlgn="ctr"/>
                      <a:r>
                        <a:rPr lang="ru-RU" sz="1000" b="1" u="none" strike="noStrike" dirty="0">
                          <a:effectLst/>
                        </a:rPr>
                        <a:t>% исполнения</a:t>
                      </a:r>
                      <a:endParaRPr lang="ru-RU" sz="1000" b="1" i="0" u="none" strike="noStrike" dirty="0">
                        <a:solidFill>
                          <a:srgbClr val="000000"/>
                        </a:solidFill>
                        <a:effectLst/>
                        <a:latin typeface="Times New Roman"/>
                      </a:endParaRPr>
                    </a:p>
                  </a:txBody>
                  <a:tcPr marL="4553" marR="4553" marT="4553" marB="0" anchor="ctr"/>
                </a:tc>
                <a:tc>
                  <a:txBody>
                    <a:bodyPr/>
                    <a:lstStyle/>
                    <a:p>
                      <a:pPr algn="ctr" fontAlgn="ctr"/>
                      <a:r>
                        <a:rPr lang="ru-RU" sz="1000" b="1" u="none" strike="noStrike" dirty="0">
                          <a:effectLst/>
                        </a:rPr>
                        <a:t>удельный вес</a:t>
                      </a:r>
                      <a:endParaRPr lang="ru-RU" sz="1000" b="1" i="0" u="none" strike="noStrike" dirty="0">
                        <a:solidFill>
                          <a:srgbClr val="000000"/>
                        </a:solidFill>
                        <a:effectLst/>
                        <a:latin typeface="Times New Roman"/>
                      </a:endParaRPr>
                    </a:p>
                  </a:txBody>
                  <a:tcPr marL="4553" marR="4553" marT="4553" marB="0" anchor="ctr"/>
                </a:tc>
              </a:tr>
              <a:tr h="182058">
                <a:tc>
                  <a:txBody>
                    <a:bodyPr/>
                    <a:lstStyle/>
                    <a:p>
                      <a:pPr algn="just" fontAlgn="b"/>
                      <a:r>
                        <a:rPr lang="ru-RU" sz="1000" u="none" strike="noStrike" dirty="0">
                          <a:effectLst/>
                        </a:rPr>
                        <a:t>ДОХОДЫ</a:t>
                      </a:r>
                      <a:endParaRPr lang="ru-RU" sz="1000" b="1" i="0" u="none" strike="noStrike" dirty="0">
                        <a:solidFill>
                          <a:srgbClr val="000000"/>
                        </a:solidFill>
                        <a:effectLst/>
                        <a:latin typeface="Times New Roman"/>
                      </a:endParaRPr>
                    </a:p>
                  </a:txBody>
                  <a:tcPr marL="4553" marR="4553" marT="4553" marB="0" anchor="b"/>
                </a:tc>
                <a:tc>
                  <a:txBody>
                    <a:bodyPr/>
                    <a:lstStyle/>
                    <a:p>
                      <a:pPr algn="ctr" fontAlgn="ctr"/>
                      <a:r>
                        <a:rPr lang="ru-RU" sz="1000" u="none" strike="noStrike" dirty="0" smtClean="0">
                          <a:effectLst/>
                        </a:rPr>
                        <a:t>1 014</a:t>
                      </a:r>
                      <a:r>
                        <a:rPr lang="ru-RU" sz="1000" u="none" strike="noStrike" baseline="0" dirty="0" smtClean="0">
                          <a:effectLst/>
                        </a:rPr>
                        <a:t> 235,7</a:t>
                      </a:r>
                      <a:endParaRPr lang="ru-RU" sz="1000" b="1" i="0" u="none" strike="noStrike" dirty="0">
                        <a:solidFill>
                          <a:srgbClr val="000000"/>
                        </a:solidFill>
                        <a:effectLst/>
                        <a:latin typeface="Times New Roman"/>
                      </a:endParaRPr>
                    </a:p>
                  </a:txBody>
                  <a:tcPr marL="4553" marR="4553" marT="4553" marB="0" anchor="ctr"/>
                </a:tc>
                <a:tc>
                  <a:txBody>
                    <a:bodyPr/>
                    <a:lstStyle/>
                    <a:p>
                      <a:pPr algn="ctr" fontAlgn="ctr"/>
                      <a:r>
                        <a:rPr lang="ru-RU" sz="1000" u="none" strike="noStrike" dirty="0" smtClean="0">
                          <a:effectLst/>
                        </a:rPr>
                        <a:t>1 091 088,1</a:t>
                      </a:r>
                      <a:endParaRPr lang="ru-RU" sz="1000" b="1" i="0" u="none" strike="noStrike" dirty="0">
                        <a:solidFill>
                          <a:srgbClr val="000000"/>
                        </a:solidFill>
                        <a:effectLst/>
                        <a:latin typeface="Times New Roman"/>
                      </a:endParaRPr>
                    </a:p>
                  </a:txBody>
                  <a:tcPr marL="4553" marR="4553" marT="4553" marB="0" anchor="ctr"/>
                </a:tc>
                <a:tc>
                  <a:txBody>
                    <a:bodyPr/>
                    <a:lstStyle/>
                    <a:p>
                      <a:pPr algn="ctr" fontAlgn="ctr"/>
                      <a:r>
                        <a:rPr lang="ru-RU" sz="1000" u="none" strike="noStrike" dirty="0" smtClean="0">
                          <a:effectLst/>
                        </a:rPr>
                        <a:t>107,6</a:t>
                      </a:r>
                      <a:endParaRPr lang="ru-RU" sz="1000" b="1" i="0" u="none" strike="noStrike" dirty="0">
                        <a:solidFill>
                          <a:srgbClr val="000000"/>
                        </a:solidFill>
                        <a:effectLst/>
                        <a:latin typeface="Times New Roman"/>
                      </a:endParaRPr>
                    </a:p>
                  </a:txBody>
                  <a:tcPr marL="4553" marR="4553" marT="4553" marB="0" anchor="ctr"/>
                </a:tc>
                <a:tc>
                  <a:txBody>
                    <a:bodyPr/>
                    <a:lstStyle/>
                    <a:p>
                      <a:pPr algn="ctr" fontAlgn="ctr"/>
                      <a:r>
                        <a:rPr lang="ru-RU" sz="1000" u="none" strike="noStrike" dirty="0" smtClean="0">
                          <a:effectLst/>
                        </a:rPr>
                        <a:t>44,3</a:t>
                      </a:r>
                      <a:endParaRPr lang="ru-RU" sz="1000" b="1" i="0" u="none" strike="noStrike" dirty="0">
                        <a:solidFill>
                          <a:srgbClr val="000000"/>
                        </a:solidFill>
                        <a:effectLst/>
                        <a:latin typeface="Times New Roman"/>
                      </a:endParaRPr>
                    </a:p>
                  </a:txBody>
                  <a:tcPr marL="4553" marR="4553" marT="4553" marB="0" anchor="ctr"/>
                </a:tc>
              </a:tr>
              <a:tr h="92369">
                <a:tc>
                  <a:txBody>
                    <a:bodyPr/>
                    <a:lstStyle/>
                    <a:p>
                      <a:pPr algn="just" fontAlgn="b"/>
                      <a:r>
                        <a:rPr lang="ru-RU" sz="900" i="1" u="none" strike="noStrike" dirty="0">
                          <a:effectLst/>
                        </a:rPr>
                        <a:t>НАЛОГОВЫЕ ДОХОДЫ</a:t>
                      </a:r>
                      <a:endParaRPr lang="ru-RU" sz="900" b="1" i="1" u="none" strike="noStrike" dirty="0">
                        <a:solidFill>
                          <a:srgbClr val="000000"/>
                        </a:solidFill>
                        <a:effectLst/>
                        <a:latin typeface="Times New Roman"/>
                      </a:endParaRPr>
                    </a:p>
                  </a:txBody>
                  <a:tcPr marL="4553" marR="4553" marT="4553" marB="0" anchor="b"/>
                </a:tc>
                <a:tc>
                  <a:txBody>
                    <a:bodyPr/>
                    <a:lstStyle/>
                    <a:p>
                      <a:pPr algn="ctr" fontAlgn="ctr"/>
                      <a:r>
                        <a:rPr lang="ru-RU" sz="900" i="1" u="none" strike="noStrike" dirty="0" smtClean="0">
                          <a:effectLst/>
                        </a:rPr>
                        <a:t>867 513,9</a:t>
                      </a:r>
                      <a:endParaRPr lang="ru-RU" sz="900" b="1" i="1" u="none" strike="noStrike" dirty="0">
                        <a:solidFill>
                          <a:srgbClr val="000000"/>
                        </a:solidFill>
                        <a:effectLst/>
                        <a:latin typeface="Times New Roman"/>
                      </a:endParaRPr>
                    </a:p>
                  </a:txBody>
                  <a:tcPr marL="4553" marR="4553" marT="4553" marB="0" anchor="ctr"/>
                </a:tc>
                <a:tc>
                  <a:txBody>
                    <a:bodyPr/>
                    <a:lstStyle/>
                    <a:p>
                      <a:pPr algn="ctr" fontAlgn="ctr"/>
                      <a:r>
                        <a:rPr lang="ru-RU" sz="900" i="1" u="none" strike="noStrike" dirty="0" smtClean="0">
                          <a:effectLst/>
                        </a:rPr>
                        <a:t>907 937,7</a:t>
                      </a:r>
                      <a:endParaRPr lang="ru-RU" sz="900" b="1" i="1" u="none" strike="noStrike" dirty="0">
                        <a:solidFill>
                          <a:srgbClr val="000000"/>
                        </a:solidFill>
                        <a:effectLst/>
                        <a:latin typeface="Times New Roman"/>
                      </a:endParaRPr>
                    </a:p>
                  </a:txBody>
                  <a:tcPr marL="4553" marR="4553" marT="4553" marB="0" anchor="ctr"/>
                </a:tc>
                <a:tc>
                  <a:txBody>
                    <a:bodyPr/>
                    <a:lstStyle/>
                    <a:p>
                      <a:pPr algn="ctr" fontAlgn="ctr"/>
                      <a:r>
                        <a:rPr lang="ru-RU" sz="900" i="1" u="none" strike="noStrike" dirty="0" smtClean="0">
                          <a:effectLst/>
                        </a:rPr>
                        <a:t>104,7</a:t>
                      </a:r>
                      <a:endParaRPr lang="ru-RU" sz="900" b="1" i="1" u="none" strike="noStrike" dirty="0">
                        <a:solidFill>
                          <a:srgbClr val="000000"/>
                        </a:solidFill>
                        <a:effectLst/>
                        <a:latin typeface="Times New Roman"/>
                      </a:endParaRPr>
                    </a:p>
                  </a:txBody>
                  <a:tcPr marL="4553" marR="4553" marT="4553" marB="0" anchor="ctr"/>
                </a:tc>
                <a:tc>
                  <a:txBody>
                    <a:bodyPr/>
                    <a:lstStyle/>
                    <a:p>
                      <a:pPr algn="ctr" fontAlgn="ctr"/>
                      <a:r>
                        <a:rPr lang="ru-RU" sz="900" i="1" u="none" strike="noStrike" dirty="0" smtClean="0">
                          <a:effectLst/>
                        </a:rPr>
                        <a:t>36,9</a:t>
                      </a:r>
                      <a:endParaRPr lang="ru-RU" sz="900" b="1" i="1" u="none" strike="noStrike" dirty="0">
                        <a:solidFill>
                          <a:srgbClr val="000000"/>
                        </a:solidFill>
                        <a:effectLst/>
                        <a:latin typeface="Times New Roman"/>
                      </a:endParaRPr>
                    </a:p>
                  </a:txBody>
                  <a:tcPr marL="4553" marR="4553" marT="4553" marB="0" anchor="ctr"/>
                </a:tc>
              </a:tr>
              <a:tr h="92369">
                <a:tc>
                  <a:txBody>
                    <a:bodyPr/>
                    <a:lstStyle/>
                    <a:p>
                      <a:pPr algn="just" fontAlgn="b"/>
                      <a:r>
                        <a:rPr lang="ru-RU" sz="900" i="1" u="none" strike="noStrike" dirty="0">
                          <a:effectLst/>
                        </a:rPr>
                        <a:t>НЕНАЛОГОВЫЕ ДОХОДЫ</a:t>
                      </a:r>
                      <a:endParaRPr lang="ru-RU" sz="900" b="1" i="1" u="none" strike="noStrike" dirty="0">
                        <a:solidFill>
                          <a:srgbClr val="000000"/>
                        </a:solidFill>
                        <a:effectLst/>
                        <a:latin typeface="Times New Roman"/>
                      </a:endParaRPr>
                    </a:p>
                  </a:txBody>
                  <a:tcPr marL="4553" marR="4553" marT="4553" marB="0" anchor="b"/>
                </a:tc>
                <a:tc>
                  <a:txBody>
                    <a:bodyPr/>
                    <a:lstStyle/>
                    <a:p>
                      <a:pPr algn="ctr" fontAlgn="ctr"/>
                      <a:r>
                        <a:rPr lang="ru-RU" sz="900" i="1" u="none" strike="noStrike" dirty="0" smtClean="0">
                          <a:effectLst/>
                        </a:rPr>
                        <a:t>146 721,8</a:t>
                      </a:r>
                      <a:endParaRPr lang="ru-RU" sz="900" b="1" i="1" u="none" strike="noStrike" dirty="0">
                        <a:solidFill>
                          <a:srgbClr val="000000"/>
                        </a:solidFill>
                        <a:effectLst/>
                        <a:latin typeface="Times New Roman"/>
                      </a:endParaRPr>
                    </a:p>
                  </a:txBody>
                  <a:tcPr marL="4553" marR="4553" marT="4553" marB="0" anchor="ctr"/>
                </a:tc>
                <a:tc>
                  <a:txBody>
                    <a:bodyPr/>
                    <a:lstStyle/>
                    <a:p>
                      <a:pPr algn="ctr" fontAlgn="ctr"/>
                      <a:r>
                        <a:rPr lang="ru-RU" sz="900" i="1" u="none" strike="noStrike" dirty="0" smtClean="0">
                          <a:effectLst/>
                        </a:rPr>
                        <a:t>183 150,4</a:t>
                      </a:r>
                      <a:endParaRPr lang="ru-RU" sz="900" b="1" i="1" u="none" strike="noStrike" dirty="0">
                        <a:solidFill>
                          <a:srgbClr val="000000"/>
                        </a:solidFill>
                        <a:effectLst/>
                        <a:latin typeface="Times New Roman"/>
                      </a:endParaRPr>
                    </a:p>
                  </a:txBody>
                  <a:tcPr marL="4553" marR="4553" marT="4553" marB="0" anchor="ctr"/>
                </a:tc>
                <a:tc>
                  <a:txBody>
                    <a:bodyPr/>
                    <a:lstStyle/>
                    <a:p>
                      <a:pPr algn="ctr" fontAlgn="ctr"/>
                      <a:r>
                        <a:rPr lang="ru-RU" sz="900" i="1" u="none" strike="noStrike" dirty="0" smtClean="0">
                          <a:effectLst/>
                        </a:rPr>
                        <a:t>124,8</a:t>
                      </a:r>
                      <a:endParaRPr lang="ru-RU" sz="900" b="1" i="1" u="none" strike="noStrike" dirty="0">
                        <a:solidFill>
                          <a:srgbClr val="000000"/>
                        </a:solidFill>
                        <a:effectLst/>
                        <a:latin typeface="Times New Roman"/>
                      </a:endParaRPr>
                    </a:p>
                  </a:txBody>
                  <a:tcPr marL="4553" marR="4553" marT="4553" marB="0" anchor="ctr"/>
                </a:tc>
                <a:tc>
                  <a:txBody>
                    <a:bodyPr/>
                    <a:lstStyle/>
                    <a:p>
                      <a:pPr algn="ctr" fontAlgn="ctr"/>
                      <a:r>
                        <a:rPr lang="ru-RU" sz="900" i="1" u="none" strike="noStrike" dirty="0" smtClean="0">
                          <a:effectLst/>
                        </a:rPr>
                        <a:t>7,4</a:t>
                      </a:r>
                      <a:endParaRPr lang="ru-RU" sz="900" b="1" i="1" u="none" strike="noStrike" dirty="0">
                        <a:solidFill>
                          <a:srgbClr val="000000"/>
                        </a:solidFill>
                        <a:effectLst/>
                        <a:latin typeface="Times New Roman"/>
                      </a:endParaRPr>
                    </a:p>
                  </a:txBody>
                  <a:tcPr marL="4553" marR="4553" marT="4553" marB="0" anchor="ctr"/>
                </a:tc>
              </a:tr>
              <a:tr h="216068">
                <a:tc>
                  <a:txBody>
                    <a:bodyPr/>
                    <a:lstStyle/>
                    <a:p>
                      <a:pPr algn="just" fontAlgn="b"/>
                      <a:r>
                        <a:rPr lang="ru-RU" sz="1000" u="none" strike="noStrike" dirty="0">
                          <a:effectLst/>
                        </a:rPr>
                        <a:t>БЕЗВОЗМЕЗДНЫЕ ПОСТУПЛЕНИЯ</a:t>
                      </a:r>
                      <a:endParaRPr lang="ru-RU" sz="1000" b="1" i="0" u="none" strike="noStrike" dirty="0">
                        <a:solidFill>
                          <a:srgbClr val="000000"/>
                        </a:solidFill>
                        <a:effectLst/>
                        <a:latin typeface="Times New Roman"/>
                      </a:endParaRPr>
                    </a:p>
                  </a:txBody>
                  <a:tcPr marL="4553" marR="4553" marT="4553" marB="0" anchor="b"/>
                </a:tc>
                <a:tc>
                  <a:txBody>
                    <a:bodyPr/>
                    <a:lstStyle/>
                    <a:p>
                      <a:pPr algn="ctr" fontAlgn="ctr"/>
                      <a:r>
                        <a:rPr lang="ru-RU" sz="1000" u="none" strike="noStrike" dirty="0" smtClean="0">
                          <a:effectLst/>
                        </a:rPr>
                        <a:t>1 374 409,6</a:t>
                      </a:r>
                      <a:endParaRPr lang="ru-RU" sz="1000" b="1" i="0" u="none" strike="noStrike" dirty="0">
                        <a:solidFill>
                          <a:srgbClr val="000000"/>
                        </a:solidFill>
                        <a:effectLst/>
                        <a:latin typeface="Times New Roman"/>
                      </a:endParaRPr>
                    </a:p>
                  </a:txBody>
                  <a:tcPr marL="4553" marR="4553" marT="4553" marB="0" anchor="ctr"/>
                </a:tc>
                <a:tc>
                  <a:txBody>
                    <a:bodyPr/>
                    <a:lstStyle/>
                    <a:p>
                      <a:pPr algn="ctr" fontAlgn="ctr"/>
                      <a:r>
                        <a:rPr lang="ru-RU" sz="1000" u="none" strike="noStrike" dirty="0" smtClean="0">
                          <a:effectLst/>
                        </a:rPr>
                        <a:t>1 369 932,0</a:t>
                      </a:r>
                      <a:endParaRPr lang="ru-RU" sz="1000" b="1" i="0" u="none" strike="noStrike" dirty="0">
                        <a:solidFill>
                          <a:srgbClr val="000000"/>
                        </a:solidFill>
                        <a:effectLst/>
                        <a:latin typeface="Times New Roman"/>
                      </a:endParaRPr>
                    </a:p>
                  </a:txBody>
                  <a:tcPr marL="4553" marR="4553" marT="4553" marB="0" anchor="ctr"/>
                </a:tc>
                <a:tc>
                  <a:txBody>
                    <a:bodyPr/>
                    <a:lstStyle/>
                    <a:p>
                      <a:pPr algn="ctr" fontAlgn="ctr"/>
                      <a:r>
                        <a:rPr lang="ru-RU" sz="1000" u="none" strike="noStrike" dirty="0" smtClean="0">
                          <a:effectLst/>
                        </a:rPr>
                        <a:t>99,7</a:t>
                      </a:r>
                      <a:endParaRPr lang="ru-RU" sz="1000" b="1" i="0" u="none" strike="noStrike" dirty="0">
                        <a:solidFill>
                          <a:srgbClr val="000000"/>
                        </a:solidFill>
                        <a:effectLst/>
                        <a:latin typeface="Times New Roman"/>
                      </a:endParaRPr>
                    </a:p>
                  </a:txBody>
                  <a:tcPr marL="4553" marR="4553" marT="4553" marB="0" anchor="ctr"/>
                </a:tc>
                <a:tc>
                  <a:txBody>
                    <a:bodyPr/>
                    <a:lstStyle/>
                    <a:p>
                      <a:pPr algn="ctr" fontAlgn="ctr"/>
                      <a:r>
                        <a:rPr lang="ru-RU" sz="1000" u="none" strike="noStrike" dirty="0" smtClean="0">
                          <a:effectLst/>
                        </a:rPr>
                        <a:t>55,7</a:t>
                      </a:r>
                      <a:endParaRPr lang="ru-RU" sz="1000" b="1" i="0" u="none" strike="noStrike" dirty="0">
                        <a:solidFill>
                          <a:srgbClr val="000000"/>
                        </a:solidFill>
                        <a:effectLst/>
                        <a:latin typeface="Times New Roman"/>
                      </a:endParaRPr>
                    </a:p>
                  </a:txBody>
                  <a:tcPr marL="4553" marR="4553" marT="4553" marB="0" anchor="ctr"/>
                </a:tc>
              </a:tr>
              <a:tr h="233275">
                <a:tc>
                  <a:txBody>
                    <a:bodyPr/>
                    <a:lstStyle/>
                    <a:p>
                      <a:pPr algn="ctr" fontAlgn="b"/>
                      <a:r>
                        <a:rPr lang="ru-RU" sz="1000" b="1" u="none" strike="noStrike" dirty="0">
                          <a:effectLst/>
                        </a:rPr>
                        <a:t>ВСЕГО доходов</a:t>
                      </a:r>
                      <a:endParaRPr lang="ru-RU" sz="1000" b="1" i="0" u="none" strike="noStrike" dirty="0">
                        <a:solidFill>
                          <a:srgbClr val="000000"/>
                        </a:solidFill>
                        <a:effectLst/>
                        <a:latin typeface="Times New Roman"/>
                      </a:endParaRPr>
                    </a:p>
                  </a:txBody>
                  <a:tcPr marL="4553" marR="4553" marT="4553" marB="0" anchor="b"/>
                </a:tc>
                <a:tc>
                  <a:txBody>
                    <a:bodyPr/>
                    <a:lstStyle/>
                    <a:p>
                      <a:pPr algn="ctr" fontAlgn="ctr"/>
                      <a:r>
                        <a:rPr lang="ru-RU" sz="1000" b="1" u="none" strike="noStrike" dirty="0" smtClean="0">
                          <a:effectLst/>
                        </a:rPr>
                        <a:t>2 388 645,4</a:t>
                      </a:r>
                      <a:endParaRPr lang="ru-RU" sz="1000" b="1" i="0" u="none" strike="noStrike" dirty="0">
                        <a:solidFill>
                          <a:srgbClr val="000000"/>
                        </a:solidFill>
                        <a:effectLst/>
                        <a:latin typeface="Times New Roman"/>
                      </a:endParaRPr>
                    </a:p>
                  </a:txBody>
                  <a:tcPr marL="4553" marR="4553" marT="4553" marB="0" anchor="ctr"/>
                </a:tc>
                <a:tc>
                  <a:txBody>
                    <a:bodyPr/>
                    <a:lstStyle/>
                    <a:p>
                      <a:pPr algn="ctr" fontAlgn="ctr"/>
                      <a:r>
                        <a:rPr lang="ru-RU" sz="1000" b="1" u="none" strike="noStrike" dirty="0" smtClean="0">
                          <a:effectLst/>
                        </a:rPr>
                        <a:t>2 461 020,1</a:t>
                      </a:r>
                      <a:endParaRPr lang="ru-RU" sz="1000" b="1" i="0" u="none" strike="noStrike" dirty="0">
                        <a:solidFill>
                          <a:srgbClr val="000000"/>
                        </a:solidFill>
                        <a:effectLst/>
                        <a:latin typeface="Times New Roman"/>
                      </a:endParaRPr>
                    </a:p>
                  </a:txBody>
                  <a:tcPr marL="4553" marR="4553" marT="4553" marB="0" anchor="ctr"/>
                </a:tc>
                <a:tc>
                  <a:txBody>
                    <a:bodyPr/>
                    <a:lstStyle/>
                    <a:p>
                      <a:pPr algn="ctr" fontAlgn="ctr"/>
                      <a:r>
                        <a:rPr lang="ru-RU" sz="1000" b="1" u="none" strike="noStrike" dirty="0" smtClean="0">
                          <a:effectLst/>
                        </a:rPr>
                        <a:t>103,0</a:t>
                      </a:r>
                      <a:endParaRPr lang="ru-RU" sz="1000" b="1" i="0" u="none" strike="noStrike" dirty="0">
                        <a:solidFill>
                          <a:srgbClr val="000000"/>
                        </a:solidFill>
                        <a:effectLst/>
                        <a:latin typeface="Times New Roman"/>
                      </a:endParaRPr>
                    </a:p>
                  </a:txBody>
                  <a:tcPr marL="4553" marR="4553" marT="4553" marB="0" anchor="ctr"/>
                </a:tc>
                <a:tc>
                  <a:txBody>
                    <a:bodyPr/>
                    <a:lstStyle/>
                    <a:p>
                      <a:pPr algn="ctr" fontAlgn="ctr"/>
                      <a:r>
                        <a:rPr lang="ru-RU" sz="1000" b="1" u="none" strike="noStrike" dirty="0" smtClean="0">
                          <a:effectLst/>
                        </a:rPr>
                        <a:t>100,0</a:t>
                      </a:r>
                      <a:endParaRPr lang="ru-RU" sz="1000" b="1" i="0" u="none" strike="noStrike" dirty="0">
                        <a:solidFill>
                          <a:srgbClr val="000000"/>
                        </a:solidFill>
                        <a:effectLst/>
                        <a:latin typeface="Times New Roman"/>
                      </a:endParaRPr>
                    </a:p>
                  </a:txBody>
                  <a:tcPr marL="4553" marR="4553" marT="4553" marB="0" anchor="ctr"/>
                </a:tc>
              </a:tr>
            </a:tbl>
          </a:graphicData>
        </a:graphic>
      </p:graphicFrame>
      <p:graphicFrame>
        <p:nvGraphicFramePr>
          <p:cNvPr id="9" name="Диаграмма 8"/>
          <p:cNvGraphicFramePr/>
          <p:nvPr>
            <p:extLst>
              <p:ext uri="{D42A27DB-BD31-4B8C-83A1-F6EECF244321}">
                <p14:modId xmlns:p14="http://schemas.microsoft.com/office/powerpoint/2010/main" val="1686579428"/>
              </p:ext>
            </p:extLst>
          </p:nvPr>
        </p:nvGraphicFramePr>
        <p:xfrm>
          <a:off x="971600" y="3573016"/>
          <a:ext cx="4680520" cy="252028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5148064" y="4005064"/>
            <a:ext cx="3168111" cy="892552"/>
          </a:xfrm>
          <a:prstGeom prst="rect">
            <a:avLst/>
          </a:prstGeom>
          <a:noFill/>
        </p:spPr>
        <p:txBody>
          <a:bodyPr wrap="square" rtlCol="0">
            <a:spAutoFit/>
          </a:bodyPr>
          <a:lstStyle/>
          <a:p>
            <a:pPr algn="ctr"/>
            <a:r>
              <a:rPr lang="ru-RU" sz="1300" dirty="0" smtClean="0"/>
              <a:t>Муниципальный долг  </a:t>
            </a:r>
          </a:p>
          <a:p>
            <a:pPr algn="ctr"/>
            <a:r>
              <a:rPr lang="ru-RU" sz="1300" dirty="0" smtClean="0"/>
              <a:t>по состоянию </a:t>
            </a:r>
          </a:p>
          <a:p>
            <a:pPr algn="ctr"/>
            <a:r>
              <a:rPr lang="ru-RU" sz="1300" dirty="0" smtClean="0"/>
              <a:t>на 01.01.201</a:t>
            </a:r>
            <a:r>
              <a:rPr lang="en-US" sz="1300" dirty="0" smtClean="0"/>
              <a:t>5</a:t>
            </a:r>
            <a:r>
              <a:rPr lang="ru-RU" sz="1300" dirty="0" smtClean="0"/>
              <a:t> г. и 01.01.201</a:t>
            </a:r>
            <a:r>
              <a:rPr lang="en-US" sz="1300" dirty="0" smtClean="0"/>
              <a:t>6</a:t>
            </a:r>
            <a:r>
              <a:rPr lang="ru-RU" sz="1300" dirty="0" smtClean="0"/>
              <a:t> г. отсутствует.</a:t>
            </a:r>
            <a:endParaRPr lang="ru-RU" sz="1300" dirty="0"/>
          </a:p>
        </p:txBody>
      </p:sp>
    </p:spTree>
    <p:extLst>
      <p:ext uri="{BB962C8B-B14F-4D97-AF65-F5344CB8AC3E}">
        <p14:creationId xmlns:p14="http://schemas.microsoft.com/office/powerpoint/2010/main" val="26919804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83768" y="836712"/>
            <a:ext cx="3600400" cy="369332"/>
          </a:xfrm>
          <a:prstGeom prst="rect">
            <a:avLst/>
          </a:prstGeom>
          <a:solidFill>
            <a:srgbClr val="FFC7AB"/>
          </a:solidFill>
          <a:effectLst>
            <a:softEdge rad="127000"/>
          </a:effectLst>
        </p:spPr>
        <p:txBody>
          <a:bodyPr wrap="square" rtlCol="0">
            <a:spAutoFit/>
          </a:bodyPr>
          <a:lstStyle/>
          <a:p>
            <a:pPr algn="ctr" fontAlgn="b"/>
            <a:r>
              <a:rPr lang="ru-RU" b="1" dirty="0">
                <a:solidFill>
                  <a:srgbClr val="000000"/>
                </a:solidFill>
              </a:rPr>
              <a:t>НАЛОГОВЫЕ ДОХОДЫ</a:t>
            </a:r>
          </a:p>
        </p:txBody>
      </p:sp>
      <p:graphicFrame>
        <p:nvGraphicFramePr>
          <p:cNvPr id="4" name="Диаграмма 3"/>
          <p:cNvGraphicFramePr/>
          <p:nvPr>
            <p:extLst>
              <p:ext uri="{D42A27DB-BD31-4B8C-83A1-F6EECF244321}">
                <p14:modId xmlns:p14="http://schemas.microsoft.com/office/powerpoint/2010/main" val="2613822876"/>
              </p:ext>
            </p:extLst>
          </p:nvPr>
        </p:nvGraphicFramePr>
        <p:xfrm>
          <a:off x="827584" y="3789040"/>
          <a:ext cx="7128792" cy="237626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Таблица 4"/>
          <p:cNvGraphicFramePr>
            <a:graphicFrameLocks noGrp="1"/>
          </p:cNvGraphicFramePr>
          <p:nvPr>
            <p:extLst>
              <p:ext uri="{D42A27DB-BD31-4B8C-83A1-F6EECF244321}">
                <p14:modId xmlns:p14="http://schemas.microsoft.com/office/powerpoint/2010/main" val="525100197"/>
              </p:ext>
            </p:extLst>
          </p:nvPr>
        </p:nvGraphicFramePr>
        <p:xfrm>
          <a:off x="899592" y="1556792"/>
          <a:ext cx="7272809" cy="2109116"/>
        </p:xfrm>
        <a:graphic>
          <a:graphicData uri="http://schemas.openxmlformats.org/drawingml/2006/table">
            <a:tbl>
              <a:tblPr>
                <a:effectLst>
                  <a:innerShdw blurRad="63500" dist="50800" dir="13500000">
                    <a:prstClr val="black">
                      <a:alpha val="50000"/>
                    </a:prstClr>
                  </a:innerShdw>
                </a:effectLst>
                <a:tableStyleId>{5C22544A-7EE6-4342-B048-85BDC9FD1C3A}</a:tableStyleId>
              </a:tblPr>
              <a:tblGrid>
                <a:gridCol w="2376264"/>
                <a:gridCol w="1800200"/>
                <a:gridCol w="864096"/>
                <a:gridCol w="864096"/>
                <a:gridCol w="720080"/>
                <a:gridCol w="648073"/>
              </a:tblGrid>
              <a:tr h="502379">
                <a:tc>
                  <a:txBody>
                    <a:bodyPr/>
                    <a:lstStyle/>
                    <a:p>
                      <a:pPr algn="ctr" fontAlgn="b"/>
                      <a:r>
                        <a:rPr lang="ru-RU" sz="900" b="1" u="none" strike="noStrike" dirty="0">
                          <a:effectLst/>
                        </a:rPr>
                        <a:t>Наименование</a:t>
                      </a:r>
                      <a:endParaRPr lang="ru-RU" sz="900" b="1" i="0" u="none" strike="noStrike" dirty="0">
                        <a:effectLst/>
                        <a:latin typeface="Times New Roman"/>
                      </a:endParaRPr>
                    </a:p>
                  </a:txBody>
                  <a:tcPr marL="7388" marR="7388" marT="7388" marB="0" anchor="b"/>
                </a:tc>
                <a:tc>
                  <a:txBody>
                    <a:bodyPr/>
                    <a:lstStyle/>
                    <a:p>
                      <a:pPr algn="ctr" fontAlgn="b"/>
                      <a:r>
                        <a:rPr lang="ru-RU" sz="900" b="1" u="none" strike="noStrike" dirty="0">
                          <a:effectLst/>
                        </a:rPr>
                        <a:t>Коды бюджетной классификации Российской Федерации</a:t>
                      </a:r>
                      <a:endParaRPr lang="ru-RU" sz="900" b="1" i="0" u="none" strike="noStrike" dirty="0">
                        <a:effectLst/>
                        <a:latin typeface="Times New Roman"/>
                      </a:endParaRPr>
                    </a:p>
                  </a:txBody>
                  <a:tcPr marL="7388" marR="7388" marT="7388" marB="0" anchor="b"/>
                </a:tc>
                <a:tc>
                  <a:txBody>
                    <a:bodyPr/>
                    <a:lstStyle/>
                    <a:p>
                      <a:pPr algn="ctr" fontAlgn="ctr"/>
                      <a:r>
                        <a:rPr lang="ru-RU" sz="900" b="1" u="none" strike="noStrike" dirty="0">
                          <a:effectLst/>
                        </a:rPr>
                        <a:t>Утверждено на 2015 год</a:t>
                      </a:r>
                      <a:endParaRPr lang="ru-RU" sz="900" b="1" i="0" u="none" strike="noStrike" dirty="0">
                        <a:effectLst/>
                        <a:latin typeface="Times New Roman"/>
                      </a:endParaRPr>
                    </a:p>
                  </a:txBody>
                  <a:tcPr marL="7388" marR="7388" marT="7388" marB="0" anchor="ctr"/>
                </a:tc>
                <a:tc>
                  <a:txBody>
                    <a:bodyPr/>
                    <a:lstStyle/>
                    <a:p>
                      <a:pPr algn="ctr" fontAlgn="ctr"/>
                      <a:r>
                        <a:rPr lang="ru-RU" sz="900" b="1" u="none" strike="noStrike" dirty="0">
                          <a:effectLst/>
                        </a:rPr>
                        <a:t>Исполнено</a:t>
                      </a:r>
                      <a:endParaRPr lang="ru-RU" sz="900" b="1" i="0" u="none" strike="noStrike" dirty="0">
                        <a:effectLst/>
                        <a:latin typeface="Times New Roman"/>
                      </a:endParaRPr>
                    </a:p>
                  </a:txBody>
                  <a:tcPr marL="7388" marR="7388" marT="7388" marB="0" anchor="ctr"/>
                </a:tc>
                <a:tc>
                  <a:txBody>
                    <a:bodyPr/>
                    <a:lstStyle/>
                    <a:p>
                      <a:pPr algn="ctr" fontAlgn="ctr"/>
                      <a:r>
                        <a:rPr lang="ru-RU" sz="900" b="1" u="none" strike="noStrike" dirty="0">
                          <a:effectLst/>
                        </a:rPr>
                        <a:t>% исполнения к годовому плану</a:t>
                      </a:r>
                      <a:endParaRPr lang="ru-RU" sz="900" b="1" i="0" u="none" strike="noStrike" dirty="0">
                        <a:effectLst/>
                        <a:latin typeface="Times New Roman"/>
                      </a:endParaRPr>
                    </a:p>
                  </a:txBody>
                  <a:tcPr marL="7388" marR="7388" marT="7388" marB="0" anchor="ctr"/>
                </a:tc>
                <a:tc>
                  <a:txBody>
                    <a:bodyPr/>
                    <a:lstStyle/>
                    <a:p>
                      <a:pPr algn="ctr" fontAlgn="ctr"/>
                      <a:r>
                        <a:rPr lang="ru-RU" sz="900" b="1" u="none" strike="noStrike" dirty="0">
                          <a:effectLst/>
                        </a:rPr>
                        <a:t>удельный </a:t>
                      </a:r>
                      <a:r>
                        <a:rPr lang="ru-RU" sz="900" b="1" u="none" strike="noStrike" dirty="0" smtClean="0">
                          <a:effectLst/>
                        </a:rPr>
                        <a:t>вес</a:t>
                      </a:r>
                      <a:r>
                        <a:rPr lang="en-US" sz="900" b="1" u="none" strike="noStrike" dirty="0" smtClean="0">
                          <a:effectLst/>
                        </a:rPr>
                        <a:t> </a:t>
                      </a:r>
                      <a:r>
                        <a:rPr lang="ru-RU" sz="900" b="1" u="none" strike="noStrike" dirty="0" smtClean="0">
                          <a:effectLst/>
                        </a:rPr>
                        <a:t>в</a:t>
                      </a:r>
                      <a:r>
                        <a:rPr lang="ru-RU" sz="900" b="1" u="none" strike="noStrike" baseline="0" dirty="0" smtClean="0">
                          <a:effectLst/>
                        </a:rPr>
                        <a:t> общей сумме доходов</a:t>
                      </a:r>
                      <a:endParaRPr lang="ru-RU" sz="900" b="1" i="0" u="none" strike="noStrike" dirty="0">
                        <a:effectLst/>
                        <a:latin typeface="Times New Roman"/>
                      </a:endParaRPr>
                    </a:p>
                  </a:txBody>
                  <a:tcPr marL="7388" marR="7388" marT="7388" marB="0" anchor="ctr"/>
                </a:tc>
              </a:tr>
              <a:tr h="155147">
                <a:tc>
                  <a:txBody>
                    <a:bodyPr/>
                    <a:lstStyle/>
                    <a:p>
                      <a:pPr algn="just" fontAlgn="t"/>
                      <a:r>
                        <a:rPr lang="ru-RU" sz="1000" b="1" u="none" strike="noStrike" dirty="0">
                          <a:effectLst/>
                        </a:rPr>
                        <a:t>НАЛОГОВЫЕ ДОХОДЫ</a:t>
                      </a:r>
                      <a:endParaRPr lang="ru-RU" sz="1000" b="1" i="0" u="none" strike="noStrike" dirty="0">
                        <a:effectLst/>
                        <a:latin typeface="Times New Roman"/>
                      </a:endParaRPr>
                    </a:p>
                  </a:txBody>
                  <a:tcPr marL="7388" marR="7388" marT="7388" marB="0"/>
                </a:tc>
                <a:tc>
                  <a:txBody>
                    <a:bodyPr/>
                    <a:lstStyle/>
                    <a:p>
                      <a:pPr algn="ctr" fontAlgn="t"/>
                      <a:r>
                        <a:rPr lang="ru-RU" sz="1000" u="none" strike="noStrike">
                          <a:effectLst/>
                        </a:rPr>
                        <a:t> </a:t>
                      </a:r>
                      <a:endParaRPr lang="ru-RU" sz="1000" b="1" i="0" u="none" strike="noStrike">
                        <a:effectLst/>
                        <a:latin typeface="Times New Roman"/>
                      </a:endParaRPr>
                    </a:p>
                  </a:txBody>
                  <a:tcPr marL="7388" marR="7388" marT="7388" marB="0"/>
                </a:tc>
                <a:tc>
                  <a:txBody>
                    <a:bodyPr/>
                    <a:lstStyle/>
                    <a:p>
                      <a:pPr algn="ctr" fontAlgn="t"/>
                      <a:r>
                        <a:rPr lang="ru-RU" sz="1000" b="1" u="none" strike="noStrike" dirty="0">
                          <a:effectLst/>
                        </a:rPr>
                        <a:t>867 513,9</a:t>
                      </a:r>
                      <a:endParaRPr lang="ru-RU" sz="1000" b="1" i="0" u="none" strike="noStrike" dirty="0">
                        <a:effectLst/>
                        <a:latin typeface="Times New Roman"/>
                      </a:endParaRPr>
                    </a:p>
                  </a:txBody>
                  <a:tcPr marL="7388" marR="88655" marT="7388" marB="0"/>
                </a:tc>
                <a:tc>
                  <a:txBody>
                    <a:bodyPr/>
                    <a:lstStyle/>
                    <a:p>
                      <a:pPr algn="ctr" fontAlgn="t"/>
                      <a:r>
                        <a:rPr lang="ru-RU" sz="1000" b="1" u="none" strike="noStrike" dirty="0">
                          <a:effectLst/>
                        </a:rPr>
                        <a:t>907 937,7</a:t>
                      </a:r>
                      <a:endParaRPr lang="ru-RU" sz="1000" b="1" i="0" u="none" strike="noStrike" dirty="0">
                        <a:effectLst/>
                        <a:latin typeface="Times New Roman"/>
                      </a:endParaRPr>
                    </a:p>
                  </a:txBody>
                  <a:tcPr marL="7388" marR="88655" marT="7388" marB="0"/>
                </a:tc>
                <a:tc>
                  <a:txBody>
                    <a:bodyPr/>
                    <a:lstStyle/>
                    <a:p>
                      <a:pPr algn="ctr" fontAlgn="t"/>
                      <a:r>
                        <a:rPr lang="ru-RU" sz="1000" b="1" u="none" strike="noStrike" dirty="0">
                          <a:effectLst/>
                        </a:rPr>
                        <a:t>104,7</a:t>
                      </a:r>
                      <a:endParaRPr lang="ru-RU" sz="1000" b="1" i="0" u="none" strike="noStrike" dirty="0">
                        <a:effectLst/>
                        <a:latin typeface="Times New Roman"/>
                      </a:endParaRPr>
                    </a:p>
                  </a:txBody>
                  <a:tcPr marL="7388" marR="88655" marT="7388" marB="0"/>
                </a:tc>
                <a:tc>
                  <a:txBody>
                    <a:bodyPr/>
                    <a:lstStyle/>
                    <a:p>
                      <a:pPr algn="ctr" fontAlgn="ctr"/>
                      <a:r>
                        <a:rPr lang="ru-RU" sz="1000" b="1" u="none" strike="noStrike" dirty="0">
                          <a:effectLst/>
                        </a:rPr>
                        <a:t>36,9</a:t>
                      </a:r>
                      <a:endParaRPr lang="ru-RU" sz="1000" b="1" i="0" u="none" strike="noStrike" dirty="0">
                        <a:effectLst/>
                        <a:latin typeface="Times New Roman"/>
                      </a:endParaRPr>
                    </a:p>
                  </a:txBody>
                  <a:tcPr marL="7388" marR="7388" marT="7388" marB="0" anchor="ctr"/>
                </a:tc>
              </a:tr>
              <a:tr h="155147">
                <a:tc>
                  <a:txBody>
                    <a:bodyPr/>
                    <a:lstStyle/>
                    <a:p>
                      <a:pPr algn="just" fontAlgn="t"/>
                      <a:r>
                        <a:rPr lang="ru-RU" sz="1000" b="0" i="1" u="none" strike="noStrike" dirty="0">
                          <a:effectLst/>
                        </a:rPr>
                        <a:t>НАЛОГИ НА ПРИБЫЛЬ, ДОХОДЫ</a:t>
                      </a:r>
                      <a:endParaRPr lang="ru-RU" sz="1000" b="0" i="1" u="none" strike="noStrike" dirty="0">
                        <a:effectLst/>
                        <a:latin typeface="Times New Roman"/>
                      </a:endParaRPr>
                    </a:p>
                  </a:txBody>
                  <a:tcPr marL="7388" marR="7388" marT="7388" marB="0"/>
                </a:tc>
                <a:tc>
                  <a:txBody>
                    <a:bodyPr/>
                    <a:lstStyle/>
                    <a:p>
                      <a:pPr algn="ctr" fontAlgn="t"/>
                      <a:r>
                        <a:rPr lang="ru-RU" sz="1000" b="0" u="none" strike="noStrike" dirty="0">
                          <a:effectLst/>
                        </a:rPr>
                        <a:t>000 1 01 00000 00 0000 000</a:t>
                      </a:r>
                      <a:endParaRPr lang="ru-RU" sz="1000" b="0" i="0" u="none" strike="noStrike" dirty="0">
                        <a:effectLst/>
                        <a:latin typeface="Times New Roman"/>
                      </a:endParaRPr>
                    </a:p>
                  </a:txBody>
                  <a:tcPr marL="7388" marR="7388" marT="7388" marB="0"/>
                </a:tc>
                <a:tc>
                  <a:txBody>
                    <a:bodyPr/>
                    <a:lstStyle/>
                    <a:p>
                      <a:pPr algn="ctr" fontAlgn="t"/>
                      <a:r>
                        <a:rPr lang="ru-RU" sz="1000" b="0" u="none" strike="noStrike">
                          <a:effectLst/>
                        </a:rPr>
                        <a:t>772 131,0</a:t>
                      </a:r>
                      <a:endParaRPr lang="ru-RU" sz="1000" b="0" i="0" u="none" strike="noStrike">
                        <a:effectLst/>
                        <a:latin typeface="Times New Roman"/>
                      </a:endParaRPr>
                    </a:p>
                  </a:txBody>
                  <a:tcPr marL="7388" marR="88655" marT="7388" marB="0"/>
                </a:tc>
                <a:tc>
                  <a:txBody>
                    <a:bodyPr/>
                    <a:lstStyle/>
                    <a:p>
                      <a:pPr algn="ctr" fontAlgn="t"/>
                      <a:r>
                        <a:rPr lang="ru-RU" sz="1000" b="0" u="none" strike="noStrike">
                          <a:effectLst/>
                        </a:rPr>
                        <a:t>803 000,6</a:t>
                      </a:r>
                      <a:endParaRPr lang="ru-RU" sz="1000" b="0" i="0" u="none" strike="noStrike">
                        <a:effectLst/>
                        <a:latin typeface="Times New Roman"/>
                      </a:endParaRPr>
                    </a:p>
                  </a:txBody>
                  <a:tcPr marL="7388" marR="88655" marT="7388" marB="0"/>
                </a:tc>
                <a:tc>
                  <a:txBody>
                    <a:bodyPr/>
                    <a:lstStyle/>
                    <a:p>
                      <a:pPr algn="ctr" fontAlgn="t"/>
                      <a:r>
                        <a:rPr lang="ru-RU" sz="1000" b="0" u="none" strike="noStrike" dirty="0">
                          <a:effectLst/>
                        </a:rPr>
                        <a:t>104,0</a:t>
                      </a:r>
                      <a:endParaRPr lang="ru-RU" sz="1000" b="0" i="0" u="none" strike="noStrike" dirty="0">
                        <a:effectLst/>
                        <a:latin typeface="Times New Roman"/>
                      </a:endParaRPr>
                    </a:p>
                  </a:txBody>
                  <a:tcPr marL="7388" marR="88655" marT="7388" marB="0"/>
                </a:tc>
                <a:tc>
                  <a:txBody>
                    <a:bodyPr/>
                    <a:lstStyle/>
                    <a:p>
                      <a:pPr algn="ctr" fontAlgn="ctr"/>
                      <a:r>
                        <a:rPr lang="ru-RU" sz="1000" b="0" u="none" strike="noStrike" dirty="0">
                          <a:effectLst/>
                        </a:rPr>
                        <a:t>32,6</a:t>
                      </a:r>
                      <a:endParaRPr lang="ru-RU" sz="1000" b="0" i="0" u="none" strike="noStrike" dirty="0">
                        <a:effectLst/>
                        <a:latin typeface="Times New Roman"/>
                      </a:endParaRPr>
                    </a:p>
                  </a:txBody>
                  <a:tcPr marL="7388" marR="7388" marT="7388" marB="0" anchor="ctr"/>
                </a:tc>
              </a:tr>
              <a:tr h="326547">
                <a:tc>
                  <a:txBody>
                    <a:bodyPr/>
                    <a:lstStyle/>
                    <a:p>
                      <a:pPr algn="just" fontAlgn="t"/>
                      <a:r>
                        <a:rPr lang="ru-RU" sz="1000" b="0" i="1" u="none" strike="noStrike">
                          <a:effectLst/>
                        </a:rPr>
                        <a:t>НАЛОГИ НА ТОВАРЫ (РАБОТЫ, УСЛУГИ), РЕАЛИЗУЕМЫЕ НА ТЕРРИТОРИИ РОССИЙСКОЙ ФЕДЕРАЦИИ</a:t>
                      </a:r>
                      <a:endParaRPr lang="ru-RU" sz="1000" b="0" i="1" u="none" strike="noStrike">
                        <a:effectLst/>
                        <a:latin typeface="Times New Roman"/>
                      </a:endParaRPr>
                    </a:p>
                  </a:txBody>
                  <a:tcPr marL="7388" marR="7388" marT="7388" marB="0"/>
                </a:tc>
                <a:tc>
                  <a:txBody>
                    <a:bodyPr/>
                    <a:lstStyle/>
                    <a:p>
                      <a:pPr algn="ctr" fontAlgn="t"/>
                      <a:r>
                        <a:rPr lang="ru-RU" sz="1000" b="0" u="none" strike="noStrike" dirty="0">
                          <a:effectLst/>
                        </a:rPr>
                        <a:t>000 1 03 00000 00 0000 000</a:t>
                      </a:r>
                      <a:endParaRPr lang="ru-RU" sz="1000" b="0" i="0" u="none" strike="noStrike" dirty="0">
                        <a:effectLst/>
                        <a:latin typeface="Times New Roman"/>
                      </a:endParaRPr>
                    </a:p>
                  </a:txBody>
                  <a:tcPr marL="7388" marR="7388" marT="7388" marB="0"/>
                </a:tc>
                <a:tc>
                  <a:txBody>
                    <a:bodyPr/>
                    <a:lstStyle/>
                    <a:p>
                      <a:pPr algn="ctr" fontAlgn="t"/>
                      <a:r>
                        <a:rPr lang="ru-RU" sz="1000" b="0" u="none" strike="noStrike">
                          <a:effectLst/>
                        </a:rPr>
                        <a:t>10 543,0</a:t>
                      </a:r>
                      <a:endParaRPr lang="ru-RU" sz="1000" b="0" i="0" u="none" strike="noStrike">
                        <a:effectLst/>
                        <a:latin typeface="Times New Roman"/>
                      </a:endParaRPr>
                    </a:p>
                  </a:txBody>
                  <a:tcPr marL="7388" marR="88655" marT="7388" marB="0"/>
                </a:tc>
                <a:tc>
                  <a:txBody>
                    <a:bodyPr/>
                    <a:lstStyle/>
                    <a:p>
                      <a:pPr algn="ctr" fontAlgn="t"/>
                      <a:r>
                        <a:rPr lang="ru-RU" sz="1000" b="0" u="none" strike="noStrike">
                          <a:effectLst/>
                        </a:rPr>
                        <a:t>10 546,9</a:t>
                      </a:r>
                      <a:endParaRPr lang="ru-RU" sz="1000" b="0" i="0" u="none" strike="noStrike">
                        <a:effectLst/>
                        <a:latin typeface="Times New Roman"/>
                      </a:endParaRPr>
                    </a:p>
                  </a:txBody>
                  <a:tcPr marL="7388" marR="88655" marT="7388" marB="0"/>
                </a:tc>
                <a:tc>
                  <a:txBody>
                    <a:bodyPr/>
                    <a:lstStyle/>
                    <a:p>
                      <a:pPr algn="ctr" fontAlgn="t"/>
                      <a:r>
                        <a:rPr lang="ru-RU" sz="1000" b="0" u="none" strike="noStrike" dirty="0">
                          <a:effectLst/>
                        </a:rPr>
                        <a:t>100,0</a:t>
                      </a:r>
                      <a:endParaRPr lang="ru-RU" sz="1000" b="0" i="0" u="none" strike="noStrike" dirty="0">
                        <a:effectLst/>
                        <a:latin typeface="Times New Roman"/>
                      </a:endParaRPr>
                    </a:p>
                  </a:txBody>
                  <a:tcPr marL="7388" marR="88655" marT="7388" marB="0"/>
                </a:tc>
                <a:tc>
                  <a:txBody>
                    <a:bodyPr/>
                    <a:lstStyle/>
                    <a:p>
                      <a:pPr algn="ctr" fontAlgn="ctr"/>
                      <a:r>
                        <a:rPr lang="ru-RU" sz="1000" b="0" u="none" strike="noStrike" dirty="0">
                          <a:effectLst/>
                        </a:rPr>
                        <a:t>0,4</a:t>
                      </a:r>
                      <a:endParaRPr lang="ru-RU" sz="1000" b="0" i="0" u="none" strike="noStrike" dirty="0">
                        <a:effectLst/>
                        <a:latin typeface="Times New Roman"/>
                      </a:endParaRPr>
                    </a:p>
                  </a:txBody>
                  <a:tcPr marL="7388" marR="7388" marT="7388" marB="0" anchor="ctr"/>
                </a:tc>
              </a:tr>
              <a:tr h="155147">
                <a:tc>
                  <a:txBody>
                    <a:bodyPr/>
                    <a:lstStyle/>
                    <a:p>
                      <a:pPr algn="just" fontAlgn="t"/>
                      <a:r>
                        <a:rPr lang="ru-RU" sz="1000" b="0" i="1" u="none" strike="noStrike">
                          <a:effectLst/>
                        </a:rPr>
                        <a:t>НАЛОГИ НА СОВОКУПНЫЙ ДОХОД</a:t>
                      </a:r>
                      <a:endParaRPr lang="ru-RU" sz="1000" b="0" i="1" u="none" strike="noStrike">
                        <a:effectLst/>
                        <a:latin typeface="Times New Roman"/>
                      </a:endParaRPr>
                    </a:p>
                  </a:txBody>
                  <a:tcPr marL="7388" marR="7388" marT="7388" marB="0"/>
                </a:tc>
                <a:tc>
                  <a:txBody>
                    <a:bodyPr/>
                    <a:lstStyle/>
                    <a:p>
                      <a:pPr algn="ctr" fontAlgn="t"/>
                      <a:r>
                        <a:rPr lang="ru-RU" sz="1000" b="0" u="none" strike="noStrike">
                          <a:effectLst/>
                        </a:rPr>
                        <a:t>000 1 05 00000 00 0000 000</a:t>
                      </a:r>
                      <a:endParaRPr lang="ru-RU" sz="1000" b="0" i="0" u="none" strike="noStrike">
                        <a:effectLst/>
                        <a:latin typeface="Times New Roman"/>
                      </a:endParaRPr>
                    </a:p>
                  </a:txBody>
                  <a:tcPr marL="7388" marR="7388" marT="7388" marB="0"/>
                </a:tc>
                <a:tc>
                  <a:txBody>
                    <a:bodyPr/>
                    <a:lstStyle/>
                    <a:p>
                      <a:pPr algn="ctr" fontAlgn="t"/>
                      <a:r>
                        <a:rPr lang="ru-RU" sz="1000" b="0" u="none" strike="noStrike">
                          <a:effectLst/>
                        </a:rPr>
                        <a:t>53 059,6</a:t>
                      </a:r>
                      <a:endParaRPr lang="ru-RU" sz="1000" b="0" i="0" u="none" strike="noStrike">
                        <a:effectLst/>
                        <a:latin typeface="Times New Roman"/>
                      </a:endParaRPr>
                    </a:p>
                  </a:txBody>
                  <a:tcPr marL="7388" marR="88655" marT="7388" marB="0"/>
                </a:tc>
                <a:tc>
                  <a:txBody>
                    <a:bodyPr/>
                    <a:lstStyle/>
                    <a:p>
                      <a:pPr algn="ctr" fontAlgn="t"/>
                      <a:r>
                        <a:rPr lang="ru-RU" sz="1000" b="0" u="none" strike="noStrike">
                          <a:effectLst/>
                        </a:rPr>
                        <a:t>61 877,3</a:t>
                      </a:r>
                      <a:endParaRPr lang="ru-RU" sz="1000" b="0" i="0" u="none" strike="noStrike">
                        <a:effectLst/>
                        <a:latin typeface="Times New Roman"/>
                      </a:endParaRPr>
                    </a:p>
                  </a:txBody>
                  <a:tcPr marL="7388" marR="88655" marT="7388" marB="0"/>
                </a:tc>
                <a:tc>
                  <a:txBody>
                    <a:bodyPr/>
                    <a:lstStyle/>
                    <a:p>
                      <a:pPr algn="ctr" fontAlgn="t"/>
                      <a:r>
                        <a:rPr lang="ru-RU" sz="1000" b="0" u="none" strike="noStrike">
                          <a:effectLst/>
                        </a:rPr>
                        <a:t>116,6</a:t>
                      </a:r>
                      <a:endParaRPr lang="ru-RU" sz="1000" b="0" i="0" u="none" strike="noStrike">
                        <a:effectLst/>
                        <a:latin typeface="Times New Roman"/>
                      </a:endParaRPr>
                    </a:p>
                  </a:txBody>
                  <a:tcPr marL="7388" marR="88655" marT="7388" marB="0"/>
                </a:tc>
                <a:tc>
                  <a:txBody>
                    <a:bodyPr/>
                    <a:lstStyle/>
                    <a:p>
                      <a:pPr algn="ctr" fontAlgn="ctr"/>
                      <a:r>
                        <a:rPr lang="ru-RU" sz="1000" b="0" u="none" strike="noStrike" dirty="0">
                          <a:effectLst/>
                        </a:rPr>
                        <a:t>2,5</a:t>
                      </a:r>
                      <a:endParaRPr lang="ru-RU" sz="1000" b="0" i="0" u="none" strike="noStrike" dirty="0">
                        <a:effectLst/>
                        <a:latin typeface="Times New Roman"/>
                      </a:endParaRPr>
                    </a:p>
                  </a:txBody>
                  <a:tcPr marL="7388" marR="7388" marT="7388" marB="0" anchor="ctr"/>
                </a:tc>
              </a:tr>
              <a:tr h="155147">
                <a:tc>
                  <a:txBody>
                    <a:bodyPr/>
                    <a:lstStyle/>
                    <a:p>
                      <a:pPr algn="just" fontAlgn="t"/>
                      <a:r>
                        <a:rPr lang="ru-RU" sz="1000" b="0" i="1" u="none" strike="noStrike">
                          <a:effectLst/>
                        </a:rPr>
                        <a:t>НАЛОГИ НА ИМУЩЕСТВО</a:t>
                      </a:r>
                      <a:endParaRPr lang="ru-RU" sz="1000" b="0" i="1" u="none" strike="noStrike">
                        <a:effectLst/>
                        <a:latin typeface="Times New Roman"/>
                      </a:endParaRPr>
                    </a:p>
                  </a:txBody>
                  <a:tcPr marL="7388" marR="7388" marT="7388" marB="0"/>
                </a:tc>
                <a:tc>
                  <a:txBody>
                    <a:bodyPr/>
                    <a:lstStyle/>
                    <a:p>
                      <a:pPr algn="ctr" fontAlgn="t"/>
                      <a:r>
                        <a:rPr lang="ru-RU" sz="1000" b="0" u="none" strike="noStrike">
                          <a:effectLst/>
                        </a:rPr>
                        <a:t>000 1 06 00000 00 0000 000</a:t>
                      </a:r>
                      <a:endParaRPr lang="ru-RU" sz="1000" b="0" i="0" u="none" strike="noStrike">
                        <a:effectLst/>
                        <a:latin typeface="Times New Roman"/>
                      </a:endParaRPr>
                    </a:p>
                  </a:txBody>
                  <a:tcPr marL="7388" marR="7388" marT="7388" marB="0"/>
                </a:tc>
                <a:tc>
                  <a:txBody>
                    <a:bodyPr/>
                    <a:lstStyle/>
                    <a:p>
                      <a:pPr algn="ctr" fontAlgn="t"/>
                      <a:r>
                        <a:rPr lang="ru-RU" sz="1000" b="0" u="none" strike="noStrike">
                          <a:effectLst/>
                        </a:rPr>
                        <a:t>23 460,3</a:t>
                      </a:r>
                      <a:endParaRPr lang="ru-RU" sz="1000" b="0" i="0" u="none" strike="noStrike">
                        <a:effectLst/>
                        <a:latin typeface="Times New Roman"/>
                      </a:endParaRPr>
                    </a:p>
                  </a:txBody>
                  <a:tcPr marL="7388" marR="88655" marT="7388" marB="0"/>
                </a:tc>
                <a:tc>
                  <a:txBody>
                    <a:bodyPr/>
                    <a:lstStyle/>
                    <a:p>
                      <a:pPr algn="ctr" fontAlgn="t"/>
                      <a:r>
                        <a:rPr lang="ru-RU" sz="1000" b="0" u="none" strike="noStrike">
                          <a:effectLst/>
                        </a:rPr>
                        <a:t>20 395,4</a:t>
                      </a:r>
                      <a:endParaRPr lang="ru-RU" sz="1000" b="0" i="0" u="none" strike="noStrike">
                        <a:effectLst/>
                        <a:latin typeface="Times New Roman"/>
                      </a:endParaRPr>
                    </a:p>
                  </a:txBody>
                  <a:tcPr marL="7388" marR="88655" marT="7388" marB="0"/>
                </a:tc>
                <a:tc>
                  <a:txBody>
                    <a:bodyPr/>
                    <a:lstStyle/>
                    <a:p>
                      <a:pPr algn="ctr" fontAlgn="t"/>
                      <a:r>
                        <a:rPr lang="ru-RU" sz="1000" b="0" u="none" strike="noStrike">
                          <a:effectLst/>
                        </a:rPr>
                        <a:t>86,9</a:t>
                      </a:r>
                      <a:endParaRPr lang="ru-RU" sz="1000" b="0" i="0" u="none" strike="noStrike">
                        <a:effectLst/>
                        <a:latin typeface="Times New Roman"/>
                      </a:endParaRPr>
                    </a:p>
                  </a:txBody>
                  <a:tcPr marL="7388" marR="88655" marT="7388" marB="0"/>
                </a:tc>
                <a:tc>
                  <a:txBody>
                    <a:bodyPr/>
                    <a:lstStyle/>
                    <a:p>
                      <a:pPr algn="ctr" fontAlgn="ctr"/>
                      <a:r>
                        <a:rPr lang="ru-RU" sz="1000" b="0" u="none" strike="noStrike" dirty="0">
                          <a:effectLst/>
                        </a:rPr>
                        <a:t>0,8</a:t>
                      </a:r>
                      <a:endParaRPr lang="ru-RU" sz="1000" b="0" i="0" u="none" strike="noStrike" dirty="0">
                        <a:effectLst/>
                        <a:latin typeface="Times New Roman"/>
                      </a:endParaRPr>
                    </a:p>
                  </a:txBody>
                  <a:tcPr marL="7388" marR="7388" marT="7388" marB="0" anchor="ctr"/>
                </a:tc>
              </a:tr>
              <a:tr h="155147">
                <a:tc>
                  <a:txBody>
                    <a:bodyPr/>
                    <a:lstStyle/>
                    <a:p>
                      <a:pPr algn="just" fontAlgn="t"/>
                      <a:r>
                        <a:rPr lang="ru-RU" sz="1000" b="0" i="1" u="none" strike="noStrike" dirty="0">
                          <a:effectLst/>
                        </a:rPr>
                        <a:t>ГОСУДАРСТВЕННАЯ ПОШЛИНА</a:t>
                      </a:r>
                      <a:endParaRPr lang="ru-RU" sz="1000" b="0" i="1" u="none" strike="noStrike" dirty="0">
                        <a:effectLst/>
                        <a:latin typeface="Times New Roman"/>
                      </a:endParaRPr>
                    </a:p>
                  </a:txBody>
                  <a:tcPr marL="7388" marR="7388" marT="7388" marB="0"/>
                </a:tc>
                <a:tc>
                  <a:txBody>
                    <a:bodyPr/>
                    <a:lstStyle/>
                    <a:p>
                      <a:pPr algn="ctr" fontAlgn="t"/>
                      <a:r>
                        <a:rPr lang="ru-RU" sz="1000" b="0" u="none" strike="noStrike">
                          <a:effectLst/>
                        </a:rPr>
                        <a:t>000 1 08 00000 00 0000 000</a:t>
                      </a:r>
                      <a:endParaRPr lang="ru-RU" sz="1000" b="0" i="0" u="none" strike="noStrike">
                        <a:effectLst/>
                        <a:latin typeface="Times New Roman"/>
                      </a:endParaRPr>
                    </a:p>
                  </a:txBody>
                  <a:tcPr marL="7388" marR="7388" marT="7388" marB="0"/>
                </a:tc>
                <a:tc>
                  <a:txBody>
                    <a:bodyPr/>
                    <a:lstStyle/>
                    <a:p>
                      <a:pPr algn="ctr" fontAlgn="t"/>
                      <a:r>
                        <a:rPr lang="ru-RU" sz="1000" b="0" u="none" strike="noStrike">
                          <a:effectLst/>
                        </a:rPr>
                        <a:t>8 320,0</a:t>
                      </a:r>
                      <a:endParaRPr lang="ru-RU" sz="1000" b="0" i="0" u="none" strike="noStrike">
                        <a:effectLst/>
                        <a:latin typeface="Times New Roman"/>
                      </a:endParaRPr>
                    </a:p>
                  </a:txBody>
                  <a:tcPr marL="7388" marR="88655" marT="7388" marB="0"/>
                </a:tc>
                <a:tc>
                  <a:txBody>
                    <a:bodyPr/>
                    <a:lstStyle/>
                    <a:p>
                      <a:pPr algn="ctr" fontAlgn="t"/>
                      <a:r>
                        <a:rPr lang="ru-RU" sz="1000" b="0" u="none" strike="noStrike">
                          <a:effectLst/>
                        </a:rPr>
                        <a:t>12 117,5</a:t>
                      </a:r>
                      <a:endParaRPr lang="ru-RU" sz="1000" b="0" i="0" u="none" strike="noStrike">
                        <a:effectLst/>
                        <a:latin typeface="Times New Roman"/>
                      </a:endParaRPr>
                    </a:p>
                  </a:txBody>
                  <a:tcPr marL="7388" marR="88655" marT="7388" marB="0"/>
                </a:tc>
                <a:tc>
                  <a:txBody>
                    <a:bodyPr/>
                    <a:lstStyle/>
                    <a:p>
                      <a:pPr algn="ctr" fontAlgn="t"/>
                      <a:r>
                        <a:rPr lang="ru-RU" sz="1000" b="0" u="none" strike="noStrike">
                          <a:effectLst/>
                        </a:rPr>
                        <a:t>145,6</a:t>
                      </a:r>
                      <a:endParaRPr lang="ru-RU" sz="1000" b="0" i="0" u="none" strike="noStrike">
                        <a:effectLst/>
                        <a:latin typeface="Times New Roman"/>
                      </a:endParaRPr>
                    </a:p>
                  </a:txBody>
                  <a:tcPr marL="7388" marR="88655" marT="7388" marB="0"/>
                </a:tc>
                <a:tc>
                  <a:txBody>
                    <a:bodyPr/>
                    <a:lstStyle/>
                    <a:p>
                      <a:pPr algn="ctr" fontAlgn="ctr"/>
                      <a:r>
                        <a:rPr lang="ru-RU" sz="1000" b="0" u="none" strike="noStrike" dirty="0">
                          <a:effectLst/>
                        </a:rPr>
                        <a:t>0,5</a:t>
                      </a:r>
                      <a:endParaRPr lang="ru-RU" sz="1000" b="0" i="0" u="none" strike="noStrike" dirty="0">
                        <a:effectLst/>
                        <a:latin typeface="Times New Roman"/>
                      </a:endParaRPr>
                    </a:p>
                  </a:txBody>
                  <a:tcPr marL="7388" marR="7388" marT="7388" marB="0" anchor="ctr"/>
                </a:tc>
              </a:tr>
            </a:tbl>
          </a:graphicData>
        </a:graphic>
      </p:graphicFrame>
    </p:spTree>
    <p:extLst>
      <p:ext uri="{BB962C8B-B14F-4D97-AF65-F5344CB8AC3E}">
        <p14:creationId xmlns:p14="http://schemas.microsoft.com/office/powerpoint/2010/main" val="8103738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15616" y="676265"/>
            <a:ext cx="3960440"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ru-RU" dirty="0" smtClean="0">
                <a:latin typeface="Times New Roman" pitchFamily="18" charset="0"/>
                <a:cs typeface="Times New Roman" pitchFamily="18" charset="0"/>
              </a:rPr>
              <a:t>Налоги на прибыль, доходы</a:t>
            </a:r>
          </a:p>
          <a:p>
            <a:pPr algn="ctr"/>
            <a:endParaRPr lang="ru-RU" dirty="0">
              <a:latin typeface="Times New Roman" pitchFamily="18" charset="0"/>
              <a:cs typeface="Times New Roman" pitchFamily="18" charset="0"/>
            </a:endParaRPr>
          </a:p>
        </p:txBody>
      </p:sp>
      <p:graphicFrame>
        <p:nvGraphicFramePr>
          <p:cNvPr id="3" name="Диаграмма 2"/>
          <p:cNvGraphicFramePr/>
          <p:nvPr>
            <p:extLst>
              <p:ext uri="{D42A27DB-BD31-4B8C-83A1-F6EECF244321}">
                <p14:modId xmlns:p14="http://schemas.microsoft.com/office/powerpoint/2010/main" val="807356641"/>
              </p:ext>
            </p:extLst>
          </p:nvPr>
        </p:nvGraphicFramePr>
        <p:xfrm>
          <a:off x="683568" y="1307587"/>
          <a:ext cx="3960440" cy="1945957"/>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4932040" y="1556792"/>
            <a:ext cx="3240360" cy="116955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ru-RU" sz="1000" b="1" dirty="0" smtClean="0">
                <a:latin typeface="Times New Roman" pitchFamily="18" charset="0"/>
                <a:cs typeface="Times New Roman" pitchFamily="18" charset="0"/>
              </a:rPr>
              <a:t>Причины отклонения от плановых показателей:</a:t>
            </a:r>
          </a:p>
          <a:p>
            <a:r>
              <a:rPr lang="ru-RU" sz="1000" dirty="0" smtClean="0">
                <a:latin typeface="Times New Roman" pitchFamily="18" charset="0"/>
                <a:cs typeface="Times New Roman" pitchFamily="18" charset="0"/>
              </a:rPr>
              <a:t>- Перечисление налога на доходы физических лиц по выплатам за декабрь 2014 года в декабре 2014 года, при планировании на январь 2015;</a:t>
            </a:r>
          </a:p>
          <a:p>
            <a:r>
              <a:rPr lang="ru-RU" sz="1000" dirty="0" smtClean="0">
                <a:latin typeface="Times New Roman" pitchFamily="18" charset="0"/>
                <a:cs typeface="Times New Roman" pitchFamily="18" charset="0"/>
              </a:rPr>
              <a:t>- Уменьшение количества физических лиц, зарегистрированных в качестве индивидуальных предпринимателей, в связи с изменением границ ЗАТО</a:t>
            </a:r>
            <a:endParaRPr lang="ru-RU" sz="1000" dirty="0">
              <a:latin typeface="Times New Roman" pitchFamily="18" charset="0"/>
              <a:cs typeface="Times New Roman" pitchFamily="18" charset="0"/>
            </a:endParaRPr>
          </a:p>
        </p:txBody>
      </p:sp>
      <p:graphicFrame>
        <p:nvGraphicFramePr>
          <p:cNvPr id="5" name="Таблица 4"/>
          <p:cNvGraphicFramePr>
            <a:graphicFrameLocks noGrp="1"/>
          </p:cNvGraphicFramePr>
          <p:nvPr>
            <p:extLst>
              <p:ext uri="{D42A27DB-BD31-4B8C-83A1-F6EECF244321}">
                <p14:modId xmlns:p14="http://schemas.microsoft.com/office/powerpoint/2010/main" val="279094165"/>
              </p:ext>
            </p:extLst>
          </p:nvPr>
        </p:nvGraphicFramePr>
        <p:xfrm>
          <a:off x="755576" y="3212976"/>
          <a:ext cx="7632848" cy="2853623"/>
        </p:xfrm>
        <a:graphic>
          <a:graphicData uri="http://schemas.openxmlformats.org/drawingml/2006/table">
            <a:tbl>
              <a:tblPr>
                <a:effectLst>
                  <a:innerShdw blurRad="63500" dist="50800" dir="13500000">
                    <a:prstClr val="black">
                      <a:alpha val="50000"/>
                    </a:prstClr>
                  </a:innerShdw>
                </a:effectLst>
                <a:tableStyleId>{5C22544A-7EE6-4342-B048-85BDC9FD1C3A}</a:tableStyleId>
              </a:tblPr>
              <a:tblGrid>
                <a:gridCol w="3852771"/>
                <a:gridCol w="1207270"/>
                <a:gridCol w="755463"/>
                <a:gridCol w="799631"/>
                <a:gridCol w="581551"/>
                <a:gridCol w="436162"/>
              </a:tblGrid>
              <a:tr h="167627">
                <a:tc rowSpan="2">
                  <a:txBody>
                    <a:bodyPr/>
                    <a:lstStyle/>
                    <a:p>
                      <a:pPr algn="ctr" fontAlgn="ctr"/>
                      <a:r>
                        <a:rPr lang="ru-RU" sz="800" b="1" u="none" strike="noStrike" dirty="0">
                          <a:effectLst/>
                        </a:rPr>
                        <a:t>Наименование показателя</a:t>
                      </a:r>
                      <a:endParaRPr lang="ru-RU" sz="800" b="1" i="0" u="none" strike="noStrike" dirty="0">
                        <a:solidFill>
                          <a:srgbClr val="000000"/>
                        </a:solidFill>
                        <a:effectLst/>
                        <a:latin typeface="Times New Roman"/>
                      </a:endParaRPr>
                    </a:p>
                  </a:txBody>
                  <a:tcPr marL="7388" marR="7388" marT="7388" marB="0" anchor="ctr"/>
                </a:tc>
                <a:tc rowSpan="2">
                  <a:txBody>
                    <a:bodyPr/>
                    <a:lstStyle/>
                    <a:p>
                      <a:pPr algn="ctr" fontAlgn="ctr"/>
                      <a:r>
                        <a:rPr lang="ru-RU" sz="800" b="1" u="none" strike="noStrike" dirty="0">
                          <a:effectLst/>
                        </a:rPr>
                        <a:t>Код</a:t>
                      </a:r>
                      <a:endParaRPr lang="ru-RU" sz="800" b="1" i="0" u="none" strike="noStrike" dirty="0">
                        <a:solidFill>
                          <a:srgbClr val="000000"/>
                        </a:solidFill>
                        <a:effectLst/>
                        <a:latin typeface="Times New Roman"/>
                      </a:endParaRPr>
                    </a:p>
                  </a:txBody>
                  <a:tcPr marL="7388" marR="7388" marT="7388" marB="0" anchor="ctr"/>
                </a:tc>
                <a:tc rowSpan="2">
                  <a:txBody>
                    <a:bodyPr/>
                    <a:lstStyle/>
                    <a:p>
                      <a:pPr algn="ctr" fontAlgn="ctr"/>
                      <a:r>
                        <a:rPr lang="ru-RU" sz="800" b="1" u="none" strike="noStrike" dirty="0" smtClean="0">
                          <a:effectLst/>
                        </a:rPr>
                        <a:t>Утверждено</a:t>
                      </a:r>
                      <a:endParaRPr lang="ru-RU" sz="800" b="1" i="0" u="none" strike="noStrike" dirty="0">
                        <a:solidFill>
                          <a:srgbClr val="000000"/>
                        </a:solidFill>
                        <a:effectLst/>
                        <a:latin typeface="Times New Roman"/>
                      </a:endParaRPr>
                    </a:p>
                  </a:txBody>
                  <a:tcPr marL="7388" marR="7388" marT="7388" marB="0" anchor="ctr"/>
                </a:tc>
                <a:tc>
                  <a:txBody>
                    <a:bodyPr/>
                    <a:lstStyle/>
                    <a:p>
                      <a:pPr algn="ctr" fontAlgn="ctr"/>
                      <a:r>
                        <a:rPr lang="ru-RU" sz="800" b="1" u="none" strike="noStrike">
                          <a:effectLst/>
                        </a:rPr>
                        <a:t>Исполнено</a:t>
                      </a:r>
                      <a:endParaRPr lang="ru-RU" sz="800" b="1" i="0" u="none" strike="noStrike">
                        <a:solidFill>
                          <a:srgbClr val="000000"/>
                        </a:solidFill>
                        <a:effectLst/>
                        <a:latin typeface="Times New Roman"/>
                      </a:endParaRPr>
                    </a:p>
                  </a:txBody>
                  <a:tcPr marL="7388" marR="7388" marT="7388" marB="0" anchor="ctr"/>
                </a:tc>
                <a:tc gridSpan="2">
                  <a:txBody>
                    <a:bodyPr/>
                    <a:lstStyle/>
                    <a:p>
                      <a:pPr algn="ctr" fontAlgn="ctr"/>
                      <a:r>
                        <a:rPr lang="ru-RU" sz="800" b="1" u="none" strike="noStrike">
                          <a:effectLst/>
                        </a:rPr>
                        <a:t>Расхождение с начала года</a:t>
                      </a:r>
                      <a:endParaRPr lang="ru-RU" sz="800" b="1" i="0" u="none" strike="noStrike">
                        <a:solidFill>
                          <a:srgbClr val="000000"/>
                        </a:solidFill>
                        <a:effectLst/>
                        <a:latin typeface="Times New Roman"/>
                      </a:endParaRPr>
                    </a:p>
                  </a:txBody>
                  <a:tcPr marL="7388" marR="7388" marT="7388" marB="0" anchor="ctr"/>
                </a:tc>
                <a:tc hMerge="1">
                  <a:txBody>
                    <a:bodyPr/>
                    <a:lstStyle/>
                    <a:p>
                      <a:endParaRPr lang="ru-RU"/>
                    </a:p>
                  </a:txBody>
                  <a:tcPr/>
                </a:tc>
              </a:tr>
              <a:tr h="248975">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800" b="1" u="none" strike="noStrike" dirty="0">
                          <a:effectLst/>
                        </a:rPr>
                        <a:t>Итого</a:t>
                      </a:r>
                      <a:endParaRPr lang="ru-RU" sz="800" b="1" i="0" u="none" strike="noStrike" dirty="0">
                        <a:solidFill>
                          <a:srgbClr val="000000"/>
                        </a:solidFill>
                        <a:effectLst/>
                        <a:latin typeface="Times New Roman"/>
                      </a:endParaRPr>
                    </a:p>
                  </a:txBody>
                  <a:tcPr marL="7388" marR="7388" marT="7388" marB="0" anchor="ctr"/>
                </a:tc>
                <a:tc>
                  <a:txBody>
                    <a:bodyPr/>
                    <a:lstStyle/>
                    <a:p>
                      <a:pPr algn="ctr" fontAlgn="ctr"/>
                      <a:r>
                        <a:rPr lang="ru-RU" sz="800" b="1" u="none" strike="noStrike" dirty="0">
                          <a:effectLst/>
                        </a:rPr>
                        <a:t>Сумма</a:t>
                      </a:r>
                      <a:endParaRPr lang="ru-RU" sz="800" b="1" i="0" u="none" strike="noStrike" dirty="0">
                        <a:solidFill>
                          <a:srgbClr val="000000"/>
                        </a:solidFill>
                        <a:effectLst/>
                        <a:latin typeface="Times New Roman"/>
                      </a:endParaRPr>
                    </a:p>
                  </a:txBody>
                  <a:tcPr marL="7388" marR="7388" marT="7388" marB="0" anchor="ctr"/>
                </a:tc>
                <a:tc>
                  <a:txBody>
                    <a:bodyPr/>
                    <a:lstStyle/>
                    <a:p>
                      <a:pPr algn="ctr" fontAlgn="ctr"/>
                      <a:r>
                        <a:rPr lang="ru-RU" sz="800" b="1" u="none" strike="noStrike" dirty="0">
                          <a:effectLst/>
                        </a:rPr>
                        <a:t>% </a:t>
                      </a:r>
                      <a:r>
                        <a:rPr lang="ru-RU" sz="800" b="1" u="none" strike="noStrike" dirty="0" err="1" smtClean="0">
                          <a:effectLst/>
                        </a:rPr>
                        <a:t>исп</a:t>
                      </a:r>
                      <a:r>
                        <a:rPr lang="ru-RU" sz="800" b="1" u="none" strike="noStrike" dirty="0" smtClean="0">
                          <a:effectLst/>
                        </a:rPr>
                        <a:t>-я</a:t>
                      </a:r>
                      <a:endParaRPr lang="ru-RU" sz="800" b="1" i="0" u="none" strike="noStrike" dirty="0">
                        <a:solidFill>
                          <a:srgbClr val="000000"/>
                        </a:solidFill>
                        <a:effectLst/>
                        <a:latin typeface="Times New Roman"/>
                      </a:endParaRPr>
                    </a:p>
                  </a:txBody>
                  <a:tcPr marL="7388" marR="7388" marT="7388" marB="0" anchor="ctr"/>
                </a:tc>
              </a:tr>
              <a:tr h="98589">
                <a:tc>
                  <a:txBody>
                    <a:bodyPr/>
                    <a:lstStyle/>
                    <a:p>
                      <a:pPr algn="l" fontAlgn="t"/>
                      <a:r>
                        <a:rPr lang="ru-RU" sz="800" b="1" u="none" strike="noStrike" dirty="0">
                          <a:effectLst/>
                        </a:rPr>
                        <a:t>        НАЛОГИ НА ПРИБЫЛЬ, ДОХОДЫ</a:t>
                      </a:r>
                      <a:endParaRPr lang="ru-RU" sz="800" b="1" i="0" u="none" strike="noStrike" dirty="0">
                        <a:solidFill>
                          <a:srgbClr val="000000"/>
                        </a:solidFill>
                        <a:effectLst/>
                        <a:latin typeface="Times New Roman"/>
                      </a:endParaRPr>
                    </a:p>
                  </a:txBody>
                  <a:tcPr marL="7388" marR="7388" marT="7388" marB="0"/>
                </a:tc>
                <a:tc>
                  <a:txBody>
                    <a:bodyPr/>
                    <a:lstStyle/>
                    <a:p>
                      <a:pPr algn="ctr" fontAlgn="ctr"/>
                      <a:r>
                        <a:rPr lang="ru-RU" sz="800" b="1" u="none" strike="noStrike" dirty="0">
                          <a:effectLst/>
                        </a:rPr>
                        <a:t>00010100000000000000</a:t>
                      </a:r>
                      <a:endParaRPr lang="ru-RU" sz="800" b="1" i="0" u="none" strike="noStrike" dirty="0">
                        <a:solidFill>
                          <a:srgbClr val="000000"/>
                        </a:solidFill>
                        <a:effectLst/>
                        <a:latin typeface="Times New Roman"/>
                      </a:endParaRPr>
                    </a:p>
                  </a:txBody>
                  <a:tcPr marL="7388" marR="7388" marT="7388" marB="0" anchor="ctr"/>
                </a:tc>
                <a:tc>
                  <a:txBody>
                    <a:bodyPr/>
                    <a:lstStyle/>
                    <a:p>
                      <a:pPr algn="r" fontAlgn="ctr"/>
                      <a:r>
                        <a:rPr lang="ru-RU" sz="800" b="1" u="none" strike="noStrike" dirty="0">
                          <a:effectLst/>
                        </a:rPr>
                        <a:t>772 131,0</a:t>
                      </a:r>
                      <a:endParaRPr lang="ru-RU" sz="800" b="1" i="0" u="none" strike="noStrike" dirty="0">
                        <a:solidFill>
                          <a:srgbClr val="000000"/>
                        </a:solidFill>
                        <a:effectLst/>
                        <a:latin typeface="Times New Roman"/>
                      </a:endParaRPr>
                    </a:p>
                  </a:txBody>
                  <a:tcPr marL="7388" marR="7388" marT="7388" marB="0" anchor="ctr"/>
                </a:tc>
                <a:tc>
                  <a:txBody>
                    <a:bodyPr/>
                    <a:lstStyle/>
                    <a:p>
                      <a:pPr algn="r" fontAlgn="ctr"/>
                      <a:r>
                        <a:rPr lang="ru-RU" sz="800" b="1" u="none" strike="noStrike" dirty="0">
                          <a:effectLst/>
                        </a:rPr>
                        <a:t>803 000,6</a:t>
                      </a:r>
                      <a:endParaRPr lang="ru-RU" sz="800" b="1" i="0" u="none" strike="noStrike" dirty="0">
                        <a:solidFill>
                          <a:srgbClr val="000000"/>
                        </a:solidFill>
                        <a:effectLst/>
                        <a:latin typeface="Times New Roman"/>
                      </a:endParaRPr>
                    </a:p>
                  </a:txBody>
                  <a:tcPr marL="7388" marR="7388" marT="7388" marB="0" anchor="ctr"/>
                </a:tc>
                <a:tc>
                  <a:txBody>
                    <a:bodyPr/>
                    <a:lstStyle/>
                    <a:p>
                      <a:pPr algn="r" fontAlgn="ctr"/>
                      <a:r>
                        <a:rPr lang="ru-RU" sz="800" b="1" u="none" strike="noStrike" dirty="0">
                          <a:effectLst/>
                        </a:rPr>
                        <a:t>-30 869,6</a:t>
                      </a:r>
                      <a:endParaRPr lang="ru-RU" sz="800" b="1" i="0" u="none" strike="noStrike" dirty="0">
                        <a:solidFill>
                          <a:srgbClr val="000000"/>
                        </a:solidFill>
                        <a:effectLst/>
                        <a:latin typeface="Times New Roman"/>
                      </a:endParaRPr>
                    </a:p>
                  </a:txBody>
                  <a:tcPr marL="7388" marR="7388" marT="7388" marB="0" anchor="ctr"/>
                </a:tc>
                <a:tc>
                  <a:txBody>
                    <a:bodyPr/>
                    <a:lstStyle/>
                    <a:p>
                      <a:pPr algn="ctr" fontAlgn="ctr"/>
                      <a:r>
                        <a:rPr lang="ru-RU" sz="800" b="1" u="none" strike="noStrike" dirty="0">
                          <a:effectLst/>
                        </a:rPr>
                        <a:t>104,0</a:t>
                      </a:r>
                      <a:endParaRPr lang="ru-RU" sz="800" b="1" i="0" u="none" strike="noStrike" dirty="0">
                        <a:solidFill>
                          <a:srgbClr val="000000"/>
                        </a:solidFill>
                        <a:effectLst/>
                        <a:latin typeface="Times New Roman"/>
                      </a:endParaRPr>
                    </a:p>
                  </a:txBody>
                  <a:tcPr marL="7388" marR="7388" marT="7388" marB="0" anchor="ctr"/>
                </a:tc>
              </a:tr>
              <a:tr h="459949">
                <a:tc>
                  <a:txBody>
                    <a:bodyPr/>
                    <a:lstStyle/>
                    <a:p>
                      <a:pPr algn="l" fontAlgn="t"/>
                      <a:r>
                        <a:rPr lang="ru-RU" sz="800" u="none" strike="noStrike" dirty="0">
                          <a:effectLst/>
                        </a:rPr>
                        <a:t>          Налог на доходы физических лиц с доходов, источником которых является налоговый агент, за исключением доходов, в отношении которых исчисление и уплата налога осуществляются в соответствии со статьями 227, 227-1 и 228 Налогового кодекса Российской Федерации</a:t>
                      </a:r>
                      <a:endParaRPr lang="ru-RU" sz="800" b="0" i="0" u="none" strike="noStrike" dirty="0">
                        <a:solidFill>
                          <a:srgbClr val="000000"/>
                        </a:solidFill>
                        <a:effectLst/>
                        <a:latin typeface="Times New Roman"/>
                      </a:endParaRPr>
                    </a:p>
                  </a:txBody>
                  <a:tcPr marL="7388" marR="7388" marT="7388" marB="0"/>
                </a:tc>
                <a:tc>
                  <a:txBody>
                    <a:bodyPr/>
                    <a:lstStyle/>
                    <a:p>
                      <a:pPr algn="ctr" fontAlgn="ctr"/>
                      <a:r>
                        <a:rPr lang="ru-RU" sz="800" u="none" strike="noStrike" dirty="0">
                          <a:effectLst/>
                        </a:rPr>
                        <a:t>00010102010010000110</a:t>
                      </a:r>
                      <a:endParaRPr lang="ru-RU" sz="800" b="0" i="0" u="none" strike="noStrike" dirty="0">
                        <a:solidFill>
                          <a:srgbClr val="000000"/>
                        </a:solidFill>
                        <a:effectLst/>
                        <a:latin typeface="Times New Roman"/>
                      </a:endParaRPr>
                    </a:p>
                  </a:txBody>
                  <a:tcPr marL="7388" marR="7388" marT="7388" marB="0" anchor="ctr"/>
                </a:tc>
                <a:tc>
                  <a:txBody>
                    <a:bodyPr/>
                    <a:lstStyle/>
                    <a:p>
                      <a:pPr algn="r" fontAlgn="ctr"/>
                      <a:r>
                        <a:rPr lang="ru-RU" sz="800" u="none" strike="noStrike" dirty="0">
                          <a:effectLst/>
                        </a:rPr>
                        <a:t>769 496,1</a:t>
                      </a:r>
                      <a:endParaRPr lang="ru-RU" sz="800" b="1" i="0" u="none" strike="noStrike" dirty="0">
                        <a:solidFill>
                          <a:srgbClr val="000000"/>
                        </a:solidFill>
                        <a:effectLst/>
                        <a:latin typeface="Times New Roman"/>
                      </a:endParaRPr>
                    </a:p>
                  </a:txBody>
                  <a:tcPr marL="7388" marR="7388" marT="7388" marB="0" anchor="ctr"/>
                </a:tc>
                <a:tc>
                  <a:txBody>
                    <a:bodyPr/>
                    <a:lstStyle/>
                    <a:p>
                      <a:pPr algn="r" fontAlgn="ctr"/>
                      <a:r>
                        <a:rPr lang="ru-RU" sz="800" u="none" strike="noStrike" dirty="0">
                          <a:effectLst/>
                        </a:rPr>
                        <a:t>800 693,3</a:t>
                      </a:r>
                      <a:endParaRPr lang="ru-RU" sz="800" b="1" i="0" u="none" strike="noStrike" dirty="0">
                        <a:solidFill>
                          <a:srgbClr val="000000"/>
                        </a:solidFill>
                        <a:effectLst/>
                        <a:latin typeface="Times New Roman"/>
                      </a:endParaRPr>
                    </a:p>
                  </a:txBody>
                  <a:tcPr marL="7388" marR="7388" marT="7388" marB="0" anchor="ctr"/>
                </a:tc>
                <a:tc>
                  <a:txBody>
                    <a:bodyPr/>
                    <a:lstStyle/>
                    <a:p>
                      <a:pPr algn="r" fontAlgn="ctr"/>
                      <a:r>
                        <a:rPr lang="ru-RU" sz="800" u="none" strike="noStrike" dirty="0">
                          <a:effectLst/>
                        </a:rPr>
                        <a:t>-31 197,3</a:t>
                      </a:r>
                      <a:endParaRPr lang="ru-RU" sz="800" b="1" i="0" u="none" strike="noStrike" dirty="0">
                        <a:solidFill>
                          <a:srgbClr val="000000"/>
                        </a:solidFill>
                        <a:effectLst/>
                        <a:latin typeface="Times New Roman"/>
                      </a:endParaRPr>
                    </a:p>
                  </a:txBody>
                  <a:tcPr marL="7388" marR="7388" marT="7388" marB="0" anchor="ctr"/>
                </a:tc>
                <a:tc>
                  <a:txBody>
                    <a:bodyPr/>
                    <a:lstStyle/>
                    <a:p>
                      <a:pPr algn="ctr" fontAlgn="ctr"/>
                      <a:r>
                        <a:rPr lang="ru-RU" sz="800" u="none" strike="noStrike" dirty="0">
                          <a:effectLst/>
                        </a:rPr>
                        <a:t>104,1</a:t>
                      </a:r>
                      <a:endParaRPr lang="ru-RU" sz="800" b="1" i="0" u="none" strike="noStrike" dirty="0">
                        <a:solidFill>
                          <a:srgbClr val="000000"/>
                        </a:solidFill>
                        <a:effectLst/>
                        <a:latin typeface="Times New Roman"/>
                      </a:endParaRPr>
                    </a:p>
                  </a:txBody>
                  <a:tcPr marL="7388" marR="7388" marT="7388" marB="0" anchor="ctr"/>
                </a:tc>
              </a:tr>
              <a:tr h="677667">
                <a:tc>
                  <a:txBody>
                    <a:bodyPr/>
                    <a:lstStyle/>
                    <a:p>
                      <a:pPr algn="l" fontAlgn="t"/>
                      <a:r>
                        <a:rPr lang="ru-RU" sz="800" u="none" strike="noStrike" dirty="0">
                          <a:effectLst/>
                        </a:rPr>
                        <a:t>          Налог на доходы физических лиц с доходов, полученных от осуществления деятельности физическими лицами, зарегистрированными в качестве индивидуальных предпринимателей, нотариусов, занимающихся частной практикой, адвокатов, учредивших адвокатские кабинеты и других лиц, занимающихся частной практикой в соответствии со статьей 227 Налогового кодекса Российской Федерации</a:t>
                      </a:r>
                      <a:endParaRPr lang="ru-RU" sz="800" b="0" i="0" u="none" strike="noStrike" dirty="0">
                        <a:solidFill>
                          <a:srgbClr val="000000"/>
                        </a:solidFill>
                        <a:effectLst/>
                        <a:latin typeface="Times New Roman"/>
                      </a:endParaRPr>
                    </a:p>
                  </a:txBody>
                  <a:tcPr marL="7388" marR="7388" marT="7388" marB="0"/>
                </a:tc>
                <a:tc>
                  <a:txBody>
                    <a:bodyPr/>
                    <a:lstStyle/>
                    <a:p>
                      <a:pPr algn="ctr" fontAlgn="ctr"/>
                      <a:r>
                        <a:rPr lang="ru-RU" sz="800" u="none" strike="noStrike">
                          <a:effectLst/>
                        </a:rPr>
                        <a:t>00010102020010000110</a:t>
                      </a:r>
                      <a:endParaRPr lang="ru-RU" sz="800" b="0" i="0" u="none" strike="noStrike">
                        <a:solidFill>
                          <a:srgbClr val="000000"/>
                        </a:solidFill>
                        <a:effectLst/>
                        <a:latin typeface="Times New Roman"/>
                      </a:endParaRPr>
                    </a:p>
                  </a:txBody>
                  <a:tcPr marL="7388" marR="7388" marT="7388" marB="0" anchor="ctr"/>
                </a:tc>
                <a:tc>
                  <a:txBody>
                    <a:bodyPr/>
                    <a:lstStyle/>
                    <a:p>
                      <a:pPr algn="r" fontAlgn="ctr"/>
                      <a:r>
                        <a:rPr lang="ru-RU" sz="800" u="none" strike="noStrike">
                          <a:effectLst/>
                        </a:rPr>
                        <a:t>957,8</a:t>
                      </a:r>
                      <a:endParaRPr lang="ru-RU" sz="800" b="1" i="0" u="none" strike="noStrike">
                        <a:solidFill>
                          <a:srgbClr val="000000"/>
                        </a:solidFill>
                        <a:effectLst/>
                        <a:latin typeface="Times New Roman"/>
                      </a:endParaRPr>
                    </a:p>
                  </a:txBody>
                  <a:tcPr marL="7388" marR="7388" marT="7388" marB="0" anchor="ctr"/>
                </a:tc>
                <a:tc>
                  <a:txBody>
                    <a:bodyPr/>
                    <a:lstStyle/>
                    <a:p>
                      <a:pPr algn="r" fontAlgn="ctr"/>
                      <a:r>
                        <a:rPr lang="ru-RU" sz="800" u="none" strike="noStrike">
                          <a:effectLst/>
                        </a:rPr>
                        <a:t>550,2</a:t>
                      </a:r>
                      <a:endParaRPr lang="ru-RU" sz="800" b="1" i="0" u="none" strike="noStrike">
                        <a:solidFill>
                          <a:srgbClr val="000000"/>
                        </a:solidFill>
                        <a:effectLst/>
                        <a:latin typeface="Times New Roman"/>
                      </a:endParaRPr>
                    </a:p>
                  </a:txBody>
                  <a:tcPr marL="7388" marR="7388" marT="7388" marB="0" anchor="ctr"/>
                </a:tc>
                <a:tc>
                  <a:txBody>
                    <a:bodyPr/>
                    <a:lstStyle/>
                    <a:p>
                      <a:pPr algn="r" fontAlgn="ctr"/>
                      <a:r>
                        <a:rPr lang="ru-RU" sz="800" u="none" strike="noStrike">
                          <a:effectLst/>
                        </a:rPr>
                        <a:t>407,6</a:t>
                      </a:r>
                      <a:endParaRPr lang="ru-RU" sz="800" b="1" i="0" u="none" strike="noStrike">
                        <a:solidFill>
                          <a:srgbClr val="000000"/>
                        </a:solidFill>
                        <a:effectLst/>
                        <a:latin typeface="Times New Roman"/>
                      </a:endParaRPr>
                    </a:p>
                  </a:txBody>
                  <a:tcPr marL="7388" marR="7388" marT="7388" marB="0" anchor="ctr"/>
                </a:tc>
                <a:tc>
                  <a:txBody>
                    <a:bodyPr/>
                    <a:lstStyle/>
                    <a:p>
                      <a:pPr algn="ctr" fontAlgn="ctr"/>
                      <a:r>
                        <a:rPr lang="ru-RU" sz="800" u="none" strike="noStrike">
                          <a:effectLst/>
                        </a:rPr>
                        <a:t>57,4</a:t>
                      </a:r>
                      <a:endParaRPr lang="ru-RU" sz="800" b="1" i="0" u="none" strike="noStrike">
                        <a:solidFill>
                          <a:srgbClr val="000000"/>
                        </a:solidFill>
                        <a:effectLst/>
                        <a:latin typeface="Times New Roman"/>
                      </a:endParaRPr>
                    </a:p>
                  </a:txBody>
                  <a:tcPr marL="7388" marR="7388" marT="7388" marB="0" anchor="ctr"/>
                </a:tc>
              </a:tr>
              <a:tr h="298799">
                <a:tc>
                  <a:txBody>
                    <a:bodyPr/>
                    <a:lstStyle/>
                    <a:p>
                      <a:pPr algn="l" fontAlgn="t"/>
                      <a:r>
                        <a:rPr lang="ru-RU" sz="800" u="none" strike="noStrike" dirty="0">
                          <a:effectLst/>
                        </a:rPr>
                        <a:t>          Налог на доходы физических лиц с доходов, полученных физическими лицами в соответствии со статьей 228 Налогового Кодекса Российской Федерации</a:t>
                      </a:r>
                      <a:endParaRPr lang="ru-RU" sz="800" b="0" i="0" u="none" strike="noStrike" dirty="0">
                        <a:solidFill>
                          <a:srgbClr val="000000"/>
                        </a:solidFill>
                        <a:effectLst/>
                        <a:latin typeface="Times New Roman"/>
                      </a:endParaRPr>
                    </a:p>
                  </a:txBody>
                  <a:tcPr marL="7388" marR="7388" marT="7388" marB="0"/>
                </a:tc>
                <a:tc>
                  <a:txBody>
                    <a:bodyPr/>
                    <a:lstStyle/>
                    <a:p>
                      <a:pPr algn="ctr" fontAlgn="ctr"/>
                      <a:r>
                        <a:rPr lang="ru-RU" sz="800" u="none" strike="noStrike" dirty="0">
                          <a:effectLst/>
                        </a:rPr>
                        <a:t>00010102030010000110</a:t>
                      </a:r>
                      <a:endParaRPr lang="ru-RU" sz="800" b="0" i="0" u="none" strike="noStrike" dirty="0">
                        <a:solidFill>
                          <a:srgbClr val="000000"/>
                        </a:solidFill>
                        <a:effectLst/>
                        <a:latin typeface="Times New Roman"/>
                      </a:endParaRPr>
                    </a:p>
                  </a:txBody>
                  <a:tcPr marL="7388" marR="7388" marT="7388" marB="0" anchor="ctr"/>
                </a:tc>
                <a:tc>
                  <a:txBody>
                    <a:bodyPr/>
                    <a:lstStyle/>
                    <a:p>
                      <a:pPr algn="r" fontAlgn="ctr"/>
                      <a:r>
                        <a:rPr lang="ru-RU" sz="800" u="none" strike="noStrike">
                          <a:effectLst/>
                        </a:rPr>
                        <a:t>1 660,1</a:t>
                      </a:r>
                      <a:endParaRPr lang="ru-RU" sz="800" b="1" i="0" u="none" strike="noStrike">
                        <a:solidFill>
                          <a:srgbClr val="000000"/>
                        </a:solidFill>
                        <a:effectLst/>
                        <a:latin typeface="Times New Roman"/>
                      </a:endParaRPr>
                    </a:p>
                  </a:txBody>
                  <a:tcPr marL="7388" marR="7388" marT="7388" marB="0" anchor="ctr"/>
                </a:tc>
                <a:tc>
                  <a:txBody>
                    <a:bodyPr/>
                    <a:lstStyle/>
                    <a:p>
                      <a:pPr algn="r" fontAlgn="ctr"/>
                      <a:r>
                        <a:rPr lang="ru-RU" sz="800" u="none" strike="noStrike">
                          <a:effectLst/>
                        </a:rPr>
                        <a:t>1 756,5</a:t>
                      </a:r>
                      <a:endParaRPr lang="ru-RU" sz="800" b="1" i="0" u="none" strike="noStrike">
                        <a:solidFill>
                          <a:srgbClr val="000000"/>
                        </a:solidFill>
                        <a:effectLst/>
                        <a:latin typeface="Times New Roman"/>
                      </a:endParaRPr>
                    </a:p>
                  </a:txBody>
                  <a:tcPr marL="7388" marR="7388" marT="7388" marB="0" anchor="ctr"/>
                </a:tc>
                <a:tc>
                  <a:txBody>
                    <a:bodyPr/>
                    <a:lstStyle/>
                    <a:p>
                      <a:pPr algn="r" fontAlgn="ctr"/>
                      <a:r>
                        <a:rPr lang="ru-RU" sz="800" u="none" strike="noStrike">
                          <a:effectLst/>
                        </a:rPr>
                        <a:t>-96,3</a:t>
                      </a:r>
                      <a:endParaRPr lang="ru-RU" sz="800" b="1" i="0" u="none" strike="noStrike">
                        <a:solidFill>
                          <a:srgbClr val="000000"/>
                        </a:solidFill>
                        <a:effectLst/>
                        <a:latin typeface="Times New Roman"/>
                      </a:endParaRPr>
                    </a:p>
                  </a:txBody>
                  <a:tcPr marL="7388" marR="7388" marT="7388" marB="0" anchor="ctr"/>
                </a:tc>
                <a:tc>
                  <a:txBody>
                    <a:bodyPr/>
                    <a:lstStyle/>
                    <a:p>
                      <a:pPr algn="ctr" fontAlgn="ctr"/>
                      <a:r>
                        <a:rPr lang="ru-RU" sz="800" u="none" strike="noStrike">
                          <a:effectLst/>
                        </a:rPr>
                        <a:t>105,8</a:t>
                      </a:r>
                      <a:endParaRPr lang="ru-RU" sz="800" b="1" i="0" u="none" strike="noStrike">
                        <a:solidFill>
                          <a:srgbClr val="000000"/>
                        </a:solidFill>
                        <a:effectLst/>
                        <a:latin typeface="Times New Roman"/>
                      </a:endParaRPr>
                    </a:p>
                  </a:txBody>
                  <a:tcPr marL="7388" marR="7388" marT="7388" marB="0" anchor="ctr"/>
                </a:tc>
              </a:tr>
              <a:tr h="390122">
                <a:tc>
                  <a:txBody>
                    <a:bodyPr/>
                    <a:lstStyle/>
                    <a:p>
                      <a:pPr algn="l" fontAlgn="t"/>
                      <a:r>
                        <a:rPr lang="ru-RU" sz="800" u="none" strike="noStrike" dirty="0">
                          <a:effectLst/>
                        </a:rPr>
                        <a:t>          Налог на доходы физических лиц в виде фиксированных авансовых платежей с доходов, полученных физическими лицами, являющимися иностранными гражданами, осуществляющими трудовую деятельность по найму у физических лиц на основании патента в соответствии со статьей 227-1 Налогового кодекса Российской Федерации</a:t>
                      </a:r>
                      <a:endParaRPr lang="ru-RU" sz="800" b="0" i="0" u="none" strike="noStrike" dirty="0">
                        <a:solidFill>
                          <a:srgbClr val="000000"/>
                        </a:solidFill>
                        <a:effectLst/>
                        <a:latin typeface="Times New Roman"/>
                      </a:endParaRPr>
                    </a:p>
                  </a:txBody>
                  <a:tcPr marL="7388" marR="7388" marT="7388" marB="0"/>
                </a:tc>
                <a:tc>
                  <a:txBody>
                    <a:bodyPr/>
                    <a:lstStyle/>
                    <a:p>
                      <a:pPr algn="ctr" fontAlgn="ctr"/>
                      <a:r>
                        <a:rPr lang="ru-RU" sz="800" u="none" strike="noStrike">
                          <a:effectLst/>
                        </a:rPr>
                        <a:t>00010102040010000110</a:t>
                      </a:r>
                      <a:endParaRPr lang="ru-RU" sz="800" b="0" i="0" u="none" strike="noStrike">
                        <a:solidFill>
                          <a:srgbClr val="000000"/>
                        </a:solidFill>
                        <a:effectLst/>
                        <a:latin typeface="Times New Roman"/>
                      </a:endParaRPr>
                    </a:p>
                  </a:txBody>
                  <a:tcPr marL="7388" marR="7388" marT="7388" marB="0" anchor="ctr"/>
                </a:tc>
                <a:tc>
                  <a:txBody>
                    <a:bodyPr/>
                    <a:lstStyle/>
                    <a:p>
                      <a:pPr algn="r" fontAlgn="ctr"/>
                      <a:r>
                        <a:rPr lang="ru-RU" sz="800" u="none" strike="noStrike">
                          <a:effectLst/>
                        </a:rPr>
                        <a:t>17,0</a:t>
                      </a:r>
                      <a:endParaRPr lang="ru-RU" sz="800" b="1" i="0" u="none" strike="noStrike">
                        <a:solidFill>
                          <a:srgbClr val="000000"/>
                        </a:solidFill>
                        <a:effectLst/>
                        <a:latin typeface="Times New Roman"/>
                      </a:endParaRPr>
                    </a:p>
                  </a:txBody>
                  <a:tcPr marL="7388" marR="7388" marT="7388" marB="0" anchor="ctr"/>
                </a:tc>
                <a:tc>
                  <a:txBody>
                    <a:bodyPr/>
                    <a:lstStyle/>
                    <a:p>
                      <a:pPr algn="r" fontAlgn="ctr"/>
                      <a:r>
                        <a:rPr lang="ru-RU" sz="800" u="none" strike="noStrike">
                          <a:effectLst/>
                        </a:rPr>
                        <a:t>0,5</a:t>
                      </a:r>
                      <a:endParaRPr lang="ru-RU" sz="800" b="1" i="0" u="none" strike="noStrike">
                        <a:solidFill>
                          <a:srgbClr val="000000"/>
                        </a:solidFill>
                        <a:effectLst/>
                        <a:latin typeface="Times New Roman"/>
                      </a:endParaRPr>
                    </a:p>
                  </a:txBody>
                  <a:tcPr marL="7388" marR="7388" marT="7388" marB="0" anchor="ctr"/>
                </a:tc>
                <a:tc>
                  <a:txBody>
                    <a:bodyPr/>
                    <a:lstStyle/>
                    <a:p>
                      <a:pPr algn="r" fontAlgn="ctr"/>
                      <a:r>
                        <a:rPr lang="ru-RU" sz="800" u="none" strike="noStrike">
                          <a:effectLst/>
                        </a:rPr>
                        <a:t>16,4</a:t>
                      </a:r>
                      <a:endParaRPr lang="ru-RU" sz="800" b="1" i="0" u="none" strike="noStrike">
                        <a:solidFill>
                          <a:srgbClr val="000000"/>
                        </a:solidFill>
                        <a:effectLst/>
                        <a:latin typeface="Times New Roman"/>
                      </a:endParaRPr>
                    </a:p>
                  </a:txBody>
                  <a:tcPr marL="7388" marR="7388" marT="7388" marB="0" anchor="ctr"/>
                </a:tc>
                <a:tc>
                  <a:txBody>
                    <a:bodyPr/>
                    <a:lstStyle/>
                    <a:p>
                      <a:pPr algn="ctr" fontAlgn="ctr"/>
                      <a:r>
                        <a:rPr lang="ru-RU" sz="800" u="none" strike="noStrike" dirty="0">
                          <a:effectLst/>
                        </a:rPr>
                        <a:t>3,2</a:t>
                      </a:r>
                      <a:endParaRPr lang="ru-RU" sz="800" b="1" i="0" u="none" strike="noStrike" dirty="0">
                        <a:solidFill>
                          <a:srgbClr val="000000"/>
                        </a:solidFill>
                        <a:effectLst/>
                        <a:latin typeface="Times New Roman"/>
                      </a:endParaRPr>
                    </a:p>
                  </a:txBody>
                  <a:tcPr marL="7388" marR="7388" marT="7388" marB="0" anchor="ctr"/>
                </a:tc>
              </a:tr>
            </a:tbl>
          </a:graphicData>
        </a:graphic>
      </p:graphicFrame>
    </p:spTree>
    <p:extLst>
      <p:ext uri="{BB962C8B-B14F-4D97-AF65-F5344CB8AC3E}">
        <p14:creationId xmlns:p14="http://schemas.microsoft.com/office/powerpoint/2010/main" val="22750541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1600" y="631483"/>
            <a:ext cx="7128792"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ru-RU" dirty="0" smtClean="0">
                <a:solidFill>
                  <a:srgbClr val="000000"/>
                </a:solidFill>
                <a:latin typeface="Times New Roman" pitchFamily="18" charset="0"/>
                <a:cs typeface="Times New Roman" pitchFamily="18" charset="0"/>
              </a:rPr>
              <a:t>Налоги на товары (работы, услуги), реализуемые на территории Российской </a:t>
            </a:r>
            <a:r>
              <a:rPr lang="ru-RU" dirty="0">
                <a:solidFill>
                  <a:srgbClr val="000000"/>
                </a:solidFill>
                <a:latin typeface="Times New Roman" pitchFamily="18" charset="0"/>
                <a:cs typeface="Times New Roman" pitchFamily="18" charset="0"/>
              </a:rPr>
              <a:t>Ф</a:t>
            </a:r>
            <a:r>
              <a:rPr lang="ru-RU" dirty="0" smtClean="0">
                <a:solidFill>
                  <a:srgbClr val="000000"/>
                </a:solidFill>
                <a:latin typeface="Times New Roman" pitchFamily="18" charset="0"/>
                <a:cs typeface="Times New Roman" pitchFamily="18" charset="0"/>
              </a:rPr>
              <a:t>едерации</a:t>
            </a:r>
            <a:r>
              <a:rPr lang="ru-RU" dirty="0" smtClean="0">
                <a:latin typeface="Times New Roman" pitchFamily="18" charset="0"/>
                <a:cs typeface="Times New Roman" pitchFamily="18" charset="0"/>
              </a:rPr>
              <a:t> </a:t>
            </a:r>
            <a:endParaRPr lang="ru-RU" dirty="0">
              <a:latin typeface="Times New Roman" pitchFamily="18" charset="0"/>
              <a:cs typeface="Times New Roman" pitchFamily="18" charset="0"/>
            </a:endParaRPr>
          </a:p>
        </p:txBody>
      </p:sp>
      <p:graphicFrame>
        <p:nvGraphicFramePr>
          <p:cNvPr id="3" name="Диаграмма 2"/>
          <p:cNvGraphicFramePr/>
          <p:nvPr>
            <p:extLst>
              <p:ext uri="{D42A27DB-BD31-4B8C-83A1-F6EECF244321}">
                <p14:modId xmlns:p14="http://schemas.microsoft.com/office/powerpoint/2010/main" val="759577193"/>
              </p:ext>
            </p:extLst>
          </p:nvPr>
        </p:nvGraphicFramePr>
        <p:xfrm>
          <a:off x="971600" y="1412776"/>
          <a:ext cx="3396208" cy="1944216"/>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4932040" y="1916832"/>
            <a:ext cx="3384376" cy="861774"/>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ru-RU" sz="1000" b="1" dirty="0" smtClean="0">
                <a:latin typeface="Times New Roman" pitchFamily="18" charset="0"/>
                <a:cs typeface="Times New Roman" pitchFamily="18" charset="0"/>
              </a:rPr>
              <a:t>Причины отклонения от плановых показателей:</a:t>
            </a:r>
          </a:p>
          <a:p>
            <a:pPr marL="171450" indent="-171450">
              <a:buFontTx/>
              <a:buChar char="-"/>
            </a:pPr>
            <a:r>
              <a:rPr lang="ru-RU" sz="1000" dirty="0" smtClean="0">
                <a:latin typeface="Times New Roman" pitchFamily="18" charset="0"/>
                <a:cs typeface="Times New Roman" pitchFamily="18" charset="0"/>
              </a:rPr>
              <a:t>Уменьшение количества плательщиков, производящих уплату акцизов на дизтопливо;</a:t>
            </a:r>
          </a:p>
          <a:p>
            <a:pPr marL="171450" indent="-171450">
              <a:buFontTx/>
              <a:buChar char="-"/>
            </a:pPr>
            <a:r>
              <a:rPr lang="ru-RU" sz="1000" dirty="0" smtClean="0">
                <a:latin typeface="Times New Roman" pitchFamily="18" charset="0"/>
                <a:cs typeface="Times New Roman" pitchFamily="18" charset="0"/>
              </a:rPr>
              <a:t>Возврат средств связи с излишне уплаченными суммами акцизов на прямогонный бензин</a:t>
            </a:r>
            <a:endParaRPr lang="ru-RU" dirty="0"/>
          </a:p>
        </p:txBody>
      </p:sp>
      <p:graphicFrame>
        <p:nvGraphicFramePr>
          <p:cNvPr id="6" name="Таблица 5"/>
          <p:cNvGraphicFramePr>
            <a:graphicFrameLocks noGrp="1"/>
          </p:cNvGraphicFramePr>
          <p:nvPr>
            <p:extLst>
              <p:ext uri="{D42A27DB-BD31-4B8C-83A1-F6EECF244321}">
                <p14:modId xmlns:p14="http://schemas.microsoft.com/office/powerpoint/2010/main" val="3269753661"/>
              </p:ext>
            </p:extLst>
          </p:nvPr>
        </p:nvGraphicFramePr>
        <p:xfrm>
          <a:off x="899591" y="3284984"/>
          <a:ext cx="7416825" cy="2667257"/>
        </p:xfrm>
        <a:graphic>
          <a:graphicData uri="http://schemas.openxmlformats.org/drawingml/2006/table">
            <a:tbl>
              <a:tblPr>
                <a:effectLst>
                  <a:innerShdw blurRad="63500" dist="50800" dir="16200000">
                    <a:prstClr val="black">
                      <a:alpha val="50000"/>
                    </a:prstClr>
                  </a:innerShdw>
                </a:effectLst>
                <a:tableStyleId>{5C22544A-7EE6-4342-B048-85BDC9FD1C3A}</a:tableStyleId>
              </a:tblPr>
              <a:tblGrid>
                <a:gridCol w="3528393"/>
                <a:gridCol w="1152128"/>
                <a:gridCol w="648072"/>
                <a:gridCol w="648072"/>
                <a:gridCol w="648072"/>
                <a:gridCol w="792088"/>
              </a:tblGrid>
              <a:tr h="138670">
                <a:tc rowSpan="2">
                  <a:txBody>
                    <a:bodyPr/>
                    <a:lstStyle/>
                    <a:p>
                      <a:pPr algn="ctr" fontAlgn="ctr"/>
                      <a:r>
                        <a:rPr lang="ru-RU" sz="800" b="1" u="none" strike="noStrike" dirty="0">
                          <a:effectLst/>
                        </a:rPr>
                        <a:t>Наименование показателя</a:t>
                      </a:r>
                      <a:endParaRPr lang="ru-RU" sz="800" b="1" i="0" u="none" strike="noStrike" dirty="0">
                        <a:solidFill>
                          <a:srgbClr val="000000"/>
                        </a:solidFill>
                        <a:effectLst/>
                        <a:latin typeface="Times New Roman"/>
                      </a:endParaRPr>
                    </a:p>
                  </a:txBody>
                  <a:tcPr marL="4118" marR="4118" marT="4118" marB="0" anchor="ctr"/>
                </a:tc>
                <a:tc rowSpan="2">
                  <a:txBody>
                    <a:bodyPr/>
                    <a:lstStyle/>
                    <a:p>
                      <a:pPr algn="ctr" fontAlgn="ctr"/>
                      <a:r>
                        <a:rPr lang="ru-RU" sz="800" b="1" u="none" strike="noStrike" dirty="0">
                          <a:effectLst/>
                        </a:rPr>
                        <a:t>Код</a:t>
                      </a:r>
                      <a:endParaRPr lang="ru-RU" sz="800" b="1" i="0" u="none" strike="noStrike" dirty="0">
                        <a:solidFill>
                          <a:srgbClr val="000000"/>
                        </a:solidFill>
                        <a:effectLst/>
                        <a:latin typeface="Times New Roman"/>
                      </a:endParaRPr>
                    </a:p>
                  </a:txBody>
                  <a:tcPr marL="4118" marR="4118" marT="4118" marB="0" anchor="ctr"/>
                </a:tc>
                <a:tc rowSpan="2">
                  <a:txBody>
                    <a:bodyPr/>
                    <a:lstStyle/>
                    <a:p>
                      <a:pPr algn="ctr" fontAlgn="ctr"/>
                      <a:r>
                        <a:rPr lang="ru-RU" sz="800" b="1" u="none" strike="noStrike" dirty="0">
                          <a:effectLst/>
                        </a:rPr>
                        <a:t>Уточненный план на год</a:t>
                      </a:r>
                      <a:endParaRPr lang="ru-RU" sz="800" b="1" i="0" u="none" strike="noStrike" dirty="0">
                        <a:solidFill>
                          <a:srgbClr val="000000"/>
                        </a:solidFill>
                        <a:effectLst/>
                        <a:latin typeface="Times New Roman"/>
                      </a:endParaRPr>
                    </a:p>
                  </a:txBody>
                  <a:tcPr marL="4118" marR="4118" marT="4118" marB="0" anchor="ctr"/>
                </a:tc>
                <a:tc>
                  <a:txBody>
                    <a:bodyPr/>
                    <a:lstStyle/>
                    <a:p>
                      <a:pPr algn="ctr" fontAlgn="ctr"/>
                      <a:r>
                        <a:rPr lang="ru-RU" sz="800" b="1" u="none" strike="noStrike">
                          <a:effectLst/>
                        </a:rPr>
                        <a:t>Исполнено</a:t>
                      </a:r>
                      <a:endParaRPr lang="ru-RU" sz="800" b="1" i="0" u="none" strike="noStrike">
                        <a:solidFill>
                          <a:srgbClr val="000000"/>
                        </a:solidFill>
                        <a:effectLst/>
                        <a:latin typeface="Times New Roman"/>
                      </a:endParaRPr>
                    </a:p>
                  </a:txBody>
                  <a:tcPr marL="4118" marR="4118" marT="4118" marB="0" anchor="ctr"/>
                </a:tc>
                <a:tc gridSpan="2">
                  <a:txBody>
                    <a:bodyPr/>
                    <a:lstStyle/>
                    <a:p>
                      <a:pPr algn="ctr" fontAlgn="ctr"/>
                      <a:r>
                        <a:rPr lang="ru-RU" sz="800" b="1" u="none" strike="noStrike">
                          <a:effectLst/>
                        </a:rPr>
                        <a:t>Расхождение с начала года</a:t>
                      </a:r>
                      <a:endParaRPr lang="ru-RU" sz="800" b="1" i="0" u="none" strike="noStrike">
                        <a:solidFill>
                          <a:srgbClr val="000000"/>
                        </a:solidFill>
                        <a:effectLst/>
                        <a:latin typeface="Times New Roman"/>
                      </a:endParaRPr>
                    </a:p>
                  </a:txBody>
                  <a:tcPr marL="4118" marR="4118" marT="4118" marB="0" anchor="ctr"/>
                </a:tc>
                <a:tc hMerge="1">
                  <a:txBody>
                    <a:bodyPr/>
                    <a:lstStyle/>
                    <a:p>
                      <a:endParaRPr lang="ru-RU"/>
                    </a:p>
                  </a:txBody>
                  <a:tcPr/>
                </a:tc>
              </a:tr>
              <a:tr h="146826">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800" b="1" u="none" strike="noStrike" dirty="0">
                          <a:effectLst/>
                        </a:rPr>
                        <a:t>Итого</a:t>
                      </a:r>
                      <a:endParaRPr lang="ru-RU" sz="800" b="1" i="0" u="none" strike="noStrike" dirty="0">
                        <a:solidFill>
                          <a:srgbClr val="000000"/>
                        </a:solidFill>
                        <a:effectLst/>
                        <a:latin typeface="Times New Roman"/>
                      </a:endParaRPr>
                    </a:p>
                  </a:txBody>
                  <a:tcPr marL="4118" marR="4118" marT="4118" marB="0" anchor="ctr"/>
                </a:tc>
                <a:tc>
                  <a:txBody>
                    <a:bodyPr/>
                    <a:lstStyle/>
                    <a:p>
                      <a:pPr algn="ctr" fontAlgn="ctr"/>
                      <a:r>
                        <a:rPr lang="ru-RU" sz="800" b="1" u="none" strike="noStrike" dirty="0">
                          <a:effectLst/>
                        </a:rPr>
                        <a:t>Сумма</a:t>
                      </a:r>
                      <a:endParaRPr lang="ru-RU" sz="800" b="1" i="0" u="none" strike="noStrike" dirty="0">
                        <a:solidFill>
                          <a:srgbClr val="000000"/>
                        </a:solidFill>
                        <a:effectLst/>
                        <a:latin typeface="Times New Roman"/>
                      </a:endParaRPr>
                    </a:p>
                  </a:txBody>
                  <a:tcPr marL="4118" marR="4118" marT="4118" marB="0" anchor="ctr"/>
                </a:tc>
                <a:tc>
                  <a:txBody>
                    <a:bodyPr/>
                    <a:lstStyle/>
                    <a:p>
                      <a:pPr algn="ctr" fontAlgn="ctr"/>
                      <a:r>
                        <a:rPr lang="ru-RU" sz="800" b="1" u="none" strike="noStrike" dirty="0">
                          <a:effectLst/>
                        </a:rPr>
                        <a:t>% исполнения</a:t>
                      </a:r>
                      <a:endParaRPr lang="ru-RU" sz="800" b="1" i="0" u="none" strike="noStrike" dirty="0">
                        <a:solidFill>
                          <a:srgbClr val="000000"/>
                        </a:solidFill>
                        <a:effectLst/>
                        <a:latin typeface="Times New Roman"/>
                      </a:endParaRPr>
                    </a:p>
                  </a:txBody>
                  <a:tcPr marL="4118" marR="4118" marT="4118" marB="0" anchor="ctr"/>
                </a:tc>
              </a:tr>
              <a:tr h="208004">
                <a:tc>
                  <a:txBody>
                    <a:bodyPr/>
                    <a:lstStyle/>
                    <a:p>
                      <a:pPr algn="l" fontAlgn="t"/>
                      <a:r>
                        <a:rPr lang="ru-RU" sz="800" b="1" u="none" strike="noStrike" dirty="0">
                          <a:effectLst/>
                        </a:rPr>
                        <a:t>        НАЛОГИ НА ТОВАРЫ (РАБОТЫ, УСЛУГИ), РЕАЛИЗУЕМЫЕ НА ТЕРРИТОРИИ РОССИЙСКОЙ ФЕДЕРАЦИИ</a:t>
                      </a:r>
                      <a:endParaRPr lang="ru-RU" sz="800" b="1" i="0" u="none" strike="noStrike" dirty="0">
                        <a:solidFill>
                          <a:srgbClr val="000000"/>
                        </a:solidFill>
                        <a:effectLst/>
                        <a:latin typeface="Times New Roman"/>
                      </a:endParaRPr>
                    </a:p>
                  </a:txBody>
                  <a:tcPr marL="4118" marR="4118" marT="4118" marB="0"/>
                </a:tc>
                <a:tc>
                  <a:txBody>
                    <a:bodyPr/>
                    <a:lstStyle/>
                    <a:p>
                      <a:pPr algn="ctr" fontAlgn="ctr"/>
                      <a:r>
                        <a:rPr lang="ru-RU" sz="800" b="1" u="none" strike="noStrike" dirty="0">
                          <a:effectLst/>
                        </a:rPr>
                        <a:t>00010300000000000000</a:t>
                      </a:r>
                      <a:endParaRPr lang="ru-RU" sz="800" b="1" i="0" u="none" strike="noStrike" dirty="0">
                        <a:solidFill>
                          <a:srgbClr val="000000"/>
                        </a:solidFill>
                        <a:effectLst/>
                        <a:latin typeface="Times New Roman"/>
                      </a:endParaRPr>
                    </a:p>
                  </a:txBody>
                  <a:tcPr marL="4118" marR="4118" marT="4118" marB="0" anchor="ctr"/>
                </a:tc>
                <a:tc>
                  <a:txBody>
                    <a:bodyPr/>
                    <a:lstStyle/>
                    <a:p>
                      <a:pPr algn="r" fontAlgn="ctr"/>
                      <a:r>
                        <a:rPr lang="ru-RU" sz="800" b="1" u="none" strike="noStrike" dirty="0">
                          <a:effectLst/>
                        </a:rPr>
                        <a:t>10 543,0</a:t>
                      </a:r>
                      <a:endParaRPr lang="ru-RU" sz="800" b="1" i="0" u="none" strike="noStrike" dirty="0">
                        <a:solidFill>
                          <a:srgbClr val="000000"/>
                        </a:solidFill>
                        <a:effectLst/>
                        <a:latin typeface="Times New Roman"/>
                      </a:endParaRPr>
                    </a:p>
                  </a:txBody>
                  <a:tcPr marL="4118" marR="4118" marT="4118" marB="0" anchor="ctr"/>
                </a:tc>
                <a:tc>
                  <a:txBody>
                    <a:bodyPr/>
                    <a:lstStyle/>
                    <a:p>
                      <a:pPr algn="r" fontAlgn="ctr"/>
                      <a:r>
                        <a:rPr lang="ru-RU" sz="800" b="1" u="none" strike="noStrike" dirty="0">
                          <a:effectLst/>
                        </a:rPr>
                        <a:t>10 546,9</a:t>
                      </a:r>
                      <a:endParaRPr lang="ru-RU" sz="800" b="1" i="0" u="none" strike="noStrike" dirty="0">
                        <a:solidFill>
                          <a:srgbClr val="000000"/>
                        </a:solidFill>
                        <a:effectLst/>
                        <a:latin typeface="Times New Roman"/>
                      </a:endParaRPr>
                    </a:p>
                  </a:txBody>
                  <a:tcPr marL="4118" marR="4118" marT="4118" marB="0" anchor="ctr"/>
                </a:tc>
                <a:tc>
                  <a:txBody>
                    <a:bodyPr/>
                    <a:lstStyle/>
                    <a:p>
                      <a:pPr algn="r" fontAlgn="ctr"/>
                      <a:r>
                        <a:rPr lang="ru-RU" sz="800" b="1" u="none" strike="noStrike" dirty="0">
                          <a:effectLst/>
                        </a:rPr>
                        <a:t>-3,9</a:t>
                      </a:r>
                      <a:endParaRPr lang="ru-RU" sz="800" b="1" i="0" u="none" strike="noStrike" dirty="0">
                        <a:solidFill>
                          <a:srgbClr val="000000"/>
                        </a:solidFill>
                        <a:effectLst/>
                        <a:latin typeface="Times New Roman"/>
                      </a:endParaRPr>
                    </a:p>
                  </a:txBody>
                  <a:tcPr marL="4118" marR="4118" marT="4118" marB="0" anchor="ctr"/>
                </a:tc>
                <a:tc>
                  <a:txBody>
                    <a:bodyPr/>
                    <a:lstStyle/>
                    <a:p>
                      <a:pPr algn="ctr" fontAlgn="ctr"/>
                      <a:r>
                        <a:rPr lang="ru-RU" sz="800" b="1" u="none" strike="noStrike" dirty="0">
                          <a:effectLst/>
                        </a:rPr>
                        <a:t>100,0</a:t>
                      </a:r>
                      <a:endParaRPr lang="ru-RU" sz="800" b="1" i="0" u="none" strike="noStrike" dirty="0">
                        <a:solidFill>
                          <a:srgbClr val="000000"/>
                        </a:solidFill>
                        <a:effectLst/>
                        <a:latin typeface="Times New Roman"/>
                      </a:endParaRPr>
                    </a:p>
                  </a:txBody>
                  <a:tcPr marL="4118" marR="4118" marT="4118" marB="0" anchor="ctr"/>
                </a:tc>
              </a:tr>
              <a:tr h="506695">
                <a:tc>
                  <a:txBody>
                    <a:bodyPr/>
                    <a:lstStyle/>
                    <a:p>
                      <a:pPr algn="l" fontAlgn="t"/>
                      <a:r>
                        <a:rPr lang="ru-RU" sz="800" u="none" strike="noStrike" dirty="0">
                          <a:effectLst/>
                        </a:rPr>
                        <a:t>          Доходы от уплаты акцизов на дизельное топливо, подлежащие распределению между бюджетами субъектов Российской Федерации и местными бюджетами с учетом установленных дифференцированных нормативов отчислений в местные бюджеты</a:t>
                      </a:r>
                      <a:endParaRPr lang="ru-RU" sz="800" b="0" i="0" u="none" strike="noStrike" dirty="0">
                        <a:solidFill>
                          <a:srgbClr val="000000"/>
                        </a:solidFill>
                        <a:effectLst/>
                        <a:latin typeface="Times New Roman"/>
                      </a:endParaRPr>
                    </a:p>
                  </a:txBody>
                  <a:tcPr marL="4118" marR="4118" marT="4118" marB="0"/>
                </a:tc>
                <a:tc>
                  <a:txBody>
                    <a:bodyPr/>
                    <a:lstStyle/>
                    <a:p>
                      <a:pPr algn="ctr" fontAlgn="ctr"/>
                      <a:r>
                        <a:rPr lang="ru-RU" sz="800" u="none" strike="noStrike" dirty="0">
                          <a:effectLst/>
                        </a:rPr>
                        <a:t>00010302230010000110</a:t>
                      </a:r>
                      <a:endParaRPr lang="ru-RU" sz="800" b="0" i="0" u="none" strike="noStrike" dirty="0">
                        <a:solidFill>
                          <a:srgbClr val="000000"/>
                        </a:solidFill>
                        <a:effectLst/>
                        <a:latin typeface="Times New Roman"/>
                      </a:endParaRPr>
                    </a:p>
                  </a:txBody>
                  <a:tcPr marL="4118" marR="4118" marT="4118" marB="0" anchor="ctr"/>
                </a:tc>
                <a:tc>
                  <a:txBody>
                    <a:bodyPr/>
                    <a:lstStyle/>
                    <a:p>
                      <a:pPr algn="r" fontAlgn="ctr"/>
                      <a:r>
                        <a:rPr lang="ru-RU" sz="800" u="none" strike="noStrike" dirty="0">
                          <a:effectLst/>
                        </a:rPr>
                        <a:t>3 898,7</a:t>
                      </a:r>
                      <a:endParaRPr lang="ru-RU" sz="800" b="1" i="0" u="none" strike="noStrike" dirty="0">
                        <a:solidFill>
                          <a:srgbClr val="000000"/>
                        </a:solidFill>
                        <a:effectLst/>
                        <a:latin typeface="Times New Roman"/>
                      </a:endParaRPr>
                    </a:p>
                  </a:txBody>
                  <a:tcPr marL="4118" marR="4118" marT="4118" marB="0" anchor="ctr"/>
                </a:tc>
                <a:tc>
                  <a:txBody>
                    <a:bodyPr/>
                    <a:lstStyle/>
                    <a:p>
                      <a:pPr algn="r" fontAlgn="ctr"/>
                      <a:r>
                        <a:rPr lang="ru-RU" sz="800" u="none" strike="noStrike">
                          <a:effectLst/>
                        </a:rPr>
                        <a:t>3 676,7</a:t>
                      </a:r>
                      <a:endParaRPr lang="ru-RU" sz="800" b="1" i="0" u="none" strike="noStrike">
                        <a:solidFill>
                          <a:srgbClr val="000000"/>
                        </a:solidFill>
                        <a:effectLst/>
                        <a:latin typeface="Times New Roman"/>
                      </a:endParaRPr>
                    </a:p>
                  </a:txBody>
                  <a:tcPr marL="4118" marR="4118" marT="4118" marB="0" anchor="ctr"/>
                </a:tc>
                <a:tc>
                  <a:txBody>
                    <a:bodyPr/>
                    <a:lstStyle/>
                    <a:p>
                      <a:pPr algn="r" fontAlgn="ctr"/>
                      <a:r>
                        <a:rPr lang="ru-RU" sz="800" u="none" strike="noStrike">
                          <a:effectLst/>
                        </a:rPr>
                        <a:t>222,0</a:t>
                      </a:r>
                      <a:endParaRPr lang="ru-RU" sz="800" b="1" i="0" u="none" strike="noStrike">
                        <a:solidFill>
                          <a:srgbClr val="000000"/>
                        </a:solidFill>
                        <a:effectLst/>
                        <a:latin typeface="Times New Roman"/>
                      </a:endParaRPr>
                    </a:p>
                  </a:txBody>
                  <a:tcPr marL="4118" marR="4118" marT="4118" marB="0" anchor="ctr"/>
                </a:tc>
                <a:tc>
                  <a:txBody>
                    <a:bodyPr/>
                    <a:lstStyle/>
                    <a:p>
                      <a:pPr algn="ctr" fontAlgn="ctr"/>
                      <a:r>
                        <a:rPr lang="ru-RU" sz="800" u="none" strike="noStrike" dirty="0">
                          <a:effectLst/>
                        </a:rPr>
                        <a:t>94,3</a:t>
                      </a:r>
                      <a:endParaRPr lang="ru-RU" sz="800" b="1" i="0" u="none" strike="noStrike" dirty="0">
                        <a:solidFill>
                          <a:srgbClr val="000000"/>
                        </a:solidFill>
                        <a:effectLst/>
                        <a:latin typeface="Times New Roman"/>
                      </a:endParaRPr>
                    </a:p>
                  </a:txBody>
                  <a:tcPr marL="4118" marR="4118" marT="4118" marB="0" anchor="ctr"/>
                </a:tc>
              </a:tr>
              <a:tr h="506695">
                <a:tc>
                  <a:txBody>
                    <a:bodyPr/>
                    <a:lstStyle/>
                    <a:p>
                      <a:pPr algn="l" fontAlgn="t"/>
                      <a:r>
                        <a:rPr lang="ru-RU" sz="800" u="none" strike="noStrike" dirty="0">
                          <a:effectLst/>
                        </a:rPr>
                        <a:t>          Доходы от уплаты акцизов на моторные масла для дизельных и (или) карбюраторных (инжекторных) двигателей, подлежащие распределению между бюджетами субъектов Российской Федерации и местными бюджетами с учетом установленных дифференцированных нормативов отчислений в местные бюджеты</a:t>
                      </a:r>
                      <a:endParaRPr lang="ru-RU" sz="800" b="0" i="0" u="none" strike="noStrike" dirty="0">
                        <a:solidFill>
                          <a:srgbClr val="000000"/>
                        </a:solidFill>
                        <a:effectLst/>
                        <a:latin typeface="Times New Roman"/>
                      </a:endParaRPr>
                    </a:p>
                  </a:txBody>
                  <a:tcPr marL="4118" marR="4118" marT="4118" marB="0"/>
                </a:tc>
                <a:tc>
                  <a:txBody>
                    <a:bodyPr/>
                    <a:lstStyle/>
                    <a:p>
                      <a:pPr algn="ctr" fontAlgn="ctr"/>
                      <a:r>
                        <a:rPr lang="ru-RU" sz="800" u="none" strike="noStrike" dirty="0">
                          <a:effectLst/>
                        </a:rPr>
                        <a:t>00010302240010000110</a:t>
                      </a:r>
                      <a:endParaRPr lang="ru-RU" sz="800" b="0" i="0" u="none" strike="noStrike" dirty="0">
                        <a:solidFill>
                          <a:srgbClr val="000000"/>
                        </a:solidFill>
                        <a:effectLst/>
                        <a:latin typeface="Times New Roman"/>
                      </a:endParaRPr>
                    </a:p>
                  </a:txBody>
                  <a:tcPr marL="4118" marR="4118" marT="4118" marB="0" anchor="ctr"/>
                </a:tc>
                <a:tc>
                  <a:txBody>
                    <a:bodyPr/>
                    <a:lstStyle/>
                    <a:p>
                      <a:pPr algn="r" fontAlgn="ctr"/>
                      <a:r>
                        <a:rPr lang="ru-RU" sz="800" u="none" strike="noStrike" dirty="0">
                          <a:effectLst/>
                        </a:rPr>
                        <a:t>83,4</a:t>
                      </a:r>
                      <a:endParaRPr lang="ru-RU" sz="800" b="1" i="0" u="none" strike="noStrike" dirty="0">
                        <a:solidFill>
                          <a:srgbClr val="000000"/>
                        </a:solidFill>
                        <a:effectLst/>
                        <a:latin typeface="Times New Roman"/>
                      </a:endParaRPr>
                    </a:p>
                  </a:txBody>
                  <a:tcPr marL="4118" marR="4118" marT="4118" marB="0" anchor="ctr"/>
                </a:tc>
                <a:tc>
                  <a:txBody>
                    <a:bodyPr/>
                    <a:lstStyle/>
                    <a:p>
                      <a:pPr algn="r" fontAlgn="ctr"/>
                      <a:r>
                        <a:rPr lang="ru-RU" sz="800" u="none" strike="noStrike" dirty="0">
                          <a:effectLst/>
                        </a:rPr>
                        <a:t>99,6</a:t>
                      </a:r>
                      <a:endParaRPr lang="ru-RU" sz="800" b="1" i="0" u="none" strike="noStrike" dirty="0">
                        <a:solidFill>
                          <a:srgbClr val="000000"/>
                        </a:solidFill>
                        <a:effectLst/>
                        <a:latin typeface="Times New Roman"/>
                      </a:endParaRPr>
                    </a:p>
                  </a:txBody>
                  <a:tcPr marL="4118" marR="4118" marT="4118" marB="0" anchor="ctr"/>
                </a:tc>
                <a:tc>
                  <a:txBody>
                    <a:bodyPr/>
                    <a:lstStyle/>
                    <a:p>
                      <a:pPr algn="r" fontAlgn="ctr"/>
                      <a:r>
                        <a:rPr lang="ru-RU" sz="800" u="none" strike="noStrike">
                          <a:effectLst/>
                        </a:rPr>
                        <a:t>-16,2</a:t>
                      </a:r>
                      <a:endParaRPr lang="ru-RU" sz="800" b="1" i="0" u="none" strike="noStrike">
                        <a:solidFill>
                          <a:srgbClr val="000000"/>
                        </a:solidFill>
                        <a:effectLst/>
                        <a:latin typeface="Times New Roman"/>
                      </a:endParaRPr>
                    </a:p>
                  </a:txBody>
                  <a:tcPr marL="4118" marR="4118" marT="4118" marB="0" anchor="ctr"/>
                </a:tc>
                <a:tc>
                  <a:txBody>
                    <a:bodyPr/>
                    <a:lstStyle/>
                    <a:p>
                      <a:pPr algn="ctr" fontAlgn="ctr"/>
                      <a:r>
                        <a:rPr lang="ru-RU" sz="800" u="none" strike="noStrike" dirty="0">
                          <a:effectLst/>
                        </a:rPr>
                        <a:t>119,4</a:t>
                      </a:r>
                      <a:endParaRPr lang="ru-RU" sz="800" b="1" i="0" u="none" strike="noStrike" dirty="0">
                        <a:solidFill>
                          <a:srgbClr val="000000"/>
                        </a:solidFill>
                        <a:effectLst/>
                        <a:latin typeface="Times New Roman"/>
                      </a:endParaRPr>
                    </a:p>
                  </a:txBody>
                  <a:tcPr marL="4118" marR="4118" marT="4118" marB="0" anchor="ctr"/>
                </a:tc>
              </a:tr>
              <a:tr h="506695">
                <a:tc>
                  <a:txBody>
                    <a:bodyPr/>
                    <a:lstStyle/>
                    <a:p>
                      <a:pPr algn="l" fontAlgn="t"/>
                      <a:r>
                        <a:rPr lang="ru-RU" sz="800" u="none" strike="noStrike" dirty="0">
                          <a:effectLst/>
                        </a:rPr>
                        <a:t>          Доходы от уплаты акцизов на автомобильный бензин, подлежащие распределению между бюджетами субъектов Российской Федерации и местными бюджетами с учетом установленных дифференцированных нормативов отчислений в местные бюджеты</a:t>
                      </a:r>
                      <a:endParaRPr lang="ru-RU" sz="800" b="0" i="0" u="none" strike="noStrike" dirty="0">
                        <a:solidFill>
                          <a:srgbClr val="000000"/>
                        </a:solidFill>
                        <a:effectLst/>
                        <a:latin typeface="Times New Roman"/>
                      </a:endParaRPr>
                    </a:p>
                  </a:txBody>
                  <a:tcPr marL="4118" marR="4118" marT="4118" marB="0"/>
                </a:tc>
                <a:tc>
                  <a:txBody>
                    <a:bodyPr/>
                    <a:lstStyle/>
                    <a:p>
                      <a:pPr algn="ctr" fontAlgn="ctr"/>
                      <a:r>
                        <a:rPr lang="ru-RU" sz="800" u="none" strike="noStrike">
                          <a:effectLst/>
                        </a:rPr>
                        <a:t>00010302250010000110</a:t>
                      </a:r>
                      <a:endParaRPr lang="ru-RU" sz="800" b="0" i="0" u="none" strike="noStrike">
                        <a:solidFill>
                          <a:srgbClr val="000000"/>
                        </a:solidFill>
                        <a:effectLst/>
                        <a:latin typeface="Times New Roman"/>
                      </a:endParaRPr>
                    </a:p>
                  </a:txBody>
                  <a:tcPr marL="4118" marR="4118" marT="4118" marB="0" anchor="ctr"/>
                </a:tc>
                <a:tc>
                  <a:txBody>
                    <a:bodyPr/>
                    <a:lstStyle/>
                    <a:p>
                      <a:pPr algn="r" fontAlgn="ctr"/>
                      <a:r>
                        <a:rPr lang="ru-RU" sz="800" u="none" strike="noStrike">
                          <a:effectLst/>
                        </a:rPr>
                        <a:t>6 510,8</a:t>
                      </a:r>
                      <a:endParaRPr lang="ru-RU" sz="800" b="1" i="0" u="none" strike="noStrike">
                        <a:solidFill>
                          <a:srgbClr val="000000"/>
                        </a:solidFill>
                        <a:effectLst/>
                        <a:latin typeface="Times New Roman"/>
                      </a:endParaRPr>
                    </a:p>
                  </a:txBody>
                  <a:tcPr marL="4118" marR="4118" marT="4118" marB="0" anchor="ctr"/>
                </a:tc>
                <a:tc>
                  <a:txBody>
                    <a:bodyPr/>
                    <a:lstStyle/>
                    <a:p>
                      <a:pPr algn="r" fontAlgn="ctr"/>
                      <a:r>
                        <a:rPr lang="ru-RU" sz="800" u="none" strike="noStrike" dirty="0">
                          <a:effectLst/>
                        </a:rPr>
                        <a:t>7 243,5</a:t>
                      </a:r>
                      <a:endParaRPr lang="ru-RU" sz="800" b="1" i="0" u="none" strike="noStrike" dirty="0">
                        <a:solidFill>
                          <a:srgbClr val="000000"/>
                        </a:solidFill>
                        <a:effectLst/>
                        <a:latin typeface="Times New Roman"/>
                      </a:endParaRPr>
                    </a:p>
                  </a:txBody>
                  <a:tcPr marL="4118" marR="4118" marT="4118" marB="0" anchor="ctr"/>
                </a:tc>
                <a:tc>
                  <a:txBody>
                    <a:bodyPr/>
                    <a:lstStyle/>
                    <a:p>
                      <a:pPr algn="r" fontAlgn="ctr"/>
                      <a:r>
                        <a:rPr lang="ru-RU" sz="800" u="none" strike="noStrike">
                          <a:effectLst/>
                        </a:rPr>
                        <a:t>-732,7</a:t>
                      </a:r>
                      <a:endParaRPr lang="ru-RU" sz="800" b="1" i="0" u="none" strike="noStrike">
                        <a:solidFill>
                          <a:srgbClr val="000000"/>
                        </a:solidFill>
                        <a:effectLst/>
                        <a:latin typeface="Times New Roman"/>
                      </a:endParaRPr>
                    </a:p>
                  </a:txBody>
                  <a:tcPr marL="4118" marR="4118" marT="4118" marB="0" anchor="ctr"/>
                </a:tc>
                <a:tc>
                  <a:txBody>
                    <a:bodyPr/>
                    <a:lstStyle/>
                    <a:p>
                      <a:pPr algn="ctr" fontAlgn="ctr"/>
                      <a:r>
                        <a:rPr lang="ru-RU" sz="800" u="none" strike="noStrike" dirty="0">
                          <a:effectLst/>
                        </a:rPr>
                        <a:t>111,3</a:t>
                      </a:r>
                      <a:endParaRPr lang="ru-RU" sz="800" b="1" i="0" u="none" strike="noStrike" dirty="0">
                        <a:solidFill>
                          <a:srgbClr val="000000"/>
                        </a:solidFill>
                        <a:effectLst/>
                        <a:latin typeface="Times New Roman"/>
                      </a:endParaRPr>
                    </a:p>
                  </a:txBody>
                  <a:tcPr marL="4118" marR="4118" marT="4118" marB="0" anchor="ctr"/>
                </a:tc>
              </a:tr>
              <a:tr h="506695">
                <a:tc>
                  <a:txBody>
                    <a:bodyPr/>
                    <a:lstStyle/>
                    <a:p>
                      <a:pPr algn="l" fontAlgn="t"/>
                      <a:r>
                        <a:rPr lang="ru-RU" sz="800" u="none" strike="noStrike" dirty="0">
                          <a:effectLst/>
                        </a:rPr>
                        <a:t>          Доходы от уплаты акцизов на прямогонный бензин, подлежащие распределению между бюджетами субъектов Российской Федерации и местными бюджетами с учетом установленных дифференцированных нормативов отчислений в местные бюджеты</a:t>
                      </a:r>
                      <a:endParaRPr lang="ru-RU" sz="800" b="0" i="0" u="none" strike="noStrike" dirty="0">
                        <a:solidFill>
                          <a:srgbClr val="000000"/>
                        </a:solidFill>
                        <a:effectLst/>
                        <a:latin typeface="Times New Roman"/>
                      </a:endParaRPr>
                    </a:p>
                  </a:txBody>
                  <a:tcPr marL="4118" marR="4118" marT="4118" marB="0"/>
                </a:tc>
                <a:tc>
                  <a:txBody>
                    <a:bodyPr/>
                    <a:lstStyle/>
                    <a:p>
                      <a:pPr algn="ctr" fontAlgn="ctr"/>
                      <a:r>
                        <a:rPr lang="ru-RU" sz="800" u="none" strike="noStrike" dirty="0">
                          <a:effectLst/>
                        </a:rPr>
                        <a:t>00010302260010000110</a:t>
                      </a:r>
                      <a:endParaRPr lang="ru-RU" sz="800" b="0" i="0" u="none" strike="noStrike" dirty="0">
                        <a:solidFill>
                          <a:srgbClr val="000000"/>
                        </a:solidFill>
                        <a:effectLst/>
                        <a:latin typeface="Times New Roman"/>
                      </a:endParaRPr>
                    </a:p>
                  </a:txBody>
                  <a:tcPr marL="4118" marR="4118" marT="4118" marB="0" anchor="ctr"/>
                </a:tc>
                <a:tc>
                  <a:txBody>
                    <a:bodyPr/>
                    <a:lstStyle/>
                    <a:p>
                      <a:pPr algn="r" fontAlgn="ctr"/>
                      <a:r>
                        <a:rPr lang="ru-RU" sz="800" u="none" strike="noStrike" dirty="0">
                          <a:effectLst/>
                        </a:rPr>
                        <a:t>50,1</a:t>
                      </a:r>
                      <a:endParaRPr lang="ru-RU" sz="800" b="1" i="0" u="none" strike="noStrike" dirty="0">
                        <a:solidFill>
                          <a:srgbClr val="000000"/>
                        </a:solidFill>
                        <a:effectLst/>
                        <a:latin typeface="Times New Roman"/>
                      </a:endParaRPr>
                    </a:p>
                  </a:txBody>
                  <a:tcPr marL="4118" marR="4118" marT="4118" marB="0" anchor="ctr"/>
                </a:tc>
                <a:tc>
                  <a:txBody>
                    <a:bodyPr/>
                    <a:lstStyle/>
                    <a:p>
                      <a:pPr algn="r" fontAlgn="ctr"/>
                      <a:r>
                        <a:rPr lang="ru-RU" sz="800" u="none" strike="noStrike">
                          <a:effectLst/>
                        </a:rPr>
                        <a:t>-472,9</a:t>
                      </a:r>
                      <a:endParaRPr lang="ru-RU" sz="800" b="1" i="0" u="none" strike="noStrike">
                        <a:solidFill>
                          <a:srgbClr val="000000"/>
                        </a:solidFill>
                        <a:effectLst/>
                        <a:latin typeface="Times New Roman"/>
                      </a:endParaRPr>
                    </a:p>
                  </a:txBody>
                  <a:tcPr marL="4118" marR="4118" marT="4118" marB="0" anchor="ctr"/>
                </a:tc>
                <a:tc>
                  <a:txBody>
                    <a:bodyPr/>
                    <a:lstStyle/>
                    <a:p>
                      <a:pPr algn="r" fontAlgn="ctr"/>
                      <a:r>
                        <a:rPr lang="ru-RU" sz="800" u="none" strike="noStrike" dirty="0">
                          <a:effectLst/>
                        </a:rPr>
                        <a:t>523,0</a:t>
                      </a:r>
                      <a:endParaRPr lang="ru-RU" sz="800" b="1" i="0" u="none" strike="noStrike" dirty="0">
                        <a:solidFill>
                          <a:srgbClr val="000000"/>
                        </a:solidFill>
                        <a:effectLst/>
                        <a:latin typeface="Times New Roman"/>
                      </a:endParaRPr>
                    </a:p>
                  </a:txBody>
                  <a:tcPr marL="4118" marR="4118" marT="4118" marB="0" anchor="ctr"/>
                </a:tc>
                <a:tc>
                  <a:txBody>
                    <a:bodyPr/>
                    <a:lstStyle/>
                    <a:p>
                      <a:pPr algn="ctr" fontAlgn="ctr"/>
                      <a:r>
                        <a:rPr lang="ru-RU" sz="800" u="none" strike="noStrike" dirty="0">
                          <a:effectLst/>
                        </a:rPr>
                        <a:t>-943,9</a:t>
                      </a:r>
                      <a:endParaRPr lang="ru-RU" sz="800" b="1" i="0" u="none" strike="noStrike" dirty="0">
                        <a:solidFill>
                          <a:srgbClr val="000000"/>
                        </a:solidFill>
                        <a:effectLst/>
                        <a:latin typeface="Times New Roman"/>
                      </a:endParaRPr>
                    </a:p>
                  </a:txBody>
                  <a:tcPr marL="4118" marR="4118" marT="4118" marB="0" anchor="ctr"/>
                </a:tc>
              </a:tr>
            </a:tbl>
          </a:graphicData>
        </a:graphic>
      </p:graphicFrame>
    </p:spTree>
    <p:extLst>
      <p:ext uri="{BB962C8B-B14F-4D97-AF65-F5344CB8AC3E}">
        <p14:creationId xmlns:p14="http://schemas.microsoft.com/office/powerpoint/2010/main" val="18003119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87824" y="620688"/>
            <a:ext cx="3355406" cy="36933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ru-RU" dirty="0" smtClean="0"/>
              <a:t>Налоги на совокупный доход</a:t>
            </a:r>
            <a:endParaRPr lang="ru-RU" dirty="0"/>
          </a:p>
        </p:txBody>
      </p:sp>
      <p:graphicFrame>
        <p:nvGraphicFramePr>
          <p:cNvPr id="3" name="Диаграмма 2"/>
          <p:cNvGraphicFramePr/>
          <p:nvPr>
            <p:extLst>
              <p:ext uri="{D42A27DB-BD31-4B8C-83A1-F6EECF244321}">
                <p14:modId xmlns:p14="http://schemas.microsoft.com/office/powerpoint/2010/main" val="149289067"/>
              </p:ext>
            </p:extLst>
          </p:nvPr>
        </p:nvGraphicFramePr>
        <p:xfrm>
          <a:off x="722896" y="1004421"/>
          <a:ext cx="4209145" cy="1848515"/>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4932040" y="1412776"/>
            <a:ext cx="3312367" cy="1015663"/>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ru-RU" sz="1000" b="1" dirty="0" smtClean="0">
                <a:latin typeface="Times New Roman" pitchFamily="18" charset="0"/>
                <a:cs typeface="Times New Roman" pitchFamily="18" charset="0"/>
              </a:rPr>
              <a:t>Причины отклонения от плановых показателей:</a:t>
            </a:r>
          </a:p>
          <a:p>
            <a:pPr marL="171450" indent="-171450">
              <a:buFontTx/>
              <a:buChar char="-"/>
            </a:pPr>
            <a:r>
              <a:rPr lang="ru-RU" sz="1000" dirty="0" smtClean="0">
                <a:latin typeface="Times New Roman" pitchFamily="18" charset="0"/>
                <a:cs typeface="Times New Roman" pitchFamily="18" charset="0"/>
              </a:rPr>
              <a:t>Уменьшение количества налогоплательщиков, применяющих УСН и уплативших минимальный;</a:t>
            </a:r>
          </a:p>
          <a:p>
            <a:pPr marL="171450" indent="-171450">
              <a:buFontTx/>
              <a:buChar char="-"/>
            </a:pPr>
            <a:r>
              <a:rPr lang="ru-RU" sz="1000" dirty="0" smtClean="0">
                <a:latin typeface="Times New Roman" pitchFamily="18" charset="0"/>
                <a:cs typeface="Times New Roman" pitchFamily="18" charset="0"/>
              </a:rPr>
              <a:t>Увеличение количества налогоплательщиков, выбравших в качестве объекта налогообложения доходы, уменьшенные на величину расходов</a:t>
            </a:r>
            <a:endParaRPr lang="ru-RU" sz="1000" dirty="0">
              <a:latin typeface="Times New Roman" pitchFamily="18" charset="0"/>
              <a:cs typeface="Times New Roman" pitchFamily="18" charset="0"/>
            </a:endParaRPr>
          </a:p>
        </p:txBody>
      </p:sp>
      <p:graphicFrame>
        <p:nvGraphicFramePr>
          <p:cNvPr id="6" name="Таблица 5"/>
          <p:cNvGraphicFramePr>
            <a:graphicFrameLocks noGrp="1"/>
          </p:cNvGraphicFramePr>
          <p:nvPr>
            <p:extLst>
              <p:ext uri="{D42A27DB-BD31-4B8C-83A1-F6EECF244321}">
                <p14:modId xmlns:p14="http://schemas.microsoft.com/office/powerpoint/2010/main" val="2986631949"/>
              </p:ext>
            </p:extLst>
          </p:nvPr>
        </p:nvGraphicFramePr>
        <p:xfrm>
          <a:off x="827584" y="2780928"/>
          <a:ext cx="7560840" cy="3172057"/>
        </p:xfrm>
        <a:graphic>
          <a:graphicData uri="http://schemas.openxmlformats.org/drawingml/2006/table">
            <a:tbl>
              <a:tblPr>
                <a:effectLst>
                  <a:innerShdw blurRad="63500" dist="50800" dir="16200000">
                    <a:prstClr val="black">
                      <a:alpha val="50000"/>
                    </a:prstClr>
                  </a:innerShdw>
                </a:effectLst>
                <a:tableStyleId>{5C22544A-7EE6-4342-B048-85BDC9FD1C3A}</a:tableStyleId>
              </a:tblPr>
              <a:tblGrid>
                <a:gridCol w="3773018"/>
                <a:gridCol w="1309006"/>
                <a:gridCol w="678616"/>
                <a:gridCol w="648072"/>
                <a:gridCol w="504056"/>
                <a:gridCol w="648072"/>
              </a:tblGrid>
              <a:tr h="251190">
                <a:tc rowSpan="2">
                  <a:txBody>
                    <a:bodyPr/>
                    <a:lstStyle/>
                    <a:p>
                      <a:pPr algn="ctr" fontAlgn="ctr"/>
                      <a:r>
                        <a:rPr lang="ru-RU" sz="800" b="1" u="none" strike="noStrike" dirty="0">
                          <a:effectLst/>
                        </a:rPr>
                        <a:t>Наименование показателя</a:t>
                      </a:r>
                      <a:endParaRPr lang="ru-RU" sz="800" b="1" i="0" u="none" strike="noStrike" dirty="0">
                        <a:solidFill>
                          <a:srgbClr val="000000"/>
                        </a:solidFill>
                        <a:effectLst/>
                        <a:latin typeface="Times New Roman"/>
                      </a:endParaRPr>
                    </a:p>
                  </a:txBody>
                  <a:tcPr marL="7388" marR="7388" marT="7388" marB="0" anchor="ctr"/>
                </a:tc>
                <a:tc rowSpan="2">
                  <a:txBody>
                    <a:bodyPr/>
                    <a:lstStyle/>
                    <a:p>
                      <a:pPr algn="ctr" fontAlgn="ctr"/>
                      <a:r>
                        <a:rPr lang="ru-RU" sz="800" b="1" u="none" strike="noStrike" dirty="0">
                          <a:effectLst/>
                        </a:rPr>
                        <a:t>Код</a:t>
                      </a:r>
                      <a:endParaRPr lang="ru-RU" sz="800" b="1" i="0" u="none" strike="noStrike" dirty="0">
                        <a:solidFill>
                          <a:srgbClr val="000000"/>
                        </a:solidFill>
                        <a:effectLst/>
                        <a:latin typeface="Times New Roman"/>
                      </a:endParaRPr>
                    </a:p>
                  </a:txBody>
                  <a:tcPr marL="7388" marR="7388" marT="7388" marB="0" anchor="ctr"/>
                </a:tc>
                <a:tc rowSpan="2">
                  <a:txBody>
                    <a:bodyPr/>
                    <a:lstStyle/>
                    <a:p>
                      <a:pPr algn="ctr" fontAlgn="ctr"/>
                      <a:r>
                        <a:rPr lang="ru-RU" sz="800" b="1" u="none" strike="noStrike" dirty="0">
                          <a:effectLst/>
                        </a:rPr>
                        <a:t>Уточненный план на год</a:t>
                      </a:r>
                      <a:endParaRPr lang="ru-RU" sz="800" b="1" i="0" u="none" strike="noStrike" dirty="0">
                        <a:solidFill>
                          <a:srgbClr val="000000"/>
                        </a:solidFill>
                        <a:effectLst/>
                        <a:latin typeface="Times New Roman"/>
                      </a:endParaRPr>
                    </a:p>
                  </a:txBody>
                  <a:tcPr marL="7388" marR="7388" marT="7388" marB="0" anchor="ctr"/>
                </a:tc>
                <a:tc>
                  <a:txBody>
                    <a:bodyPr/>
                    <a:lstStyle/>
                    <a:p>
                      <a:pPr algn="ctr" fontAlgn="ctr"/>
                      <a:r>
                        <a:rPr lang="ru-RU" sz="800" b="1" u="none" strike="noStrike" dirty="0">
                          <a:effectLst/>
                        </a:rPr>
                        <a:t>Исполнено</a:t>
                      </a:r>
                      <a:endParaRPr lang="ru-RU" sz="800" b="1" i="0" u="none" strike="noStrike" dirty="0">
                        <a:solidFill>
                          <a:srgbClr val="000000"/>
                        </a:solidFill>
                        <a:effectLst/>
                        <a:latin typeface="Times New Roman"/>
                      </a:endParaRPr>
                    </a:p>
                  </a:txBody>
                  <a:tcPr marL="7388" marR="7388" marT="7388" marB="0" anchor="ctr"/>
                </a:tc>
                <a:tc gridSpan="2">
                  <a:txBody>
                    <a:bodyPr/>
                    <a:lstStyle/>
                    <a:p>
                      <a:pPr algn="ctr" fontAlgn="ctr"/>
                      <a:r>
                        <a:rPr lang="ru-RU" sz="800" b="1" u="none" strike="noStrike" dirty="0">
                          <a:effectLst/>
                        </a:rPr>
                        <a:t>Расхождение с начала года</a:t>
                      </a:r>
                      <a:endParaRPr lang="ru-RU" sz="800" b="1" i="0" u="none" strike="noStrike" dirty="0">
                        <a:solidFill>
                          <a:srgbClr val="000000"/>
                        </a:solidFill>
                        <a:effectLst/>
                        <a:latin typeface="Times New Roman"/>
                      </a:endParaRPr>
                    </a:p>
                  </a:txBody>
                  <a:tcPr marL="7388" marR="7388" marT="7388" marB="0" anchor="ctr"/>
                </a:tc>
                <a:tc hMerge="1">
                  <a:txBody>
                    <a:bodyPr/>
                    <a:lstStyle/>
                    <a:p>
                      <a:endParaRPr lang="ru-RU"/>
                    </a:p>
                  </a:txBody>
                  <a:tcPr/>
                </a:tc>
              </a:tr>
              <a:tr h="265966">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800" b="1" u="none" strike="noStrike" dirty="0">
                          <a:effectLst/>
                        </a:rPr>
                        <a:t>Итого</a:t>
                      </a:r>
                      <a:endParaRPr lang="ru-RU" sz="800" b="1" i="0" u="none" strike="noStrike" dirty="0">
                        <a:solidFill>
                          <a:srgbClr val="000000"/>
                        </a:solidFill>
                        <a:effectLst/>
                        <a:latin typeface="Times New Roman"/>
                      </a:endParaRPr>
                    </a:p>
                  </a:txBody>
                  <a:tcPr marL="7388" marR="7388" marT="7388" marB="0" anchor="ctr"/>
                </a:tc>
                <a:tc>
                  <a:txBody>
                    <a:bodyPr/>
                    <a:lstStyle/>
                    <a:p>
                      <a:pPr algn="ctr" fontAlgn="ctr"/>
                      <a:r>
                        <a:rPr lang="ru-RU" sz="800" b="1" u="none" strike="noStrike" dirty="0">
                          <a:effectLst/>
                        </a:rPr>
                        <a:t>Сумма</a:t>
                      </a:r>
                      <a:endParaRPr lang="ru-RU" sz="800" b="1" i="0" u="none" strike="noStrike" dirty="0">
                        <a:solidFill>
                          <a:srgbClr val="000000"/>
                        </a:solidFill>
                        <a:effectLst/>
                        <a:latin typeface="Times New Roman"/>
                      </a:endParaRPr>
                    </a:p>
                  </a:txBody>
                  <a:tcPr marL="7388" marR="7388" marT="7388" marB="0" anchor="ctr"/>
                </a:tc>
                <a:tc>
                  <a:txBody>
                    <a:bodyPr/>
                    <a:lstStyle/>
                    <a:p>
                      <a:pPr algn="ctr" fontAlgn="ctr"/>
                      <a:r>
                        <a:rPr lang="ru-RU" sz="800" b="1" u="none" strike="noStrike" dirty="0">
                          <a:effectLst/>
                        </a:rPr>
                        <a:t>% исполнения</a:t>
                      </a:r>
                      <a:endParaRPr lang="ru-RU" sz="800" b="1" i="0" u="none" strike="noStrike" dirty="0">
                        <a:solidFill>
                          <a:srgbClr val="000000"/>
                        </a:solidFill>
                        <a:effectLst/>
                        <a:latin typeface="Times New Roman"/>
                      </a:endParaRPr>
                    </a:p>
                  </a:txBody>
                  <a:tcPr marL="7388" marR="7388" marT="7388" marB="0" anchor="ctr"/>
                </a:tc>
              </a:tr>
              <a:tr h="147759">
                <a:tc>
                  <a:txBody>
                    <a:bodyPr/>
                    <a:lstStyle/>
                    <a:p>
                      <a:pPr algn="l" fontAlgn="t"/>
                      <a:r>
                        <a:rPr lang="ru-RU" sz="800" b="1" u="none" strike="noStrike">
                          <a:effectLst/>
                        </a:rPr>
                        <a:t>        НАЛОГИ НА СОВОКУПНЫЙ ДОХОД</a:t>
                      </a:r>
                      <a:endParaRPr lang="ru-RU" sz="800" b="1" i="0" u="none" strike="noStrike">
                        <a:solidFill>
                          <a:srgbClr val="000000"/>
                        </a:solidFill>
                        <a:effectLst/>
                        <a:latin typeface="Times New Roman"/>
                      </a:endParaRPr>
                    </a:p>
                  </a:txBody>
                  <a:tcPr marL="7388" marR="7388" marT="7388" marB="0"/>
                </a:tc>
                <a:tc>
                  <a:txBody>
                    <a:bodyPr/>
                    <a:lstStyle/>
                    <a:p>
                      <a:pPr algn="ctr" fontAlgn="ctr"/>
                      <a:r>
                        <a:rPr lang="ru-RU" sz="800" b="1" u="none" strike="noStrike">
                          <a:effectLst/>
                        </a:rPr>
                        <a:t>00010500000000000000</a:t>
                      </a:r>
                      <a:endParaRPr lang="ru-RU" sz="800" b="1" i="0" u="none" strike="noStrike">
                        <a:solidFill>
                          <a:srgbClr val="000000"/>
                        </a:solidFill>
                        <a:effectLst/>
                        <a:latin typeface="Times New Roman"/>
                      </a:endParaRPr>
                    </a:p>
                  </a:txBody>
                  <a:tcPr marL="7388" marR="7388" marT="7388" marB="0" anchor="ctr"/>
                </a:tc>
                <a:tc>
                  <a:txBody>
                    <a:bodyPr/>
                    <a:lstStyle/>
                    <a:p>
                      <a:pPr algn="r" fontAlgn="ctr"/>
                      <a:r>
                        <a:rPr lang="ru-RU" sz="800" b="1" u="none" strike="noStrike">
                          <a:effectLst/>
                        </a:rPr>
                        <a:t>53 059,6</a:t>
                      </a:r>
                      <a:endParaRPr lang="ru-RU" sz="800" b="1" i="0" u="none" strike="noStrike">
                        <a:solidFill>
                          <a:srgbClr val="000000"/>
                        </a:solidFill>
                        <a:effectLst/>
                        <a:latin typeface="Times New Roman"/>
                      </a:endParaRPr>
                    </a:p>
                  </a:txBody>
                  <a:tcPr marL="7388" marR="7388" marT="7388" marB="0" anchor="ctr"/>
                </a:tc>
                <a:tc>
                  <a:txBody>
                    <a:bodyPr/>
                    <a:lstStyle/>
                    <a:p>
                      <a:pPr algn="r" fontAlgn="ctr"/>
                      <a:r>
                        <a:rPr lang="ru-RU" sz="800" b="1" u="none" strike="noStrike">
                          <a:effectLst/>
                        </a:rPr>
                        <a:t>61 877,3</a:t>
                      </a:r>
                      <a:endParaRPr lang="ru-RU" sz="800" b="1" i="0" u="none" strike="noStrike">
                        <a:solidFill>
                          <a:srgbClr val="000000"/>
                        </a:solidFill>
                        <a:effectLst/>
                        <a:latin typeface="Times New Roman"/>
                      </a:endParaRPr>
                    </a:p>
                  </a:txBody>
                  <a:tcPr marL="7388" marR="7388" marT="7388" marB="0" anchor="ctr"/>
                </a:tc>
                <a:tc>
                  <a:txBody>
                    <a:bodyPr/>
                    <a:lstStyle/>
                    <a:p>
                      <a:pPr algn="r" fontAlgn="ctr"/>
                      <a:r>
                        <a:rPr lang="ru-RU" sz="800" b="1" u="none" strike="noStrike">
                          <a:effectLst/>
                        </a:rPr>
                        <a:t>-8 817,7</a:t>
                      </a:r>
                      <a:endParaRPr lang="ru-RU" sz="800" b="1" i="0" u="none" strike="noStrike">
                        <a:solidFill>
                          <a:srgbClr val="000000"/>
                        </a:solidFill>
                        <a:effectLst/>
                        <a:latin typeface="Times New Roman"/>
                      </a:endParaRPr>
                    </a:p>
                  </a:txBody>
                  <a:tcPr marL="7388" marR="7388" marT="7388" marB="0" anchor="ctr"/>
                </a:tc>
                <a:tc>
                  <a:txBody>
                    <a:bodyPr/>
                    <a:lstStyle/>
                    <a:p>
                      <a:pPr algn="ctr" fontAlgn="ctr"/>
                      <a:r>
                        <a:rPr lang="ru-RU" sz="800" b="1" u="none" strike="noStrike" dirty="0">
                          <a:effectLst/>
                        </a:rPr>
                        <a:t>116,6</a:t>
                      </a:r>
                      <a:endParaRPr lang="ru-RU" sz="800" b="1" i="0" u="none" strike="noStrike" dirty="0">
                        <a:solidFill>
                          <a:srgbClr val="000000"/>
                        </a:solidFill>
                        <a:effectLst/>
                        <a:latin typeface="Times New Roman"/>
                      </a:endParaRPr>
                    </a:p>
                  </a:txBody>
                  <a:tcPr marL="7388" marR="7388" marT="7388" marB="0" anchor="ctr"/>
                </a:tc>
              </a:tr>
              <a:tr h="251190">
                <a:tc>
                  <a:txBody>
                    <a:bodyPr/>
                    <a:lstStyle/>
                    <a:p>
                      <a:pPr algn="l" fontAlgn="t"/>
                      <a:r>
                        <a:rPr lang="ru-RU" sz="800" u="none" strike="noStrike" dirty="0">
                          <a:effectLst/>
                        </a:rPr>
                        <a:t>          Налог, взимаемый с налогоплательщиков, выбравших в качестве объекта налогообложения доходы</a:t>
                      </a:r>
                      <a:endParaRPr lang="ru-RU" sz="800" b="0" i="0" u="none" strike="noStrike" dirty="0">
                        <a:solidFill>
                          <a:srgbClr val="000000"/>
                        </a:solidFill>
                        <a:effectLst/>
                        <a:latin typeface="Times New Roman"/>
                      </a:endParaRPr>
                    </a:p>
                  </a:txBody>
                  <a:tcPr marL="7388" marR="7388" marT="7388" marB="0"/>
                </a:tc>
                <a:tc>
                  <a:txBody>
                    <a:bodyPr/>
                    <a:lstStyle/>
                    <a:p>
                      <a:pPr algn="ctr" fontAlgn="ctr"/>
                      <a:r>
                        <a:rPr lang="ru-RU" sz="800" u="none" strike="noStrike">
                          <a:effectLst/>
                        </a:rPr>
                        <a:t>00010501011010000110</a:t>
                      </a:r>
                      <a:endParaRPr lang="ru-RU" sz="800" b="0" i="0" u="none" strike="noStrike">
                        <a:solidFill>
                          <a:srgbClr val="000000"/>
                        </a:solidFill>
                        <a:effectLst/>
                        <a:latin typeface="Times New Roman"/>
                      </a:endParaRPr>
                    </a:p>
                  </a:txBody>
                  <a:tcPr marL="7388" marR="7388" marT="7388" marB="0" anchor="ctr"/>
                </a:tc>
                <a:tc>
                  <a:txBody>
                    <a:bodyPr/>
                    <a:lstStyle/>
                    <a:p>
                      <a:pPr algn="r" fontAlgn="ctr"/>
                      <a:r>
                        <a:rPr lang="ru-RU" sz="800" u="none" strike="noStrike">
                          <a:effectLst/>
                        </a:rPr>
                        <a:t>26 345,4</a:t>
                      </a:r>
                      <a:endParaRPr lang="ru-RU" sz="800" b="1" i="0" u="none" strike="noStrike">
                        <a:solidFill>
                          <a:srgbClr val="000000"/>
                        </a:solidFill>
                        <a:effectLst/>
                        <a:latin typeface="Times New Roman"/>
                      </a:endParaRPr>
                    </a:p>
                  </a:txBody>
                  <a:tcPr marL="7388" marR="7388" marT="7388" marB="0" anchor="ctr"/>
                </a:tc>
                <a:tc>
                  <a:txBody>
                    <a:bodyPr/>
                    <a:lstStyle/>
                    <a:p>
                      <a:pPr algn="r" fontAlgn="ctr"/>
                      <a:r>
                        <a:rPr lang="ru-RU" sz="800" u="none" strike="noStrike">
                          <a:effectLst/>
                        </a:rPr>
                        <a:t>31 773,1</a:t>
                      </a:r>
                      <a:endParaRPr lang="ru-RU" sz="800" b="1" i="0" u="none" strike="noStrike">
                        <a:solidFill>
                          <a:srgbClr val="000000"/>
                        </a:solidFill>
                        <a:effectLst/>
                        <a:latin typeface="Times New Roman"/>
                      </a:endParaRPr>
                    </a:p>
                  </a:txBody>
                  <a:tcPr marL="7388" marR="7388" marT="7388" marB="0" anchor="ctr"/>
                </a:tc>
                <a:tc>
                  <a:txBody>
                    <a:bodyPr/>
                    <a:lstStyle/>
                    <a:p>
                      <a:pPr algn="r" fontAlgn="ctr"/>
                      <a:r>
                        <a:rPr lang="ru-RU" sz="800" u="none" strike="noStrike">
                          <a:effectLst/>
                        </a:rPr>
                        <a:t>-5 427,7</a:t>
                      </a:r>
                      <a:endParaRPr lang="ru-RU" sz="800" b="1" i="0" u="none" strike="noStrike">
                        <a:solidFill>
                          <a:srgbClr val="000000"/>
                        </a:solidFill>
                        <a:effectLst/>
                        <a:latin typeface="Times New Roman"/>
                      </a:endParaRPr>
                    </a:p>
                  </a:txBody>
                  <a:tcPr marL="7388" marR="7388" marT="7388" marB="0" anchor="ctr"/>
                </a:tc>
                <a:tc>
                  <a:txBody>
                    <a:bodyPr/>
                    <a:lstStyle/>
                    <a:p>
                      <a:pPr algn="ctr" fontAlgn="ctr"/>
                      <a:r>
                        <a:rPr lang="ru-RU" sz="800" u="none" strike="noStrike">
                          <a:effectLst/>
                        </a:rPr>
                        <a:t>120,6</a:t>
                      </a:r>
                      <a:endParaRPr lang="ru-RU" sz="800" b="1" i="0" u="none" strike="noStrike">
                        <a:solidFill>
                          <a:srgbClr val="000000"/>
                        </a:solidFill>
                        <a:effectLst/>
                        <a:latin typeface="Times New Roman"/>
                      </a:endParaRPr>
                    </a:p>
                  </a:txBody>
                  <a:tcPr marL="7388" marR="7388" marT="7388" marB="0" anchor="ctr"/>
                </a:tc>
              </a:tr>
              <a:tr h="376785">
                <a:tc>
                  <a:txBody>
                    <a:bodyPr/>
                    <a:lstStyle/>
                    <a:p>
                      <a:pPr algn="l" fontAlgn="t"/>
                      <a:r>
                        <a:rPr lang="ru-RU" sz="800" u="none" strike="noStrike" dirty="0">
                          <a:effectLst/>
                        </a:rPr>
                        <a:t>          Налог, взимаемый с налогоплательщиков, выбравших в качестве объекта налогообложения доходы (за налоговые периоды, истекшие до 1 января 2011 года)</a:t>
                      </a:r>
                      <a:endParaRPr lang="ru-RU" sz="800" b="0" i="0" u="none" strike="noStrike" dirty="0">
                        <a:solidFill>
                          <a:srgbClr val="000000"/>
                        </a:solidFill>
                        <a:effectLst/>
                        <a:latin typeface="Times New Roman"/>
                      </a:endParaRPr>
                    </a:p>
                  </a:txBody>
                  <a:tcPr marL="7388" marR="7388" marT="7388" marB="0"/>
                </a:tc>
                <a:tc>
                  <a:txBody>
                    <a:bodyPr/>
                    <a:lstStyle/>
                    <a:p>
                      <a:pPr algn="ctr" fontAlgn="ctr"/>
                      <a:r>
                        <a:rPr lang="ru-RU" sz="800" u="none" strike="noStrike">
                          <a:effectLst/>
                        </a:rPr>
                        <a:t>00010501012010000110</a:t>
                      </a:r>
                      <a:endParaRPr lang="ru-RU" sz="800" b="0" i="0" u="none" strike="noStrike">
                        <a:solidFill>
                          <a:srgbClr val="000000"/>
                        </a:solidFill>
                        <a:effectLst/>
                        <a:latin typeface="Times New Roman"/>
                      </a:endParaRPr>
                    </a:p>
                  </a:txBody>
                  <a:tcPr marL="7388" marR="7388" marT="7388" marB="0" anchor="ctr"/>
                </a:tc>
                <a:tc>
                  <a:txBody>
                    <a:bodyPr/>
                    <a:lstStyle/>
                    <a:p>
                      <a:pPr algn="r" fontAlgn="ctr"/>
                      <a:r>
                        <a:rPr lang="ru-RU" sz="800" u="none" strike="noStrike">
                          <a:effectLst/>
                        </a:rPr>
                        <a:t> </a:t>
                      </a:r>
                      <a:endParaRPr lang="ru-RU" sz="800" b="1" i="0" u="none" strike="noStrike">
                        <a:solidFill>
                          <a:srgbClr val="000000"/>
                        </a:solidFill>
                        <a:effectLst/>
                        <a:latin typeface="Times New Roman"/>
                      </a:endParaRPr>
                    </a:p>
                  </a:txBody>
                  <a:tcPr marL="7388" marR="7388" marT="7388" marB="0" anchor="ctr"/>
                </a:tc>
                <a:tc>
                  <a:txBody>
                    <a:bodyPr/>
                    <a:lstStyle/>
                    <a:p>
                      <a:pPr algn="r" fontAlgn="ctr"/>
                      <a:r>
                        <a:rPr lang="ru-RU" sz="800" u="none" strike="noStrike" dirty="0">
                          <a:effectLst/>
                        </a:rPr>
                        <a:t>-9,3</a:t>
                      </a:r>
                      <a:endParaRPr lang="ru-RU" sz="800" b="1" i="0" u="none" strike="noStrike" dirty="0">
                        <a:solidFill>
                          <a:srgbClr val="000000"/>
                        </a:solidFill>
                        <a:effectLst/>
                        <a:latin typeface="Times New Roman"/>
                      </a:endParaRPr>
                    </a:p>
                  </a:txBody>
                  <a:tcPr marL="7388" marR="7388" marT="7388" marB="0" anchor="ctr"/>
                </a:tc>
                <a:tc>
                  <a:txBody>
                    <a:bodyPr/>
                    <a:lstStyle/>
                    <a:p>
                      <a:pPr algn="r" fontAlgn="ctr"/>
                      <a:r>
                        <a:rPr lang="ru-RU" sz="800" u="none" strike="noStrike">
                          <a:effectLst/>
                        </a:rPr>
                        <a:t>9,3</a:t>
                      </a:r>
                      <a:endParaRPr lang="ru-RU" sz="800" b="1" i="0" u="none" strike="noStrike">
                        <a:solidFill>
                          <a:srgbClr val="000000"/>
                        </a:solidFill>
                        <a:effectLst/>
                        <a:latin typeface="Times New Roman"/>
                      </a:endParaRPr>
                    </a:p>
                  </a:txBody>
                  <a:tcPr marL="7388" marR="7388" marT="7388" marB="0" anchor="ctr"/>
                </a:tc>
                <a:tc>
                  <a:txBody>
                    <a:bodyPr/>
                    <a:lstStyle/>
                    <a:p>
                      <a:pPr algn="ctr" fontAlgn="ctr"/>
                      <a:r>
                        <a:rPr lang="ru-RU" sz="800" u="none" strike="noStrike">
                          <a:effectLst/>
                        </a:rPr>
                        <a:t> </a:t>
                      </a:r>
                      <a:endParaRPr lang="ru-RU" sz="800" b="1" i="0" u="none" strike="noStrike">
                        <a:solidFill>
                          <a:srgbClr val="000000"/>
                        </a:solidFill>
                        <a:effectLst/>
                        <a:latin typeface="Times New Roman"/>
                      </a:endParaRPr>
                    </a:p>
                  </a:txBody>
                  <a:tcPr marL="7388" marR="7388" marT="7388" marB="0" anchor="ctr"/>
                </a:tc>
              </a:tr>
              <a:tr h="259749">
                <a:tc>
                  <a:txBody>
                    <a:bodyPr/>
                    <a:lstStyle/>
                    <a:p>
                      <a:pPr algn="l" fontAlgn="t"/>
                      <a:r>
                        <a:rPr lang="ru-RU" sz="800" u="none" strike="noStrike">
                          <a:effectLst/>
                        </a:rPr>
                        <a:t>          Налог, взимаемый с налогоплательщиков, выбравших в качестве объекта налогообложения доходы, уменьшенные на величину расходов</a:t>
                      </a:r>
                      <a:endParaRPr lang="ru-RU" sz="800" b="0" i="0" u="none" strike="noStrike">
                        <a:solidFill>
                          <a:srgbClr val="000000"/>
                        </a:solidFill>
                        <a:effectLst/>
                        <a:latin typeface="Times New Roman"/>
                      </a:endParaRPr>
                    </a:p>
                  </a:txBody>
                  <a:tcPr marL="7388" marR="7388" marT="7388" marB="0"/>
                </a:tc>
                <a:tc>
                  <a:txBody>
                    <a:bodyPr/>
                    <a:lstStyle/>
                    <a:p>
                      <a:pPr algn="ctr" fontAlgn="ctr"/>
                      <a:r>
                        <a:rPr lang="ru-RU" sz="800" u="none" strike="noStrike" dirty="0">
                          <a:effectLst/>
                        </a:rPr>
                        <a:t>00010501021010000110</a:t>
                      </a:r>
                      <a:endParaRPr lang="ru-RU" sz="800" b="0" i="0" u="none" strike="noStrike" dirty="0">
                        <a:solidFill>
                          <a:srgbClr val="000000"/>
                        </a:solidFill>
                        <a:effectLst/>
                        <a:latin typeface="Times New Roman"/>
                      </a:endParaRPr>
                    </a:p>
                  </a:txBody>
                  <a:tcPr marL="7388" marR="7388" marT="7388" marB="0" anchor="ctr"/>
                </a:tc>
                <a:tc>
                  <a:txBody>
                    <a:bodyPr/>
                    <a:lstStyle/>
                    <a:p>
                      <a:pPr algn="r" fontAlgn="ctr"/>
                      <a:r>
                        <a:rPr lang="ru-RU" sz="800" u="none" strike="noStrike">
                          <a:effectLst/>
                        </a:rPr>
                        <a:t>7 323,7</a:t>
                      </a:r>
                      <a:endParaRPr lang="ru-RU" sz="800" b="1" i="0" u="none" strike="noStrike">
                        <a:solidFill>
                          <a:srgbClr val="000000"/>
                        </a:solidFill>
                        <a:effectLst/>
                        <a:latin typeface="Times New Roman"/>
                      </a:endParaRPr>
                    </a:p>
                  </a:txBody>
                  <a:tcPr marL="7388" marR="7388" marT="7388" marB="0" anchor="ctr"/>
                </a:tc>
                <a:tc>
                  <a:txBody>
                    <a:bodyPr/>
                    <a:lstStyle/>
                    <a:p>
                      <a:pPr algn="r" fontAlgn="ctr"/>
                      <a:r>
                        <a:rPr lang="ru-RU" sz="800" u="none" strike="noStrike" dirty="0">
                          <a:effectLst/>
                        </a:rPr>
                        <a:t>11 351,5</a:t>
                      </a:r>
                      <a:endParaRPr lang="ru-RU" sz="800" b="1" i="0" u="none" strike="noStrike" dirty="0">
                        <a:solidFill>
                          <a:srgbClr val="000000"/>
                        </a:solidFill>
                        <a:effectLst/>
                        <a:latin typeface="Times New Roman"/>
                      </a:endParaRPr>
                    </a:p>
                  </a:txBody>
                  <a:tcPr marL="7388" marR="7388" marT="7388" marB="0" anchor="ctr"/>
                </a:tc>
                <a:tc>
                  <a:txBody>
                    <a:bodyPr/>
                    <a:lstStyle/>
                    <a:p>
                      <a:pPr algn="r" fontAlgn="ctr"/>
                      <a:r>
                        <a:rPr lang="ru-RU" sz="800" u="none" strike="noStrike">
                          <a:effectLst/>
                        </a:rPr>
                        <a:t>-4 027,9</a:t>
                      </a:r>
                      <a:endParaRPr lang="ru-RU" sz="800" b="1" i="0" u="none" strike="noStrike">
                        <a:solidFill>
                          <a:srgbClr val="000000"/>
                        </a:solidFill>
                        <a:effectLst/>
                        <a:latin typeface="Times New Roman"/>
                      </a:endParaRPr>
                    </a:p>
                  </a:txBody>
                  <a:tcPr marL="7388" marR="7388" marT="7388" marB="0" anchor="ctr"/>
                </a:tc>
                <a:tc>
                  <a:txBody>
                    <a:bodyPr/>
                    <a:lstStyle/>
                    <a:p>
                      <a:pPr algn="ctr" fontAlgn="ctr"/>
                      <a:r>
                        <a:rPr lang="ru-RU" sz="800" u="none" strike="noStrike">
                          <a:effectLst/>
                        </a:rPr>
                        <a:t>155,0</a:t>
                      </a:r>
                      <a:endParaRPr lang="ru-RU" sz="800" b="1" i="0" u="none" strike="noStrike">
                        <a:solidFill>
                          <a:srgbClr val="000000"/>
                        </a:solidFill>
                        <a:effectLst/>
                        <a:latin typeface="Times New Roman"/>
                      </a:endParaRPr>
                    </a:p>
                  </a:txBody>
                  <a:tcPr marL="7388" marR="7388" marT="7388" marB="0" anchor="ctr"/>
                </a:tc>
              </a:tr>
              <a:tr h="432048">
                <a:tc>
                  <a:txBody>
                    <a:bodyPr/>
                    <a:lstStyle/>
                    <a:p>
                      <a:pPr algn="l" fontAlgn="t"/>
                      <a:r>
                        <a:rPr lang="ru-RU" sz="800" u="none" strike="noStrike">
                          <a:effectLst/>
                        </a:rPr>
                        <a:t>          Налог, взимаемый с налогоплательщиков, выбравших в качестве объекта налогообложения доходы, уменьшенные на величину расходов (за налоговые периоды, истекшие до 1 января 2011 года)</a:t>
                      </a:r>
                      <a:endParaRPr lang="ru-RU" sz="800" b="0" i="0" u="none" strike="noStrike">
                        <a:solidFill>
                          <a:srgbClr val="000000"/>
                        </a:solidFill>
                        <a:effectLst/>
                        <a:latin typeface="Times New Roman"/>
                      </a:endParaRPr>
                    </a:p>
                  </a:txBody>
                  <a:tcPr marL="7388" marR="7388" marT="7388" marB="0"/>
                </a:tc>
                <a:tc>
                  <a:txBody>
                    <a:bodyPr/>
                    <a:lstStyle/>
                    <a:p>
                      <a:pPr algn="ctr" fontAlgn="ctr"/>
                      <a:r>
                        <a:rPr lang="ru-RU" sz="800" u="none" strike="noStrike" dirty="0">
                          <a:effectLst/>
                        </a:rPr>
                        <a:t>00010501022010000110</a:t>
                      </a:r>
                      <a:endParaRPr lang="ru-RU" sz="800" b="0" i="0" u="none" strike="noStrike" dirty="0">
                        <a:solidFill>
                          <a:srgbClr val="000000"/>
                        </a:solidFill>
                        <a:effectLst/>
                        <a:latin typeface="Times New Roman"/>
                      </a:endParaRPr>
                    </a:p>
                  </a:txBody>
                  <a:tcPr marL="7388" marR="7388" marT="7388" marB="0" anchor="ctr"/>
                </a:tc>
                <a:tc>
                  <a:txBody>
                    <a:bodyPr/>
                    <a:lstStyle/>
                    <a:p>
                      <a:pPr algn="r" fontAlgn="ctr"/>
                      <a:r>
                        <a:rPr lang="ru-RU" sz="800" u="none" strike="noStrike">
                          <a:effectLst/>
                        </a:rPr>
                        <a:t> </a:t>
                      </a:r>
                      <a:endParaRPr lang="ru-RU" sz="800" b="1" i="0" u="none" strike="noStrike">
                        <a:solidFill>
                          <a:srgbClr val="000000"/>
                        </a:solidFill>
                        <a:effectLst/>
                        <a:latin typeface="Times New Roman"/>
                      </a:endParaRPr>
                    </a:p>
                  </a:txBody>
                  <a:tcPr marL="7388" marR="7388" marT="7388" marB="0" anchor="ctr"/>
                </a:tc>
                <a:tc>
                  <a:txBody>
                    <a:bodyPr/>
                    <a:lstStyle/>
                    <a:p>
                      <a:pPr algn="r" fontAlgn="ctr"/>
                      <a:r>
                        <a:rPr lang="ru-RU" sz="800" u="none" strike="noStrike">
                          <a:effectLst/>
                        </a:rPr>
                        <a:t>8,4</a:t>
                      </a:r>
                      <a:endParaRPr lang="ru-RU" sz="800" b="1" i="0" u="none" strike="noStrike">
                        <a:solidFill>
                          <a:srgbClr val="000000"/>
                        </a:solidFill>
                        <a:effectLst/>
                        <a:latin typeface="Times New Roman"/>
                      </a:endParaRPr>
                    </a:p>
                  </a:txBody>
                  <a:tcPr marL="7388" marR="7388" marT="7388" marB="0" anchor="ctr"/>
                </a:tc>
                <a:tc>
                  <a:txBody>
                    <a:bodyPr/>
                    <a:lstStyle/>
                    <a:p>
                      <a:pPr algn="r" fontAlgn="ctr"/>
                      <a:r>
                        <a:rPr lang="ru-RU" sz="800" u="none" strike="noStrike">
                          <a:effectLst/>
                        </a:rPr>
                        <a:t>-8,4</a:t>
                      </a:r>
                      <a:endParaRPr lang="ru-RU" sz="800" b="1" i="0" u="none" strike="noStrike">
                        <a:solidFill>
                          <a:srgbClr val="000000"/>
                        </a:solidFill>
                        <a:effectLst/>
                        <a:latin typeface="Times New Roman"/>
                      </a:endParaRPr>
                    </a:p>
                  </a:txBody>
                  <a:tcPr marL="7388" marR="7388" marT="7388" marB="0" anchor="ctr"/>
                </a:tc>
                <a:tc>
                  <a:txBody>
                    <a:bodyPr/>
                    <a:lstStyle/>
                    <a:p>
                      <a:pPr algn="ctr" fontAlgn="ctr"/>
                      <a:r>
                        <a:rPr lang="ru-RU" sz="800" u="none" strike="noStrike">
                          <a:effectLst/>
                        </a:rPr>
                        <a:t> </a:t>
                      </a:r>
                      <a:endParaRPr lang="ru-RU" sz="800" b="1" i="0" u="none" strike="noStrike">
                        <a:solidFill>
                          <a:srgbClr val="000000"/>
                        </a:solidFill>
                        <a:effectLst/>
                        <a:latin typeface="Times New Roman"/>
                      </a:endParaRPr>
                    </a:p>
                  </a:txBody>
                  <a:tcPr marL="7388" marR="7388" marT="7388" marB="0" anchor="ctr"/>
                </a:tc>
              </a:tr>
              <a:tr h="251190">
                <a:tc>
                  <a:txBody>
                    <a:bodyPr/>
                    <a:lstStyle/>
                    <a:p>
                      <a:pPr algn="l" fontAlgn="t"/>
                      <a:r>
                        <a:rPr lang="ru-RU" sz="800" u="none" strike="noStrike">
                          <a:effectLst/>
                        </a:rPr>
                        <a:t>          Минимальный налог, зачисляемый в бюджеты субъектов Российской Федерации</a:t>
                      </a:r>
                      <a:endParaRPr lang="ru-RU" sz="800" b="0" i="0" u="none" strike="noStrike">
                        <a:solidFill>
                          <a:srgbClr val="000000"/>
                        </a:solidFill>
                        <a:effectLst/>
                        <a:latin typeface="Times New Roman"/>
                      </a:endParaRPr>
                    </a:p>
                  </a:txBody>
                  <a:tcPr marL="7388" marR="7388" marT="7388" marB="0"/>
                </a:tc>
                <a:tc>
                  <a:txBody>
                    <a:bodyPr/>
                    <a:lstStyle/>
                    <a:p>
                      <a:pPr algn="ctr" fontAlgn="ctr"/>
                      <a:r>
                        <a:rPr lang="ru-RU" sz="800" u="none" strike="noStrike">
                          <a:effectLst/>
                        </a:rPr>
                        <a:t>00010501050010000110</a:t>
                      </a:r>
                      <a:endParaRPr lang="ru-RU" sz="800" b="0" i="0" u="none" strike="noStrike">
                        <a:solidFill>
                          <a:srgbClr val="000000"/>
                        </a:solidFill>
                        <a:effectLst/>
                        <a:latin typeface="Times New Roman"/>
                      </a:endParaRPr>
                    </a:p>
                  </a:txBody>
                  <a:tcPr marL="7388" marR="7388" marT="7388" marB="0" anchor="ctr"/>
                </a:tc>
                <a:tc>
                  <a:txBody>
                    <a:bodyPr/>
                    <a:lstStyle/>
                    <a:p>
                      <a:pPr algn="r" fontAlgn="ctr"/>
                      <a:r>
                        <a:rPr lang="ru-RU" sz="800" u="none" strike="noStrike">
                          <a:effectLst/>
                        </a:rPr>
                        <a:t>5 864,9</a:t>
                      </a:r>
                      <a:endParaRPr lang="ru-RU" sz="800" b="1" i="0" u="none" strike="noStrike">
                        <a:solidFill>
                          <a:srgbClr val="000000"/>
                        </a:solidFill>
                        <a:effectLst/>
                        <a:latin typeface="Times New Roman"/>
                      </a:endParaRPr>
                    </a:p>
                  </a:txBody>
                  <a:tcPr marL="7388" marR="7388" marT="7388" marB="0" anchor="ctr"/>
                </a:tc>
                <a:tc>
                  <a:txBody>
                    <a:bodyPr/>
                    <a:lstStyle/>
                    <a:p>
                      <a:pPr algn="r" fontAlgn="ctr"/>
                      <a:r>
                        <a:rPr lang="ru-RU" sz="800" u="none" strike="noStrike">
                          <a:effectLst/>
                        </a:rPr>
                        <a:t>3 834,5</a:t>
                      </a:r>
                      <a:endParaRPr lang="ru-RU" sz="800" b="1" i="0" u="none" strike="noStrike">
                        <a:solidFill>
                          <a:srgbClr val="000000"/>
                        </a:solidFill>
                        <a:effectLst/>
                        <a:latin typeface="Times New Roman"/>
                      </a:endParaRPr>
                    </a:p>
                  </a:txBody>
                  <a:tcPr marL="7388" marR="7388" marT="7388" marB="0" anchor="ctr"/>
                </a:tc>
                <a:tc>
                  <a:txBody>
                    <a:bodyPr/>
                    <a:lstStyle/>
                    <a:p>
                      <a:pPr algn="r" fontAlgn="ctr"/>
                      <a:r>
                        <a:rPr lang="ru-RU" sz="800" u="none" strike="noStrike">
                          <a:effectLst/>
                        </a:rPr>
                        <a:t>2 030,4</a:t>
                      </a:r>
                      <a:endParaRPr lang="ru-RU" sz="800" b="1" i="0" u="none" strike="noStrike">
                        <a:solidFill>
                          <a:srgbClr val="000000"/>
                        </a:solidFill>
                        <a:effectLst/>
                        <a:latin typeface="Times New Roman"/>
                      </a:endParaRPr>
                    </a:p>
                  </a:txBody>
                  <a:tcPr marL="7388" marR="7388" marT="7388" marB="0" anchor="ctr"/>
                </a:tc>
                <a:tc>
                  <a:txBody>
                    <a:bodyPr/>
                    <a:lstStyle/>
                    <a:p>
                      <a:pPr algn="ctr" fontAlgn="ctr"/>
                      <a:r>
                        <a:rPr lang="ru-RU" sz="800" u="none" strike="noStrike">
                          <a:effectLst/>
                        </a:rPr>
                        <a:t>65,4</a:t>
                      </a:r>
                      <a:endParaRPr lang="ru-RU" sz="800" b="1" i="0" u="none" strike="noStrike">
                        <a:solidFill>
                          <a:srgbClr val="000000"/>
                        </a:solidFill>
                        <a:effectLst/>
                        <a:latin typeface="Times New Roman"/>
                      </a:endParaRPr>
                    </a:p>
                  </a:txBody>
                  <a:tcPr marL="7388" marR="7388" marT="7388" marB="0" anchor="ctr"/>
                </a:tc>
              </a:tr>
              <a:tr h="251190">
                <a:tc>
                  <a:txBody>
                    <a:bodyPr/>
                    <a:lstStyle/>
                    <a:p>
                      <a:pPr algn="l" fontAlgn="t"/>
                      <a:r>
                        <a:rPr lang="ru-RU" sz="800" u="none" strike="noStrike">
                          <a:effectLst/>
                        </a:rPr>
                        <a:t>          Единый налог на вмененный доход для отдельных видов деятельности</a:t>
                      </a:r>
                      <a:endParaRPr lang="ru-RU" sz="800" b="0" i="0" u="none" strike="noStrike">
                        <a:solidFill>
                          <a:srgbClr val="000000"/>
                        </a:solidFill>
                        <a:effectLst/>
                        <a:latin typeface="Times New Roman"/>
                      </a:endParaRPr>
                    </a:p>
                  </a:txBody>
                  <a:tcPr marL="7388" marR="7388" marT="7388" marB="0"/>
                </a:tc>
                <a:tc>
                  <a:txBody>
                    <a:bodyPr/>
                    <a:lstStyle/>
                    <a:p>
                      <a:pPr algn="ctr" fontAlgn="ctr"/>
                      <a:r>
                        <a:rPr lang="ru-RU" sz="800" u="none" strike="noStrike">
                          <a:effectLst/>
                        </a:rPr>
                        <a:t>00010502010020000110</a:t>
                      </a:r>
                      <a:endParaRPr lang="ru-RU" sz="800" b="0" i="0" u="none" strike="noStrike">
                        <a:solidFill>
                          <a:srgbClr val="000000"/>
                        </a:solidFill>
                        <a:effectLst/>
                        <a:latin typeface="Times New Roman"/>
                      </a:endParaRPr>
                    </a:p>
                  </a:txBody>
                  <a:tcPr marL="7388" marR="7388" marT="7388" marB="0" anchor="ctr"/>
                </a:tc>
                <a:tc>
                  <a:txBody>
                    <a:bodyPr/>
                    <a:lstStyle/>
                    <a:p>
                      <a:pPr algn="r" fontAlgn="ctr"/>
                      <a:r>
                        <a:rPr lang="ru-RU" sz="800" u="none" strike="noStrike">
                          <a:effectLst/>
                        </a:rPr>
                        <a:t>12 013,8</a:t>
                      </a:r>
                      <a:endParaRPr lang="ru-RU" sz="800" b="1" i="0" u="none" strike="noStrike">
                        <a:solidFill>
                          <a:srgbClr val="000000"/>
                        </a:solidFill>
                        <a:effectLst/>
                        <a:latin typeface="Times New Roman"/>
                      </a:endParaRPr>
                    </a:p>
                  </a:txBody>
                  <a:tcPr marL="7388" marR="7388" marT="7388" marB="0" anchor="ctr"/>
                </a:tc>
                <a:tc>
                  <a:txBody>
                    <a:bodyPr/>
                    <a:lstStyle/>
                    <a:p>
                      <a:pPr algn="r" fontAlgn="ctr"/>
                      <a:r>
                        <a:rPr lang="ru-RU" sz="800" u="none" strike="noStrike">
                          <a:effectLst/>
                        </a:rPr>
                        <a:t>12 511,3</a:t>
                      </a:r>
                      <a:endParaRPr lang="ru-RU" sz="800" b="1" i="0" u="none" strike="noStrike">
                        <a:solidFill>
                          <a:srgbClr val="000000"/>
                        </a:solidFill>
                        <a:effectLst/>
                        <a:latin typeface="Times New Roman"/>
                      </a:endParaRPr>
                    </a:p>
                  </a:txBody>
                  <a:tcPr marL="7388" marR="7388" marT="7388" marB="0" anchor="ctr"/>
                </a:tc>
                <a:tc>
                  <a:txBody>
                    <a:bodyPr/>
                    <a:lstStyle/>
                    <a:p>
                      <a:pPr algn="r" fontAlgn="ctr"/>
                      <a:r>
                        <a:rPr lang="ru-RU" sz="800" u="none" strike="noStrike">
                          <a:effectLst/>
                        </a:rPr>
                        <a:t>-497,5</a:t>
                      </a:r>
                      <a:endParaRPr lang="ru-RU" sz="800" b="1" i="0" u="none" strike="noStrike">
                        <a:solidFill>
                          <a:srgbClr val="000000"/>
                        </a:solidFill>
                        <a:effectLst/>
                        <a:latin typeface="Times New Roman"/>
                      </a:endParaRPr>
                    </a:p>
                  </a:txBody>
                  <a:tcPr marL="7388" marR="7388" marT="7388" marB="0" anchor="ctr"/>
                </a:tc>
                <a:tc>
                  <a:txBody>
                    <a:bodyPr/>
                    <a:lstStyle/>
                    <a:p>
                      <a:pPr algn="ctr" fontAlgn="ctr"/>
                      <a:r>
                        <a:rPr lang="ru-RU" sz="800" u="none" strike="noStrike">
                          <a:effectLst/>
                        </a:rPr>
                        <a:t>104,1</a:t>
                      </a:r>
                      <a:endParaRPr lang="ru-RU" sz="800" b="1" i="0" u="none" strike="noStrike">
                        <a:solidFill>
                          <a:srgbClr val="000000"/>
                        </a:solidFill>
                        <a:effectLst/>
                        <a:latin typeface="Times New Roman"/>
                      </a:endParaRPr>
                    </a:p>
                  </a:txBody>
                  <a:tcPr marL="7388" marR="7388" marT="7388" marB="0" anchor="ctr"/>
                </a:tc>
              </a:tr>
              <a:tr h="217624">
                <a:tc>
                  <a:txBody>
                    <a:bodyPr/>
                    <a:lstStyle/>
                    <a:p>
                      <a:pPr algn="l" fontAlgn="t"/>
                      <a:r>
                        <a:rPr lang="ru-RU" sz="800" u="none" strike="noStrike">
                          <a:effectLst/>
                        </a:rPr>
                        <a:t>          Единый налог на вмененный доход для отдельных видов деятельности (за налоговые периоды, истекшие до 1 января 2011 года)</a:t>
                      </a:r>
                      <a:endParaRPr lang="ru-RU" sz="800" b="0" i="0" u="none" strike="noStrike">
                        <a:solidFill>
                          <a:srgbClr val="000000"/>
                        </a:solidFill>
                        <a:effectLst/>
                        <a:latin typeface="Times New Roman"/>
                      </a:endParaRPr>
                    </a:p>
                  </a:txBody>
                  <a:tcPr marL="7388" marR="7388" marT="7388" marB="0"/>
                </a:tc>
                <a:tc>
                  <a:txBody>
                    <a:bodyPr/>
                    <a:lstStyle/>
                    <a:p>
                      <a:pPr algn="ctr" fontAlgn="ctr"/>
                      <a:r>
                        <a:rPr lang="ru-RU" sz="800" u="none" strike="noStrike" dirty="0">
                          <a:effectLst/>
                        </a:rPr>
                        <a:t>00010502020020000110</a:t>
                      </a:r>
                      <a:endParaRPr lang="ru-RU" sz="800" b="0" i="0" u="none" strike="noStrike" dirty="0">
                        <a:solidFill>
                          <a:srgbClr val="000000"/>
                        </a:solidFill>
                        <a:effectLst/>
                        <a:latin typeface="Times New Roman"/>
                      </a:endParaRPr>
                    </a:p>
                  </a:txBody>
                  <a:tcPr marL="7388" marR="7388" marT="7388" marB="0" anchor="ctr"/>
                </a:tc>
                <a:tc>
                  <a:txBody>
                    <a:bodyPr/>
                    <a:lstStyle/>
                    <a:p>
                      <a:pPr algn="r" fontAlgn="ctr"/>
                      <a:r>
                        <a:rPr lang="ru-RU" sz="800" u="none" strike="noStrike">
                          <a:effectLst/>
                        </a:rPr>
                        <a:t>72,0</a:t>
                      </a:r>
                      <a:endParaRPr lang="ru-RU" sz="800" b="1" i="0" u="none" strike="noStrike">
                        <a:solidFill>
                          <a:srgbClr val="000000"/>
                        </a:solidFill>
                        <a:effectLst/>
                        <a:latin typeface="Times New Roman"/>
                      </a:endParaRPr>
                    </a:p>
                  </a:txBody>
                  <a:tcPr marL="7388" marR="7388" marT="7388" marB="0" anchor="ctr"/>
                </a:tc>
                <a:tc>
                  <a:txBody>
                    <a:bodyPr/>
                    <a:lstStyle/>
                    <a:p>
                      <a:pPr algn="r" fontAlgn="ctr"/>
                      <a:r>
                        <a:rPr lang="ru-RU" sz="800" u="none" strike="noStrike">
                          <a:effectLst/>
                        </a:rPr>
                        <a:t>70,8</a:t>
                      </a:r>
                      <a:endParaRPr lang="ru-RU" sz="800" b="1" i="0" u="none" strike="noStrike">
                        <a:solidFill>
                          <a:srgbClr val="000000"/>
                        </a:solidFill>
                        <a:effectLst/>
                        <a:latin typeface="Times New Roman"/>
                      </a:endParaRPr>
                    </a:p>
                  </a:txBody>
                  <a:tcPr marL="7388" marR="7388" marT="7388" marB="0" anchor="ctr"/>
                </a:tc>
                <a:tc>
                  <a:txBody>
                    <a:bodyPr/>
                    <a:lstStyle/>
                    <a:p>
                      <a:pPr algn="r" fontAlgn="ctr"/>
                      <a:r>
                        <a:rPr lang="ru-RU" sz="800" u="none" strike="noStrike">
                          <a:effectLst/>
                        </a:rPr>
                        <a:t>1,2</a:t>
                      </a:r>
                      <a:endParaRPr lang="ru-RU" sz="800" b="1" i="0" u="none" strike="noStrike">
                        <a:solidFill>
                          <a:srgbClr val="000000"/>
                        </a:solidFill>
                        <a:effectLst/>
                        <a:latin typeface="Times New Roman"/>
                      </a:endParaRPr>
                    </a:p>
                  </a:txBody>
                  <a:tcPr marL="7388" marR="7388" marT="7388" marB="0" anchor="ctr"/>
                </a:tc>
                <a:tc>
                  <a:txBody>
                    <a:bodyPr/>
                    <a:lstStyle/>
                    <a:p>
                      <a:pPr algn="ctr" fontAlgn="ctr"/>
                      <a:r>
                        <a:rPr lang="ru-RU" sz="800" u="none" strike="noStrike">
                          <a:effectLst/>
                        </a:rPr>
                        <a:t>98,3</a:t>
                      </a:r>
                      <a:endParaRPr lang="ru-RU" sz="800" b="1" i="0" u="none" strike="noStrike">
                        <a:solidFill>
                          <a:srgbClr val="000000"/>
                        </a:solidFill>
                        <a:effectLst/>
                        <a:latin typeface="Times New Roman"/>
                      </a:endParaRPr>
                    </a:p>
                  </a:txBody>
                  <a:tcPr marL="7388" marR="7388" marT="7388" marB="0" anchor="ctr"/>
                </a:tc>
              </a:tr>
              <a:tr h="182420">
                <a:tc>
                  <a:txBody>
                    <a:bodyPr/>
                    <a:lstStyle/>
                    <a:p>
                      <a:pPr algn="l" fontAlgn="t"/>
                      <a:r>
                        <a:rPr lang="ru-RU" sz="800" u="none" strike="noStrike">
                          <a:effectLst/>
                        </a:rPr>
                        <a:t>          Единый сельскохозяйственный налог</a:t>
                      </a:r>
                      <a:endParaRPr lang="ru-RU" sz="800" b="0" i="0" u="none" strike="noStrike">
                        <a:solidFill>
                          <a:srgbClr val="000000"/>
                        </a:solidFill>
                        <a:effectLst/>
                        <a:latin typeface="Times New Roman"/>
                      </a:endParaRPr>
                    </a:p>
                  </a:txBody>
                  <a:tcPr marL="7388" marR="7388" marT="7388" marB="0"/>
                </a:tc>
                <a:tc>
                  <a:txBody>
                    <a:bodyPr/>
                    <a:lstStyle/>
                    <a:p>
                      <a:pPr algn="ctr" fontAlgn="ctr"/>
                      <a:r>
                        <a:rPr lang="ru-RU" sz="800" u="none" strike="noStrike">
                          <a:effectLst/>
                        </a:rPr>
                        <a:t>00010503010010000110</a:t>
                      </a:r>
                      <a:endParaRPr lang="ru-RU" sz="800" b="0" i="0" u="none" strike="noStrike">
                        <a:solidFill>
                          <a:srgbClr val="000000"/>
                        </a:solidFill>
                        <a:effectLst/>
                        <a:latin typeface="Times New Roman"/>
                      </a:endParaRPr>
                    </a:p>
                  </a:txBody>
                  <a:tcPr marL="7388" marR="7388" marT="7388" marB="0" anchor="ctr"/>
                </a:tc>
                <a:tc>
                  <a:txBody>
                    <a:bodyPr/>
                    <a:lstStyle/>
                    <a:p>
                      <a:pPr algn="r" fontAlgn="ctr"/>
                      <a:r>
                        <a:rPr lang="ru-RU" sz="800" u="none" strike="noStrike">
                          <a:effectLst/>
                        </a:rPr>
                        <a:t> </a:t>
                      </a:r>
                      <a:endParaRPr lang="ru-RU" sz="800" b="1" i="0" u="none" strike="noStrike">
                        <a:solidFill>
                          <a:srgbClr val="000000"/>
                        </a:solidFill>
                        <a:effectLst/>
                        <a:latin typeface="Times New Roman"/>
                      </a:endParaRPr>
                    </a:p>
                  </a:txBody>
                  <a:tcPr marL="7388" marR="7388" marT="7388" marB="0" anchor="ctr"/>
                </a:tc>
                <a:tc>
                  <a:txBody>
                    <a:bodyPr/>
                    <a:lstStyle/>
                    <a:p>
                      <a:pPr algn="r" fontAlgn="ctr"/>
                      <a:r>
                        <a:rPr lang="ru-RU" sz="800" u="none" strike="noStrike">
                          <a:effectLst/>
                        </a:rPr>
                        <a:t>0,1</a:t>
                      </a:r>
                      <a:endParaRPr lang="ru-RU" sz="800" b="1" i="0" u="none" strike="noStrike">
                        <a:solidFill>
                          <a:srgbClr val="000000"/>
                        </a:solidFill>
                        <a:effectLst/>
                        <a:latin typeface="Times New Roman"/>
                      </a:endParaRPr>
                    </a:p>
                  </a:txBody>
                  <a:tcPr marL="7388" marR="7388" marT="7388" marB="0" anchor="ctr"/>
                </a:tc>
                <a:tc>
                  <a:txBody>
                    <a:bodyPr/>
                    <a:lstStyle/>
                    <a:p>
                      <a:pPr algn="r" fontAlgn="ctr"/>
                      <a:r>
                        <a:rPr lang="ru-RU" sz="800" u="none" strike="noStrike">
                          <a:effectLst/>
                        </a:rPr>
                        <a:t>-0,1</a:t>
                      </a:r>
                      <a:endParaRPr lang="ru-RU" sz="800" b="1" i="0" u="none" strike="noStrike">
                        <a:solidFill>
                          <a:srgbClr val="000000"/>
                        </a:solidFill>
                        <a:effectLst/>
                        <a:latin typeface="Times New Roman"/>
                      </a:endParaRPr>
                    </a:p>
                  </a:txBody>
                  <a:tcPr marL="7388" marR="7388" marT="7388" marB="0" anchor="ctr"/>
                </a:tc>
                <a:tc>
                  <a:txBody>
                    <a:bodyPr/>
                    <a:lstStyle/>
                    <a:p>
                      <a:pPr algn="ctr" fontAlgn="ctr"/>
                      <a:r>
                        <a:rPr lang="ru-RU" sz="800" u="none" strike="noStrike">
                          <a:effectLst/>
                        </a:rPr>
                        <a:t> </a:t>
                      </a:r>
                      <a:endParaRPr lang="ru-RU" sz="800" b="1" i="0" u="none" strike="noStrike">
                        <a:solidFill>
                          <a:srgbClr val="000000"/>
                        </a:solidFill>
                        <a:effectLst/>
                        <a:latin typeface="Times New Roman"/>
                      </a:endParaRPr>
                    </a:p>
                  </a:txBody>
                  <a:tcPr marL="7388" marR="7388" marT="7388" marB="0" anchor="ctr"/>
                </a:tc>
              </a:tr>
              <a:tr h="219224">
                <a:tc>
                  <a:txBody>
                    <a:bodyPr/>
                    <a:lstStyle/>
                    <a:p>
                      <a:pPr algn="l" fontAlgn="t"/>
                      <a:r>
                        <a:rPr lang="ru-RU" sz="800" u="none" strike="noStrike">
                          <a:effectLst/>
                        </a:rPr>
                        <a:t>          Налог, взимаемый в связи с применением патентной системы налогообложения, зачисляемый в бюджеты городских округов</a:t>
                      </a:r>
                      <a:endParaRPr lang="ru-RU" sz="800" b="0" i="0" u="none" strike="noStrike">
                        <a:solidFill>
                          <a:srgbClr val="000000"/>
                        </a:solidFill>
                        <a:effectLst/>
                        <a:latin typeface="Times New Roman"/>
                      </a:endParaRPr>
                    </a:p>
                  </a:txBody>
                  <a:tcPr marL="7388" marR="7388" marT="7388" marB="0"/>
                </a:tc>
                <a:tc>
                  <a:txBody>
                    <a:bodyPr/>
                    <a:lstStyle/>
                    <a:p>
                      <a:pPr algn="ctr" fontAlgn="ctr"/>
                      <a:r>
                        <a:rPr lang="ru-RU" sz="800" u="none" strike="noStrike">
                          <a:effectLst/>
                        </a:rPr>
                        <a:t>00010504010020000110</a:t>
                      </a:r>
                      <a:endParaRPr lang="ru-RU" sz="800" b="0" i="0" u="none" strike="noStrike">
                        <a:solidFill>
                          <a:srgbClr val="000000"/>
                        </a:solidFill>
                        <a:effectLst/>
                        <a:latin typeface="Times New Roman"/>
                      </a:endParaRPr>
                    </a:p>
                  </a:txBody>
                  <a:tcPr marL="7388" marR="7388" marT="7388" marB="0" anchor="ctr"/>
                </a:tc>
                <a:tc>
                  <a:txBody>
                    <a:bodyPr/>
                    <a:lstStyle/>
                    <a:p>
                      <a:pPr algn="r" fontAlgn="ctr"/>
                      <a:r>
                        <a:rPr lang="ru-RU" sz="800" u="none" strike="noStrike">
                          <a:effectLst/>
                        </a:rPr>
                        <a:t>1 440,0</a:t>
                      </a:r>
                      <a:endParaRPr lang="ru-RU" sz="800" b="1" i="0" u="none" strike="noStrike">
                        <a:solidFill>
                          <a:srgbClr val="000000"/>
                        </a:solidFill>
                        <a:effectLst/>
                        <a:latin typeface="Times New Roman"/>
                      </a:endParaRPr>
                    </a:p>
                  </a:txBody>
                  <a:tcPr marL="7388" marR="7388" marT="7388" marB="0" anchor="ctr"/>
                </a:tc>
                <a:tc>
                  <a:txBody>
                    <a:bodyPr/>
                    <a:lstStyle/>
                    <a:p>
                      <a:pPr algn="r" fontAlgn="ctr"/>
                      <a:r>
                        <a:rPr lang="ru-RU" sz="800" u="none" strike="noStrike">
                          <a:effectLst/>
                        </a:rPr>
                        <a:t>2 337,0</a:t>
                      </a:r>
                      <a:endParaRPr lang="ru-RU" sz="800" b="1" i="0" u="none" strike="noStrike">
                        <a:solidFill>
                          <a:srgbClr val="000000"/>
                        </a:solidFill>
                        <a:effectLst/>
                        <a:latin typeface="Times New Roman"/>
                      </a:endParaRPr>
                    </a:p>
                  </a:txBody>
                  <a:tcPr marL="7388" marR="7388" marT="7388" marB="0" anchor="ctr"/>
                </a:tc>
                <a:tc>
                  <a:txBody>
                    <a:bodyPr/>
                    <a:lstStyle/>
                    <a:p>
                      <a:pPr algn="r" fontAlgn="ctr"/>
                      <a:r>
                        <a:rPr lang="ru-RU" sz="800" u="none" strike="noStrike">
                          <a:effectLst/>
                        </a:rPr>
                        <a:t>-897,1</a:t>
                      </a:r>
                      <a:endParaRPr lang="ru-RU" sz="800" b="1" i="0" u="none" strike="noStrike">
                        <a:solidFill>
                          <a:srgbClr val="000000"/>
                        </a:solidFill>
                        <a:effectLst/>
                        <a:latin typeface="Times New Roman"/>
                      </a:endParaRPr>
                    </a:p>
                  </a:txBody>
                  <a:tcPr marL="7388" marR="7388" marT="7388" marB="0" anchor="ctr"/>
                </a:tc>
                <a:tc>
                  <a:txBody>
                    <a:bodyPr/>
                    <a:lstStyle/>
                    <a:p>
                      <a:pPr algn="ctr" fontAlgn="ctr"/>
                      <a:r>
                        <a:rPr lang="ru-RU" sz="800" u="none" strike="noStrike" dirty="0">
                          <a:effectLst/>
                        </a:rPr>
                        <a:t>162,3</a:t>
                      </a:r>
                      <a:endParaRPr lang="ru-RU" sz="800" b="1" i="0" u="none" strike="noStrike" dirty="0">
                        <a:solidFill>
                          <a:srgbClr val="000000"/>
                        </a:solidFill>
                        <a:effectLst/>
                        <a:latin typeface="Times New Roman"/>
                      </a:endParaRPr>
                    </a:p>
                  </a:txBody>
                  <a:tcPr marL="7388" marR="7388" marT="7388" marB="0" anchor="ctr"/>
                </a:tc>
              </a:tr>
            </a:tbl>
          </a:graphicData>
        </a:graphic>
      </p:graphicFrame>
    </p:spTree>
    <p:extLst>
      <p:ext uri="{BB962C8B-B14F-4D97-AF65-F5344CB8AC3E}">
        <p14:creationId xmlns:p14="http://schemas.microsoft.com/office/powerpoint/2010/main" val="27195112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71599" y="772899"/>
            <a:ext cx="2550698" cy="36933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ru-RU" dirty="0" smtClean="0"/>
              <a:t>Налоги на имущество</a:t>
            </a:r>
            <a:endParaRPr lang="ru-RU" dirty="0"/>
          </a:p>
        </p:txBody>
      </p:sp>
      <p:graphicFrame>
        <p:nvGraphicFramePr>
          <p:cNvPr id="7" name="Диаграмма 6"/>
          <p:cNvGraphicFramePr/>
          <p:nvPr>
            <p:extLst>
              <p:ext uri="{D42A27DB-BD31-4B8C-83A1-F6EECF244321}">
                <p14:modId xmlns:p14="http://schemas.microsoft.com/office/powerpoint/2010/main" val="4055853869"/>
              </p:ext>
            </p:extLst>
          </p:nvPr>
        </p:nvGraphicFramePr>
        <p:xfrm>
          <a:off x="4572000" y="927747"/>
          <a:ext cx="3480048" cy="1170992"/>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p:cNvSpPr txBox="1"/>
          <p:nvPr/>
        </p:nvSpPr>
        <p:spPr>
          <a:xfrm>
            <a:off x="971599" y="1329735"/>
            <a:ext cx="3384376" cy="553998"/>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ru-RU" sz="1000" b="1" dirty="0" smtClean="0">
                <a:latin typeface="Times New Roman" pitchFamily="18" charset="0"/>
                <a:cs typeface="Times New Roman" pitchFamily="18" charset="0"/>
              </a:rPr>
              <a:t>Причины отклонения от плановых показателей:</a:t>
            </a:r>
          </a:p>
          <a:p>
            <a:r>
              <a:rPr lang="ru-RU" sz="1000" dirty="0" smtClean="0">
                <a:latin typeface="Times New Roman" pitchFamily="18" charset="0"/>
                <a:cs typeface="Times New Roman" pitchFamily="18" charset="0"/>
              </a:rPr>
              <a:t>-Не перечисление физическими лицами сумм в погашение имеющейся задолженности по </a:t>
            </a:r>
            <a:r>
              <a:rPr lang="ru-RU" sz="1000" dirty="0">
                <a:latin typeface="Times New Roman" pitchFamily="18" charset="0"/>
                <a:cs typeface="Times New Roman" pitchFamily="18" charset="0"/>
              </a:rPr>
              <a:t>н</a:t>
            </a:r>
            <a:r>
              <a:rPr lang="ru-RU" sz="1000" dirty="0" smtClean="0">
                <a:latin typeface="Times New Roman" pitchFamily="18" charset="0"/>
                <a:cs typeface="Times New Roman" pitchFamily="18" charset="0"/>
              </a:rPr>
              <a:t>алогу</a:t>
            </a:r>
            <a:endParaRPr lang="ru-RU" sz="1000" dirty="0">
              <a:latin typeface="Times New Roman" pitchFamily="18" charset="0"/>
              <a:cs typeface="Times New Roman" pitchFamily="18" charset="0"/>
            </a:endParaRPr>
          </a:p>
        </p:txBody>
      </p:sp>
      <p:sp>
        <p:nvSpPr>
          <p:cNvPr id="10" name="TextBox 9"/>
          <p:cNvSpPr txBox="1"/>
          <p:nvPr/>
        </p:nvSpPr>
        <p:spPr>
          <a:xfrm>
            <a:off x="971599" y="4293096"/>
            <a:ext cx="3065263" cy="36933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ru-RU" dirty="0" smtClean="0"/>
              <a:t>Государственная пошлина</a:t>
            </a:r>
            <a:endParaRPr lang="ru-RU" dirty="0"/>
          </a:p>
        </p:txBody>
      </p:sp>
      <p:sp>
        <p:nvSpPr>
          <p:cNvPr id="11" name="TextBox 10"/>
          <p:cNvSpPr txBox="1"/>
          <p:nvPr/>
        </p:nvSpPr>
        <p:spPr>
          <a:xfrm>
            <a:off x="971600" y="4869160"/>
            <a:ext cx="3384376" cy="553998"/>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ru-RU" sz="1000" b="1" dirty="0" smtClean="0">
                <a:latin typeface="Times New Roman" pitchFamily="18" charset="0"/>
                <a:cs typeface="Times New Roman" pitchFamily="18" charset="0"/>
              </a:rPr>
              <a:t>Причины отклонения от плановых показателей:</a:t>
            </a:r>
          </a:p>
          <a:p>
            <a:r>
              <a:rPr lang="ru-RU" sz="1000" dirty="0" smtClean="0">
                <a:latin typeface="Times New Roman" pitchFamily="18" charset="0"/>
                <a:cs typeface="Times New Roman" pitchFamily="18" charset="0"/>
              </a:rPr>
              <a:t>-Увеличение количества дел, рассматриваемых в судах общей юрисдикции</a:t>
            </a:r>
            <a:endParaRPr lang="ru-RU" sz="1000" dirty="0">
              <a:latin typeface="Times New Roman" pitchFamily="18" charset="0"/>
              <a:cs typeface="Times New Roman" pitchFamily="18" charset="0"/>
            </a:endParaRPr>
          </a:p>
        </p:txBody>
      </p:sp>
      <p:graphicFrame>
        <p:nvGraphicFramePr>
          <p:cNvPr id="13" name="Диаграмма 12"/>
          <p:cNvGraphicFramePr/>
          <p:nvPr>
            <p:extLst>
              <p:ext uri="{D42A27DB-BD31-4B8C-83A1-F6EECF244321}">
                <p14:modId xmlns:p14="http://schemas.microsoft.com/office/powerpoint/2010/main" val="1259444691"/>
              </p:ext>
            </p:extLst>
          </p:nvPr>
        </p:nvGraphicFramePr>
        <p:xfrm>
          <a:off x="4499992" y="4221088"/>
          <a:ext cx="3672409" cy="196628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Таблица 2"/>
          <p:cNvGraphicFramePr>
            <a:graphicFrameLocks noGrp="1"/>
          </p:cNvGraphicFramePr>
          <p:nvPr>
            <p:extLst>
              <p:ext uri="{D42A27DB-BD31-4B8C-83A1-F6EECF244321}">
                <p14:modId xmlns:p14="http://schemas.microsoft.com/office/powerpoint/2010/main" val="1379397020"/>
              </p:ext>
            </p:extLst>
          </p:nvPr>
        </p:nvGraphicFramePr>
        <p:xfrm>
          <a:off x="971599" y="2132856"/>
          <a:ext cx="7272809" cy="1669751"/>
        </p:xfrm>
        <a:graphic>
          <a:graphicData uri="http://schemas.openxmlformats.org/drawingml/2006/table">
            <a:tbl>
              <a:tblPr>
                <a:effectLst>
                  <a:outerShdw blurRad="50800" dist="38100" dir="13500000" algn="br" rotWithShape="0">
                    <a:prstClr val="black">
                      <a:alpha val="40000"/>
                    </a:prstClr>
                  </a:outerShdw>
                </a:effectLst>
                <a:tableStyleId>{5C22544A-7EE6-4342-B048-85BDC9FD1C3A}</a:tableStyleId>
              </a:tblPr>
              <a:tblGrid>
                <a:gridCol w="3228516"/>
                <a:gridCol w="1236637"/>
                <a:gridCol w="761007"/>
                <a:gridCol w="691825"/>
                <a:gridCol w="680294"/>
                <a:gridCol w="674530"/>
              </a:tblGrid>
              <a:tr h="251190">
                <a:tc rowSpan="2">
                  <a:txBody>
                    <a:bodyPr/>
                    <a:lstStyle/>
                    <a:p>
                      <a:pPr algn="ctr" fontAlgn="ctr"/>
                      <a:r>
                        <a:rPr lang="ru-RU" sz="800" b="1" u="none" strike="noStrike" dirty="0">
                          <a:effectLst/>
                        </a:rPr>
                        <a:t>Наименование показателя</a:t>
                      </a:r>
                      <a:endParaRPr lang="ru-RU" sz="800" b="1" i="0" u="none" strike="noStrike" dirty="0">
                        <a:solidFill>
                          <a:srgbClr val="000000"/>
                        </a:solidFill>
                        <a:effectLst/>
                        <a:latin typeface="Times New Roman"/>
                      </a:endParaRPr>
                    </a:p>
                  </a:txBody>
                  <a:tcPr marL="7388" marR="7388" marT="7388" marB="0" anchor="ctr"/>
                </a:tc>
                <a:tc rowSpan="2">
                  <a:txBody>
                    <a:bodyPr/>
                    <a:lstStyle/>
                    <a:p>
                      <a:pPr algn="ctr" fontAlgn="ctr"/>
                      <a:r>
                        <a:rPr lang="ru-RU" sz="800" b="1" u="none" strike="noStrike" dirty="0">
                          <a:effectLst/>
                        </a:rPr>
                        <a:t>Код</a:t>
                      </a:r>
                      <a:endParaRPr lang="ru-RU" sz="800" b="1" i="0" u="none" strike="noStrike" dirty="0">
                        <a:solidFill>
                          <a:srgbClr val="000000"/>
                        </a:solidFill>
                        <a:effectLst/>
                        <a:latin typeface="Times New Roman"/>
                      </a:endParaRPr>
                    </a:p>
                  </a:txBody>
                  <a:tcPr marL="7388" marR="7388" marT="7388" marB="0" anchor="ctr"/>
                </a:tc>
                <a:tc rowSpan="2">
                  <a:txBody>
                    <a:bodyPr/>
                    <a:lstStyle/>
                    <a:p>
                      <a:pPr algn="ctr" fontAlgn="ctr"/>
                      <a:r>
                        <a:rPr lang="ru-RU" sz="800" b="1" u="none" strike="noStrike" dirty="0">
                          <a:effectLst/>
                        </a:rPr>
                        <a:t>Уточненный план на год</a:t>
                      </a:r>
                      <a:endParaRPr lang="ru-RU" sz="800" b="1" i="0" u="none" strike="noStrike" dirty="0">
                        <a:solidFill>
                          <a:srgbClr val="000000"/>
                        </a:solidFill>
                        <a:effectLst/>
                        <a:latin typeface="Times New Roman"/>
                      </a:endParaRPr>
                    </a:p>
                  </a:txBody>
                  <a:tcPr marL="7388" marR="7388" marT="7388" marB="0" anchor="ctr"/>
                </a:tc>
                <a:tc>
                  <a:txBody>
                    <a:bodyPr/>
                    <a:lstStyle/>
                    <a:p>
                      <a:pPr algn="ctr" fontAlgn="ctr"/>
                      <a:r>
                        <a:rPr lang="ru-RU" sz="800" b="1" u="none" strike="noStrike" dirty="0">
                          <a:effectLst/>
                        </a:rPr>
                        <a:t>Исполнено</a:t>
                      </a:r>
                      <a:endParaRPr lang="ru-RU" sz="800" b="1" i="0" u="none" strike="noStrike" dirty="0">
                        <a:solidFill>
                          <a:srgbClr val="000000"/>
                        </a:solidFill>
                        <a:effectLst/>
                        <a:latin typeface="Times New Roman"/>
                      </a:endParaRPr>
                    </a:p>
                  </a:txBody>
                  <a:tcPr marL="7388" marR="7388" marT="7388" marB="0" anchor="ctr"/>
                </a:tc>
                <a:tc gridSpan="2">
                  <a:txBody>
                    <a:bodyPr/>
                    <a:lstStyle/>
                    <a:p>
                      <a:pPr algn="ctr" fontAlgn="ctr"/>
                      <a:r>
                        <a:rPr lang="ru-RU" sz="800" b="1" u="none" strike="noStrike" dirty="0">
                          <a:effectLst/>
                        </a:rPr>
                        <a:t>Расхождение с начала года</a:t>
                      </a:r>
                      <a:endParaRPr lang="ru-RU" sz="800" b="1" i="0" u="none" strike="noStrike" dirty="0">
                        <a:solidFill>
                          <a:srgbClr val="000000"/>
                        </a:solidFill>
                        <a:effectLst/>
                        <a:latin typeface="Times New Roman"/>
                      </a:endParaRPr>
                    </a:p>
                  </a:txBody>
                  <a:tcPr marL="7388" marR="7388" marT="7388" marB="0" anchor="ctr"/>
                </a:tc>
                <a:tc hMerge="1">
                  <a:txBody>
                    <a:bodyPr/>
                    <a:lstStyle/>
                    <a:p>
                      <a:endParaRPr lang="ru-RU"/>
                    </a:p>
                  </a:txBody>
                  <a:tcPr/>
                </a:tc>
              </a:tr>
              <a:tr h="265966">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800" b="1" u="none" strike="noStrike" dirty="0">
                          <a:effectLst/>
                        </a:rPr>
                        <a:t>Итого</a:t>
                      </a:r>
                      <a:endParaRPr lang="ru-RU" sz="800" b="1" i="0" u="none" strike="noStrike" dirty="0">
                        <a:solidFill>
                          <a:srgbClr val="000000"/>
                        </a:solidFill>
                        <a:effectLst/>
                        <a:latin typeface="Times New Roman"/>
                      </a:endParaRPr>
                    </a:p>
                  </a:txBody>
                  <a:tcPr marL="7388" marR="7388" marT="7388" marB="0" anchor="ctr"/>
                </a:tc>
                <a:tc>
                  <a:txBody>
                    <a:bodyPr/>
                    <a:lstStyle/>
                    <a:p>
                      <a:pPr algn="ctr" fontAlgn="ctr"/>
                      <a:r>
                        <a:rPr lang="ru-RU" sz="800" b="1" u="none" strike="noStrike">
                          <a:effectLst/>
                        </a:rPr>
                        <a:t>Сумма</a:t>
                      </a:r>
                      <a:endParaRPr lang="ru-RU" sz="800" b="1" i="0" u="none" strike="noStrike">
                        <a:solidFill>
                          <a:srgbClr val="000000"/>
                        </a:solidFill>
                        <a:effectLst/>
                        <a:latin typeface="Times New Roman"/>
                      </a:endParaRPr>
                    </a:p>
                  </a:txBody>
                  <a:tcPr marL="7388" marR="7388" marT="7388" marB="0" anchor="ctr"/>
                </a:tc>
                <a:tc>
                  <a:txBody>
                    <a:bodyPr/>
                    <a:lstStyle/>
                    <a:p>
                      <a:pPr algn="ctr" fontAlgn="ctr"/>
                      <a:r>
                        <a:rPr lang="ru-RU" sz="800" b="1" u="none" strike="noStrike" dirty="0">
                          <a:effectLst/>
                        </a:rPr>
                        <a:t>% исполнения</a:t>
                      </a:r>
                      <a:endParaRPr lang="ru-RU" sz="800" b="1" i="0" u="none" strike="noStrike" dirty="0">
                        <a:solidFill>
                          <a:srgbClr val="000000"/>
                        </a:solidFill>
                        <a:effectLst/>
                        <a:latin typeface="Times New Roman"/>
                      </a:endParaRPr>
                    </a:p>
                  </a:txBody>
                  <a:tcPr marL="7388" marR="7388" marT="7388" marB="0" anchor="ctr"/>
                </a:tc>
              </a:tr>
              <a:tr h="147759">
                <a:tc>
                  <a:txBody>
                    <a:bodyPr/>
                    <a:lstStyle/>
                    <a:p>
                      <a:pPr algn="l" fontAlgn="t"/>
                      <a:r>
                        <a:rPr lang="ru-RU" sz="800" b="1" u="none" strike="noStrike">
                          <a:effectLst/>
                        </a:rPr>
                        <a:t>        НАЛОГИ НА ИМУЩЕСТВО</a:t>
                      </a:r>
                      <a:endParaRPr lang="ru-RU" sz="800" b="1" i="0" u="none" strike="noStrike">
                        <a:solidFill>
                          <a:srgbClr val="000000"/>
                        </a:solidFill>
                        <a:effectLst/>
                        <a:latin typeface="Times New Roman"/>
                      </a:endParaRPr>
                    </a:p>
                  </a:txBody>
                  <a:tcPr marL="7388" marR="7388" marT="7388" marB="0"/>
                </a:tc>
                <a:tc>
                  <a:txBody>
                    <a:bodyPr/>
                    <a:lstStyle/>
                    <a:p>
                      <a:pPr algn="ctr" fontAlgn="ctr"/>
                      <a:r>
                        <a:rPr lang="ru-RU" sz="800" b="1" u="none" strike="noStrike">
                          <a:effectLst/>
                        </a:rPr>
                        <a:t>00010600000000000000</a:t>
                      </a:r>
                      <a:endParaRPr lang="ru-RU" sz="800" b="1" i="0" u="none" strike="noStrike">
                        <a:solidFill>
                          <a:srgbClr val="000000"/>
                        </a:solidFill>
                        <a:effectLst/>
                        <a:latin typeface="Times New Roman"/>
                      </a:endParaRPr>
                    </a:p>
                  </a:txBody>
                  <a:tcPr marL="7388" marR="7388" marT="7388" marB="0" anchor="ctr"/>
                </a:tc>
                <a:tc>
                  <a:txBody>
                    <a:bodyPr/>
                    <a:lstStyle/>
                    <a:p>
                      <a:pPr algn="r" fontAlgn="ctr"/>
                      <a:r>
                        <a:rPr lang="ru-RU" sz="800" b="1" u="none" strike="noStrike" dirty="0">
                          <a:effectLst/>
                        </a:rPr>
                        <a:t>23 460,3</a:t>
                      </a:r>
                      <a:endParaRPr lang="ru-RU" sz="800" b="1" i="0" u="none" strike="noStrike" dirty="0">
                        <a:solidFill>
                          <a:srgbClr val="000000"/>
                        </a:solidFill>
                        <a:effectLst/>
                        <a:latin typeface="Times New Roman"/>
                      </a:endParaRPr>
                    </a:p>
                  </a:txBody>
                  <a:tcPr marL="7388" marR="7388" marT="7388" marB="0" anchor="ctr"/>
                </a:tc>
                <a:tc>
                  <a:txBody>
                    <a:bodyPr/>
                    <a:lstStyle/>
                    <a:p>
                      <a:pPr algn="r" fontAlgn="ctr"/>
                      <a:r>
                        <a:rPr lang="ru-RU" sz="800" b="1" u="none" strike="noStrike">
                          <a:effectLst/>
                        </a:rPr>
                        <a:t>20 395,4</a:t>
                      </a:r>
                      <a:endParaRPr lang="ru-RU" sz="800" b="1" i="0" u="none" strike="noStrike">
                        <a:solidFill>
                          <a:srgbClr val="000000"/>
                        </a:solidFill>
                        <a:effectLst/>
                        <a:latin typeface="Times New Roman"/>
                      </a:endParaRPr>
                    </a:p>
                  </a:txBody>
                  <a:tcPr marL="7388" marR="7388" marT="7388" marB="0" anchor="ctr"/>
                </a:tc>
                <a:tc>
                  <a:txBody>
                    <a:bodyPr/>
                    <a:lstStyle/>
                    <a:p>
                      <a:pPr algn="r" fontAlgn="ctr"/>
                      <a:r>
                        <a:rPr lang="ru-RU" sz="800" b="1" u="none" strike="noStrike">
                          <a:effectLst/>
                        </a:rPr>
                        <a:t>3 064,9</a:t>
                      </a:r>
                      <a:endParaRPr lang="ru-RU" sz="800" b="1" i="0" u="none" strike="noStrike">
                        <a:solidFill>
                          <a:srgbClr val="000000"/>
                        </a:solidFill>
                        <a:effectLst/>
                        <a:latin typeface="Times New Roman"/>
                      </a:endParaRPr>
                    </a:p>
                  </a:txBody>
                  <a:tcPr marL="7388" marR="7388" marT="7388" marB="0" anchor="ctr"/>
                </a:tc>
                <a:tc>
                  <a:txBody>
                    <a:bodyPr/>
                    <a:lstStyle/>
                    <a:p>
                      <a:pPr algn="ctr" fontAlgn="ctr"/>
                      <a:r>
                        <a:rPr lang="ru-RU" sz="800" b="1" u="none" strike="noStrike" dirty="0">
                          <a:effectLst/>
                        </a:rPr>
                        <a:t>86,9</a:t>
                      </a:r>
                      <a:endParaRPr lang="ru-RU" sz="800" b="1" i="0" u="none" strike="noStrike" dirty="0">
                        <a:solidFill>
                          <a:srgbClr val="000000"/>
                        </a:solidFill>
                        <a:effectLst/>
                        <a:latin typeface="Times New Roman"/>
                      </a:endParaRPr>
                    </a:p>
                  </a:txBody>
                  <a:tcPr marL="7388" marR="7388" marT="7388" marB="0" anchor="ctr"/>
                </a:tc>
              </a:tr>
              <a:tr h="376785">
                <a:tc>
                  <a:txBody>
                    <a:bodyPr/>
                    <a:lstStyle/>
                    <a:p>
                      <a:pPr algn="l" fontAlgn="t"/>
                      <a:r>
                        <a:rPr lang="ru-RU" sz="800" u="none" strike="noStrike" dirty="0">
                          <a:effectLst/>
                        </a:rPr>
                        <a:t>          Налог на имущество физических лиц, взимаемый по ставкам, применяемым к объектам налогообложения, расположенным в границах городских округов</a:t>
                      </a:r>
                      <a:endParaRPr lang="ru-RU" sz="800" b="0" i="0" u="none" strike="noStrike" dirty="0">
                        <a:solidFill>
                          <a:srgbClr val="000000"/>
                        </a:solidFill>
                        <a:effectLst/>
                        <a:latin typeface="Times New Roman"/>
                      </a:endParaRPr>
                    </a:p>
                  </a:txBody>
                  <a:tcPr marL="7388" marR="7388" marT="7388" marB="0"/>
                </a:tc>
                <a:tc>
                  <a:txBody>
                    <a:bodyPr/>
                    <a:lstStyle/>
                    <a:p>
                      <a:pPr algn="ctr" fontAlgn="ctr"/>
                      <a:r>
                        <a:rPr lang="ru-RU" sz="800" u="none" strike="noStrike">
                          <a:effectLst/>
                        </a:rPr>
                        <a:t>00010601020040000110</a:t>
                      </a:r>
                      <a:endParaRPr lang="ru-RU" sz="800" b="0" i="0" u="none" strike="noStrike">
                        <a:solidFill>
                          <a:srgbClr val="000000"/>
                        </a:solidFill>
                        <a:effectLst/>
                        <a:latin typeface="Times New Roman"/>
                      </a:endParaRPr>
                    </a:p>
                  </a:txBody>
                  <a:tcPr marL="7388" marR="7388" marT="7388" marB="0" anchor="ctr"/>
                </a:tc>
                <a:tc>
                  <a:txBody>
                    <a:bodyPr/>
                    <a:lstStyle/>
                    <a:p>
                      <a:pPr algn="r" fontAlgn="ctr"/>
                      <a:r>
                        <a:rPr lang="ru-RU" sz="800" u="none" strike="noStrike">
                          <a:effectLst/>
                        </a:rPr>
                        <a:t>21 683,0</a:t>
                      </a:r>
                      <a:endParaRPr lang="ru-RU" sz="800" b="1" i="0" u="none" strike="noStrike">
                        <a:solidFill>
                          <a:srgbClr val="000000"/>
                        </a:solidFill>
                        <a:effectLst/>
                        <a:latin typeface="Times New Roman"/>
                      </a:endParaRPr>
                    </a:p>
                  </a:txBody>
                  <a:tcPr marL="7388" marR="7388" marT="7388" marB="0" anchor="ctr"/>
                </a:tc>
                <a:tc>
                  <a:txBody>
                    <a:bodyPr/>
                    <a:lstStyle/>
                    <a:p>
                      <a:pPr algn="r" fontAlgn="ctr"/>
                      <a:r>
                        <a:rPr lang="ru-RU" sz="800" u="none" strike="noStrike">
                          <a:effectLst/>
                        </a:rPr>
                        <a:t>15 072,8</a:t>
                      </a:r>
                      <a:endParaRPr lang="ru-RU" sz="800" b="1" i="0" u="none" strike="noStrike">
                        <a:solidFill>
                          <a:srgbClr val="000000"/>
                        </a:solidFill>
                        <a:effectLst/>
                        <a:latin typeface="Times New Roman"/>
                      </a:endParaRPr>
                    </a:p>
                  </a:txBody>
                  <a:tcPr marL="7388" marR="7388" marT="7388" marB="0" anchor="ctr"/>
                </a:tc>
                <a:tc>
                  <a:txBody>
                    <a:bodyPr/>
                    <a:lstStyle/>
                    <a:p>
                      <a:pPr algn="r" fontAlgn="ctr"/>
                      <a:r>
                        <a:rPr lang="ru-RU" sz="800" u="none" strike="noStrike">
                          <a:effectLst/>
                        </a:rPr>
                        <a:t>6 610,2</a:t>
                      </a:r>
                      <a:endParaRPr lang="ru-RU" sz="800" b="1" i="0" u="none" strike="noStrike">
                        <a:solidFill>
                          <a:srgbClr val="000000"/>
                        </a:solidFill>
                        <a:effectLst/>
                        <a:latin typeface="Times New Roman"/>
                      </a:endParaRPr>
                    </a:p>
                  </a:txBody>
                  <a:tcPr marL="7388" marR="7388" marT="7388" marB="0" anchor="ctr"/>
                </a:tc>
                <a:tc>
                  <a:txBody>
                    <a:bodyPr/>
                    <a:lstStyle/>
                    <a:p>
                      <a:pPr algn="ctr" fontAlgn="ctr"/>
                      <a:r>
                        <a:rPr lang="ru-RU" sz="800" u="none" strike="noStrike">
                          <a:effectLst/>
                        </a:rPr>
                        <a:t>69,5</a:t>
                      </a:r>
                      <a:endParaRPr lang="ru-RU" sz="800" b="1" i="0" u="none" strike="noStrike">
                        <a:solidFill>
                          <a:srgbClr val="000000"/>
                        </a:solidFill>
                        <a:effectLst/>
                        <a:latin typeface="Times New Roman"/>
                      </a:endParaRPr>
                    </a:p>
                  </a:txBody>
                  <a:tcPr marL="7388" marR="7388" marT="7388" marB="0" anchor="ctr"/>
                </a:tc>
              </a:tr>
              <a:tr h="251190">
                <a:tc>
                  <a:txBody>
                    <a:bodyPr/>
                    <a:lstStyle/>
                    <a:p>
                      <a:pPr algn="l" fontAlgn="t"/>
                      <a:r>
                        <a:rPr lang="ru-RU" sz="800" u="none" strike="noStrike" dirty="0">
                          <a:effectLst/>
                        </a:rPr>
                        <a:t>          Земельный налог с организаций, обладающих земельным участком, расположенным в границах городских округов</a:t>
                      </a:r>
                      <a:endParaRPr lang="ru-RU" sz="800" b="0" i="0" u="none" strike="noStrike" dirty="0">
                        <a:solidFill>
                          <a:srgbClr val="000000"/>
                        </a:solidFill>
                        <a:effectLst/>
                        <a:latin typeface="Times New Roman"/>
                      </a:endParaRPr>
                    </a:p>
                  </a:txBody>
                  <a:tcPr marL="7388" marR="7388" marT="7388" marB="0"/>
                </a:tc>
                <a:tc>
                  <a:txBody>
                    <a:bodyPr/>
                    <a:lstStyle/>
                    <a:p>
                      <a:pPr algn="ctr" fontAlgn="ctr"/>
                      <a:r>
                        <a:rPr lang="ru-RU" sz="800" u="none" strike="noStrike">
                          <a:effectLst/>
                        </a:rPr>
                        <a:t>00010606032040000110</a:t>
                      </a:r>
                      <a:endParaRPr lang="ru-RU" sz="800" b="0" i="0" u="none" strike="noStrike">
                        <a:solidFill>
                          <a:srgbClr val="000000"/>
                        </a:solidFill>
                        <a:effectLst/>
                        <a:latin typeface="Times New Roman"/>
                      </a:endParaRPr>
                    </a:p>
                  </a:txBody>
                  <a:tcPr marL="7388" marR="7388" marT="7388" marB="0" anchor="ctr"/>
                </a:tc>
                <a:tc>
                  <a:txBody>
                    <a:bodyPr/>
                    <a:lstStyle/>
                    <a:p>
                      <a:pPr algn="r" fontAlgn="ctr"/>
                      <a:r>
                        <a:rPr lang="ru-RU" sz="800" u="none" strike="noStrike">
                          <a:effectLst/>
                        </a:rPr>
                        <a:t>1 195,3</a:t>
                      </a:r>
                      <a:endParaRPr lang="ru-RU" sz="800" b="1" i="0" u="none" strike="noStrike">
                        <a:solidFill>
                          <a:srgbClr val="000000"/>
                        </a:solidFill>
                        <a:effectLst/>
                        <a:latin typeface="Times New Roman"/>
                      </a:endParaRPr>
                    </a:p>
                  </a:txBody>
                  <a:tcPr marL="7388" marR="7388" marT="7388" marB="0" anchor="ctr"/>
                </a:tc>
                <a:tc>
                  <a:txBody>
                    <a:bodyPr/>
                    <a:lstStyle/>
                    <a:p>
                      <a:pPr algn="r" fontAlgn="ctr"/>
                      <a:r>
                        <a:rPr lang="ru-RU" sz="800" u="none" strike="noStrike">
                          <a:effectLst/>
                        </a:rPr>
                        <a:t>5 128,1</a:t>
                      </a:r>
                      <a:endParaRPr lang="ru-RU" sz="800" b="1" i="0" u="none" strike="noStrike">
                        <a:solidFill>
                          <a:srgbClr val="000000"/>
                        </a:solidFill>
                        <a:effectLst/>
                        <a:latin typeface="Times New Roman"/>
                      </a:endParaRPr>
                    </a:p>
                  </a:txBody>
                  <a:tcPr marL="7388" marR="7388" marT="7388" marB="0" anchor="ctr"/>
                </a:tc>
                <a:tc>
                  <a:txBody>
                    <a:bodyPr/>
                    <a:lstStyle/>
                    <a:p>
                      <a:pPr algn="r" fontAlgn="ctr"/>
                      <a:r>
                        <a:rPr lang="ru-RU" sz="800" u="none" strike="noStrike">
                          <a:effectLst/>
                        </a:rPr>
                        <a:t>-3 932,8</a:t>
                      </a:r>
                      <a:endParaRPr lang="ru-RU" sz="800" b="1" i="0" u="none" strike="noStrike">
                        <a:solidFill>
                          <a:srgbClr val="000000"/>
                        </a:solidFill>
                        <a:effectLst/>
                        <a:latin typeface="Times New Roman"/>
                      </a:endParaRPr>
                    </a:p>
                  </a:txBody>
                  <a:tcPr marL="7388" marR="7388" marT="7388" marB="0" anchor="ctr"/>
                </a:tc>
                <a:tc>
                  <a:txBody>
                    <a:bodyPr/>
                    <a:lstStyle/>
                    <a:p>
                      <a:pPr algn="ctr" fontAlgn="ctr"/>
                      <a:r>
                        <a:rPr lang="ru-RU" sz="800" u="none" strike="noStrike">
                          <a:effectLst/>
                        </a:rPr>
                        <a:t>429,0</a:t>
                      </a:r>
                      <a:endParaRPr lang="ru-RU" sz="800" b="1" i="0" u="none" strike="noStrike">
                        <a:solidFill>
                          <a:srgbClr val="000000"/>
                        </a:solidFill>
                        <a:effectLst/>
                        <a:latin typeface="Times New Roman"/>
                      </a:endParaRPr>
                    </a:p>
                  </a:txBody>
                  <a:tcPr marL="7388" marR="7388" marT="7388" marB="0" anchor="ctr"/>
                </a:tc>
              </a:tr>
              <a:tr h="376785">
                <a:tc>
                  <a:txBody>
                    <a:bodyPr/>
                    <a:lstStyle/>
                    <a:p>
                      <a:pPr algn="l" fontAlgn="t"/>
                      <a:r>
                        <a:rPr lang="ru-RU" sz="800" u="none" strike="noStrike">
                          <a:effectLst/>
                        </a:rPr>
                        <a:t>          Земельный налог с физических лиц, обладающих земельным участком, расположенным в границах городских округов</a:t>
                      </a:r>
                      <a:endParaRPr lang="ru-RU" sz="800" b="0" i="0" u="none" strike="noStrike">
                        <a:solidFill>
                          <a:srgbClr val="000000"/>
                        </a:solidFill>
                        <a:effectLst/>
                        <a:latin typeface="Times New Roman"/>
                      </a:endParaRPr>
                    </a:p>
                  </a:txBody>
                  <a:tcPr marL="7388" marR="7388" marT="7388" marB="0"/>
                </a:tc>
                <a:tc>
                  <a:txBody>
                    <a:bodyPr/>
                    <a:lstStyle/>
                    <a:p>
                      <a:pPr algn="ctr" fontAlgn="ctr"/>
                      <a:r>
                        <a:rPr lang="ru-RU" sz="800" u="none" strike="noStrike">
                          <a:effectLst/>
                        </a:rPr>
                        <a:t>00010606042040000110</a:t>
                      </a:r>
                      <a:endParaRPr lang="ru-RU" sz="800" b="0" i="0" u="none" strike="noStrike">
                        <a:solidFill>
                          <a:srgbClr val="000000"/>
                        </a:solidFill>
                        <a:effectLst/>
                        <a:latin typeface="Times New Roman"/>
                      </a:endParaRPr>
                    </a:p>
                  </a:txBody>
                  <a:tcPr marL="7388" marR="7388" marT="7388" marB="0" anchor="ctr"/>
                </a:tc>
                <a:tc>
                  <a:txBody>
                    <a:bodyPr/>
                    <a:lstStyle/>
                    <a:p>
                      <a:pPr algn="r" fontAlgn="ctr"/>
                      <a:r>
                        <a:rPr lang="ru-RU" sz="800" u="none" strike="noStrike">
                          <a:effectLst/>
                        </a:rPr>
                        <a:t>582,0</a:t>
                      </a:r>
                      <a:endParaRPr lang="ru-RU" sz="800" b="1" i="0" u="none" strike="noStrike">
                        <a:solidFill>
                          <a:srgbClr val="000000"/>
                        </a:solidFill>
                        <a:effectLst/>
                        <a:latin typeface="Times New Roman"/>
                      </a:endParaRPr>
                    </a:p>
                  </a:txBody>
                  <a:tcPr marL="7388" marR="7388" marT="7388" marB="0" anchor="ctr"/>
                </a:tc>
                <a:tc>
                  <a:txBody>
                    <a:bodyPr/>
                    <a:lstStyle/>
                    <a:p>
                      <a:pPr algn="r" fontAlgn="ctr"/>
                      <a:r>
                        <a:rPr lang="ru-RU" sz="800" u="none" strike="noStrike">
                          <a:effectLst/>
                        </a:rPr>
                        <a:t>194,5</a:t>
                      </a:r>
                      <a:endParaRPr lang="ru-RU" sz="800" b="1" i="0" u="none" strike="noStrike">
                        <a:solidFill>
                          <a:srgbClr val="000000"/>
                        </a:solidFill>
                        <a:effectLst/>
                        <a:latin typeface="Times New Roman"/>
                      </a:endParaRPr>
                    </a:p>
                  </a:txBody>
                  <a:tcPr marL="7388" marR="7388" marT="7388" marB="0" anchor="ctr"/>
                </a:tc>
                <a:tc>
                  <a:txBody>
                    <a:bodyPr/>
                    <a:lstStyle/>
                    <a:p>
                      <a:pPr algn="r" fontAlgn="ctr"/>
                      <a:r>
                        <a:rPr lang="ru-RU" sz="800" u="none" strike="noStrike">
                          <a:effectLst/>
                        </a:rPr>
                        <a:t>387,5</a:t>
                      </a:r>
                      <a:endParaRPr lang="ru-RU" sz="800" b="1" i="0" u="none" strike="noStrike">
                        <a:solidFill>
                          <a:srgbClr val="000000"/>
                        </a:solidFill>
                        <a:effectLst/>
                        <a:latin typeface="Times New Roman"/>
                      </a:endParaRPr>
                    </a:p>
                  </a:txBody>
                  <a:tcPr marL="7388" marR="7388" marT="7388" marB="0" anchor="ctr"/>
                </a:tc>
                <a:tc>
                  <a:txBody>
                    <a:bodyPr/>
                    <a:lstStyle/>
                    <a:p>
                      <a:pPr algn="ctr" fontAlgn="ctr"/>
                      <a:r>
                        <a:rPr lang="ru-RU" sz="800" u="none" strike="noStrike" dirty="0">
                          <a:effectLst/>
                        </a:rPr>
                        <a:t>33,4</a:t>
                      </a:r>
                      <a:endParaRPr lang="ru-RU" sz="800" b="1" i="0" u="none" strike="noStrike" dirty="0">
                        <a:solidFill>
                          <a:srgbClr val="000000"/>
                        </a:solidFill>
                        <a:effectLst/>
                        <a:latin typeface="Times New Roman"/>
                      </a:endParaRPr>
                    </a:p>
                  </a:txBody>
                  <a:tcPr marL="7388" marR="7388" marT="7388" marB="0" anchor="ctr"/>
                </a:tc>
              </a:tr>
            </a:tbl>
          </a:graphicData>
        </a:graphic>
      </p:graphicFrame>
    </p:spTree>
    <p:extLst>
      <p:ext uri="{BB962C8B-B14F-4D97-AF65-F5344CB8AC3E}">
        <p14:creationId xmlns:p14="http://schemas.microsoft.com/office/powerpoint/2010/main" val="393265074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Кнопка">
  <a:themeElements>
    <a:clrScheme name="Кнопка">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Кнопка">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Кнопка">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2620</TotalTime>
  <Words>7176</Words>
  <Application>Microsoft Office PowerPoint</Application>
  <PresentationFormat>Экран (4:3)</PresentationFormat>
  <Paragraphs>1538</Paragraphs>
  <Slides>38</Slides>
  <Notes>4</Notes>
  <HiddenSlides>0</HiddenSlides>
  <MMClips>0</MMClips>
  <ScaleCrop>false</ScaleCrop>
  <HeadingPairs>
    <vt:vector size="4" baseType="variant">
      <vt:variant>
        <vt:lpstr>Тема</vt:lpstr>
      </vt:variant>
      <vt:variant>
        <vt:i4>1</vt:i4>
      </vt:variant>
      <vt:variant>
        <vt:lpstr>Заголовки слайдов</vt:lpstr>
      </vt:variant>
      <vt:variant>
        <vt:i4>38</vt:i4>
      </vt:variant>
    </vt:vector>
  </HeadingPairs>
  <TitlesOfParts>
    <vt:vector size="39" baseType="lpstr">
      <vt:lpstr>Кнопка</vt:lpstr>
      <vt:lpstr>Итоги исполнения бюджета ЗАТО г. Североморск</vt:lpstr>
      <vt:lpstr>Презентация PowerPoint</vt:lpstr>
      <vt:lpstr>Презентация PowerPoint</vt:lpstr>
      <vt:lpstr>Доходы бюджета ЗАТО г. Североморск за 2015 год</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Итоги исполнения бюджета ЗАТО г. Североморск</dc:title>
  <dc:creator>Шкода</dc:creator>
  <cp:lastModifiedBy>Шкода</cp:lastModifiedBy>
  <cp:revision>223</cp:revision>
  <dcterms:created xsi:type="dcterms:W3CDTF">2015-02-24T12:31:19Z</dcterms:created>
  <dcterms:modified xsi:type="dcterms:W3CDTF">2016-04-22T13:07:15Z</dcterms:modified>
</cp:coreProperties>
</file>