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39"/>
  </p:notesMasterIdLst>
  <p:sldIdLst>
    <p:sldId id="256" r:id="rId2"/>
    <p:sldId id="263" r:id="rId3"/>
    <p:sldId id="258" r:id="rId4"/>
    <p:sldId id="259" r:id="rId5"/>
    <p:sldId id="275" r:id="rId6"/>
    <p:sldId id="283" r:id="rId7"/>
    <p:sldId id="284" r:id="rId8"/>
    <p:sldId id="276" r:id="rId9"/>
    <p:sldId id="260" r:id="rId10"/>
    <p:sldId id="277" r:id="rId11"/>
    <p:sldId id="278" r:id="rId12"/>
    <p:sldId id="261" r:id="rId13"/>
    <p:sldId id="294" r:id="rId14"/>
    <p:sldId id="285" r:id="rId15"/>
    <p:sldId id="286" r:id="rId16"/>
    <p:sldId id="293" r:id="rId17"/>
    <p:sldId id="262" r:id="rId18"/>
    <p:sldId id="265" r:id="rId19"/>
    <p:sldId id="279" r:id="rId20"/>
    <p:sldId id="266" r:id="rId21"/>
    <p:sldId id="280" r:id="rId22"/>
    <p:sldId id="267" r:id="rId23"/>
    <p:sldId id="281" r:id="rId24"/>
    <p:sldId id="282" r:id="rId25"/>
    <p:sldId id="288" r:id="rId26"/>
    <p:sldId id="290" r:id="rId27"/>
    <p:sldId id="291" r:id="rId28"/>
    <p:sldId id="292" r:id="rId29"/>
    <p:sldId id="274" r:id="rId30"/>
    <p:sldId id="268" r:id="rId31"/>
    <p:sldId id="269" r:id="rId32"/>
    <p:sldId id="270" r:id="rId33"/>
    <p:sldId id="271" r:id="rId34"/>
    <p:sldId id="273" r:id="rId35"/>
    <p:sldId id="272" r:id="rId36"/>
    <p:sldId id="295" r:id="rId37"/>
    <p:sldId id="264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1" autoAdjust="0"/>
    <p:restoredTop sz="90857" autoAdjust="0"/>
  </p:normalViewPr>
  <p:slideViewPr>
    <p:cSldViewPr>
      <p:cViewPr>
        <p:scale>
          <a:sx n="113" d="100"/>
          <a:sy n="113" d="100"/>
        </p:scale>
        <p:origin x="-158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75511570494135"/>
          <c:y val="0.11961599583527413"/>
          <c:w val="0.47140128481299515"/>
          <c:h val="0.4411038921007206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Безвозмезные поступления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Доходы бюджета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Доходы бюджета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31.86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Доходы бюджета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331072"/>
        <c:axId val="51332608"/>
        <c:axId val="0"/>
      </c:bar3DChart>
      <c:catAx>
        <c:axId val="51331072"/>
        <c:scaling>
          <c:orientation val="minMax"/>
        </c:scaling>
        <c:delete val="0"/>
        <c:axPos val="l"/>
        <c:majorTickMark val="out"/>
        <c:minorTickMark val="none"/>
        <c:tickLblPos val="nextTo"/>
        <c:crossAx val="51332608"/>
        <c:crosses val="autoZero"/>
        <c:auto val="1"/>
        <c:lblAlgn val="ctr"/>
        <c:lblOffset val="100"/>
        <c:noMultiLvlLbl val="0"/>
      </c:catAx>
      <c:valAx>
        <c:axId val="51332608"/>
        <c:scaling>
          <c:orientation val="minMax"/>
        </c:scaling>
        <c:delete val="0"/>
        <c:axPos val="b"/>
        <c:majorGridlines/>
        <c:minorGridlines/>
        <c:numFmt formatCode="0%" sourceLinked="1"/>
        <c:majorTickMark val="out"/>
        <c:minorTickMark val="none"/>
        <c:tickLblPos val="nextTo"/>
        <c:crossAx val="513310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5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851925125979134"/>
          <c:y val="6.7779739693800758E-2"/>
          <c:w val="0.52257067658894751"/>
          <c:h val="0.777848645049919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5.5129124655751878E-2"/>
                  <c:y val="0.39520656708641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1974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5.3509532468067493E-2"/>
                  <c:y val="0.48876488760940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1383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25068416"/>
        <c:axId val="125069952"/>
        <c:axId val="0"/>
      </c:bar3DChart>
      <c:catAx>
        <c:axId val="1250684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25069952"/>
        <c:crosses val="autoZero"/>
        <c:auto val="1"/>
        <c:lblAlgn val="ctr"/>
        <c:lblOffset val="100"/>
        <c:noMultiLvlLbl val="0"/>
      </c:catAx>
      <c:valAx>
        <c:axId val="125069952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25068416"/>
        <c:crosses val="autoZero"/>
        <c:crossBetween val="between"/>
        <c:majorUnit val="500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851925125979134"/>
          <c:y val="6.7779739693800758E-2"/>
          <c:w val="0.52257067658894751"/>
          <c:h val="0.777848645049919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5.3509532468067493E-2"/>
                  <c:y val="0.48876488760940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25005.8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34512640"/>
        <c:axId val="134514176"/>
        <c:axId val="0"/>
      </c:bar3DChart>
      <c:catAx>
        <c:axId val="134512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34514176"/>
        <c:crosses val="autoZero"/>
        <c:auto val="1"/>
        <c:lblAlgn val="ctr"/>
        <c:lblOffset val="100"/>
        <c:noMultiLvlLbl val="0"/>
      </c:catAx>
      <c:valAx>
        <c:axId val="134514176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34512640"/>
        <c:crosses val="autoZero"/>
        <c:crossBetween val="between"/>
        <c:majorUnit val="5000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851925125979134"/>
          <c:y val="6.7779739693800758E-2"/>
          <c:w val="0.52257067658894751"/>
          <c:h val="0.777848645049919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66920.7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0.14814676819555003"/>
                  <c:y val="0.56782675488164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101645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34706304"/>
        <c:axId val="134708224"/>
        <c:axId val="0"/>
      </c:bar3DChart>
      <c:catAx>
        <c:axId val="134706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34708224"/>
        <c:crosses val="autoZero"/>
        <c:auto val="1"/>
        <c:lblAlgn val="ctr"/>
        <c:lblOffset val="100"/>
        <c:noMultiLvlLbl val="0"/>
      </c:catAx>
      <c:valAx>
        <c:axId val="134708224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34706304"/>
        <c:crosses val="autoZero"/>
        <c:crossBetween val="between"/>
        <c:majorUnit val="10000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851925125979134"/>
          <c:y val="6.7779739693800758E-2"/>
          <c:w val="0.52257067658894751"/>
          <c:h val="0.777848645049919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4193.2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0.14814676819555003"/>
                  <c:y val="0.56782675488164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9402.2999999999993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34120960"/>
        <c:axId val="134122496"/>
        <c:axId val="0"/>
      </c:bar3DChart>
      <c:catAx>
        <c:axId val="134120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34122496"/>
        <c:crosses val="autoZero"/>
        <c:auto val="1"/>
        <c:lblAlgn val="ctr"/>
        <c:lblOffset val="100"/>
        <c:noMultiLvlLbl val="0"/>
      </c:catAx>
      <c:valAx>
        <c:axId val="134122496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34120960"/>
        <c:crosses val="autoZero"/>
        <c:crossBetween val="between"/>
        <c:majorUnit val="1000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Безвозмездные поступления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  <c:spPr>
        <a:noFill/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125E-2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749999999999999E-2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735522140052071E-2"/>
                  <c:y val="-2.3724858888462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Иные межбюджетные трансферты </c:v>
                </c:pt>
              </c:strCache>
            </c:strRef>
          </c:cat>
          <c:val>
            <c:numRef>
              <c:f>Лист1!$C$2:$C$4</c:f>
              <c:numCache>
                <c:formatCode>_-* #,##0.0_р_._-;\-* #,##0.0_р_._-;_-* "-"??_р_._-;_-@_-</c:formatCode>
                <c:ptCount val="3"/>
                <c:pt idx="0">
                  <c:v>228391.9</c:v>
                </c:pt>
                <c:pt idx="1">
                  <c:v>906019.7</c:v>
                </c:pt>
                <c:pt idx="2">
                  <c:v>91581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9583333333333331E-2"/>
                  <c:y val="-2.8124999999999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833169291338585E-2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004690300111583E-2"/>
                  <c:y val="-2.1352372999616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Иные межбюджетные трансферты 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"-"??_р_._-;_-@_-</c:formatCode>
                <c:ptCount val="3"/>
                <c:pt idx="0">
                  <c:v>227934.5</c:v>
                </c:pt>
                <c:pt idx="1">
                  <c:v>888188.7</c:v>
                </c:pt>
                <c:pt idx="2">
                  <c:v>91581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4905088"/>
        <c:axId val="94906624"/>
        <c:axId val="0"/>
      </c:bar3DChart>
      <c:catAx>
        <c:axId val="94905088"/>
        <c:scaling>
          <c:orientation val="minMax"/>
        </c:scaling>
        <c:delete val="0"/>
        <c:axPos val="b"/>
        <c:numFmt formatCode="General" sourceLinked="1"/>
        <c:majorTickMark val="in"/>
        <c:minorTickMark val="out"/>
        <c:tickLblPos val="low"/>
        <c:txPr>
          <a:bodyPr rot="0"/>
          <a:lstStyle/>
          <a:p>
            <a:pPr>
              <a:defRPr sz="1400"/>
            </a:pPr>
            <a:endParaRPr lang="ru-RU"/>
          </a:p>
        </c:txPr>
        <c:crossAx val="94906624"/>
        <c:crosses val="autoZero"/>
        <c:auto val="1"/>
        <c:lblAlgn val="ctr"/>
        <c:lblOffset val="0"/>
        <c:tickLblSkip val="1"/>
        <c:noMultiLvlLbl val="0"/>
      </c:catAx>
      <c:valAx>
        <c:axId val="94906624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none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94905088"/>
        <c:crosses val="autoZero"/>
        <c:crossBetween val="between"/>
        <c:majorUnit val="100000"/>
      </c:valAx>
      <c:spPr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500" baseline="0"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6516323011156914E-2"/>
          <c:y val="0.1158501768537346"/>
          <c:w val="0.34250849004765238"/>
          <c:h val="0.8841498231462654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</c:v>
                </c:pt>
              </c:strCache>
            </c:strRef>
          </c:tx>
          <c:explosion val="25"/>
          <c:dPt>
            <c:idx val="5"/>
            <c:bubble3D val="0"/>
            <c:explosion val="20"/>
          </c:dPt>
          <c:dLbls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5.9</c:v>
                </c:pt>
                <c:pt idx="1">
                  <c:v>0.55000000000000004</c:v>
                </c:pt>
                <c:pt idx="2">
                  <c:v>7.21</c:v>
                </c:pt>
                <c:pt idx="3">
                  <c:v>11.69</c:v>
                </c:pt>
                <c:pt idx="4">
                  <c:v>0.02</c:v>
                </c:pt>
                <c:pt idx="5">
                  <c:v>64.349999999999994</c:v>
                </c:pt>
                <c:pt idx="6">
                  <c:v>7.27</c:v>
                </c:pt>
                <c:pt idx="7">
                  <c:v>2.4</c:v>
                </c:pt>
                <c:pt idx="8">
                  <c:v>0.13</c:v>
                </c:pt>
                <c:pt idx="9">
                  <c:v>0.48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05987022462969"/>
          <c:y val="0.23726067473984372"/>
          <c:w val="0.45986782249419733"/>
          <c:h val="0.62052794398505984"/>
        </c:manualLayout>
      </c:layout>
      <c:overlay val="0"/>
      <c:txPr>
        <a:bodyPr/>
        <a:lstStyle/>
        <a:p>
          <a:pPr>
            <a:defRPr sz="900" b="1" i="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464046872470812"/>
          <c:y val="4.5106388642002733E-2"/>
        </c:manualLayout>
      </c:layout>
      <c:overlay val="0"/>
      <c:txPr>
        <a:bodyPr/>
        <a:lstStyle/>
        <a:p>
          <a:pPr>
            <a:defRPr sz="1500"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623463424017953E-2"/>
          <c:y val="0.27063428137614337"/>
          <c:w val="0.4698869777221128"/>
          <c:h val="0.619134910935821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Направление расходов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Lbls>
            <c:dLbl>
              <c:idx val="1"/>
              <c:layout>
                <c:manualLayout>
                  <c:x val="6.4046281305935593E-2"/>
                  <c:y val="1.335399670306902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594408418739459E-2"/>
                  <c:y val="-0.1107864891888889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Молодежная политика и оздоровление детей</c:v>
                </c:pt>
                <c:pt idx="3">
                  <c:v>Другие вопросы в области образования</c:v>
                </c:pt>
              </c:strCache>
            </c:strRef>
          </c:cat>
          <c:val>
            <c:numRef>
              <c:f>Лист1!$B$2:$B$5</c:f>
              <c:numCache>
                <c:formatCode>_-* #,##0.0_р_._-;\-* #,##0.0_р_._-;_-* "-"??_р_._-;_-@_-</c:formatCode>
                <c:ptCount val="4"/>
                <c:pt idx="0">
                  <c:v>890158.7</c:v>
                </c:pt>
                <c:pt idx="1">
                  <c:v>929438.3</c:v>
                </c:pt>
                <c:pt idx="2">
                  <c:v>29810.7</c:v>
                </c:pt>
                <c:pt idx="3">
                  <c:v>161646.5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3"/>
      </c:pieChart>
    </c:plotArea>
    <c:legend>
      <c:legendPos val="r"/>
      <c:layout>
        <c:manualLayout>
          <c:xMode val="edge"/>
          <c:yMode val="edge"/>
          <c:x val="0.54957267102491558"/>
          <c:y val="0.27147284597797078"/>
          <c:w val="0.40604553189879156"/>
          <c:h val="0.45636393409991483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321867618573783"/>
          <c:y val="6.5179955850316149E-2"/>
          <c:w val="0.78890352762736504"/>
          <c:h val="0.8333566801756326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5.9812194780290109E-2"/>
                  <c:y val="0.504995744297389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4413132840312484E-2"/>
                  <c:y val="0.546659659210494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7480424880327308E-2"/>
                  <c:y val="7.4467080489254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9874675760664384E-2"/>
                  <c:y val="0.162651781068635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Молодежная политика и оздоровление детей</c:v>
                </c:pt>
                <c:pt idx="3">
                  <c:v>Другие вопросы в области образования</c:v>
                </c:pt>
              </c:strCache>
            </c:strRef>
          </c:cat>
          <c:val>
            <c:numRef>
              <c:f>Лист1!$B$2:$B$5</c:f>
              <c:numCache>
                <c:formatCode>_-* #,##0.0_р_._-;\-* #,##0.0_р_._-;_-* "-"??_р_._-;_-@_-</c:formatCode>
                <c:ptCount val="4"/>
                <c:pt idx="0">
                  <c:v>930708.4</c:v>
                </c:pt>
                <c:pt idx="1">
                  <c:v>935828.3</c:v>
                </c:pt>
                <c:pt idx="2">
                  <c:v>29857.200000000001</c:v>
                </c:pt>
                <c:pt idx="3">
                  <c:v>161901.9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139274380141338E-2"/>
                  <c:y val="-1.0480014862555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2816885080401692E-2"/>
                  <c:y val="5.572254670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471044280104143E-2"/>
                  <c:y val="-3.5614583326904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009380600223167E-3"/>
                  <c:y val="-3.271798980236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Молодежная политика и оздоровление детей</c:v>
                </c:pt>
                <c:pt idx="3">
                  <c:v>Другие вопросы в области образования</c:v>
                </c:pt>
              </c:strCache>
            </c:strRef>
          </c:cat>
          <c:val>
            <c:numRef>
              <c:f>Лист1!$C$2:$C$5</c:f>
              <c:numCache>
                <c:formatCode>_-* #,##0.0_р_._-;\-* #,##0.0_р_._-;_-* "-"??_р_._-;_-@_-</c:formatCode>
                <c:ptCount val="4"/>
                <c:pt idx="0">
                  <c:v>890158.7</c:v>
                </c:pt>
                <c:pt idx="1">
                  <c:v>929438.3</c:v>
                </c:pt>
                <c:pt idx="2">
                  <c:v>29810.7</c:v>
                </c:pt>
                <c:pt idx="3">
                  <c:v>161646.5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271936"/>
        <c:axId val="113273472"/>
        <c:axId val="113247552"/>
      </c:bar3DChart>
      <c:catAx>
        <c:axId val="113271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273472"/>
        <c:crosses val="autoZero"/>
        <c:auto val="1"/>
        <c:lblAlgn val="ctr"/>
        <c:lblOffset val="100"/>
        <c:noMultiLvlLbl val="0"/>
      </c:catAx>
      <c:valAx>
        <c:axId val="113273472"/>
        <c:scaling>
          <c:orientation val="minMax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271936"/>
        <c:crosses val="autoZero"/>
        <c:crossBetween val="between"/>
        <c:majorUnit val="100000"/>
      </c:valAx>
      <c:serAx>
        <c:axId val="113247552"/>
        <c:scaling>
          <c:orientation val="minMax"/>
        </c:scaling>
        <c:delete val="1"/>
        <c:axPos val="b"/>
        <c:majorTickMark val="out"/>
        <c:minorTickMark val="none"/>
        <c:tickLblPos val="nextTo"/>
        <c:crossAx val="113273472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530479863238611"/>
          <c:y val="8.4872888567045793E-2"/>
          <c:w val="0.66497911508621754"/>
          <c:h val="0.830282521969602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</c:v>
                </c:pt>
              </c:strCache>
            </c:strRef>
          </c:cat>
          <c:val>
            <c:numRef>
              <c:f>Лист1!$B$2:$B$3</c:f>
              <c:numCache>
                <c:formatCode>_-* #,##0.0_р_._-;\-* #,##0.0_р_._-;_-* "-"??_р_._-;_-@_-</c:formatCode>
                <c:ptCount val="2"/>
                <c:pt idx="0">
                  <c:v>207973</c:v>
                </c:pt>
                <c:pt idx="1">
                  <c:v>20502.400000000001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</c:v>
                </c:pt>
              </c:strCache>
            </c:strRef>
          </c:cat>
          <c:val>
            <c:numRef>
              <c:f>Лист1!$C$2:$C$3</c:f>
              <c:numCache>
                <c:formatCode>_-* #,##0.0_р_._-;\-* #,##0.0_р_._-;_-* "-"??_р_._-;_-@_-</c:formatCode>
                <c:ptCount val="2"/>
                <c:pt idx="0">
                  <c:v>207141.1</c:v>
                </c:pt>
                <c:pt idx="1">
                  <c:v>20022.400000000001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360896"/>
        <c:axId val="113362432"/>
      </c:barChart>
      <c:catAx>
        <c:axId val="1133608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362432"/>
        <c:crosses val="autoZero"/>
        <c:auto val="1"/>
        <c:lblAlgn val="ctr"/>
        <c:lblOffset val="100"/>
        <c:noMultiLvlLbl val="0"/>
      </c:catAx>
      <c:valAx>
        <c:axId val="113362432"/>
        <c:scaling>
          <c:orientation val="minMax"/>
        </c:scaling>
        <c:delete val="0"/>
        <c:axPos val="b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360896"/>
        <c:crosses val="autoZero"/>
        <c:crossBetween val="between"/>
        <c:majorUnit val="100000"/>
      </c:valAx>
    </c:plotArea>
    <c:legend>
      <c:legendPos val="r"/>
      <c:layout>
        <c:manualLayout>
          <c:xMode val="edge"/>
          <c:yMode val="edge"/>
          <c:x val="0.87497198992955572"/>
          <c:y val="7.7090739917786866E-2"/>
          <c:w val="0.1127777233791349"/>
          <c:h val="0.14222100322186421"/>
        </c:manualLayout>
      </c:layout>
      <c:overlay val="0"/>
      <c:txPr>
        <a:bodyPr/>
        <a:lstStyle/>
        <a:p>
          <a:pPr>
            <a:defRPr sz="9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530479863238611"/>
          <c:y val="8.4872888567045793E-2"/>
          <c:w val="0.66497911508621754"/>
          <c:h val="0.830282521969602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"-"??_р_._-;_-@_-</c:formatCode>
                <c:ptCount val="3"/>
                <c:pt idx="0">
                  <c:v>700</c:v>
                </c:pt>
                <c:pt idx="1">
                  <c:v>28909</c:v>
                </c:pt>
                <c:pt idx="2">
                  <c:v>52604.1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Лист1!$C$2:$C$4</c:f>
              <c:numCache>
                <c:formatCode>_-* #,##0.0_р_._-;\-* #,##0.0_р_._-;_-* "-"??_р_._-;_-@_-</c:formatCode>
                <c:ptCount val="3"/>
                <c:pt idx="0">
                  <c:v>658.4</c:v>
                </c:pt>
                <c:pt idx="1">
                  <c:v>27484.400000000001</c:v>
                </c:pt>
                <c:pt idx="2">
                  <c:v>46866.8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410816"/>
        <c:axId val="113412352"/>
      </c:barChart>
      <c:catAx>
        <c:axId val="1134108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412352"/>
        <c:crosses val="autoZero"/>
        <c:auto val="1"/>
        <c:lblAlgn val="ctr"/>
        <c:lblOffset val="100"/>
        <c:noMultiLvlLbl val="0"/>
      </c:catAx>
      <c:valAx>
        <c:axId val="113412352"/>
        <c:scaling>
          <c:orientation val="minMax"/>
        </c:scaling>
        <c:delete val="0"/>
        <c:axPos val="b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410816"/>
        <c:crosses val="autoZero"/>
        <c:crossBetween val="between"/>
        <c:majorUnit val="20000"/>
      </c:valAx>
    </c:plotArea>
    <c:legend>
      <c:legendPos val="r"/>
      <c:layout>
        <c:manualLayout>
          <c:xMode val="edge"/>
          <c:yMode val="edge"/>
          <c:x val="1.6536957806722853E-2"/>
          <c:y val="0"/>
          <c:w val="0.11673483648015717"/>
          <c:h val="0.16253828939641624"/>
        </c:manualLayout>
      </c:layout>
      <c:overlay val="0"/>
      <c:txPr>
        <a:bodyPr/>
        <a:lstStyle/>
        <a:p>
          <a:pPr>
            <a:defRPr sz="9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800" baseline="0"/>
          </a:pPr>
          <a:endParaRPr lang="ru-RU"/>
        </a:p>
      </c:txPr>
    </c:title>
    <c:autoTitleDeleted val="0"/>
    <c:view3D>
      <c:rotX val="75"/>
      <c:rotY val="108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1037942821510186"/>
          <c:w val="0.71024543849785493"/>
          <c:h val="0.684232189231219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</c:v>
                </c:pt>
              </c:strCache>
            </c:strRef>
          </c:tx>
          <c:explosion val="50"/>
          <c:dLbls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Российской Федерации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88.072342962003717</c:v>
                </c:pt>
                <c:pt idx="1">
                  <c:v>1.0966513428571647</c:v>
                </c:pt>
                <c:pt idx="2">
                  <c:v>7.5371932459118094</c:v>
                </c:pt>
                <c:pt idx="3">
                  <c:v>2.2899836832902492</c:v>
                </c:pt>
                <c:pt idx="4">
                  <c:v>1.0038287659370686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1497964872589916"/>
          <c:y val="0.30698172250295624"/>
          <c:w val="0.37433130325586722"/>
          <c:h val="0.51622189649469008"/>
        </c:manualLayout>
      </c:layout>
      <c:overlay val="0"/>
      <c:txPr>
        <a:bodyPr/>
        <a:lstStyle/>
        <a:p>
          <a:pPr>
            <a:defRPr sz="900" b="1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aseline="0"/>
            </a:pPr>
            <a:r>
              <a:rPr lang="ru-RU" sz="1000" baseline="0" dirty="0"/>
              <a:t>Благоустройство </a:t>
            </a:r>
            <a:endParaRPr lang="ru-RU" sz="1000" baseline="0" dirty="0" smtClean="0"/>
          </a:p>
          <a:p>
            <a:pPr>
              <a:defRPr sz="1000" baseline="0"/>
            </a:pPr>
            <a:r>
              <a:rPr lang="ru-RU" sz="1000" baseline="0" dirty="0" smtClean="0"/>
              <a:t>142 </a:t>
            </a:r>
            <a:r>
              <a:rPr lang="ru-RU" sz="1000" baseline="0" dirty="0"/>
              <a:t>161,2 тыс. руб.</a:t>
            </a:r>
          </a:p>
        </c:rich>
      </c:tx>
      <c:layout>
        <c:manualLayout>
          <c:xMode val="edge"/>
          <c:yMode val="edge"/>
          <c:x val="5.4582976320743652E-2"/>
          <c:y val="3.52738584601710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879724931628603"/>
          <c:y val="0.30353803281116915"/>
          <c:w val="0.23878815595831818"/>
          <c:h val="0.5810511794985742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Благоустройство 142 161,2 тыс. руб.</c:v>
                </c:pt>
              </c:strCache>
            </c:strRef>
          </c:tx>
          <c:explosion val="5"/>
          <c:dPt>
            <c:idx val="3"/>
            <c:bubble3D val="0"/>
            <c:explosion val="14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Уличное освещение; </a:t>
                    </a:r>
                    <a:r>
                      <a:rPr lang="ru-RU" dirty="0" smtClean="0"/>
                      <a:t>18,8%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Озеленение; </a:t>
                    </a:r>
                    <a:r>
                      <a:rPr lang="ru-RU" dirty="0" smtClean="0"/>
                      <a:t>14,5%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Субсидии МБУ "Специализированная похоронная служба"; </a:t>
                    </a:r>
                    <a:r>
                      <a:rPr lang="ru-RU" dirty="0" smtClean="0"/>
                      <a:t>18,8%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49573504178547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мероприятия по благоустройству; </a:t>
                    </a:r>
                    <a:r>
                      <a:rPr lang="ru-RU" dirty="0" smtClean="0"/>
                      <a:t>51,7%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 anchor="ctr" anchorCtr="0"/>
              <a:lstStyle/>
              <a:p>
                <a:pPr>
                  <a:defRPr sz="8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Уличное освещение</c:v>
                </c:pt>
                <c:pt idx="1">
                  <c:v>Озеленение</c:v>
                </c:pt>
                <c:pt idx="2">
                  <c:v>Субсидии МБУ "Специализированная похоронная служба"</c:v>
                </c:pt>
                <c:pt idx="3">
                  <c:v>Прочие мероприятия по благоустройству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18.778682228343595</c:v>
                </c:pt>
                <c:pt idx="1">
                  <c:v>14.489185516160527</c:v>
                </c:pt>
                <c:pt idx="2">
                  <c:v>18.769889393167755</c:v>
                </c:pt>
                <c:pt idx="3">
                  <c:v>51.691530459787906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aseline="0"/>
            </a:pPr>
            <a:r>
              <a:rPr lang="ru-RU" sz="1000" baseline="0" dirty="0"/>
              <a:t>Жилищное </a:t>
            </a:r>
            <a:r>
              <a:rPr lang="ru-RU" sz="1000" baseline="0" dirty="0" smtClean="0"/>
              <a:t>хозяйство 58 288,7, тыс. руб.</a:t>
            </a:r>
            <a:endParaRPr lang="ru-RU" sz="1000" baseline="0" dirty="0"/>
          </a:p>
        </c:rich>
      </c:tx>
      <c:layout>
        <c:manualLayout>
          <c:xMode val="edge"/>
          <c:yMode val="edge"/>
          <c:x val="0.32496898501337768"/>
          <c:y val="6.7131638559798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783135756381515"/>
          <c:y val="0.34456695047443858"/>
          <c:w val="0.37106635060380361"/>
          <c:h val="0.6312671012683410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Жилищное хозяйство</c:v>
                </c:pt>
              </c:strCache>
            </c:strRef>
          </c:tx>
          <c:explosion val="25"/>
          <c:dPt>
            <c:idx val="1"/>
            <c:bubble3D val="0"/>
            <c:explosion val="22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Капитальный ремонт жилого фонда; </a:t>
                    </a:r>
                    <a:r>
                      <a:rPr lang="ru-RU" dirty="0" smtClean="0"/>
                      <a:t>72,7%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Содержание пустующего жилого фонда; </a:t>
                    </a:r>
                    <a:r>
                      <a:rPr lang="ru-RU" dirty="0" smtClean="0"/>
                      <a:t>18,8%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Составление технических паспортов; </a:t>
                    </a:r>
                    <a:r>
                      <a:rPr lang="ru-RU" dirty="0" smtClean="0"/>
                      <a:t>8,5%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Капитальный ремонт жилого фонда</c:v>
                </c:pt>
                <c:pt idx="1">
                  <c:v>Содержание пустующего жилого фонда</c:v>
                </c:pt>
                <c:pt idx="2">
                  <c:v>Составление технических паспортов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72.680982763382957</c:v>
                </c:pt>
                <c:pt idx="1">
                  <c:v>18.80124277947527</c:v>
                </c:pt>
                <c:pt idx="2">
                  <c:v>8.5177744571417779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  <c:pt idx="3">
                  <c:v>Другие вопросы в области жилищно - коммунального хозяйства</c:v>
                </c:pt>
              </c:strCache>
            </c:strRef>
          </c:cat>
          <c:val>
            <c:numRef>
              <c:f>Лист1!$B$2:$B$5</c:f>
              <c:numCache>
                <c:formatCode>_-* #,##0.0_р_._-;\-* #,##0.0_р_._-;_-* "-"??_р_._-;_-@_-</c:formatCode>
                <c:ptCount val="4"/>
                <c:pt idx="0">
                  <c:v>60872.800000000003</c:v>
                </c:pt>
                <c:pt idx="1">
                  <c:v>56058.8</c:v>
                </c:pt>
                <c:pt idx="2">
                  <c:v>157179.4</c:v>
                </c:pt>
                <c:pt idx="3">
                  <c:v>124236.5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  <c:pt idx="3">
                  <c:v>Другие вопросы в области жилищно - коммунального хозяйства</c:v>
                </c:pt>
              </c:strCache>
            </c:strRef>
          </c:cat>
          <c:val>
            <c:numRef>
              <c:f>Лист1!$C$2:$C$5</c:f>
              <c:numCache>
                <c:formatCode>_-* #,##0.0_р_._-;\-* #,##0.0_р_._-;_-* "-"??_р_._-;_-@_-</c:formatCode>
                <c:ptCount val="4"/>
                <c:pt idx="0">
                  <c:v>58288.7</c:v>
                </c:pt>
                <c:pt idx="1">
                  <c:v>42374.8</c:v>
                </c:pt>
                <c:pt idx="2">
                  <c:v>142161.20000000001</c:v>
                </c:pt>
                <c:pt idx="3">
                  <c:v>122622.6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923200"/>
        <c:axId val="113924736"/>
      </c:barChart>
      <c:catAx>
        <c:axId val="1139232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 baseline="0"/>
            </a:pPr>
            <a:endParaRPr lang="ru-RU"/>
          </a:p>
        </c:txPr>
        <c:crossAx val="113924736"/>
        <c:crossesAt val="0"/>
        <c:auto val="1"/>
        <c:lblAlgn val="ctr"/>
        <c:lblOffset val="100"/>
        <c:noMultiLvlLbl val="0"/>
      </c:catAx>
      <c:valAx>
        <c:axId val="113924736"/>
        <c:scaling>
          <c:orientation val="minMax"/>
        </c:scaling>
        <c:delete val="0"/>
        <c:axPos val="b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923200"/>
        <c:crosses val="autoZero"/>
        <c:crossBetween val="between"/>
        <c:majorUnit val="50000"/>
      </c:valAx>
    </c:plotArea>
    <c:legend>
      <c:legendPos val="r"/>
      <c:layout>
        <c:manualLayout>
          <c:xMode val="edge"/>
          <c:yMode val="edge"/>
          <c:x val="2.0028757488484185E-2"/>
          <c:y val="0.90682108921904203"/>
          <c:w val="8.5306226658576401E-2"/>
          <c:h val="8.4631321286726957E-2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3333333333333714E-3"/>
                  <c:y val="0.1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812499999999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Транспорт</c:v>
                </c:pt>
                <c:pt idx="1">
                  <c:v>Дорожное хозяйство (дорожные фонды)</c:v>
                </c:pt>
                <c:pt idx="2">
                  <c:v>Связь и информатика</c:v>
                </c:pt>
                <c:pt idx="3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_-* #,##0.0_р_._-;\-* #,##0.0_р_._-;_-* "-"??_р_._-;_-@_-</c:formatCode>
                <c:ptCount val="4"/>
                <c:pt idx="0">
                  <c:v>12622.5</c:v>
                </c:pt>
                <c:pt idx="1">
                  <c:v>188802.2</c:v>
                </c:pt>
                <c:pt idx="2">
                  <c:v>48541.9</c:v>
                </c:pt>
                <c:pt idx="3">
                  <c:v>25781.5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Транспорт</c:v>
                </c:pt>
                <c:pt idx="1">
                  <c:v>Дорожное хозяйство (дорожные фонды)</c:v>
                </c:pt>
                <c:pt idx="2">
                  <c:v>Связь и информатика</c:v>
                </c:pt>
                <c:pt idx="3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Лист1!$C$2:$C$5</c:f>
              <c:numCache>
                <c:formatCode>_-* #,##0.0_р_._-;\-* #,##0.0_р_._-;_-* "-"??_р_._-;_-@_-</c:formatCode>
                <c:ptCount val="4"/>
                <c:pt idx="0">
                  <c:v>12439.5</c:v>
                </c:pt>
                <c:pt idx="1">
                  <c:v>174830.3</c:v>
                </c:pt>
                <c:pt idx="2">
                  <c:v>12757.9</c:v>
                </c:pt>
                <c:pt idx="3">
                  <c:v>25418.7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966464"/>
        <c:axId val="113677440"/>
        <c:axId val="113947520"/>
      </c:bar3DChart>
      <c:catAx>
        <c:axId val="113966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113677440"/>
        <c:crosses val="autoZero"/>
        <c:auto val="1"/>
        <c:lblAlgn val="ctr"/>
        <c:lblOffset val="100"/>
        <c:noMultiLvlLbl val="0"/>
      </c:catAx>
      <c:valAx>
        <c:axId val="113677440"/>
        <c:scaling>
          <c:orientation val="minMax"/>
        </c:scaling>
        <c:delete val="0"/>
        <c:axPos val="l"/>
        <c:maj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966464"/>
        <c:crosses val="autoZero"/>
        <c:crossBetween val="between"/>
      </c:valAx>
      <c:serAx>
        <c:axId val="113947520"/>
        <c:scaling>
          <c:orientation val="minMax"/>
        </c:scaling>
        <c:delete val="1"/>
        <c:axPos val="b"/>
        <c:majorTickMark val="out"/>
        <c:minorTickMark val="none"/>
        <c:tickLblPos val="nextTo"/>
        <c:crossAx val="113677440"/>
        <c:crosses val="autoZero"/>
      </c:serAx>
    </c:plotArea>
    <c:legend>
      <c:legendPos val="r"/>
      <c:layout/>
      <c:overlay val="0"/>
      <c:txPr>
        <a:bodyPr/>
        <a:lstStyle/>
        <a:p>
          <a:pPr>
            <a:defRPr sz="9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3333333333333714E-3"/>
                  <c:y val="0.1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812499999999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Другие вопросы в области физической культуры и спорта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4010.8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Другие вопросы в области физической культуры и спорта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3978.71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739264"/>
        <c:axId val="113740800"/>
        <c:axId val="113948416"/>
      </c:bar3DChart>
      <c:catAx>
        <c:axId val="113739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113740800"/>
        <c:crossesAt val="0"/>
        <c:auto val="1"/>
        <c:lblAlgn val="ctr"/>
        <c:lblOffset val="100"/>
        <c:noMultiLvlLbl val="0"/>
      </c:catAx>
      <c:valAx>
        <c:axId val="113740800"/>
        <c:scaling>
          <c:orientation val="minMax"/>
          <c:min val="0"/>
        </c:scaling>
        <c:delete val="0"/>
        <c:axPos val="l"/>
        <c:maj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739264"/>
        <c:crosses val="autoZero"/>
        <c:crossBetween val="between"/>
      </c:valAx>
      <c:serAx>
        <c:axId val="113948416"/>
        <c:scaling>
          <c:orientation val="minMax"/>
        </c:scaling>
        <c:delete val="1"/>
        <c:axPos val="b"/>
        <c:majorTickMark val="out"/>
        <c:minorTickMark val="none"/>
        <c:tickLblPos val="nextTo"/>
        <c:crossAx val="113740800"/>
        <c:crossesAt val="0"/>
      </c:serAx>
    </c:plotArea>
    <c:legend>
      <c:legendPos val="r"/>
      <c:layout>
        <c:manualLayout>
          <c:xMode val="edge"/>
          <c:yMode val="edge"/>
          <c:x val="0.84494650186801112"/>
          <c:y val="0.43149548396555781"/>
          <c:w val="0.13081643410779417"/>
          <c:h val="0.15640491891908403"/>
        </c:manualLayout>
      </c:layout>
      <c:overlay val="0"/>
      <c:txPr>
        <a:bodyPr/>
        <a:lstStyle/>
        <a:p>
          <a:pPr>
            <a:defRPr sz="9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3333333333333714E-3"/>
                  <c:y val="0.1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812499999999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Другие вопросы в области охраны окружающей среды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500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Другие вопросы в области охраны окружающей среды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497.2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801088"/>
        <c:axId val="113802624"/>
        <c:axId val="113750912"/>
      </c:bar3DChart>
      <c:catAx>
        <c:axId val="113801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113802624"/>
        <c:crossesAt val="0"/>
        <c:auto val="1"/>
        <c:lblAlgn val="ctr"/>
        <c:lblOffset val="100"/>
        <c:noMultiLvlLbl val="0"/>
      </c:catAx>
      <c:valAx>
        <c:axId val="113802624"/>
        <c:scaling>
          <c:orientation val="minMax"/>
          <c:min val="0"/>
        </c:scaling>
        <c:delete val="0"/>
        <c:axPos val="l"/>
        <c:maj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801088"/>
        <c:crosses val="autoZero"/>
        <c:crossBetween val="between"/>
      </c:valAx>
      <c:serAx>
        <c:axId val="113750912"/>
        <c:scaling>
          <c:orientation val="minMax"/>
        </c:scaling>
        <c:delete val="1"/>
        <c:axPos val="b"/>
        <c:majorTickMark val="out"/>
        <c:minorTickMark val="none"/>
        <c:tickLblPos val="nextTo"/>
        <c:crossAx val="113802624"/>
        <c:crossesAt val="0"/>
      </c:serAx>
    </c:plotArea>
    <c:legend>
      <c:legendPos val="r"/>
      <c:layout>
        <c:manualLayout>
          <c:xMode val="edge"/>
          <c:yMode val="edge"/>
          <c:x val="0.84494650186801112"/>
          <c:y val="0.43149548396555781"/>
          <c:w val="0.13081643410779417"/>
          <c:h val="0.15640491891908403"/>
        </c:manualLayout>
      </c:layout>
      <c:overlay val="0"/>
      <c:txPr>
        <a:bodyPr/>
        <a:lstStyle/>
        <a:p>
          <a:pPr>
            <a:defRPr sz="9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3333333333333714E-3"/>
                  <c:y val="0.1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812499999999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Органы юстиции</c:v>
                </c:pt>
                <c:pt idx="1">
                  <c:v>Защита населения и территории от ЧС природного и техногенного характера, гражданская оборона</c:v>
                </c:pt>
                <c:pt idx="2">
                  <c:v>Другие вопросы в области национальной безопасности и правоохраниельной деятельности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"-"??_р_._-;_-@_-</c:formatCode>
                <c:ptCount val="3"/>
                <c:pt idx="0">
                  <c:v>2782.8</c:v>
                </c:pt>
                <c:pt idx="1">
                  <c:v>6086.5</c:v>
                </c:pt>
                <c:pt idx="2">
                  <c:v>8388.5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Органы юстиции</c:v>
                </c:pt>
                <c:pt idx="1">
                  <c:v>Защита населения и территории от ЧС природного и техногенного характера, гражданская оборона</c:v>
                </c:pt>
                <c:pt idx="2">
                  <c:v>Другие вопросы в области национальной безопасности и правоохраниельной деятельности</c:v>
                </c:pt>
              </c:strCache>
            </c:strRef>
          </c:cat>
          <c:val>
            <c:numRef>
              <c:f>Лист1!$C$2:$C$4</c:f>
              <c:numCache>
                <c:formatCode>_-* #,##0.0_р_._-;\-* #,##0.0_р_._-;_-* "-"??_р_._-;_-@_-</c:formatCode>
                <c:ptCount val="3"/>
                <c:pt idx="0">
                  <c:v>2742</c:v>
                </c:pt>
                <c:pt idx="1">
                  <c:v>6051.2</c:v>
                </c:pt>
                <c:pt idx="2">
                  <c:v>8388.5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869952"/>
        <c:axId val="113871488"/>
        <c:axId val="113751360"/>
      </c:bar3DChart>
      <c:catAx>
        <c:axId val="113869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113871488"/>
        <c:crosses val="autoZero"/>
        <c:auto val="1"/>
        <c:lblAlgn val="ctr"/>
        <c:lblOffset val="100"/>
        <c:noMultiLvlLbl val="0"/>
      </c:catAx>
      <c:valAx>
        <c:axId val="113871488"/>
        <c:scaling>
          <c:orientation val="minMax"/>
        </c:scaling>
        <c:delete val="0"/>
        <c:axPos val="l"/>
        <c:maj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3869952"/>
        <c:crosses val="autoZero"/>
        <c:crossBetween val="between"/>
      </c:valAx>
      <c:serAx>
        <c:axId val="113751360"/>
        <c:scaling>
          <c:orientation val="minMax"/>
        </c:scaling>
        <c:delete val="1"/>
        <c:axPos val="b"/>
        <c:majorTickMark val="out"/>
        <c:minorTickMark val="none"/>
        <c:tickLblPos val="nextTo"/>
        <c:crossAx val="113871488"/>
        <c:crosses val="autoZero"/>
      </c:serAx>
    </c:plotArea>
    <c:legend>
      <c:legendPos val="r"/>
      <c:layout>
        <c:manualLayout>
          <c:xMode val="edge"/>
          <c:yMode val="edge"/>
          <c:x val="0.84494650186801112"/>
          <c:y val="0.43149548396555781"/>
          <c:w val="7.828099520298476E-2"/>
          <c:h val="0.15640491891908403"/>
        </c:manualLayout>
      </c:layout>
      <c:overlay val="0"/>
      <c:txPr>
        <a:bodyPr/>
        <a:lstStyle/>
        <a:p>
          <a:pPr>
            <a:defRPr sz="9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3333333333333714E-3"/>
                  <c:y val="0.1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812499999999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_-* #,##0.0_р_._-;\-* #,##0.0_р_._-;_-* "-"??_р_._-;_-@_-</c:formatCode>
                <c:ptCount val="2"/>
                <c:pt idx="0">
                  <c:v>4812.6000000000004</c:v>
                </c:pt>
                <c:pt idx="1">
                  <c:v>10040.200000000001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Лист1!$C$2:$C$3</c:f>
              <c:numCache>
                <c:formatCode>_-* #,##0.0_р_._-;\-* #,##0.0_р_._-;_-* "-"??_р_._-;_-@_-</c:formatCode>
                <c:ptCount val="2"/>
                <c:pt idx="0">
                  <c:v>4812.6000000000004</c:v>
                </c:pt>
                <c:pt idx="1">
                  <c:v>10040.200000000001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084096"/>
        <c:axId val="116094080"/>
        <c:axId val="113885184"/>
      </c:bar3DChart>
      <c:catAx>
        <c:axId val="116084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116094080"/>
        <c:crosses val="autoZero"/>
        <c:auto val="1"/>
        <c:lblAlgn val="ctr"/>
        <c:lblOffset val="100"/>
        <c:noMultiLvlLbl val="0"/>
      </c:catAx>
      <c:valAx>
        <c:axId val="116094080"/>
        <c:scaling>
          <c:orientation val="minMax"/>
        </c:scaling>
        <c:delete val="0"/>
        <c:axPos val="l"/>
        <c:maj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6084096"/>
        <c:crosses val="autoZero"/>
        <c:crossBetween val="between"/>
      </c:valAx>
      <c:serAx>
        <c:axId val="113885184"/>
        <c:scaling>
          <c:orientation val="minMax"/>
        </c:scaling>
        <c:delete val="1"/>
        <c:axPos val="b"/>
        <c:majorTickMark val="out"/>
        <c:minorTickMark val="none"/>
        <c:tickLblPos val="nextTo"/>
        <c:crossAx val="116094080"/>
        <c:crosses val="autoZero"/>
      </c:serAx>
    </c:plotArea>
    <c:legend>
      <c:legendPos val="r"/>
      <c:layout>
        <c:manualLayout>
          <c:xMode val="edge"/>
          <c:yMode val="edge"/>
          <c:x val="0.84494650186801112"/>
          <c:y val="0.43149548396555781"/>
          <c:w val="7.828099520298476E-2"/>
          <c:h val="0.15640491891908403"/>
        </c:manualLayout>
      </c:layout>
      <c:overlay val="0"/>
      <c:txPr>
        <a:bodyPr/>
        <a:lstStyle/>
        <a:p>
          <a:pPr>
            <a:defRPr sz="9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2165532942005866"/>
          <c:y val="2.9012351037568482E-2"/>
          <c:w val="0.43218477216528089"/>
          <c:h val="0.8135053163499791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5.5922818108583398E-4"/>
                  <c:y val="-1.0956160281588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196867680810067E-2"/>
                  <c:y val="4.0408950790026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151945794825013E-3"/>
                  <c:y val="4.0617291452595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 субъекта Российской Федерации и муниципального образования </c:v>
                </c:pt>
                <c:pt idx="1">
                  <c:v>Функционирование законодательных (представительных) органов государственной власти и представительных органов муниципальных образований</c:v>
                </c:pt>
                <c:pt idx="2">
                  <c:v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c:v>
                </c:pt>
                <c:pt idx="3">
                  <c:v>Обеспечение деятельности финансовых, налоговых и таможенных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общегосударственный вопросы</c:v>
                </c:pt>
              </c:strCache>
            </c:strRef>
          </c:cat>
          <c:val>
            <c:numRef>
              <c:f>Лист1!$B$2:$B$7</c:f>
              <c:numCache>
                <c:formatCode>_-* #,##0.0_р_._-;\-* #,##0.0_р_._-;_-* "-"??_р_._-;_-@_-</c:formatCode>
                <c:ptCount val="6"/>
                <c:pt idx="0">
                  <c:v>3147.4</c:v>
                </c:pt>
                <c:pt idx="1">
                  <c:v>5364.5</c:v>
                </c:pt>
                <c:pt idx="2">
                  <c:v>94281.1</c:v>
                </c:pt>
                <c:pt idx="3">
                  <c:v>2485.1999999999998</c:v>
                </c:pt>
                <c:pt idx="4">
                  <c:v>3000</c:v>
                </c:pt>
                <c:pt idx="5">
                  <c:v>84662.7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</c:spPr>
          <c:invertIfNegative val="0"/>
          <c:dLbls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609543084567384E-2"/>
                  <c:y val="-5.5123466971380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151945794827151E-3"/>
                  <c:y val="-3.1913814585034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 субъекта Российской Федерации и муниципального образования </c:v>
                </c:pt>
                <c:pt idx="1">
                  <c:v>Функционирование законодательных (представительных) органов государственной власти и представительных органов муниципальных образований</c:v>
                </c:pt>
                <c:pt idx="2">
                  <c:v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c:v>
                </c:pt>
                <c:pt idx="3">
                  <c:v>Обеспечение деятельности финансовых, налоговых и таможенных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общегосударственный вопросы</c:v>
                </c:pt>
              </c:strCache>
            </c:strRef>
          </c:cat>
          <c:val>
            <c:numRef>
              <c:f>Лист1!$C$2:$C$7</c:f>
              <c:numCache>
                <c:formatCode>_-* #,##0.0_р_._-;\-* #,##0.0_р_._-;_-* "-"??_р_._-;_-@_-</c:formatCode>
                <c:ptCount val="6"/>
                <c:pt idx="0">
                  <c:v>3116.8</c:v>
                </c:pt>
                <c:pt idx="1">
                  <c:v>4778.7</c:v>
                </c:pt>
                <c:pt idx="2">
                  <c:v>92279</c:v>
                </c:pt>
                <c:pt idx="3">
                  <c:v>2381.3000000000002</c:v>
                </c:pt>
                <c:pt idx="4">
                  <c:v>0</c:v>
                </c:pt>
                <c:pt idx="5">
                  <c:v>81841.600000000006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4"/>
        <c:gapDepth val="200"/>
        <c:shape val="cylinder"/>
        <c:axId val="116131328"/>
        <c:axId val="116132864"/>
        <c:axId val="0"/>
      </c:bar3DChart>
      <c:catAx>
        <c:axId val="116131328"/>
        <c:scaling>
          <c:orientation val="minMax"/>
        </c:scaling>
        <c:delete val="0"/>
        <c:axPos val="l"/>
        <c:numFmt formatCode="_-* #,##0.0_р_._-;\-* #,##0.0_р_._-;_-* &quot;-&quot;??_р_._-;_-@_-" sourceLinked="1"/>
        <c:majorTickMark val="cross"/>
        <c:minorTickMark val="in"/>
        <c:tickLblPos val="nextTo"/>
        <c:txPr>
          <a:bodyPr rot="0" vert="horz" anchor="t" anchorCtr="0"/>
          <a:lstStyle/>
          <a:p>
            <a:pPr>
              <a:defRPr sz="900" b="1" i="0" baseline="0"/>
            </a:pPr>
            <a:endParaRPr lang="ru-RU"/>
          </a:p>
        </c:txPr>
        <c:crossAx val="116132864"/>
        <c:crosses val="autoZero"/>
        <c:auto val="1"/>
        <c:lblAlgn val="ctr"/>
        <c:lblOffset val="0"/>
        <c:noMultiLvlLbl val="0"/>
      </c:catAx>
      <c:valAx>
        <c:axId val="116132864"/>
        <c:scaling>
          <c:orientation val="minMax"/>
        </c:scaling>
        <c:delete val="0"/>
        <c:axPos val="b"/>
        <c:maj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16131328"/>
        <c:crossesAt val="1"/>
        <c:crossBetween val="between"/>
      </c:valAx>
    </c:plotArea>
    <c:legend>
      <c:legendPos val="r"/>
      <c:layout>
        <c:manualLayout>
          <c:xMode val="edge"/>
          <c:yMode val="edge"/>
          <c:x val="5.8907589364773423E-2"/>
          <c:y val="8.9149700533141973E-2"/>
          <c:w val="5.4990784427214189E-2"/>
          <c:h val="0.13118740934953918"/>
        </c:manualLayout>
      </c:layout>
      <c:overlay val="0"/>
      <c:txPr>
        <a:bodyPr/>
        <a:lstStyle/>
        <a:p>
          <a:pPr rtl="0">
            <a:defRPr sz="9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6.4788719620722413E-2"/>
                  <c:y val="0.594469724039994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845490.1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0.10078245274334605"/>
                  <c:y val="0.556792065474079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798910.3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51086464"/>
        <c:axId val="51088000"/>
        <c:axId val="0"/>
      </c:bar3DChart>
      <c:catAx>
        <c:axId val="51086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51088000"/>
        <c:crossesAt val="0"/>
        <c:auto val="1"/>
        <c:lblAlgn val="ctr"/>
        <c:lblOffset val="100"/>
        <c:noMultiLvlLbl val="0"/>
      </c:catAx>
      <c:valAx>
        <c:axId val="51088000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51086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356647447335789"/>
          <c:y val="0.81713578593024594"/>
          <c:w val="0.14845232615877146"/>
          <c:h val="0.14440003850175434"/>
        </c:manualLayout>
      </c:layout>
      <c:overlay val="0"/>
      <c:spPr>
        <a:noFill/>
      </c:spPr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7.4789294413063007E-2"/>
                  <c:y val="0.55115403844017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11270.2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8.6007688575022501E-2"/>
                  <c:y val="0.468480932674147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9947.7999999999993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57898880"/>
        <c:axId val="57900416"/>
        <c:axId val="0"/>
      </c:bar3DChart>
      <c:catAx>
        <c:axId val="57898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57900416"/>
        <c:crosses val="autoZero"/>
        <c:auto val="1"/>
        <c:lblAlgn val="ctr"/>
        <c:lblOffset val="100"/>
        <c:noMultiLvlLbl val="0"/>
      </c:catAx>
      <c:valAx>
        <c:axId val="57900416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578988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376313511461689"/>
          <c:y val="4.2175265550204566E-2"/>
          <c:w val="0.54222765757508429"/>
          <c:h val="0.796894547948778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8.8184646150427759E-2"/>
                  <c:y val="0.636463098303087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67536.399999999994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0.10288150853608859"/>
                  <c:y val="0.659467788603198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68370.399999999994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57712000"/>
        <c:axId val="57730176"/>
        <c:axId val="0"/>
      </c:bar3DChart>
      <c:catAx>
        <c:axId val="57712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57730176"/>
        <c:crosses val="autoZero"/>
        <c:auto val="1"/>
        <c:lblAlgn val="ctr"/>
        <c:lblOffset val="100"/>
        <c:noMultiLvlLbl val="0"/>
      </c:catAx>
      <c:valAx>
        <c:axId val="57730176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577120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851925125979134"/>
          <c:y val="6.7779739693800758E-2"/>
          <c:w val="0.52257067658894751"/>
          <c:h val="0.777848645049919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-6.2427787879412021E-2"/>
                  <c:y val="0.54724957501565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23735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5.3509532468067493E-2"/>
                  <c:y val="0.48876488760940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20772.599999999999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67498368"/>
        <c:axId val="67499904"/>
        <c:axId val="0"/>
      </c:bar3DChart>
      <c:catAx>
        <c:axId val="67498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67499904"/>
        <c:crosses val="autoZero"/>
        <c:auto val="1"/>
        <c:lblAlgn val="ctr"/>
        <c:lblOffset val="100"/>
        <c:noMultiLvlLbl val="0"/>
      </c:catAx>
      <c:valAx>
        <c:axId val="67499904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67498368"/>
        <c:crosses val="autoZero"/>
        <c:crossBetween val="between"/>
        <c:majorUnit val="5000"/>
      </c:valAx>
    </c:plotArea>
    <c:legend>
      <c:legendPos val="r"/>
      <c:layout/>
      <c:overlay val="0"/>
      <c:spPr>
        <a:ln>
          <a:noFill/>
        </a:ln>
      </c:spPr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851925125979134"/>
          <c:y val="6.7779739693800758E-2"/>
          <c:w val="0.52257067658894751"/>
          <c:h val="0.777848645049919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5.5129124655751878E-2"/>
                  <c:y val="0.39520656708641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5819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5.3509532468067493E-2"/>
                  <c:y val="0.48876488760940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9105.7999999999993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57461376"/>
        <c:axId val="68030848"/>
        <c:axId val="0"/>
      </c:bar3DChart>
      <c:catAx>
        <c:axId val="57461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68030848"/>
        <c:crosses val="autoZero"/>
        <c:auto val="1"/>
        <c:lblAlgn val="ctr"/>
        <c:lblOffset val="100"/>
        <c:noMultiLvlLbl val="0"/>
      </c:catAx>
      <c:valAx>
        <c:axId val="68030848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57461376"/>
        <c:crosses val="autoZero"/>
        <c:crossBetween val="between"/>
        <c:majorUnit val="1000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0150229128916846"/>
          <c:y val="3.112399275897449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0413599570549196"/>
          <c:y val="0.22706790748740335"/>
          <c:w val="0.21549867123908556"/>
          <c:h val="0.7162161720593137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</c:v>
                </c:pt>
              </c:strCache>
            </c:strRef>
          </c:tx>
          <c:explosion val="40"/>
          <c:dPt>
            <c:idx val="3"/>
            <c:bubble3D val="0"/>
            <c:explosion val="10"/>
          </c:dPt>
          <c:dLbls>
            <c:dLbl>
              <c:idx val="5"/>
              <c:layout>
                <c:manualLayout>
                  <c:x val="1.2565528608915627E-2"/>
                  <c:y val="-7.3957468777978916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Платежи при пользовании природными ресурсами</c:v>
                </c:pt>
                <c:pt idx="2">
                  <c:v>Доходы от оказания платных услуг и компенсации затрат государства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Штрафы, санкции, возмещение ущерба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28.43131735228372</c:v>
                </c:pt>
                <c:pt idx="1">
                  <c:v>0.7209613652287058</c:v>
                </c:pt>
                <c:pt idx="2">
                  <c:v>13.035586194241484</c:v>
                </c:pt>
                <c:pt idx="3">
                  <c:v>52.987793180529138</c:v>
                </c:pt>
                <c:pt idx="4">
                  <c:v>4.9014425482934634</c:v>
                </c:pt>
                <c:pt idx="5">
                  <c:v>-7.7152770827077707E-2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014336656792312"/>
          <c:y val="0.2275833730892646"/>
          <c:w val="0.38049189224796065"/>
          <c:h val="0.68333502159890736"/>
        </c:manualLayout>
      </c:layout>
      <c:overlay val="0"/>
      <c:txPr>
        <a:bodyPr/>
        <a:lstStyle/>
        <a:p>
          <a:pPr>
            <a:defRPr sz="900" b="1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851925125979134"/>
          <c:y val="6.7779739693800758E-2"/>
          <c:w val="0.52257067658894751"/>
          <c:h val="0.777848645049919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5.5129124655751878E-2"/>
                  <c:y val="0.39520656708641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Лист1!$B$2</c:f>
              <c:numCache>
                <c:formatCode>_-* #,##0.0_р_._-;\-* #,##0.0_р_._-;_-* "-"??_р_._-;_-@_-</c:formatCode>
                <c:ptCount val="1"/>
                <c:pt idx="0">
                  <c:v>43488.7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5.3509532468067493E-2"/>
                  <c:y val="0.48876488760940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2014 год</c:v>
                </c:pt>
              </c:strCache>
            </c:strRef>
          </c:cat>
          <c:val>
            <c:numRef>
              <c:f>Лист1!$C$2</c:f>
              <c:numCache>
                <c:formatCode>_-* #,##0.0_р_._-;\-* #,##0.0_р_._-;_-* "-"??_р_._-;_-@_-</c:formatCode>
                <c:ptCount val="1"/>
                <c:pt idx="0">
                  <c:v>54539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94069888"/>
        <c:axId val="94071808"/>
        <c:axId val="0"/>
      </c:bar3DChart>
      <c:catAx>
        <c:axId val="94069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94071808"/>
        <c:crosses val="autoZero"/>
        <c:auto val="1"/>
        <c:lblAlgn val="ctr"/>
        <c:lblOffset val="100"/>
        <c:noMultiLvlLbl val="0"/>
      </c:catAx>
      <c:valAx>
        <c:axId val="94071808"/>
        <c:scaling>
          <c:orientation val="minMax"/>
          <c:min val="0"/>
        </c:scaling>
        <c:delete val="0"/>
        <c:axPos val="l"/>
        <c:majorGridlines/>
        <c:min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94069888"/>
        <c:crosses val="autoZero"/>
        <c:crossBetween val="between"/>
        <c:majorUnit val="10000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1F508-1366-41EA-B7F8-E3F9550350F7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87A-E2CB-45C5-81AE-DB23C25DD0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6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E187A-E2CB-45C5-81AE-DB23C25DD08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777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E187A-E2CB-45C5-81AE-DB23C25DD08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361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E187A-E2CB-45C5-81AE-DB23C25DD08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93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>
                <a:solidFill>
                  <a:srgbClr val="FEFAC9"/>
                </a:solidFill>
              </a:rPr>
              <a:pPr/>
              <a:t>13.08.2015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731D666-1DD9-4746-A450-C0864E33C657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562CE6E-CCBC-4BCD-A613-7E64D8CA1A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mailto:finans@severm.mels.r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Итоги исполнения бюджета ЗАТО г. Североморск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30216"/>
            <a:ext cx="6400800" cy="622920"/>
          </a:xfrm>
        </p:spPr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а 2014 год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41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836712"/>
            <a:ext cx="4309193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Доходы от использования имущества,</a:t>
            </a:r>
          </a:p>
          <a:p>
            <a:r>
              <a:rPr lang="ru-RU" dirty="0" smtClean="0"/>
              <a:t> находящегося в государственной и </a:t>
            </a:r>
          </a:p>
          <a:p>
            <a:r>
              <a:rPr lang="ru-RU" dirty="0" smtClean="0"/>
              <a:t>муниципальной собственности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35109678"/>
              </p:ext>
            </p:extLst>
          </p:nvPr>
        </p:nvGraphicFramePr>
        <p:xfrm>
          <a:off x="683567" y="1844824"/>
          <a:ext cx="2952329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4581128"/>
            <a:ext cx="3384376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-Получение в бюджет задолженности прошлых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лет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по арендной плате;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-Проведение аукционов по продаже прав аренды.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1556792"/>
            <a:ext cx="381642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Платежи при пользовании природными ресурсами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90447105"/>
              </p:ext>
            </p:extLst>
          </p:nvPr>
        </p:nvGraphicFramePr>
        <p:xfrm>
          <a:off x="5292080" y="2408694"/>
          <a:ext cx="2952329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4048" y="5262535"/>
            <a:ext cx="3384376" cy="8617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Малое начисление платы за выбросы загрязняющих веществ в атмосферный воздух стационарными объектами и платы за размещение отходов производства и потребления.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039" y="764704"/>
            <a:ext cx="398538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Доходы от оказания платных услуг</a:t>
            </a:r>
          </a:p>
          <a:p>
            <a:r>
              <a:rPr lang="ru-RU" dirty="0" smtClean="0"/>
              <a:t> и компенсации затрат государства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81721347"/>
              </p:ext>
            </p:extLst>
          </p:nvPr>
        </p:nvGraphicFramePr>
        <p:xfrm>
          <a:off x="539552" y="1484784"/>
          <a:ext cx="295232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3505944"/>
            <a:ext cx="3384376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Зачисление дебиторской задолженности прошлых лет, поступившей от граждан «за излишки» жилья по переселению из ЗАТО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008" y="764704"/>
            <a:ext cx="402225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Доходы от продажи материальных </a:t>
            </a:r>
          </a:p>
          <a:p>
            <a:pPr algn="ctr"/>
            <a:r>
              <a:rPr lang="ru-RU" dirty="0" smtClean="0"/>
              <a:t>и нематериальных активов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82692018"/>
              </p:ext>
            </p:extLst>
          </p:nvPr>
        </p:nvGraphicFramePr>
        <p:xfrm>
          <a:off x="5076056" y="1495974"/>
          <a:ext cx="3466771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13083" y="3429000"/>
            <a:ext cx="3384376" cy="8617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Заключение договоров купли – продажи объектов нежилого фонда, проведение аукционов по продаже муниципального имущества посредством публичного предложения.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5728" y="4509120"/>
            <a:ext cx="44823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Штрафы, санкции, возмещение ущерба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342510" y="5373216"/>
            <a:ext cx="3384376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Увеличение количества нарушений в области земельного законодательства, количества правонарушений в области налогов и сборов и др.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074883718"/>
              </p:ext>
            </p:extLst>
          </p:nvPr>
        </p:nvGraphicFramePr>
        <p:xfrm>
          <a:off x="4860032" y="4878452"/>
          <a:ext cx="2890707" cy="1755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5374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2114" y="671859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БЕЗВОЗМЕЗДНЫЕ</a:t>
            </a:r>
            <a:r>
              <a:rPr lang="en-US" b="1" dirty="0" smtClean="0"/>
              <a:t>     </a:t>
            </a:r>
            <a:r>
              <a:rPr lang="ru-RU" b="1" dirty="0" smtClean="0"/>
              <a:t>ПОСТУПЛЕНИЯ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044002"/>
              </p:ext>
            </p:extLst>
          </p:nvPr>
        </p:nvGraphicFramePr>
        <p:xfrm>
          <a:off x="467545" y="1196751"/>
          <a:ext cx="8352926" cy="5291633"/>
        </p:xfrm>
        <a:graphic>
          <a:graphicData uri="http://schemas.openxmlformats.org/drawingml/2006/table">
            <a:tbl>
              <a:tblPr/>
              <a:tblGrid>
                <a:gridCol w="2592287"/>
                <a:gridCol w="1368152"/>
                <a:gridCol w="1296144"/>
                <a:gridCol w="1080120"/>
                <a:gridCol w="936104"/>
                <a:gridCol w="1080119"/>
              </a:tblGrid>
              <a:tr h="1440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Коды бюджетной классификации Российской Федерации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Утверждено Решением Совета депутатов "О бюджете муниципального образования ЗАТО г. Североморск на 2014 год и на плановый период 2015 и 2016 гг.»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Исполнено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Причины отклонения от плановых показателей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000 2 00 00000 00 0000 000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1 797 021,5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1 747 788,5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4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000 2 02 00000 00 0000 000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1 796 721,5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1 778 433,3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4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 бюджетам субъектов Российской Федерации и муниципальных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образований, в 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000 2 02 01000 00 0000 151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570 729,0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570 729,0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4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 бюджетам городских округов  на выравнивание бюджетной обеспеченности</a:t>
                      </a:r>
                    </a:p>
                    <a:p>
                      <a:pPr algn="l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-Дотации  бюджетам закрытых административно – территориальных образований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000 2 02 01001 04 0000 151</a:t>
                      </a:r>
                    </a:p>
                    <a:p>
                      <a:pPr algn="ctr" fontAlgn="b"/>
                      <a:endParaRPr lang="ru-RU" sz="9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000 2 02 01007 04  0000 151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20 832 000,0</a:t>
                      </a: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549 897 000,0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20 832 000,0</a:t>
                      </a: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549 897 000,0</a:t>
                      </a: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4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 бюджетам субъектов Российской Федерации и муниципальных образований (межбюджетные субсидии)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000 2 02 02000 00 0000 151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228 391,9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227 934,5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 и субвенции носят заявительный характер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4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000 2 02 03000 00 0000 151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906 019,7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888 188,7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000 2 02 04000 00 0000 151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91 581,0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91 581,0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безвозмездные поступления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000 2 07 00000 00 0000 151</a:t>
                      </a:r>
                    </a:p>
                  </a:txBody>
                  <a:tcPr marL="4002" marR="4002" marT="4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58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000 2 18 00000 00 0000 000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618,8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000 2 19 00000 00 0000 000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-31 563,6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002" marR="4002" marT="4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70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584845"/>
              </p:ext>
            </p:extLst>
          </p:nvPr>
        </p:nvGraphicFramePr>
        <p:xfrm>
          <a:off x="467544" y="692696"/>
          <a:ext cx="8352928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4077072"/>
            <a:ext cx="396044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Иные межбюджетные трансферты </a:t>
            </a:r>
            <a:endParaRPr lang="ru-RU" b="1" dirty="0">
              <a:latin typeface="Times New Roman"/>
            </a:endParaRPr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760173"/>
              </p:ext>
            </p:extLst>
          </p:nvPr>
        </p:nvGraphicFramePr>
        <p:xfrm>
          <a:off x="2699792" y="5013176"/>
          <a:ext cx="4680520" cy="11578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13735"/>
                <a:gridCol w="930681"/>
                <a:gridCol w="936104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План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Поступило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56398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900" u="none" strike="noStrike" dirty="0">
                          <a:effectLst/>
                        </a:rPr>
                        <a:t>Иные межбюджетные трансферы на переселение граждан из </a:t>
                      </a:r>
                      <a:r>
                        <a:rPr lang="ru-RU" sz="900" u="none" strike="noStrike" dirty="0" smtClean="0">
                          <a:effectLst/>
                        </a:rPr>
                        <a:t>закрытых административно-территориальных </a:t>
                      </a:r>
                      <a:r>
                        <a:rPr lang="ru-RU" sz="900" u="none" strike="noStrike" dirty="0">
                          <a:effectLst/>
                        </a:rPr>
                        <a:t>образованиях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              91 581,0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               91 581,0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1456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1000" b="1" u="none" strike="noStrike" dirty="0">
                          <a:effectLst/>
                        </a:rPr>
                        <a:t>Всего МТ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              91 581,0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               91 581,0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37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636591"/>
              </p:ext>
            </p:extLst>
          </p:nvPr>
        </p:nvGraphicFramePr>
        <p:xfrm>
          <a:off x="323528" y="1124744"/>
          <a:ext cx="8496944" cy="55221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248472"/>
                <a:gridCol w="936104"/>
                <a:gridCol w="1008112"/>
                <a:gridCol w="648072"/>
                <a:gridCol w="1656184"/>
              </a:tblGrid>
              <a:tr h="4021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Наименование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 План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 Поступило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Отклонение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Пояснения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605063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75" u="none" strike="noStrike" dirty="0">
                          <a:effectLst/>
                        </a:rPr>
                        <a:t>Обеспечение бесплатным цельным молоком либо питьевым молоком обучающихся 1-4 классов общеобразовательных учреждений, муниципальных образовательных учреждений для детей дошкольного и младшего школьного возраста</a:t>
                      </a:r>
                      <a:endParaRPr lang="ru-RU" sz="875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1 215,7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1 151,0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64,8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Заявительный характер субсидии: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imes New Roman"/>
                        </a:rPr>
                        <a:t> уменьшение фактического  количества дето-дней по сравнению с плановым.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518430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75" u="none" strike="noStrike" dirty="0">
                          <a:effectLst/>
                        </a:rPr>
                        <a:t>Реализацию мер социальной поддержки отдельных категорий граждан, работающих в муниципальных учреждениях образования и культуры, расположенных в сельских населенных пунктах или поселках городского типа Мурманской области</a:t>
                      </a:r>
                      <a:endParaRPr lang="ru-RU" sz="875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13 996,8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13 996,7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0,1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Заявительный  характер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imes New Roman"/>
                        </a:rPr>
                        <a:t> субсидии: выплаты произведены по фактическим расходам.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284767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75" u="none" strike="noStrike" dirty="0">
                          <a:effectLst/>
                        </a:rPr>
                        <a:t>Модернизация региональных систем дошкольного образования</a:t>
                      </a:r>
                      <a:endParaRPr lang="ru-RU" sz="875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196 076,5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196 076,5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52990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75" u="none" strike="noStrike" dirty="0">
                          <a:effectLst/>
                        </a:rPr>
                        <a:t>Субсидия из областного бюджета бюджетам </a:t>
                      </a:r>
                      <a:r>
                        <a:rPr lang="ru-RU" sz="875" u="none" strike="noStrike" dirty="0" smtClean="0">
                          <a:effectLst/>
                        </a:rPr>
                        <a:t>муниципальных </a:t>
                      </a:r>
                      <a:r>
                        <a:rPr lang="ru-RU" sz="875" u="none" strike="noStrike" dirty="0">
                          <a:effectLst/>
                        </a:rPr>
                        <a:t>образований на техническое </a:t>
                      </a:r>
                      <a:r>
                        <a:rPr lang="ru-RU" sz="875" u="none" strike="noStrike" dirty="0" smtClean="0">
                          <a:effectLst/>
                        </a:rPr>
                        <a:t>сопровождение </a:t>
                      </a:r>
                      <a:r>
                        <a:rPr lang="ru-RU" sz="875" u="none" strike="noStrike" dirty="0">
                          <a:effectLst/>
                        </a:rPr>
                        <a:t>программного обеспечения "Система автоматизированного </a:t>
                      </a:r>
                      <a:r>
                        <a:rPr lang="ru-RU" sz="875" u="none" strike="noStrike" dirty="0" smtClean="0">
                          <a:effectLst/>
                        </a:rPr>
                        <a:t>рабочего </a:t>
                      </a:r>
                      <a:r>
                        <a:rPr lang="ru-RU" sz="875" u="none" strike="noStrike" dirty="0">
                          <a:effectLst/>
                        </a:rPr>
                        <a:t>мета </a:t>
                      </a:r>
                      <a:r>
                        <a:rPr lang="ru-RU" sz="875" u="none" strike="noStrike" dirty="0" smtClean="0">
                          <a:effectLst/>
                        </a:rPr>
                        <a:t>муниципального </a:t>
                      </a:r>
                      <a:r>
                        <a:rPr lang="ru-RU" sz="875" u="none" strike="noStrike" dirty="0">
                          <a:effectLst/>
                        </a:rPr>
                        <a:t>образования"</a:t>
                      </a:r>
                      <a:endParaRPr lang="ru-RU" sz="875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    11,4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     11,4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370307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75" u="none" strike="noStrike" dirty="0">
                          <a:effectLst/>
                        </a:rPr>
                        <a:t>Строительство, реконструкция, ремонт и капитальный ремонт автомобильных дорог общего пользования местного значения (на конкурсной основе)</a:t>
                      </a:r>
                      <a:endParaRPr lang="ru-RU" sz="875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8 709,0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8 326,1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382,9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Экономия ,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imes New Roman"/>
                        </a:rPr>
                        <a:t> сложившаяся по результатам проведения конкурсных процедур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518430">
                <a:tc>
                  <a:txBody>
                    <a:bodyPr/>
                    <a:lstStyle/>
                    <a:p>
                      <a:pPr marL="84138" indent="0" algn="l" fontAlgn="b"/>
                      <a:r>
                        <a:rPr lang="ru-RU" sz="875" u="none" strike="noStrike" dirty="0">
                          <a:effectLst/>
                        </a:rPr>
                        <a:t>Субсидии из областного бюджета бюджетам муниципальных образований Мурманской области на реализацию мероприятий муниципальных программ развития малого и среднего предпринимательства по итогам </a:t>
                      </a:r>
                      <a:r>
                        <a:rPr lang="ru-RU" sz="875" u="none" strike="noStrike" dirty="0" smtClean="0">
                          <a:effectLst/>
                        </a:rPr>
                        <a:t>конкурса </a:t>
                      </a:r>
                      <a:r>
                        <a:rPr lang="ru-RU" sz="875" u="none" strike="noStrike" dirty="0">
                          <a:effectLst/>
                        </a:rPr>
                        <a:t>(средства </a:t>
                      </a:r>
                      <a:r>
                        <a:rPr lang="ru-RU" sz="875" u="none" strike="noStrike" dirty="0" smtClean="0">
                          <a:effectLst/>
                        </a:rPr>
                        <a:t>федерального</a:t>
                      </a:r>
                      <a:r>
                        <a:rPr lang="ru-RU" sz="875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875" u="none" strike="noStrike" dirty="0" smtClean="0">
                          <a:effectLst/>
                        </a:rPr>
                        <a:t>бюджета</a:t>
                      </a:r>
                      <a:r>
                        <a:rPr lang="ru-RU" sz="875" u="none" strike="noStrike" dirty="0">
                          <a:effectLst/>
                        </a:rPr>
                        <a:t>)</a:t>
                      </a:r>
                      <a:endParaRPr lang="ru-RU" sz="875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22" marR="6322" marT="632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1 209,0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1 209,0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485462">
                <a:tc>
                  <a:txBody>
                    <a:bodyPr/>
                    <a:lstStyle/>
                    <a:p>
                      <a:pPr marL="84138" indent="0" algn="l" fontAlgn="b"/>
                      <a:r>
                        <a:rPr lang="ru-RU" sz="875" u="none" strike="noStrike" dirty="0">
                          <a:effectLst/>
                        </a:rPr>
                        <a:t>Субсидии из областного бюджета бюджетам муниципальных образований Мурманской области на реализацию мероприятий муниципальных программ развития малого и среднего предпринимательства по итогам </a:t>
                      </a:r>
                      <a:r>
                        <a:rPr lang="ru-RU" sz="875" u="none" strike="noStrike" dirty="0" smtClean="0">
                          <a:effectLst/>
                        </a:rPr>
                        <a:t>конкурса </a:t>
                      </a:r>
                      <a:r>
                        <a:rPr lang="ru-RU" sz="875" u="none" strike="noStrike" dirty="0">
                          <a:effectLst/>
                        </a:rPr>
                        <a:t>(средства областного бюджета)</a:t>
                      </a:r>
                      <a:endParaRPr lang="ru-RU" sz="875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22" marR="6322" marT="632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  341,0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   341,0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305006">
                <a:tc>
                  <a:txBody>
                    <a:bodyPr/>
                    <a:lstStyle/>
                    <a:p>
                      <a:pPr marL="84138" indent="0" algn="l" fontAlgn="b"/>
                      <a:r>
                        <a:rPr lang="ru-RU" sz="875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Мероприятия государственной программы Российской Федерации "Доступная среда" на 2011 - 2015 годы</a:t>
                      </a:r>
                      <a:endParaRPr lang="ru-RU" sz="87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22" marR="6322" marT="6322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 smtClean="0">
                          <a:effectLst/>
                          <a:latin typeface="+mn-lt"/>
                        </a:rPr>
                        <a:t>600,0</a:t>
                      </a:r>
                      <a:endParaRPr lang="ru-RU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305006">
                <a:tc>
                  <a:txBody>
                    <a:bodyPr/>
                    <a:lstStyle/>
                    <a:p>
                      <a:pPr marL="84138" indent="0" algn="l" fontAlgn="b"/>
                      <a:r>
                        <a:rPr lang="ru-RU" sz="875" u="none" strike="noStrike" dirty="0">
                          <a:effectLst/>
                          <a:latin typeface="+mn-lt"/>
                        </a:rPr>
                        <a:t>Субсидии на проведение мероприятий по формированию сети базовых образовательных организаций, в которых созданы условия для инклюзивного образования детей-инвалидов</a:t>
                      </a:r>
                      <a:endParaRPr lang="ru-RU" sz="875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22" marR="6322" marT="632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+mn-lt"/>
                        </a:rPr>
                        <a:t>                </a:t>
                      </a:r>
                      <a:r>
                        <a:rPr lang="ru-RU" sz="900" u="none" strike="noStrike" dirty="0" smtClean="0">
                          <a:effectLst/>
                          <a:latin typeface="+mn-lt"/>
                        </a:rPr>
                        <a:t>2 600,0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+mn-lt"/>
                        </a:rPr>
                        <a:t>2 600,0</a:t>
                      </a:r>
                      <a:endParaRPr lang="ru-R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372077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75" u="none" strike="noStrike" dirty="0">
                          <a:effectLst/>
                        </a:rPr>
                        <a:t>Субсидия муниципальным районам (городским округам) на </a:t>
                      </a:r>
                      <a:r>
                        <a:rPr lang="ru-RU" sz="875" u="none" strike="noStrike" dirty="0" smtClean="0">
                          <a:effectLst/>
                        </a:rPr>
                        <a:t>приобретение </a:t>
                      </a:r>
                      <a:r>
                        <a:rPr lang="ru-RU" sz="875" u="none" strike="noStrike" dirty="0">
                          <a:effectLst/>
                        </a:rPr>
                        <a:t>и установку спортивных площадок</a:t>
                      </a:r>
                      <a:endParaRPr lang="ru-RU" sz="875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1 250,0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1 240,4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9,6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Экономия ,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imes New Roman"/>
                        </a:rPr>
                        <a:t> сложившаяся по результатам проведения конкурсных процедур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36592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75" u="none" strike="noStrike" dirty="0">
                          <a:effectLst/>
                        </a:rPr>
                        <a:t>Организация отдыха </a:t>
                      </a:r>
                      <a:r>
                        <a:rPr lang="ru-RU" sz="875" u="none" strike="noStrike" dirty="0" smtClean="0">
                          <a:effectLst/>
                        </a:rPr>
                        <a:t>детей </a:t>
                      </a:r>
                      <a:r>
                        <a:rPr lang="ru-RU" sz="875" u="none" strike="noStrike" dirty="0">
                          <a:effectLst/>
                        </a:rPr>
                        <a:t>Мурманской области в оздоровительных </a:t>
                      </a:r>
                      <a:r>
                        <a:rPr lang="ru-RU" sz="875" u="none" strike="noStrike" dirty="0" smtClean="0">
                          <a:effectLst/>
                        </a:rPr>
                        <a:t>учреждениях </a:t>
                      </a:r>
                      <a:r>
                        <a:rPr lang="ru-RU" sz="875" u="none" strike="noStrike" dirty="0">
                          <a:effectLst/>
                        </a:rPr>
                        <a:t>с дневным пребыванием, организованных на базе муниципальных </a:t>
                      </a:r>
                      <a:r>
                        <a:rPr lang="ru-RU" sz="875" u="none" strike="noStrike" dirty="0" smtClean="0">
                          <a:effectLst/>
                        </a:rPr>
                        <a:t>учреждений</a:t>
                      </a:r>
                      <a:endParaRPr lang="ru-RU" sz="875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2 382,5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                 2 382,5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  <a:tr h="21919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75" b="1" u="none" strike="noStrike" dirty="0">
                          <a:effectLst/>
                        </a:rPr>
                        <a:t>Всего</a:t>
                      </a:r>
                      <a:endParaRPr lang="ru-RU" sz="875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            228 391,9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             227 934,5  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457,3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322" marR="6322" marT="6322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1144" y="620688"/>
            <a:ext cx="122822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Субсидии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6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95377"/>
              </p:ext>
            </p:extLst>
          </p:nvPr>
        </p:nvGraphicFramePr>
        <p:xfrm>
          <a:off x="239759" y="855771"/>
          <a:ext cx="8640961" cy="561585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6424"/>
                <a:gridCol w="1080120"/>
                <a:gridCol w="936104"/>
                <a:gridCol w="792088"/>
                <a:gridCol w="2016225"/>
              </a:tblGrid>
              <a:tr h="289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Наименование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 План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 Поступило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Отклонение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Пояснение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257972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Субвенции на государственную регистрацию актов гражданского состояния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2 755,0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2 755,0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607812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Обеспечение представления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 (за счет средств областного бюджета) 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3 410,6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2 183,0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1 227,6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Заявочный характер субвенции: аукцион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imes New Roman"/>
                        </a:rPr>
                        <a:t> признан несостоявшимся.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468484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Субвенция на обеспечение представления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161,4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161,4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607831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Субвенция на осуществление органами местного самоуправления муниципальных образований Мурманской области со статусом городского округа и муниципального района отдельных государственных полномочий по сбору сведений для формирования и ведения торгового реестра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 67,0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  67,0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468503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"О региональных нормативах финансирования обеспечения образовательной деятельности Мурманской области" 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438 842,5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435 000,0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3 842,5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Заявительный характер субвенции: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imes New Roman"/>
                        </a:rPr>
                        <a:t> уменьшение фактического  количества дето-дней по сравнению с плановым.</a:t>
                      </a:r>
                      <a:endParaRPr lang="ru-RU" sz="800" b="0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456936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"О региональных нормативах финансового обеспечения образовательной деятельности муниципальных дошкольных образовательных организаций"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314 571,8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302 000,0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12 571,8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Заявительный характер  субвенции: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imes New Roman"/>
                        </a:rPr>
                        <a:t> уменьшение фактического  количества дето-дней по сравнению с плановым.</a:t>
                      </a:r>
                      <a:endParaRPr lang="ru-RU" sz="800" b="0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218996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Обеспечение бесплатным питанием отдельных категорий обучающихся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17 846,2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17 846,2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579983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"О предоставлении льготного проезда на городском электрическом и автомобильном транспорте общего пользования обучающимся и студентам государственных областных и муниципальных образовательных учреждений  Мурманской области 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1 861,2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1 678,2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183,0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573100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"О социальной поддержке, детей-сирот, безнадзорных детей, детей, оставшихся без попечения родителей, детей-инвалидов, детей, находящихся в трудной жизненной ситуации" в частности обеспечения деятельности муниципальных школ интернатов 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44 074,2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44 074,2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509230">
                <a:tc>
                  <a:txBody>
                    <a:bodyPr/>
                    <a:lstStyle/>
                    <a:p>
                      <a:pPr marL="84138" indent="0" algn="l" fontAlgn="ctr">
                        <a:tabLst/>
                      </a:pPr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 О мерах социальной поддержки инвалидов" в части финансирования расходов по обеспечению воспитания и обучения детей-инвалидов на дому и в дошкольных учреждениях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11 027,8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11 027,8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  <a:tr h="516614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Предоставлению мер социальной поддержки по оплате жилого помещения и коммунальных услуг детям-сиротам и детям, оставшихся без попечения родителей, лицам из числа детей-сирот и детей, оставшихся без попечения родителей  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2 005,8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2 005,8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319" marR="5319" marT="5319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1143" y="476672"/>
            <a:ext cx="13660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Субвенции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84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33737"/>
              </p:ext>
            </p:extLst>
          </p:nvPr>
        </p:nvGraphicFramePr>
        <p:xfrm>
          <a:off x="179512" y="828000"/>
          <a:ext cx="8856983" cy="594935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392488"/>
                <a:gridCol w="1008112"/>
                <a:gridCol w="1080120"/>
                <a:gridCol w="792088"/>
                <a:gridCol w="1584175"/>
              </a:tblGrid>
              <a:tr h="181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Наименования</a:t>
                      </a:r>
                      <a:endParaRPr lang="ru-RU" sz="775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 План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 Поступило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Отклонение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Пояснение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320159">
                <a:tc>
                  <a:txBody>
                    <a:bodyPr/>
                    <a:lstStyle/>
                    <a:p>
                      <a:pPr marL="84138" indent="0" algn="l" fontAlgn="ctr">
                        <a:tabLst/>
                      </a:pPr>
                      <a:r>
                        <a:rPr lang="ru-RU" sz="800" u="none" strike="noStrike" dirty="0">
                          <a:effectLst/>
                        </a:rPr>
                        <a:t>Организация предоставления мер социальной поддержки по оплате жилого помещения и коммунальных услуг детям-сиротам и детям, оставшихся без попечения родителей, лицам из числа детей-сирот и детей, оставшихся без попечения родителей  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 34,9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marL="0" indent="0" algn="l" fontAlgn="ctr">
                        <a:tabLst/>
                      </a:pPr>
                      <a:r>
                        <a:rPr lang="ru-RU" sz="800" u="none" strike="noStrike" dirty="0">
                          <a:effectLst/>
                        </a:rPr>
                        <a:t>                      34,9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marL="0" indent="0" algn="l" fontAlgn="ctr">
                        <a:tabLst/>
                      </a:pP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marL="0" indent="0" algn="l" fontAlgn="ctr">
                        <a:tabLst/>
                      </a:pP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3201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Организация предоставление мер социальной поддержки по оплате жилого помещения и коммунальных услуг отдельных категорий граждан, работающих в сельской населенных пунктах или поселках городского типа Мурманской области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18 600,0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18 600,0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3201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Организация предоставления мер социальной поддержки по оплате жилого помещения и коммунальных услуг отдельных категорий граждан, работающих в сельской населенных пунктах или поселках городского типа Мурманской области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138,2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138,2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415853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Проведение текущего ремонта жилых помещений, собственниками которых являются дети-сироты и дети, оставшиеся без попечения родителей, либо жилых помещений жилого фонда, право пользования которыми сохранено за детьми сиротами и детьми, оставшимся без попечения родителей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209,4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209,4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47848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Субвенция местным бюджетам на осуществление органами местного самоуправления отдельных государственных полномочий Мурманской области по определению перечня должностных лиц, уполномоченных составлять протоколы б административных правонарушениях, предусмотренных Законом Мурманской области "Об административных нарушениях"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   6,0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      -  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+mn-lt"/>
                        </a:rPr>
                        <a:t>6,0</a:t>
                      </a:r>
                      <a:endParaRPr lang="ru-RU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На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imes New Roman"/>
                        </a:rPr>
                        <a:t> выполнение полномочия направлены собственные средства  бюджета. Заявки на субвенции не представлялись.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3201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"О комиссиях по делам несовершеннолетних и защите их прав в Мурманской области "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1 706,0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1 706,0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37236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"O наделении органом местного самоуправления муниципальных образований со статусом городского округа и муниципального района отдельными государственными полномочиями по опеке и попечительству в отношении несовершеннолетних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5 971,0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5 971,0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422531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"O наделении органом местного самоуправления муниципальных образований со статусом городского округа и муниципального района отдельными государственными полномочиями по опеке и попечительству в отношении совершеннолетних граждан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319,0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319,0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206652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Закона Мурманской области "Об административных комиссиях"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1 279,5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1 279,5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3201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Компенсации части родительской платы за присмотр и уход за детьми, посещающих образовательные организации, реализующие общеобразовательные программы дошкольного образования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18 385,2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18 385,2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495697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Расходы, связанные с выплатой компенсации части родительской платы за присмотр и уход за детьми, посещающих образовательные организации, реализующие общеобразовательные программы дошкольного образования (банковские, потовые услуги, расходы на компенсацию затрат деятельности органов местного самоуправления и учреждений, находящихся в их ведении)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459,6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459,6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3201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Содержание ребенка в семье опекуна (попечителя) и приемной семье, а также вознаграждение, причитающихся приемному родителю (за сет средств областного бюджета)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22 191,3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22 191,3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432084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800" u="none" strike="noStrike" dirty="0">
                          <a:effectLst/>
                        </a:rPr>
                        <a:t>Реализация ЗМО "О физической культуре и спорте в Мурманской области" в части наделения органов местного самоуправления отдельными государственными полномочиями по присвоению спортивных разрядов и квалификационных категорий спортивных судей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 96,1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</a:rPr>
                        <a:t>                      96,1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  <a:tr h="216024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ru-RU" sz="1000" b="1" u="none" strike="noStrike" dirty="0">
                          <a:effectLst/>
                        </a:rPr>
                        <a:t>Всего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</a:rPr>
                        <a:t>            906 019,7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</a:rPr>
                        <a:t>             888 188,7   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+mn-lt"/>
                        </a:rPr>
                        <a:t>17830,9</a:t>
                      </a:r>
                      <a:endParaRPr lang="ru-R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2357" marR="2357" marT="235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357" marR="2357" marT="2357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1143" y="476672"/>
            <a:ext cx="13660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Субвенции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66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76727"/>
            <a:ext cx="8136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895D1D"/>
                </a:solidFill>
                <a:ea typeface="+mj-ea"/>
                <a:cs typeface="+mj-cs"/>
              </a:rPr>
              <a:t>Расходы </a:t>
            </a:r>
            <a:r>
              <a:rPr lang="ru-RU" sz="2000" b="1" dirty="0">
                <a:solidFill>
                  <a:srgbClr val="895D1D"/>
                </a:solidFill>
                <a:ea typeface="+mj-ea"/>
                <a:cs typeface="+mj-cs"/>
              </a:rPr>
              <a:t>бюджета ЗАТО г. Североморск за 2014 год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38037"/>
              </p:ext>
            </p:extLst>
          </p:nvPr>
        </p:nvGraphicFramePr>
        <p:xfrm>
          <a:off x="899591" y="1268760"/>
          <a:ext cx="7416825" cy="2380879"/>
        </p:xfrm>
        <a:graphic>
          <a:graphicData uri="http://schemas.openxmlformats.org/drawingml/2006/table">
            <a:tbl>
              <a:tblPr/>
              <a:tblGrid>
                <a:gridCol w="3497745"/>
                <a:gridCol w="1077024"/>
                <a:gridCol w="1009710"/>
                <a:gridCol w="916173"/>
                <a:gridCol w="916173"/>
              </a:tblGrid>
              <a:tr h="7449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764" marR="8764" marT="8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Сводная бюджетная роспись ЗАТО г. Североморск за 2014 год</a:t>
                      </a:r>
                    </a:p>
                  </a:txBody>
                  <a:tcPr marL="8764" marR="8764" marT="8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Исполнено</a:t>
                      </a:r>
                    </a:p>
                  </a:txBody>
                  <a:tcPr marL="8764" marR="8764" marT="8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</a:t>
                      </a:r>
                      <a:endParaRPr lang="ru-RU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расчете на одного жителя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Общегосударственные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вопросы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192 940,9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184 397,4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95,6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2 770,1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17 257,8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17 181,4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99,6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258,1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275 748,1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225 446,4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81,8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3 386,7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398 347,5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365 447,3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91,7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5 489,8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500,0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497,2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99,4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2 058 295,8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2 011 054,2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97,7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30 210,5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Культура и кинематография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228 475,4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227 163,5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99,4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3 412,5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82 213,1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75 009,6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91,2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1 126,8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4 010,8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3 978,7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99,2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14 852,8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14 852,8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100,0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223,1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3 272 642,1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3 125 028,3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95,5   </a:t>
                      </a: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46 944,9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64" marR="8764" marT="8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83440564"/>
              </p:ext>
            </p:extLst>
          </p:nvPr>
        </p:nvGraphicFramePr>
        <p:xfrm>
          <a:off x="611560" y="3645024"/>
          <a:ext cx="799288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660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otvetin.ru/uploads/posts/2010-09/1283802459_den_studenta.jpg"/>
          <p:cNvSpPr>
            <a:spLocks noChangeAspect="1" noChangeArrowheads="1"/>
          </p:cNvSpPr>
          <p:nvPr/>
        </p:nvSpPr>
        <p:spPr bwMode="auto">
          <a:xfrm>
            <a:off x="155575" y="-2544763"/>
            <a:ext cx="4333875" cy="531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AutoShape 4" descr="http://otvetin.ru/uploads/posts/2010-09/1283802459_den_studenta.jpg"/>
          <p:cNvSpPr>
            <a:spLocks noChangeAspect="1" noChangeArrowheads="1"/>
          </p:cNvSpPr>
          <p:nvPr/>
        </p:nvSpPr>
        <p:spPr bwMode="auto">
          <a:xfrm>
            <a:off x="307975" y="1412776"/>
            <a:ext cx="4333875" cy="150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090514"/>
            <a:ext cx="8136904" cy="734355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00" b="1" dirty="0" smtClean="0">
                <a:solidFill>
                  <a:schemeClr val="tx1"/>
                </a:solidFill>
              </a:rPr>
              <a:t>Расходы бюджета ЗАТО г. Североморск в 2014 году составили</a:t>
            </a:r>
          </a:p>
          <a:p>
            <a:pPr algn="r"/>
            <a:r>
              <a:rPr lang="ru-RU" sz="1700" b="1" dirty="0" smtClean="0">
                <a:solidFill>
                  <a:schemeClr val="tx1"/>
                </a:solidFill>
              </a:rPr>
              <a:t> 2 011 054,2  тыс. рублей</a:t>
            </a:r>
            <a:r>
              <a:rPr lang="ru-RU" sz="1700" dirty="0" smtClean="0">
                <a:solidFill>
                  <a:prstClr val="white"/>
                </a:solidFill>
              </a:rPr>
              <a:t>. 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620" y="1844824"/>
            <a:ext cx="81841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За счет средств бюджета ЗАТО г. Североморск осуществлялась реализация муниципальной программы «Развитие образования ЗАТО г. Североморск» и подпрограммы «Совершенствование предоставления дополнительного образования детям в сфере культуры». В рамках этих программ/подпрограмм обеспечена деятельность 50 муниципальных учреждений.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9585" y="2922588"/>
            <a:ext cx="376875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За счет собственных  средств бюджета ЗАТО г. Североморск и субсидий из областного бюджета  осуществлялось финансирование социально – значимых объектов капитального строительства  - детских дошкольных учреждений: </a:t>
            </a:r>
            <a:endParaRPr lang="ru-RU" sz="1200" dirty="0"/>
          </a:p>
          <a:p>
            <a:pPr marL="171450" indent="-171450" algn="just">
              <a:buFontTx/>
              <a:buChar char="-"/>
            </a:pPr>
            <a:r>
              <a:rPr lang="ru-RU" sz="1200" dirty="0" smtClean="0"/>
              <a:t>Детского сада на 220 мест по ул. Кирова  в сумме 100 928,3 тыс. руб. (срок ввода 2015 год);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/>
              <a:t>Детского сада на 140 мест по ул. Флотских строителей в сумме 144 377,3 тыс. руб. (введен в декабре 2014 года);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/>
              <a:t>Детского сада на 220 мест в н.п. Североморск-3 в сумме 39 662,6 тыс. руб. (срок ввода 2016 год);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/>
              <a:t>Детского сада  на 220 мест по ул. Гвардейской в сумме  42,0 тыс. руб. (срок  ввода 2016 год). </a:t>
            </a:r>
          </a:p>
          <a:p>
            <a:pPr algn="just"/>
            <a:r>
              <a:rPr lang="ru-RU" sz="1200" dirty="0" smtClean="0"/>
              <a:t>Все объёмы капитального строительства выполнены в срок.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8159" y="809928"/>
            <a:ext cx="3986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ОБРАЗОВАНИЕ</a:t>
            </a:r>
            <a:endParaRPr lang="ru-RU" b="1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795570644"/>
              </p:ext>
            </p:extLst>
          </p:nvPr>
        </p:nvGraphicFramePr>
        <p:xfrm>
          <a:off x="155575" y="3140968"/>
          <a:ext cx="4590157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540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026528904"/>
              </p:ext>
            </p:extLst>
          </p:nvPr>
        </p:nvGraphicFramePr>
        <p:xfrm>
          <a:off x="467544" y="764704"/>
          <a:ext cx="8280920" cy="3240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 rot="17880301">
            <a:off x="693730" y="4212274"/>
            <a:ext cx="2589895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Уменьшение фактического количества детей против плановых показателей;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Не выполнение работ подрядчиком по строительству детского сада.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7908659">
            <a:off x="1974537" y="4428934"/>
            <a:ext cx="2552002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Уменьшение фактического количества детей против плановых показателей;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Заявительный характер отдельных видов выплат.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7942124">
            <a:off x="5129237" y="4822303"/>
            <a:ext cx="2376696" cy="8617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Уменьшение фактического дето-дня против планового при расчете обеспечения детей питанием.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353" y="625262"/>
            <a:ext cx="3986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ОБРАЗОВАНИЕ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596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ОСНОВНЫХ ПАРАМЕТРОВ БЮДЖЕТА </a:t>
            </a:r>
          </a:p>
          <a:p>
            <a:pPr algn="ctr"/>
            <a:r>
              <a:rPr lang="ru-RU" sz="20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ЗАТО Г. СЕВЕРОМОРСК ЗА 2014 ГОД</a:t>
            </a:r>
            <a:endParaRPr lang="ru-RU" sz="20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23528" y="1493168"/>
            <a:ext cx="2401708" cy="86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Налоговые доходы </a:t>
            </a:r>
          </a:p>
          <a:p>
            <a:pPr algn="ctr"/>
            <a:r>
              <a:rPr lang="ru-RU" sz="1700" dirty="0" smtClean="0"/>
              <a:t>907 106,9 тыс. руб. (95,1%)</a:t>
            </a:r>
            <a:endParaRPr lang="ru-RU" sz="1700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323528" y="2719112"/>
            <a:ext cx="2401707" cy="92591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Неналоговые доходы </a:t>
            </a:r>
          </a:p>
          <a:p>
            <a:pPr algn="ctr"/>
            <a:r>
              <a:rPr lang="ru-RU" sz="1700" dirty="0" smtClean="0"/>
              <a:t>191 827,2 тыс. руб. (164,6%) </a:t>
            </a:r>
            <a:endParaRPr lang="ru-RU" sz="1700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323528" y="4013064"/>
            <a:ext cx="2401708" cy="107212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00" dirty="0" smtClean="0"/>
          </a:p>
          <a:p>
            <a:pPr algn="ctr"/>
            <a:r>
              <a:rPr lang="ru-RU" sz="1700" dirty="0" smtClean="0"/>
              <a:t>Безвозмездные поступления </a:t>
            </a:r>
          </a:p>
          <a:p>
            <a:pPr algn="ctr"/>
            <a:r>
              <a:rPr lang="ru-RU" sz="1700" dirty="0" smtClean="0"/>
              <a:t>1 747 788,5 тыс. руб. (97,3%)</a:t>
            </a:r>
          </a:p>
          <a:p>
            <a:pPr algn="ctr"/>
            <a:endParaRPr lang="ru-RU" sz="1700" dirty="0"/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3563888" y="1402640"/>
            <a:ext cx="1584176" cy="123427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Доходы в расчете</a:t>
            </a:r>
          </a:p>
          <a:p>
            <a:pPr algn="ctr"/>
            <a:r>
              <a:rPr lang="ru-RU" sz="1200" dirty="0" smtClean="0"/>
              <a:t> на 1 чел.</a:t>
            </a:r>
          </a:p>
          <a:p>
            <a:pPr algn="ctr"/>
            <a:r>
              <a:rPr lang="ru-RU" sz="1200" dirty="0" smtClean="0"/>
              <a:t>42 764,1 руб.</a:t>
            </a:r>
            <a:endParaRPr lang="ru-RU" sz="1200" dirty="0"/>
          </a:p>
        </p:txBody>
      </p:sp>
      <p:sp>
        <p:nvSpPr>
          <p:cNvPr id="10" name="Блок-схема: магнитный диск 9"/>
          <p:cNvSpPr/>
          <p:nvPr/>
        </p:nvSpPr>
        <p:spPr>
          <a:xfrm>
            <a:off x="3534172" y="4013063"/>
            <a:ext cx="1584176" cy="120771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Расходы в расчете на 1 чел </a:t>
            </a:r>
          </a:p>
          <a:p>
            <a:pPr algn="ctr"/>
            <a:r>
              <a:rPr lang="ru-RU" sz="1200" dirty="0" smtClean="0"/>
              <a:t> 46 944,9 руб.</a:t>
            </a:r>
            <a:endParaRPr lang="ru-RU" sz="1200" dirty="0"/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3554080" y="5589240"/>
            <a:ext cx="1584176" cy="96126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Численность населения </a:t>
            </a:r>
          </a:p>
          <a:p>
            <a:pPr algn="ctr"/>
            <a:r>
              <a:rPr lang="ru-RU" sz="900" dirty="0" smtClean="0"/>
              <a:t>ЗАТО г. Североморск</a:t>
            </a:r>
          </a:p>
          <a:p>
            <a:pPr algn="ctr"/>
            <a:r>
              <a:rPr lang="ru-RU" sz="900" dirty="0" smtClean="0"/>
              <a:t>66 568 чел.</a:t>
            </a:r>
            <a:endParaRPr lang="ru-RU" sz="9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25236" y="1275625"/>
            <a:ext cx="457200" cy="4216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latin typeface="Century Schoolbook" pitchFamily="18" charset="0"/>
                <a:cs typeface="Times New Roman" pitchFamily="18" charset="0"/>
              </a:rPr>
              <a:t>Доходы бюджета   2 846 722,5 тыс. руб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(99,3%)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48672" y="1287246"/>
            <a:ext cx="457200" cy="4216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latin typeface="Century Schoolbook" pitchFamily="18" charset="0"/>
                <a:cs typeface="Times New Roman" pitchFamily="18" charset="0"/>
              </a:rPr>
              <a:t>Расходов бюджета 3 125 028,3 тыс. руб. (95,5%)</a:t>
            </a:r>
            <a:endParaRPr lang="ru-RU" sz="1600" dirty="0"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 rot="10800000" flipV="1">
            <a:off x="5905872" y="2042516"/>
            <a:ext cx="2965517" cy="676596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Жилищно-коммунальное хозяйство</a:t>
            </a:r>
          </a:p>
          <a:p>
            <a:pPr algn="ctr"/>
            <a:r>
              <a:rPr lang="ru-RU" sz="1500" dirty="0" smtClean="0"/>
              <a:t>365 447,3 тыс. руб. (91,7%)</a:t>
            </a:r>
            <a:endParaRPr lang="ru-RU" sz="1500" dirty="0"/>
          </a:p>
        </p:txBody>
      </p:sp>
      <p:sp>
        <p:nvSpPr>
          <p:cNvPr id="16" name="Пятиугольник 15"/>
          <p:cNvSpPr/>
          <p:nvPr/>
        </p:nvSpPr>
        <p:spPr>
          <a:xfrm rot="10800000" flipV="1">
            <a:off x="5936446" y="2849700"/>
            <a:ext cx="2934943" cy="66473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Культура и кинематография</a:t>
            </a:r>
          </a:p>
          <a:p>
            <a:pPr algn="ctr"/>
            <a:r>
              <a:rPr lang="ru-RU" sz="1500" dirty="0" smtClean="0"/>
              <a:t>227 163,5 тыс. руб. (99,4%)</a:t>
            </a:r>
            <a:endParaRPr lang="ru-RU" sz="1500" dirty="0"/>
          </a:p>
        </p:txBody>
      </p:sp>
      <p:sp>
        <p:nvSpPr>
          <p:cNvPr id="17" name="Пятиугольник 16"/>
          <p:cNvSpPr/>
          <p:nvPr/>
        </p:nvSpPr>
        <p:spPr>
          <a:xfrm rot="10800000" flipV="1">
            <a:off x="5936446" y="3599156"/>
            <a:ext cx="2979745" cy="61759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Социальная политика</a:t>
            </a:r>
          </a:p>
          <a:p>
            <a:pPr algn="ctr"/>
            <a:r>
              <a:rPr lang="ru-RU" sz="1500" dirty="0" smtClean="0"/>
              <a:t>75 009,6 тыс. руб. (91,2%)</a:t>
            </a:r>
            <a:endParaRPr lang="ru-RU" sz="1500" dirty="0"/>
          </a:p>
        </p:txBody>
      </p:sp>
      <p:sp>
        <p:nvSpPr>
          <p:cNvPr id="18" name="Пятиугольник 17"/>
          <p:cNvSpPr/>
          <p:nvPr/>
        </p:nvSpPr>
        <p:spPr>
          <a:xfrm rot="10800000" flipV="1">
            <a:off x="5914433" y="4302492"/>
            <a:ext cx="2986607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Национальная экономика</a:t>
            </a:r>
          </a:p>
          <a:p>
            <a:pPr algn="ctr"/>
            <a:r>
              <a:rPr lang="ru-RU" sz="1500" dirty="0" smtClean="0"/>
              <a:t>225 446,4 тыс. руб. (81,8%)</a:t>
            </a:r>
            <a:endParaRPr lang="ru-RU" sz="1500" dirty="0"/>
          </a:p>
        </p:txBody>
      </p:sp>
      <p:sp>
        <p:nvSpPr>
          <p:cNvPr id="19" name="Пятиугольник 18"/>
          <p:cNvSpPr/>
          <p:nvPr/>
        </p:nvSpPr>
        <p:spPr>
          <a:xfrm rot="10800000" flipV="1">
            <a:off x="5926958" y="1278406"/>
            <a:ext cx="2965521" cy="6480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Образование</a:t>
            </a:r>
          </a:p>
          <a:p>
            <a:pPr algn="ctr"/>
            <a:r>
              <a:rPr lang="ru-RU" sz="1500" dirty="0" smtClean="0"/>
              <a:t>2 011 054,2 тыс. руб. (97,7%)</a:t>
            </a:r>
            <a:endParaRPr lang="ru-RU" sz="1500" dirty="0"/>
          </a:p>
        </p:txBody>
      </p:sp>
      <p:sp>
        <p:nvSpPr>
          <p:cNvPr id="13" name="Выноска со стрелками влево/вправо 12"/>
          <p:cNvSpPr/>
          <p:nvPr/>
        </p:nvSpPr>
        <p:spPr>
          <a:xfrm>
            <a:off x="3203848" y="2996948"/>
            <a:ext cx="2244824" cy="77380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732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БЮДЖЕТ</a:t>
            </a:r>
          </a:p>
          <a:p>
            <a:pPr algn="ctr"/>
            <a:endParaRPr lang="ru-RU" dirty="0"/>
          </a:p>
        </p:txBody>
      </p:sp>
      <p:sp>
        <p:nvSpPr>
          <p:cNvPr id="21" name="Пятиугольник 20"/>
          <p:cNvSpPr/>
          <p:nvPr/>
        </p:nvSpPr>
        <p:spPr>
          <a:xfrm rot="10800000" flipV="1">
            <a:off x="5923003" y="4939582"/>
            <a:ext cx="2969469" cy="56239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Прочие расходы</a:t>
            </a:r>
          </a:p>
          <a:p>
            <a:pPr algn="ctr"/>
            <a:r>
              <a:rPr lang="ru-RU" sz="1500" dirty="0" smtClean="0"/>
              <a:t>220 907,3 тыс. руб.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6338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42999" y="792621"/>
            <a:ext cx="3435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КУЛЬТУРУ 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725" y="1268760"/>
            <a:ext cx="8493830" cy="602258"/>
          </a:xfrm>
          <a:prstGeom prst="rect">
            <a:avLst/>
          </a:prstGeom>
          <a:noFill/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00" b="1" dirty="0" smtClean="0">
                <a:solidFill>
                  <a:schemeClr val="tx1"/>
                </a:solidFill>
              </a:rPr>
              <a:t>Расходы бюджета ЗАТО г. Североморск в 2014 году составили </a:t>
            </a:r>
          </a:p>
          <a:p>
            <a:pPr algn="r"/>
            <a:r>
              <a:rPr lang="ru-RU" sz="1700" b="1" dirty="0" smtClean="0">
                <a:solidFill>
                  <a:schemeClr val="tx1"/>
                </a:solidFill>
              </a:rPr>
              <a:t>227 163,5 тыс. рублей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08215" y="1916832"/>
            <a:ext cx="737870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За счет средств бюджета ЗАТО г. Североморск осуществляется реализация муниципальной программы «Культура ЗАТО г. Североморск». В рамках этой программы  обеспечивается  деятельность 10 муниципальных учреждений, в том числе: МБУК ДК «Строитель», МБУК ДК «Судоремонтник», МБУК  Центр досуга молодежи, МБУК Североморская Централизованная библиотечная система и др.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724165504"/>
              </p:ext>
            </p:extLst>
          </p:nvPr>
        </p:nvGraphicFramePr>
        <p:xfrm>
          <a:off x="395536" y="3501008"/>
          <a:ext cx="424847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16016" y="4653136"/>
            <a:ext cx="3749404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Заявительный характер отдельных видов расходов:  компенсации расходов по проезду к месту отдыха и обратно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4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692696"/>
            <a:ext cx="5021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СОЦИАЛЬНУЮ ПОЛИТИКУ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4217" y="1062028"/>
            <a:ext cx="8349814" cy="748515"/>
          </a:xfrm>
          <a:prstGeom prst="rect">
            <a:avLst/>
          </a:prstGeom>
          <a:noFill/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00" b="1" dirty="0" smtClean="0">
                <a:solidFill>
                  <a:schemeClr val="tx1"/>
                </a:solidFill>
              </a:rPr>
              <a:t>Расходы бюджета ЗАТО г. Североморск в 2014 году составили</a:t>
            </a:r>
          </a:p>
          <a:p>
            <a:pPr algn="r"/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b="1" dirty="0" smtClean="0">
                <a:solidFill>
                  <a:schemeClr val="tx1"/>
                </a:solidFill>
              </a:rPr>
              <a:t>75 009,6 </a:t>
            </a:r>
            <a:r>
              <a:rPr lang="ru-RU" sz="1700" dirty="0" smtClean="0">
                <a:solidFill>
                  <a:schemeClr val="tx1"/>
                </a:solidFill>
              </a:rPr>
              <a:t>тыс. рублей. 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556792"/>
            <a:ext cx="72116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</a:t>
            </a:r>
            <a:r>
              <a:rPr lang="ru-RU" sz="1400" dirty="0" smtClean="0"/>
              <a:t>За счет указанных расходов обеспечена реализация муниципальных подпрограмм «Доступная среда ЗАТО г. Североморск», «Дополнительные меры социальной поддержки отдельных категорий граждан ЗАТО г. Североморск», «Североморск – город без сирот» и др.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2591388"/>
            <a:ext cx="7283639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       </a:t>
            </a:r>
            <a:r>
              <a:rPr lang="ru-RU" sz="1400" dirty="0" smtClean="0"/>
              <a:t>За счет собственных средств бюджета ЗАТО г. Североморск, а также за счет средств межбюджетных трансфертов,  предусмотрены бюджетные ассигнования на  реализацию различных мер социальной поддержки, в том числе: по оплате жилья и коммунальных услуг отдельным категориям граждан, предоставление жилых помещений детям-сиротам и детям, оставшимся без попечения родителей и др.</a:t>
            </a:r>
            <a:endParaRPr lang="ru-RU" sz="1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31660938"/>
              </p:ext>
            </p:extLst>
          </p:nvPr>
        </p:nvGraphicFramePr>
        <p:xfrm>
          <a:off x="457274" y="3933056"/>
          <a:ext cx="4474765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4653136"/>
            <a:ext cx="3749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Заявительный характер расходов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91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664" y="744974"/>
            <a:ext cx="76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РАСХОДЫ НА  ЖИЛИЩНО-КОММУНАЛЬНОЕ ХОЗЯЙСТВО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24744"/>
            <a:ext cx="8064896" cy="818282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Расходы бюджета ЗАТО г. Североморск в 2014 году составили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365 447,3 </a:t>
            </a:r>
            <a:r>
              <a:rPr lang="ru-RU" b="1" dirty="0" smtClean="0">
                <a:solidFill>
                  <a:schemeClr val="tx1"/>
                </a:solidFill>
              </a:rPr>
              <a:t>тыс. рублей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7768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 счет указанных средств проведены мероприятия по: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капитальному ремонту муниципального жилого фонда;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/>
              <a:t>благоустройству ЗАТО г. Североморск, в том числе: освещению, содержанию автомобильных дорог и инженерных сооружений на них, озеленению и др.;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энергосбережению и энергоэффективности. 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60206543"/>
              </p:ext>
            </p:extLst>
          </p:nvPr>
        </p:nvGraphicFramePr>
        <p:xfrm>
          <a:off x="395536" y="3933056"/>
          <a:ext cx="5256584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4008" y="3245654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Расходы на </a:t>
            </a:r>
            <a:r>
              <a:rPr lang="ru-RU" sz="1400" b="1" dirty="0" smtClean="0"/>
              <a:t>переселение</a:t>
            </a:r>
            <a:r>
              <a:rPr lang="ru-RU" sz="1400" dirty="0" smtClean="0"/>
              <a:t> граждан из ЗАТО г. Североморск составили 96 798,8 тыс. руб.</a:t>
            </a:r>
            <a:endParaRPr lang="ru-RU" sz="1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825704361"/>
              </p:ext>
            </p:extLst>
          </p:nvPr>
        </p:nvGraphicFramePr>
        <p:xfrm>
          <a:off x="4788024" y="4149080"/>
          <a:ext cx="354022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00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768574"/>
              </p:ext>
            </p:extLst>
          </p:nvPr>
        </p:nvGraphicFramePr>
        <p:xfrm>
          <a:off x="251520" y="1340768"/>
          <a:ext cx="5616624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24555" y="5157192"/>
            <a:ext cx="3749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Экономия, сложившаяся по итогам конкурсных процедур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4165" y="3974679"/>
            <a:ext cx="3749404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Экономия, сложившаяся по итогам конкурсных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процедур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Расторжение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контракта в связи с не выполнением подрядчиком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обязательств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7249" y="2852936"/>
            <a:ext cx="3749404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Расторжение контракта в связи с не выполнением подрядчиком обязательств;</a:t>
            </a:r>
          </a:p>
          <a:p>
            <a:pPr marL="171450" indent="-171450">
              <a:buFontTx/>
              <a:buChar char="-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Экономия, сложившаяся по итогам конкурсных процедур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7249" y="1484784"/>
            <a:ext cx="3749404" cy="8617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Заявительный характер отдельных видов расходов (компенсация расходов по проезду к месту отдыха и обратно);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Экономия, сложившаяся по итогам конкурсных процедур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3664" y="744974"/>
            <a:ext cx="76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РАСХОДЫ НА  ЖИЛИЩНО-КОММУНАЛЬНОЕ ХОЗЯЙСТВО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04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664" y="744974"/>
            <a:ext cx="76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РАСХОДЫ НА  НАЦИОНАЛЬНУЮ   ЭКОНОМИКУ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24744"/>
            <a:ext cx="8064896" cy="818282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Расходы бюджета ЗАТО г. Североморск в 2014 году составили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225 446,4 </a:t>
            </a:r>
            <a:r>
              <a:rPr lang="ru-RU" b="1" dirty="0" smtClean="0">
                <a:solidFill>
                  <a:schemeClr val="tx1"/>
                </a:solidFill>
              </a:rPr>
              <a:t>тыс. рублей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876590799"/>
              </p:ext>
            </p:extLst>
          </p:nvPr>
        </p:nvGraphicFramePr>
        <p:xfrm>
          <a:off x="637076" y="1912194"/>
          <a:ext cx="7992888" cy="340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5301208"/>
            <a:ext cx="3749404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Расторжение контракта в связи с не выполнением подрядчиком обязательств;</a:t>
            </a:r>
          </a:p>
          <a:p>
            <a:pPr marL="171450" indent="-171450">
              <a:buFontTx/>
              <a:buChar char="-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Экономия, сложившаяся по итогам конкурсных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процедур;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Аукцион на ремонт помещений для МБУ «МФЦ ЗАТО г. Североморск» признан не состоявшимся.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2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739450"/>
            <a:ext cx="76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РАСХОДЫ НА  ФИЗИЧЕСКУЮ КУЛЬТУРУ И СПОРТ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35705"/>
            <a:ext cx="8064896" cy="709119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Расходы бюджета ЗАТО г. Североморск в 2014 году составили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3 978,7 </a:t>
            </a:r>
            <a:r>
              <a:rPr lang="ru-RU" b="1" dirty="0" smtClean="0">
                <a:solidFill>
                  <a:schemeClr val="tx1"/>
                </a:solidFill>
              </a:rPr>
              <a:t>тыс. рублей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81757101"/>
              </p:ext>
            </p:extLst>
          </p:nvPr>
        </p:nvGraphicFramePr>
        <p:xfrm>
          <a:off x="405429" y="1609348"/>
          <a:ext cx="338437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50761" y="1988840"/>
            <a:ext cx="446449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/>
              <a:t>       В разделе «Физическая культура и спорт» были</a:t>
            </a:r>
          </a:p>
          <a:p>
            <a:pPr algn="just"/>
            <a:r>
              <a:rPr lang="ru-RU" sz="1300" dirty="0"/>
              <a:t>п</a:t>
            </a:r>
            <a:r>
              <a:rPr lang="ru-RU" sz="1300" dirty="0" smtClean="0"/>
              <a:t>редусмотрены ассигнования на реализацию муниципальной подпрограммы «Развитие физической культуры и спорта и формирование здорового образа жизни в ЗАТО г. Североморск». Все мероприятия выполнены в полном объеме.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Экономия, сложившаяся по итогам конкурсных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процедур.</a:t>
            </a:r>
            <a:endParaRPr lang="ru-RU" sz="13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676382"/>
            <a:ext cx="76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РАСХОДЫ НА  ОХРАНУ ОКРУЖАЮЩЕЙ СРЕДЫ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6567" y="4043293"/>
            <a:ext cx="8064896" cy="681851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Расходы бюджета ЗАТО г. Североморск в 2014 году составили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497,2 </a:t>
            </a:r>
            <a:r>
              <a:rPr lang="ru-RU" b="1" dirty="0" smtClean="0">
                <a:solidFill>
                  <a:schemeClr val="tx1"/>
                </a:solidFill>
              </a:rPr>
              <a:t>тыс. рублей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449969047"/>
              </p:ext>
            </p:extLst>
          </p:nvPr>
        </p:nvGraphicFramePr>
        <p:xfrm>
          <a:off x="388176" y="4633684"/>
          <a:ext cx="338437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41996" y="4725144"/>
            <a:ext cx="44644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/>
              <a:t>       В разделе «Охрана окружающей среды» были</a:t>
            </a:r>
          </a:p>
          <a:p>
            <a:pPr algn="just"/>
            <a:r>
              <a:rPr lang="ru-RU" sz="1300" dirty="0" smtClean="0"/>
              <a:t>предусмотрены ассигнования на реализацию муниципальной подпрограммы «Охрана окружающей среды в ЗАТО г. Североморск». Все мероприятия выполнены в полном объеме.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Экономия, сложившаяся по итогам конкурсных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процедур.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41500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664" y="744974"/>
            <a:ext cx="7698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РАСХОДЫ НА  НАЦИОНАЛЬНУЮ БЕЗОПАСНОСТЬ И ПРАВООХРАНИТЕЛЬНУЮ ДЕЯТЕЛЬНОСТЬ</a:t>
            </a:r>
            <a:endParaRPr lang="ru-RU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45925268"/>
              </p:ext>
            </p:extLst>
          </p:nvPr>
        </p:nvGraphicFramePr>
        <p:xfrm>
          <a:off x="3131841" y="2219907"/>
          <a:ext cx="5904656" cy="2619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8064" y="5676993"/>
            <a:ext cx="3749404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Экономия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, сложившаяся по итогам конкурсных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процедур;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Заявительный характер отдельных видов расходов (компенсация проезда к месту проведения отпуска и обратно)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4716" y="1401625"/>
            <a:ext cx="8064896" cy="818282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Расходы бюджета ЗАТО г. Североморск в 2014 году составили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17 181,4 </a:t>
            </a:r>
            <a:r>
              <a:rPr lang="ru-RU" b="1" dirty="0" smtClean="0">
                <a:solidFill>
                  <a:schemeClr val="tx1"/>
                </a:solidFill>
              </a:rPr>
              <a:t>тыс. рублей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3501008"/>
            <a:ext cx="3254804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/>
              <a:t>За счет указанных средств: </a:t>
            </a:r>
          </a:p>
          <a:p>
            <a:pPr marL="285750" indent="-285750" algn="just">
              <a:buFontTx/>
              <a:buChar char="-"/>
            </a:pPr>
            <a:r>
              <a:rPr lang="ru-RU" sz="1300" dirty="0" smtClean="0"/>
              <a:t>обеспечено функционирование Отдела ЗАГС и казенного учреждения «Единая дежурно – диспетчерская служба»;</a:t>
            </a:r>
          </a:p>
          <a:p>
            <a:pPr marL="285750" indent="-285750" algn="just">
              <a:buFontTx/>
              <a:buChar char="-"/>
            </a:pPr>
            <a:r>
              <a:rPr lang="ru-RU" sz="1300" dirty="0" smtClean="0"/>
              <a:t>реализована муниципальная подпрограмма «Профилактика правонарушений в ЗАТО г. Североморск»</a:t>
            </a:r>
          </a:p>
          <a:p>
            <a:pPr marL="285750" indent="-285750" algn="just">
              <a:buFontTx/>
              <a:buChar char="-"/>
            </a:pPr>
            <a:r>
              <a:rPr lang="ru-RU" sz="1300" dirty="0" smtClean="0"/>
              <a:t>Проводятся  мероприятия по защите населения от чрезвычайных ситуаций, а также по гражданской обороне. </a:t>
            </a:r>
          </a:p>
        </p:txBody>
      </p:sp>
    </p:spTree>
    <p:extLst>
      <p:ext uri="{BB962C8B-B14F-4D97-AF65-F5344CB8AC3E}">
        <p14:creationId xmlns:p14="http://schemas.microsoft.com/office/powerpoint/2010/main" val="22738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867" y="1035395"/>
            <a:ext cx="76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РАСХОДЫ НА  СРЕДСТВА МАССОВОЙ ИНФОРМАЦИИ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4716" y="1628800"/>
            <a:ext cx="8064896" cy="818282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Расходы бюджета ЗАТО г. Североморск в 2014 году составили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14 852,8 </a:t>
            </a:r>
            <a:r>
              <a:rPr lang="ru-RU" b="1" dirty="0" smtClean="0">
                <a:solidFill>
                  <a:schemeClr val="tx1"/>
                </a:solidFill>
              </a:rPr>
              <a:t>тыс. рублей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54384452"/>
              </p:ext>
            </p:extLst>
          </p:nvPr>
        </p:nvGraphicFramePr>
        <p:xfrm>
          <a:off x="1450228" y="3573016"/>
          <a:ext cx="5904656" cy="2619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5702" y="2534291"/>
            <a:ext cx="79137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/>
              <a:t>          По разделу предусмотрены ассигнования на выполнение муниципального задания бюджетным учреждениям МТИУ «Радио-Североморск» и МТИУ «Редакция газеты «Североморские вести». Ассигнования освоены в полном объеме. Муниципальные задания учреждениями выполнены.</a:t>
            </a:r>
          </a:p>
        </p:txBody>
      </p:sp>
    </p:spTree>
    <p:extLst>
      <p:ext uri="{BB962C8B-B14F-4D97-AF65-F5344CB8AC3E}">
        <p14:creationId xmlns:p14="http://schemas.microsoft.com/office/powerpoint/2010/main" val="203064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20688"/>
            <a:ext cx="76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РАСХОДЫ НА  ОБЩЕГОСУДАРСТВЕННЫЕ ВОПРОСЫ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952532"/>
            <a:ext cx="8064896" cy="818282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Расходы бюджета ЗАТО г. Североморск в 2014 году составили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184 397,4 </a:t>
            </a:r>
            <a:r>
              <a:rPr lang="ru-RU" b="1" dirty="0" smtClean="0">
                <a:solidFill>
                  <a:schemeClr val="tx1"/>
                </a:solidFill>
              </a:rPr>
              <a:t>тыс. рублей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95813993"/>
              </p:ext>
            </p:extLst>
          </p:nvPr>
        </p:nvGraphicFramePr>
        <p:xfrm>
          <a:off x="179512" y="1667722"/>
          <a:ext cx="8712969" cy="3122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4530384"/>
            <a:ext cx="84249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По разделу отражены расходы на обеспечение деятельности органов местного самоуправления ЗАТО г. Североморск, а также расходы на выполнение функций и полномочий городского округа в соответствии с Федеральным законом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 06.10.2003 N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131-ФЗ «Об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общих принципах организации местного самоуправления в Российской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Федерации».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По подразделу «Другие общегосударственные вопросы» предусмотрено и обеспечено: проведение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общегородских мероприятий,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компенсация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расходов на оплату стоимости проезда и провоза багажа при переезде лиц (работников), а также членов из семей, при заключении (расторжении) трудовых договоров (контрактов) с организациями, финансируемыми из местного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Закона Мурманской области "Об административных комиссиях«,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реализация муниципальной подпрограммы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"Создание условий для эффективного использования муниципального  имущества ЗАТО г.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Североморск«.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Все запланированные мероприятия и обязательства исполнены в полном объеме. Экономия бюджетных ассигнований сложилась по причине заявительного характера отдельных видов расходов, а также по итогам проведения конкурсных процедур.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23209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499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Ведомственная структура расходов бюджета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83933"/>
              </p:ext>
            </p:extLst>
          </p:nvPr>
        </p:nvGraphicFramePr>
        <p:xfrm>
          <a:off x="611560" y="875624"/>
          <a:ext cx="7992888" cy="5609805"/>
        </p:xfrm>
        <a:graphic>
          <a:graphicData uri="http://schemas.openxmlformats.org/drawingml/2006/table">
            <a:tbl>
              <a:tblPr/>
              <a:tblGrid>
                <a:gridCol w="5379992"/>
                <a:gridCol w="956712"/>
                <a:gridCol w="792088"/>
                <a:gridCol w="864096"/>
              </a:tblGrid>
              <a:tr h="201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Утверждено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Исполнено (тыс.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% исполнения</a:t>
                      </a:r>
                    </a:p>
                  </a:txBody>
                  <a:tcPr marL="4111" marR="4111" marT="41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Администрация ЗАТО г. Североморск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649 711,18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584 545,94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Общегосударственные вопросы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132 228,67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126 221,46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95,5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4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Национальная безопасность и правоохранительная деятельность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17 257,82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17 181,35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Национальная экономика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50 856,85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14 751,86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Жилищно-коммунальное хозяйство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96 838,27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96 798,79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Образование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303 695,15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281 984,09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92,9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Культура, кинематография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4 239,00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3 783,00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Социальная политика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25 731,90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24 993,93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Физическая культура и спорт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4 010,77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3 978,71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Средства массовой информации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14 852,75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14 852,75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Управление финансов администрации ЗАТО г. Североморск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13 415,58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13 051,14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97,3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Общегосударственные вопросы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13 415,58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13 051,14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97,3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0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Управление образования администрации ЗАТО г. Североморск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1 696 131,12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1 665 753,52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354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Общегосударственные вопросы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8 006,23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7 456,34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Национальная экономика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1 861,20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1 678,24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Образование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1 637 006,49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1 612 064,02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Социальная политика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49 257,20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44 554,92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90,5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2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Управление культуры и международных связей администрации ЗАТО г. Североморск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347 013,73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345 541,71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Общегосударственные вопросы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3 290,13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3 262,11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Образование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117 594,20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117 006,09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Культура, кинематография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224 236,40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223 380,51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Социальная политика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1 893,00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1 893,00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6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Комитет по развитию городского хозяйства администрации ЗАТО г. Североморск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514 390,46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466 638,63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90,7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Общегосударственные вопросы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11 208,69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10 828,01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96,6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Национальная экономика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199 563,54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185 591,55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Жилищно-коммунальное хозяйство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301 509,23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268 648,49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Охрана окружающей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500,00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497,19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Социальная политика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1 609,00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1 073,39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Совет депутатов ЗАТО г. Североморск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9 700,24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8 993,31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92,7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Общегосударственные вопросы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9 700,24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8 993,31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92,7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Контрольно-счетная палата зато г. Североморск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3 286,78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2 971,79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Общегосударственные вопросы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3 286,78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2 971,79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Комитет имущественных отношений администрации ЗАТО г. Североморск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38 993,03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37 532,28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97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Общегосударственные вопросы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11 804,56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11 613,21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Национальная экономика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23 466,47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23 424,71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Социальная политика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3 722,00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2 494,36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РАСХОДОВ:</a:t>
                      </a:r>
                    </a:p>
                  </a:txBody>
                  <a:tcPr marL="4111" marR="4111" marT="41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3 272 642,12</a:t>
                      </a:r>
                    </a:p>
                  </a:txBody>
                  <a:tcPr marL="4111" marR="4111" marT="411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3 125 028,32</a:t>
                      </a:r>
                    </a:p>
                  </a:txBody>
                  <a:tcPr marL="4111" marR="4111" marT="4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95,5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4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7606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Доходы бюджета ЗАТО г. Североморск за 2014 год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333791"/>
              </p:ext>
            </p:extLst>
          </p:nvPr>
        </p:nvGraphicFramePr>
        <p:xfrm>
          <a:off x="467544" y="1412776"/>
          <a:ext cx="8136903" cy="2399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/>
                <a:gridCol w="1728192"/>
                <a:gridCol w="1440160"/>
                <a:gridCol w="1368152"/>
                <a:gridCol w="1030743"/>
                <a:gridCol w="697448"/>
              </a:tblGrid>
              <a:tr h="14377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Коды бюджетной классификации Российской Федерации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Утверждено Решением Совета депутатов "О бюджете муниципального образования ЗАТО г. Североморск на 2014 год и на плановый период 2015 и 2016 гг.»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Исполнено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% исполнения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удельный вес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</a:tr>
              <a:tr h="182058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00" u="none" strike="noStrike" dirty="0">
                          <a:effectLst/>
                        </a:rPr>
                        <a:t>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000 1 00 00000 00 0000 000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1 070 427,3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1 098 934,1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102,7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38,60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</a:tr>
              <a:tr h="92369">
                <a:tc>
                  <a:txBody>
                    <a:bodyPr/>
                    <a:lstStyle/>
                    <a:p>
                      <a:pPr algn="just" fontAlgn="b"/>
                      <a:r>
                        <a:rPr lang="ru-RU" sz="900" i="1" u="none" strike="noStrike" dirty="0">
                          <a:effectLst/>
                        </a:rPr>
                        <a:t>НАЛОГОВЫЕ ДОХОДЫ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</a:rPr>
                        <a:t>953 850,7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</a:rPr>
                        <a:t>907 106,9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</a:rPr>
                        <a:t>95,1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</a:rPr>
                        <a:t>31,86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</a:tr>
              <a:tr h="92369">
                <a:tc>
                  <a:txBody>
                    <a:bodyPr/>
                    <a:lstStyle/>
                    <a:p>
                      <a:pPr algn="just" fontAlgn="b"/>
                      <a:r>
                        <a:rPr lang="ru-RU" sz="900" i="1" u="none" strike="noStrike" dirty="0">
                          <a:effectLst/>
                        </a:rPr>
                        <a:t>НЕНАЛОГОВЫЕ ДОХОДЫ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 smtClean="0">
                          <a:effectLst/>
                        </a:rPr>
                        <a:t>116</a:t>
                      </a:r>
                      <a:r>
                        <a:rPr lang="en-US" sz="900" i="1" u="none" strike="noStrike" dirty="0" smtClean="0">
                          <a:effectLst/>
                        </a:rPr>
                        <a:t> </a:t>
                      </a:r>
                      <a:r>
                        <a:rPr lang="ru-RU" sz="900" i="1" u="none" strike="noStrike" dirty="0" smtClean="0">
                          <a:effectLst/>
                        </a:rPr>
                        <a:t> </a:t>
                      </a:r>
                      <a:r>
                        <a:rPr lang="ru-RU" sz="900" i="1" u="none" strike="noStrike" dirty="0">
                          <a:effectLst/>
                        </a:rPr>
                        <a:t>576,6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 smtClean="0">
                          <a:effectLst/>
                        </a:rPr>
                        <a:t>191</a:t>
                      </a:r>
                      <a:r>
                        <a:rPr lang="en-US" sz="900" i="1" u="none" strike="noStrike" dirty="0" smtClean="0">
                          <a:effectLst/>
                        </a:rPr>
                        <a:t> </a:t>
                      </a:r>
                      <a:r>
                        <a:rPr lang="ru-RU" sz="900" i="1" u="none" strike="noStrike" dirty="0" smtClean="0">
                          <a:effectLst/>
                        </a:rPr>
                        <a:t> </a:t>
                      </a:r>
                      <a:r>
                        <a:rPr lang="ru-RU" sz="900" i="1" u="none" strike="noStrike" dirty="0">
                          <a:effectLst/>
                        </a:rPr>
                        <a:t>827,2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</a:rPr>
                        <a:t>164,6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effectLst/>
                        </a:rPr>
                        <a:t>6,74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</a:tr>
              <a:tr h="216068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000 2 00 00000 00 0000 000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1 797 021,5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1 747 788,5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97,3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61,40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</a:tr>
              <a:tr h="923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ВСЕГО доходов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2 867 448,8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2 846 722,5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99,3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53" marR="4553" marT="4553" marB="0" anchor="ctr"/>
                </a:tc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788430971"/>
              </p:ext>
            </p:extLst>
          </p:nvPr>
        </p:nvGraphicFramePr>
        <p:xfrm>
          <a:off x="395536" y="3933056"/>
          <a:ext cx="8136904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19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5611" y="763761"/>
            <a:ext cx="55549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Исполнение расходов бюджета в разрезе</a:t>
            </a:r>
          </a:p>
          <a:p>
            <a:pPr algn="ctr"/>
            <a:r>
              <a:rPr lang="ru-RU" sz="2000" dirty="0" smtClean="0"/>
              <a:t> муниципальных программ ЗАТО г. Североморск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615230"/>
              </p:ext>
            </p:extLst>
          </p:nvPr>
        </p:nvGraphicFramePr>
        <p:xfrm>
          <a:off x="467544" y="1556792"/>
          <a:ext cx="8424935" cy="4103737"/>
        </p:xfrm>
        <a:graphic>
          <a:graphicData uri="http://schemas.openxmlformats.org/drawingml/2006/table">
            <a:tbl>
              <a:tblPr/>
              <a:tblGrid>
                <a:gridCol w="3168352"/>
                <a:gridCol w="1008112"/>
                <a:gridCol w="864096"/>
                <a:gridCol w="936104"/>
                <a:gridCol w="2448271"/>
              </a:tblGrid>
              <a:tr h="4243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Утверждено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Исполнено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% исполнения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Достигнутые показатели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Муниципальная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"Улучшение качества и безопасности жизни населения" на 2014 -2016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23 795,00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23 064,78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Полное  финансирование.  Плановые значения индикаторов в целом достигнуты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Муниципальная программа "Развитие конкурентоспособной экономики ЗАТО г. Североморск" на 2014 -2016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1 948,00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1 628,00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83,6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Полное  финансирование.  Плановые значения индикаторов в целом достигнуты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1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Муниципальная программа "Развитие муниципального управления и гражданского общества в ЗАТО г. Североморск" на 2014 - 2016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30 758,45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28 843,35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Полное  финансирование.  Плановые значения индикаторов в целом достигнуты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Муниципальная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"Обеспечение комфортной городской среды в ЗАТО г. Североморск" на 2014-2016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13 028,97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12 148,37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Полное  финансирование.  Плановые значения индикаторов в целом достигнуты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2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Муниципальная программа "Развитие образования ЗАТО г. Североморск" на 2014- 2016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1 676 667,67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1 647 022,93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Полное  финансирование.  Плановые значения индикаторов в целом достигнуты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11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Муниципальная программа "Культура ЗАТО г. Североморск" на 2014 -2016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342 180,10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340 280,10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Полное  финансирование.  Плановые значения индикаторов в целом достигнуты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68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798089"/>
              </p:ext>
            </p:extLst>
          </p:nvPr>
        </p:nvGraphicFramePr>
        <p:xfrm>
          <a:off x="535631" y="1844824"/>
          <a:ext cx="7564761" cy="3923611"/>
        </p:xfrm>
        <a:graphic>
          <a:graphicData uri="http://schemas.openxmlformats.org/drawingml/2006/table">
            <a:tbl>
              <a:tblPr/>
              <a:tblGrid>
                <a:gridCol w="4684441"/>
                <a:gridCol w="936104"/>
                <a:gridCol w="864096"/>
                <a:gridCol w="108012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Утверждено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Исполнено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% исполнения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Муниципальная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"Улучшение качества и безопасности жизни населения" на 2014 -2016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23 795,00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23 064,78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"Молодежь Североморска" 2014-2016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1 768,73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1 747,68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"Развитие физической культуры и спорта и формирования здорового образа жизни в ЗАТО г. Североморск" на 2014-2016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3 910,59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3 897,73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"Профилактика наркомании, алкоголизма и токсикомании в ЗАТО г. Североморск" на 2014-2016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"Дополнительные меры социальной поддержки отдельных категорий граждан ЗАТО г. Североморск" на 2014-2016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4 133,70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3 498,43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84,6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"Доступная среда в ЗАТО г. Североморск" на 2014-2016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2 323,00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2 293,00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"Профилактика правонарушений в ЗАТО г. Североморск" на 2014 - 2016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6 280,00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6 279,72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"Охрана окружающей среды ЗАТО г. Североморск" на 2014 год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497,19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"Повышение безопасности дорожного движения и снижение дорожно-транспортного травматизма в ЗАТО г. Североморск" на 2014 - 2016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4 558,30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4 530,35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0954" y="764704"/>
            <a:ext cx="7776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t"/>
            <a:r>
              <a:rPr lang="ru-RU" sz="1400" b="1" dirty="0">
                <a:solidFill>
                  <a:srgbClr val="000000"/>
                </a:solidFill>
                <a:latin typeface="+mj-lt"/>
              </a:rPr>
              <a:t>Муниципальная программа </a:t>
            </a:r>
            <a:endParaRPr lang="ru-RU" sz="1400" b="1" dirty="0" smtClean="0">
              <a:solidFill>
                <a:srgbClr val="000000"/>
              </a:solidFill>
              <a:latin typeface="+mj-lt"/>
            </a:endParaRPr>
          </a:p>
          <a:p>
            <a:pPr lvl="0" algn="ctr" fontAlgn="t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"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Улучшение качества и безопасности жизни населения" </a:t>
            </a:r>
            <a:endParaRPr lang="ru-RU" sz="1400" b="1" dirty="0" smtClean="0">
              <a:solidFill>
                <a:srgbClr val="000000"/>
              </a:solidFill>
              <a:latin typeface="+mj-lt"/>
            </a:endParaRPr>
          </a:p>
          <a:p>
            <a:pPr lvl="0" algn="ctr" fontAlgn="t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на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2014 -2016 </a:t>
            </a:r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годы</a:t>
            </a:r>
            <a:endParaRPr lang="ru-RU" sz="14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122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65516"/>
              </p:ext>
            </p:extLst>
          </p:nvPr>
        </p:nvGraphicFramePr>
        <p:xfrm>
          <a:off x="945745" y="1772816"/>
          <a:ext cx="7560840" cy="1554040"/>
        </p:xfrm>
        <a:graphic>
          <a:graphicData uri="http://schemas.openxmlformats.org/drawingml/2006/table">
            <a:tbl>
              <a:tblPr/>
              <a:tblGrid>
                <a:gridCol w="4441095"/>
                <a:gridCol w="1136008"/>
                <a:gridCol w="1014686"/>
                <a:gridCol w="969051"/>
              </a:tblGrid>
              <a:tr h="3009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Утверждено 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Исполнено 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% исполнения</a:t>
                      </a:r>
                    </a:p>
                  </a:txBody>
                  <a:tcPr marL="7142" marR="7142" marT="71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0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Муниципальная программа "Развитие конкурентоспособной экономики ЗАТО г. Североморск" на 2014 -2016 годы</a:t>
                      </a:r>
                    </a:p>
                  </a:txBody>
                  <a:tcPr marL="7142" marR="7142" marT="71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1 948,00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1 628,00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83,6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0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"Развитие малого и среднего предпринимательства, стимулирование инвестиционной деятельности ЗАТО г. Североморск" на 2014-2016 годы</a:t>
                      </a:r>
                    </a:p>
                  </a:txBody>
                  <a:tcPr marL="7142" marR="7142" marT="71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1 848,00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1 538,00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+mn-lt"/>
                        </a:rPr>
                        <a:t>83,2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"Развитие потребительского рынка ЗАТО г. Североморск" на 2014-2016 годы</a:t>
                      </a:r>
                    </a:p>
                  </a:txBody>
                  <a:tcPr marL="7142" marR="7142" marT="71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90,00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+mn-lt"/>
                        </a:rPr>
                        <a:t>90,0</a:t>
                      </a: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63688" y="836712"/>
            <a:ext cx="57529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fontAlgn="t"/>
            <a:r>
              <a:rPr lang="ru-RU" sz="1400" b="1" dirty="0">
                <a:solidFill>
                  <a:srgbClr val="000000"/>
                </a:solidFill>
                <a:latin typeface="+mj-lt"/>
              </a:rPr>
              <a:t>Муниципальная </a:t>
            </a:r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программа</a:t>
            </a:r>
          </a:p>
          <a:p>
            <a:pPr lvl="0" algn="ctr" fontAlgn="t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"Развитие конкурентоспособной экономики ЗАТО г. Североморск" </a:t>
            </a:r>
            <a:endParaRPr lang="ru-RU" sz="1400" b="1" dirty="0" smtClean="0">
              <a:solidFill>
                <a:srgbClr val="000000"/>
              </a:solidFill>
              <a:latin typeface="+mj-lt"/>
            </a:endParaRPr>
          </a:p>
          <a:p>
            <a:pPr lvl="0" algn="ctr" fontAlgn="t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на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2014 -2016 годы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5896" y="37170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3721113"/>
            <a:ext cx="75608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+mj-lt"/>
              </a:rPr>
              <a:t>Муниципальная программа </a:t>
            </a:r>
            <a:endParaRPr lang="ru-RU" sz="1400" b="1" dirty="0" smtClean="0">
              <a:latin typeface="+mj-lt"/>
            </a:endParaRPr>
          </a:p>
          <a:p>
            <a:pPr algn="ctr"/>
            <a:r>
              <a:rPr lang="ru-RU" sz="1400" b="1" dirty="0" smtClean="0">
                <a:latin typeface="+mj-lt"/>
              </a:rPr>
              <a:t>"</a:t>
            </a:r>
            <a:r>
              <a:rPr lang="ru-RU" sz="1400" b="1" dirty="0">
                <a:latin typeface="+mj-lt"/>
              </a:rPr>
              <a:t>Обеспечение комфортной городской среды в ЗАТО г. Североморск" </a:t>
            </a:r>
            <a:endParaRPr lang="ru-RU" sz="1400" b="1" dirty="0" smtClean="0">
              <a:latin typeface="+mj-lt"/>
            </a:endParaRPr>
          </a:p>
          <a:p>
            <a:pPr algn="ctr"/>
            <a:r>
              <a:rPr lang="ru-RU" sz="1400" b="1" dirty="0" smtClean="0">
                <a:latin typeface="+mj-lt"/>
              </a:rPr>
              <a:t>на </a:t>
            </a:r>
            <a:r>
              <a:rPr lang="ru-RU" sz="1400" b="1" dirty="0">
                <a:latin typeface="+mj-lt"/>
              </a:rPr>
              <a:t>2014-2016 годы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265914"/>
              </p:ext>
            </p:extLst>
          </p:nvPr>
        </p:nvGraphicFramePr>
        <p:xfrm>
          <a:off x="899593" y="4725144"/>
          <a:ext cx="7632847" cy="930160"/>
        </p:xfrm>
        <a:graphic>
          <a:graphicData uri="http://schemas.openxmlformats.org/drawingml/2006/table">
            <a:tbl>
              <a:tblPr/>
              <a:tblGrid>
                <a:gridCol w="4536504"/>
                <a:gridCol w="1147851"/>
                <a:gridCol w="1034198"/>
                <a:gridCol w="914294"/>
              </a:tblGrid>
              <a:tr h="1422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4309" marR="4309" marT="4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Утверждено 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Исполнено 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2" marR="7142" marT="7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% исполнения</a:t>
                      </a:r>
                    </a:p>
                  </a:txBody>
                  <a:tcPr marL="7142" marR="7142" marT="71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Муниципальная программа "Обеспечение комфортной городской среды в ЗАТО г. Североморск" на 2014-2016 годы</a:t>
                      </a:r>
                    </a:p>
                  </a:txBody>
                  <a:tcPr marL="4309" marR="4309" marT="4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13 028,97</a:t>
                      </a:r>
                    </a:p>
                  </a:txBody>
                  <a:tcPr marL="4309" marR="4309" marT="4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12 148,37</a:t>
                      </a:r>
                    </a:p>
                  </a:txBody>
                  <a:tcPr marL="4309" marR="4309" marT="4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93,2</a:t>
                      </a:r>
                    </a:p>
                  </a:txBody>
                  <a:tcPr marL="4309" marR="4309" marT="4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5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"Автомобильные дороги  и проезды ЗАТО г. Североморск" на 2014 -2016 годы</a:t>
                      </a:r>
                    </a:p>
                  </a:txBody>
                  <a:tcPr marL="4309" marR="4309" marT="4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13 028,97</a:t>
                      </a:r>
                    </a:p>
                  </a:txBody>
                  <a:tcPr marL="4309" marR="4309" marT="4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12 148,37</a:t>
                      </a:r>
                    </a:p>
                  </a:txBody>
                  <a:tcPr marL="4309" marR="4309" marT="4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93,2</a:t>
                      </a:r>
                    </a:p>
                  </a:txBody>
                  <a:tcPr marL="4309" marR="4309" marT="43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29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835580"/>
              </p:ext>
            </p:extLst>
          </p:nvPr>
        </p:nvGraphicFramePr>
        <p:xfrm>
          <a:off x="827585" y="2247836"/>
          <a:ext cx="7488831" cy="2626652"/>
        </p:xfrm>
        <a:graphic>
          <a:graphicData uri="http://schemas.openxmlformats.org/drawingml/2006/table">
            <a:tbl>
              <a:tblPr/>
              <a:tblGrid>
                <a:gridCol w="4441094"/>
                <a:gridCol w="1136008"/>
                <a:gridCol w="1014688"/>
                <a:gridCol w="897041"/>
              </a:tblGrid>
              <a:tr h="1570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Утверждено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Исполнено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% исполнения</a:t>
                      </a:r>
                    </a:p>
                  </a:txBody>
                  <a:tcPr marL="4759" marR="4759" marT="4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Муниципальная программа "Развитие муниципального управления и гражданского общества в ЗАТО г. Североморск" на 2014 - 2016 годы</a:t>
                      </a:r>
                    </a:p>
                  </a:txBody>
                  <a:tcPr marL="4759" marR="4759" marT="47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30 758,45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28 843,35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93,8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"Создание условий для эффективного использования муниципального  имущества ЗАТО г. Североморск" на 2014 -2016 годы</a:t>
                      </a:r>
                    </a:p>
                  </a:txBody>
                  <a:tcPr marL="4759" marR="4759" marT="47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5 077,92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5 077,92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"Развитие информационного общества, создание системы "Электронный муниципалитет" в ЗАТО г. Североморск на 2014-2016 годы"</a:t>
                      </a:r>
                    </a:p>
                  </a:txBody>
                  <a:tcPr marL="4759" marR="4759" marT="47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20 933,77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20 455,72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97,7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"Развитие муниципальной службы в муниципальном образовании ЗАТО г. Североморск" на 2014 - 2016 годы</a:t>
                      </a:r>
                    </a:p>
                  </a:txBody>
                  <a:tcPr marL="4759" marR="4759" marT="47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4 595,76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3 162,39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68,8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2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"Поддержка общественных объединений и организаций в ЗАТО г. Североморск" на 2014-2016 годы</a:t>
                      </a:r>
                    </a:p>
                  </a:txBody>
                  <a:tcPr marL="4759" marR="4759" marT="47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151,00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147,32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97,6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908720"/>
            <a:ext cx="76989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fontAlgn="t"/>
            <a:r>
              <a:rPr lang="ru-RU" dirty="0" smtClean="0"/>
              <a:t> 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Муниципальная </a:t>
            </a:r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программа</a:t>
            </a:r>
          </a:p>
          <a:p>
            <a:pPr lvl="0" algn="ctr" fontAlgn="t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"Развитие муниципального управления и гражданского общества в ЗАТО г. Североморск" </a:t>
            </a:r>
            <a:endParaRPr lang="ru-RU" sz="1400" b="1" dirty="0" smtClean="0">
              <a:solidFill>
                <a:srgbClr val="000000"/>
              </a:solidFill>
              <a:latin typeface="+mj-lt"/>
            </a:endParaRPr>
          </a:p>
          <a:p>
            <a:pPr lvl="0" algn="ctr" fontAlgn="t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на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2014 - 2016 годы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44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340768"/>
            <a:ext cx="65527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+mj-lt"/>
              </a:rPr>
              <a:t> 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 Муниципальная </a:t>
            </a:r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программа</a:t>
            </a: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 «Развитие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образования ЗАТО г. </a:t>
            </a:r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Североморск»</a:t>
            </a: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на 2014- 2016 годы</a:t>
            </a:r>
            <a:r>
              <a:rPr lang="ru-RU" sz="1400" dirty="0" smtClean="0">
                <a:latin typeface="+mj-lt"/>
              </a:rPr>
              <a:t> </a:t>
            </a:r>
            <a:endParaRPr lang="ru-RU" sz="1400" dirty="0">
              <a:latin typeface="+mj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9275"/>
              </p:ext>
            </p:extLst>
          </p:nvPr>
        </p:nvGraphicFramePr>
        <p:xfrm>
          <a:off x="755576" y="2564904"/>
          <a:ext cx="7704856" cy="1928562"/>
        </p:xfrm>
        <a:graphic>
          <a:graphicData uri="http://schemas.openxmlformats.org/drawingml/2006/table">
            <a:tbl>
              <a:tblPr/>
              <a:tblGrid>
                <a:gridCol w="4608511"/>
                <a:gridCol w="1152128"/>
                <a:gridCol w="1008112"/>
                <a:gridCol w="936105"/>
              </a:tblGrid>
              <a:tr h="119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Утверждено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Исполнено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% исполнения</a:t>
                      </a:r>
                    </a:p>
                  </a:txBody>
                  <a:tcPr marL="4759" marR="4759" marT="4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2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Муниципальная программа "Развитие образования ЗАТО г. Североморск" на 2014- 2016 годы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1 676 667,67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1 647 022,93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2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"Развитие дошкольного, общего </a:t>
                      </a:r>
                      <a:r>
                        <a:rPr lang="ru-RU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</a:t>
                      </a:r>
                    </a:p>
                    <a:p>
                      <a:pPr algn="l" fontAlgn="t"/>
                      <a:r>
                        <a:rPr lang="ru-RU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дополнительного образования детей" на 2014 -2016 годы</a:t>
                      </a:r>
                    </a:p>
                  </a:txBody>
                  <a:tcPr marL="3625" marR="3625" marT="36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1 554 213,85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1 525 700,04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98,2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"Школьное питание" на 2014 - 2016 годы</a:t>
                      </a:r>
                    </a:p>
                  </a:txBody>
                  <a:tcPr marL="3625" marR="3625" marT="36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64 273,60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64 190,18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99,9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"Североморск - город без сирот" на 2014 - 2016 годы</a:t>
                      </a:r>
                    </a:p>
                  </a:txBody>
                  <a:tcPr marL="3625" marR="3625" marT="36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30 412,40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29 390,34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96,6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"Отдых и оздоровление детей" на 2014 -2016 годы</a:t>
                      </a:r>
                    </a:p>
                  </a:txBody>
                  <a:tcPr marL="3625" marR="3625" marT="36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27 767,82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27 742,37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effectLst/>
                          <a:latin typeface="+mn-lt"/>
                        </a:rPr>
                        <a:t>99,9</a:t>
                      </a:r>
                    </a:p>
                  </a:txBody>
                  <a:tcPr marL="3625" marR="3625" marT="36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93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8353" y="1268760"/>
            <a:ext cx="65527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t"/>
            <a:r>
              <a:rPr lang="ru-RU" sz="1400" dirty="0" smtClean="0">
                <a:latin typeface="+mj-lt"/>
              </a:rPr>
              <a:t> 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 Муниципальная </a:t>
            </a:r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программа</a:t>
            </a:r>
          </a:p>
          <a:p>
            <a:pPr lvl="0" algn="ctr" fontAlgn="t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 «Культура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ЗАТО г. </a:t>
            </a:r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Североморск»</a:t>
            </a:r>
          </a:p>
          <a:p>
            <a:pPr lvl="0" algn="ctr" fontAlgn="t"/>
            <a:r>
              <a:rPr lang="ru-RU" sz="1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+mj-lt"/>
              </a:rPr>
              <a:t>на 2014 -2016 годы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002592"/>
              </p:ext>
            </p:extLst>
          </p:nvPr>
        </p:nvGraphicFramePr>
        <p:xfrm>
          <a:off x="662835" y="2276872"/>
          <a:ext cx="7776864" cy="3687236"/>
        </p:xfrm>
        <a:graphic>
          <a:graphicData uri="http://schemas.openxmlformats.org/drawingml/2006/table">
            <a:tbl>
              <a:tblPr/>
              <a:tblGrid>
                <a:gridCol w="4899424"/>
                <a:gridCol w="1010992"/>
                <a:gridCol w="933224"/>
                <a:gridCol w="933224"/>
              </a:tblGrid>
              <a:tr h="886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Утверждено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Исполнено (тыс. руб.)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59" marR="4759" marT="4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% исполнения</a:t>
                      </a:r>
                    </a:p>
                  </a:txBody>
                  <a:tcPr marL="4759" marR="4759" marT="4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5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Муниципальная программа "Культура ЗАТО г. Североморск" на 2014 -2016 годы</a:t>
                      </a:r>
                    </a:p>
                  </a:txBody>
                  <a:tcPr marL="2686" marR="2686" marT="26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342 180,10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340 280,10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99,4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"Совершенствование предоставления дополнительного образования детям в сфере культуры" на 2014 -2016 годы</a:t>
                      </a:r>
                    </a:p>
                  </a:txBody>
                  <a:tcPr marL="2686" marR="2686" marT="26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116 971,20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116 383,09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+mn-lt"/>
                        </a:rPr>
                        <a:t>99,5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"Совершенствование библиотечного, библиографического и информационного обслуживания пользователей" на 2014 -2016 годы</a:t>
                      </a:r>
                    </a:p>
                  </a:txBody>
                  <a:tcPr marL="2686" marR="2686" marT="26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67 241,80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67 231,10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6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"Совершенствование организации досуга и развитие творческих способностей граждан" на 2014 -2016 годы</a:t>
                      </a:r>
                    </a:p>
                  </a:txBody>
                  <a:tcPr marL="2686" marR="2686" marT="26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130 345,81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129 518,83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+mn-lt"/>
                        </a:rPr>
                        <a:t>99,4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"Совершенствование музейного обслуживания граждан" на 2014 -2016 годы</a:t>
                      </a:r>
                    </a:p>
                  </a:txBody>
                  <a:tcPr marL="2686" marR="2686" marT="26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10 472,40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10 454,19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+mn-lt"/>
                        </a:rPr>
                        <a:t>99,8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"Сохранение, использование, популяризация и охрана объектов культурного наследия (памятников истории и культуры) ЗАТО г. Североморск" на 2014 -2016 годы</a:t>
                      </a:r>
                    </a:p>
                  </a:txBody>
                  <a:tcPr marL="2686" marR="2686" marT="26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4 329,00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3 873,00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+mn-lt"/>
                        </a:rPr>
                        <a:t>89,5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Подпрограмма "Финансовое обеспечение деятельности муниципальных учреждений, подведомственных Управлению культуры и международных связей администрации ЗАТО г. Североморск" на 2014 -2016 годы</a:t>
                      </a:r>
                    </a:p>
                  </a:txBody>
                  <a:tcPr marL="2686" marR="2686" marT="26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12 819,89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12 819,89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marL="2686" marR="2686" marT="2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28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10527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t"/>
            <a:r>
              <a:rPr lang="ru-RU" dirty="0"/>
              <a:t> </a:t>
            </a:r>
            <a:r>
              <a:rPr lang="ru-RU" b="1" dirty="0" smtClean="0">
                <a:solidFill>
                  <a:srgbClr val="000000"/>
                </a:solidFill>
              </a:rPr>
              <a:t>Сведения об объёме муниципального долга</a:t>
            </a:r>
            <a:endParaRPr lang="ru-RU" b="1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97800"/>
              </p:ext>
            </p:extLst>
          </p:nvPr>
        </p:nvGraphicFramePr>
        <p:xfrm>
          <a:off x="467544" y="2204864"/>
          <a:ext cx="8229604" cy="2579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384"/>
                <a:gridCol w="864096"/>
                <a:gridCol w="738627"/>
                <a:gridCol w="658297"/>
                <a:gridCol w="763316"/>
                <a:gridCol w="648072"/>
                <a:gridCol w="563503"/>
                <a:gridCol w="658297"/>
                <a:gridCol w="578400"/>
                <a:gridCol w="524113"/>
                <a:gridCol w="620833"/>
                <a:gridCol w="620833"/>
                <a:gridCol w="620833"/>
              </a:tblGrid>
              <a:tr h="3432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№ п/п</a:t>
                      </a:r>
                      <a:endParaRPr lang="ru-RU" sz="700" b="1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Источник (наименование кредитной организации)</a:t>
                      </a:r>
                      <a:endParaRPr lang="ru-RU" sz="700" b="1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Объем долгового обязательства</a:t>
                      </a:r>
                      <a:endParaRPr lang="ru-RU" sz="700" b="1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Стоимость </a:t>
                      </a:r>
                      <a:r>
                        <a:rPr lang="ru-RU" sz="700" b="1" u="none" strike="noStrike" dirty="0" smtClean="0">
                          <a:effectLst/>
                        </a:rPr>
                        <a:t>обслужи-вания </a:t>
                      </a:r>
                      <a:r>
                        <a:rPr lang="ru-RU" sz="700" b="1" u="none" strike="noStrike" dirty="0">
                          <a:effectLst/>
                        </a:rPr>
                        <a:t>долгового </a:t>
                      </a:r>
                      <a:r>
                        <a:rPr lang="ru-RU" sz="700" b="1" u="none" strike="noStrike" dirty="0" smtClean="0">
                          <a:effectLst/>
                        </a:rPr>
                        <a:t>обяза-      тельства </a:t>
                      </a:r>
                      <a:r>
                        <a:rPr lang="ru-RU" sz="700" b="1" u="none" strike="noStrike" dirty="0">
                          <a:effectLst/>
                        </a:rPr>
                        <a:t/>
                      </a:r>
                      <a:br>
                        <a:rPr lang="ru-RU" sz="700" b="1" u="none" strike="noStrike" dirty="0">
                          <a:effectLst/>
                        </a:rPr>
                      </a:br>
                      <a:r>
                        <a:rPr lang="ru-RU" sz="700" b="1" u="none" strike="noStrike" dirty="0">
                          <a:effectLst/>
                        </a:rPr>
                        <a:t>(уровень процентной ставки)</a:t>
                      </a:r>
                      <a:endParaRPr lang="ru-RU" sz="700" b="1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Форма обеспечения обязательства (залог, гарантии и др.)</a:t>
                      </a:r>
                      <a:endParaRPr lang="ru-RU" sz="700" b="1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Задолженность на начало текущего года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Начислено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Погашено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Остаток задолженности на отчетную дату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5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основной долг 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проценты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основной долг 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проценты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основной долг 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проценты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основной долг 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проценты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13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ru-RU" sz="1000" b="1" u="sng" strike="noStrike" dirty="0" smtClean="0">
                          <a:effectLst/>
                        </a:rPr>
                        <a:t>По состоянию на 01.01.2014 года</a:t>
                      </a:r>
                      <a:r>
                        <a:rPr lang="ru-RU" sz="1000" b="1" u="sng" strike="noStrike" dirty="0">
                          <a:effectLst/>
                        </a:rPr>
                        <a:t> </a:t>
                      </a:r>
                      <a:endParaRPr lang="ru-RU" sz="1000" b="1" i="0" u="sng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-</a:t>
                      </a:r>
                      <a:endParaRPr lang="ru-RU" sz="700" b="1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-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7395">
                <a:tc gridSpan="1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sng" strike="noStrike" dirty="0" smtClean="0">
                          <a:effectLst/>
                        </a:rPr>
                        <a:t>По состоянию на 31.12.2015 года </a:t>
                      </a:r>
                      <a:endParaRPr lang="ru-RU" sz="1000" b="1" i="0" u="sng" strike="noStrike" dirty="0" smtClean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73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-</a:t>
                      </a:r>
                      <a:endParaRPr lang="ru-RU" sz="700" b="1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-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2B2222"/>
                        </a:solidFill>
                        <a:effectLst/>
                        <a:latin typeface="Times New Roman"/>
                      </a:endParaRPr>
                    </a:p>
                  </a:txBody>
                  <a:tcPr marL="5668" marR="5668" marT="566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8721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996952"/>
            <a:ext cx="3520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СПАСИБО ЗА ВНИМАНИЕ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355976" y="4948663"/>
            <a:ext cx="380905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Управление финансов администрации ЗАТО г. Североморск</a:t>
            </a:r>
          </a:p>
          <a:p>
            <a:r>
              <a:rPr lang="ru-RU" sz="1000" dirty="0"/>
              <a:t>г</a:t>
            </a:r>
            <a:r>
              <a:rPr lang="ru-RU" sz="1000" dirty="0" smtClean="0"/>
              <a:t>. Североморск, ул.Ломоносова,4</a:t>
            </a:r>
          </a:p>
          <a:p>
            <a:r>
              <a:rPr lang="ru-RU" sz="1000" dirty="0" smtClean="0"/>
              <a:t>тел.  (81537)5213, 50788, 46199, 50776</a:t>
            </a:r>
          </a:p>
          <a:p>
            <a:r>
              <a:rPr lang="en-US" sz="1000" u="sng" dirty="0" err="1">
                <a:hlinkClick r:id="rId2"/>
              </a:rPr>
              <a:t>finans</a:t>
            </a:r>
            <a:r>
              <a:rPr lang="ru-RU" sz="1000" u="sng" dirty="0">
                <a:hlinkClick r:id="rId2"/>
              </a:rPr>
              <a:t>@</a:t>
            </a:r>
            <a:r>
              <a:rPr lang="en-US" sz="1000" u="sng" dirty="0" err="1">
                <a:hlinkClick r:id="rId2"/>
              </a:rPr>
              <a:t>severm</a:t>
            </a:r>
            <a:r>
              <a:rPr lang="ru-RU" sz="1000" u="sng" dirty="0">
                <a:hlinkClick r:id="rId2"/>
              </a:rPr>
              <a:t>.</a:t>
            </a:r>
            <a:r>
              <a:rPr lang="en-US" sz="1000" u="sng" dirty="0" err="1">
                <a:hlinkClick r:id="rId2"/>
              </a:rPr>
              <a:t>mels</a:t>
            </a:r>
            <a:r>
              <a:rPr lang="ru-RU" sz="1000" u="sng" dirty="0">
                <a:hlinkClick r:id="rId2"/>
              </a:rPr>
              <a:t>.</a:t>
            </a:r>
            <a:r>
              <a:rPr lang="en-US" sz="1000" u="sng" dirty="0" err="1">
                <a:hlinkClick r:id="rId2"/>
              </a:rPr>
              <a:t>ru</a:t>
            </a:r>
            <a:endParaRPr lang="ru-RU" sz="1000" dirty="0"/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4074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308439"/>
              </p:ext>
            </p:extLst>
          </p:nvPr>
        </p:nvGraphicFramePr>
        <p:xfrm>
          <a:off x="755576" y="1268761"/>
          <a:ext cx="7200800" cy="2828925"/>
        </p:xfrm>
        <a:graphic>
          <a:graphicData uri="http://schemas.openxmlformats.org/drawingml/2006/table">
            <a:tbl>
              <a:tblPr/>
              <a:tblGrid>
                <a:gridCol w="2664296"/>
                <a:gridCol w="1440160"/>
                <a:gridCol w="1224136"/>
                <a:gridCol w="1080120"/>
                <a:gridCol w="792088"/>
              </a:tblGrid>
              <a:tr h="1512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Коды бюджетной классификации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Утверждено Решением Совета депутатов "О бюджете муниципального образования ЗАТО г. Североморск на 2014 год и на плановый период 2015 и 2016 гг.»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953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850,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907 106,9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ПРИБЫЛЬ, ДОХОДЫ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000 1 01 00000 00 0000 000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845 490,</a:t>
                      </a:r>
                      <a:r>
                        <a:rPr lang="en-US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05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798 910,3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000 1 03 00000 00 0000 000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11 270,2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9 947,8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88,3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СОВОКУПНЫЙ ДОХОД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000 1 05 00000 00 0000 000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67 536,4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68 370,4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101,2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ИМУЩЕСТВО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000 1 06 00000 00 0000 000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23 735,0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20 772,6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ПОШЛИНА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000 1 08 00000 00 0000 000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5 819,0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9 105,8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156,5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83768" y="83671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b="1" dirty="0">
                <a:solidFill>
                  <a:srgbClr val="000000"/>
                </a:solidFill>
              </a:rPr>
              <a:t>НАЛОГОВЫЕ ДОХОДЫ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55052470"/>
              </p:ext>
            </p:extLst>
          </p:nvPr>
        </p:nvGraphicFramePr>
        <p:xfrm>
          <a:off x="827584" y="4293096"/>
          <a:ext cx="7128792" cy="2104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03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396044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Налоги на прибыль, доходы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22700753"/>
              </p:ext>
            </p:extLst>
          </p:nvPr>
        </p:nvGraphicFramePr>
        <p:xfrm>
          <a:off x="292922" y="1229707"/>
          <a:ext cx="3528392" cy="3033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3568" y="4437112"/>
            <a:ext cx="2664296" cy="1631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Перечисление налога на доходы физических лиц по выплатам за декабрь 2013 года в декабре 2013 года, при планировании на январь 2014;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Уменьшение количества физических лиц, зарегистрированных в качестве индивидуальных предпринимателей в соответствии со ст. 227 НК РФ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013366"/>
              </p:ext>
            </p:extLst>
          </p:nvPr>
        </p:nvGraphicFramePr>
        <p:xfrm>
          <a:off x="3707904" y="1628800"/>
          <a:ext cx="5040560" cy="4248472"/>
        </p:xfrm>
        <a:graphic>
          <a:graphicData uri="http://schemas.openxmlformats.org/drawingml/2006/table">
            <a:tbl>
              <a:tblPr/>
              <a:tblGrid>
                <a:gridCol w="2308630"/>
                <a:gridCol w="763411"/>
                <a:gridCol w="763411"/>
                <a:gridCol w="763411"/>
                <a:gridCol w="441697"/>
              </a:tblGrid>
              <a:tr h="3837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</a:t>
                      </a:r>
                    </a:p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год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с начала года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Расхождение с начала года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8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  НАЛОГИ НА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ДОХОДЫ ФИЗИЧЕСКИХ ЛИЦ</a:t>
                      </a:r>
                      <a:endParaRPr lang="ru-RU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845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490,1 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798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910,3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46 579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,7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0,9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8102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    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2271 и 228 Налогового кодекса Российской Федерации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839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673,7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796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765,2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42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908,5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0,9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    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081, 7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864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,4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217,3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0,8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    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719,5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268,0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 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451,5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0,3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    Налог на доходы физических лиц в виде фиксированных авансовых платежей с доходов, полученных физическими лицами, являющимися иностранными гражданами, осуществляющими трудовую деятельность по найму у физических лиц на основании патента в соответствии со статьей 2271 Налогового кодекса Российской Федерации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15,2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12,8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2,4</a:t>
                      </a:r>
                      <a:endParaRPr lang="ru-RU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0,8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0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3669" y="631483"/>
            <a:ext cx="374441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Налоги на товары (работы, услуги), реализуемые на территории Российской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едерации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30034119"/>
              </p:ext>
            </p:extLst>
          </p:nvPr>
        </p:nvGraphicFramePr>
        <p:xfrm>
          <a:off x="497632" y="1844824"/>
          <a:ext cx="339620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3548" y="4797152"/>
            <a:ext cx="338437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Незначительное количество плательщиков, производящих оплату акцизов.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79368"/>
              </p:ext>
            </p:extLst>
          </p:nvPr>
        </p:nvGraphicFramePr>
        <p:xfrm>
          <a:off x="4218085" y="1700808"/>
          <a:ext cx="4392489" cy="3816424"/>
        </p:xfrm>
        <a:graphic>
          <a:graphicData uri="http://schemas.openxmlformats.org/drawingml/2006/table">
            <a:tbl>
              <a:tblPr/>
              <a:tblGrid>
                <a:gridCol w="2376265"/>
                <a:gridCol w="648072"/>
                <a:gridCol w="576064"/>
                <a:gridCol w="504056"/>
                <a:gridCol w="288032"/>
              </a:tblGrid>
              <a:tr h="3288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год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с начала года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Расхождение с начала года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4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Доходы от уплаты акцизов на дизтопливо, подлежащие распределению между бюджетами субъектов РФ и местными бюджетами с учетом дифференцированных нормативов отчислений в местные бюджеты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851,8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754,5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097,4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105386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РФ и местными бюджетами с учетом установленных дифференцированных нормативов отчислений в местные Доходы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уплаты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акцизов на моторные масла для дизельных и (или) карбюраторных (инжекторных) двигателей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Доходы от уплаты акцизов на автомобильный бензин, подлежащие распределению между бюджетами субъектов РФ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054,4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431,8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Доходы от уплаты акцизов на прямогонный бензин, подлежащие распределению между бюджетами субъектов РФ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273,9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323,1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597,0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-1,2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3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792" y="752880"/>
            <a:ext cx="335540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Налоги на совокупный доход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86652393"/>
              </p:ext>
            </p:extLst>
          </p:nvPr>
        </p:nvGraphicFramePr>
        <p:xfrm>
          <a:off x="395536" y="1484784"/>
          <a:ext cx="33843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4941168"/>
            <a:ext cx="3908895" cy="1169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Увеличение количества налогоплательщиков, получивших патенты в начале года и уплативших налог в полном объеме до конца года;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Увеличение количества налогоплательщиков, выбравших в качестве объекта налогообложения доходы, уменьшенные на величину расходов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326906"/>
              </p:ext>
            </p:extLst>
          </p:nvPr>
        </p:nvGraphicFramePr>
        <p:xfrm>
          <a:off x="4355976" y="1484784"/>
          <a:ext cx="4464496" cy="3691292"/>
        </p:xfrm>
        <a:graphic>
          <a:graphicData uri="http://schemas.openxmlformats.org/drawingml/2006/table">
            <a:tbl>
              <a:tblPr/>
              <a:tblGrid>
                <a:gridCol w="2268188"/>
                <a:gridCol w="650758"/>
                <a:gridCol w="650758"/>
                <a:gridCol w="569413"/>
                <a:gridCol w="325379"/>
              </a:tblGrid>
              <a:tr h="2931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год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с начала года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Расхождение с начала года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3030" marR="3030" marT="3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3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НАЛОГИ НА СОВОКУПНЫЙ ДОХОД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536,4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370,4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834,0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3789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31 811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807,8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53944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Налог, взимаемый с налогоплательщиков, выбравших в качестве объекта налогообложения доходы (за налоговые периоды, истекшие до 1 января 2011 года)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3789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409,0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886,5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1098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Минимальный налог, зачисляемый в бюджеты субъектов Российской Федерации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381,0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6 366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3983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Единый налог на вмененный доход для отдельных видов деятельности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724,0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925,2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214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Единый налог на вмененный доход для отдельных видов деятельности (за налоговые периоды, истекшие до 1 января 2011 года)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409,5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174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Налог, взимаемый в связи с применением патентной системы  налогообложения, зачисляемый в бюджеты городских округов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941,4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905,8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964,4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3030" marR="3030" marT="30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51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711480"/>
            <a:ext cx="255069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Налоги на имущество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40701039"/>
              </p:ext>
            </p:extLst>
          </p:nvPr>
        </p:nvGraphicFramePr>
        <p:xfrm>
          <a:off x="323528" y="1268760"/>
          <a:ext cx="348004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9966" y="3429000"/>
            <a:ext cx="3384376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-Не перечисление физическими лицами сумм в погашение имеющейся задолженности по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алогу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6586" y="4213537"/>
            <a:ext cx="3065263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Государственная пошлина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4819218"/>
            <a:ext cx="3384376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Причины отклонения от плановых показателей: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-Увеличение количества дел, рассматриваемых в судах общей юрисдикции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960332550"/>
              </p:ext>
            </p:extLst>
          </p:nvPr>
        </p:nvGraphicFramePr>
        <p:xfrm>
          <a:off x="4088407" y="4797152"/>
          <a:ext cx="4467697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412268"/>
              </p:ext>
            </p:extLst>
          </p:nvPr>
        </p:nvGraphicFramePr>
        <p:xfrm>
          <a:off x="4067944" y="896146"/>
          <a:ext cx="4760427" cy="2799764"/>
        </p:xfrm>
        <a:graphic>
          <a:graphicData uri="http://schemas.openxmlformats.org/drawingml/2006/table">
            <a:tbl>
              <a:tblPr/>
              <a:tblGrid>
                <a:gridCol w="2016224"/>
                <a:gridCol w="648072"/>
                <a:gridCol w="783028"/>
                <a:gridCol w="657132"/>
                <a:gridCol w="655971"/>
              </a:tblGrid>
              <a:tr h="2611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год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с начала года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Расхождение с начала года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НАЛОГИ НА ИМУЩЕСТВО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735,0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772,6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962,4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87,5%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5380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053,0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824,0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81,7%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80713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Земельный налог, взимаемый по ставкам, установленным в соответствии с подпунктом 1 пункта 1 статьи 394 Налогового кодекса Российской Федерации и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958,3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918,3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Св. 200%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80713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Земельный налог, взимаемый по ставкам, установленным в соответствии с подпунктом 2 пункта 1 статьи 394 Налогового кодекса Российской Федерации и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642,0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651,7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6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65204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НЕНАЛОГОВЫЕ ДОХОДЫ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57697"/>
              </p:ext>
            </p:extLst>
          </p:nvPr>
        </p:nvGraphicFramePr>
        <p:xfrm>
          <a:off x="539552" y="1124744"/>
          <a:ext cx="8136904" cy="2950549"/>
        </p:xfrm>
        <a:graphic>
          <a:graphicData uri="http://schemas.openxmlformats.org/drawingml/2006/table">
            <a:tbl>
              <a:tblPr/>
              <a:tblGrid>
                <a:gridCol w="3168352"/>
                <a:gridCol w="1512168"/>
                <a:gridCol w="1441104"/>
                <a:gridCol w="1188499"/>
                <a:gridCol w="826781"/>
              </a:tblGrid>
              <a:tr h="1175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Коды бюджетной классификации Российской Федерации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Утверждено Решением Совета депутатов "О бюджете муниципального образования ЗАТО г. Североморск на 2014 год и на плановый период 2015 и 2016 гг.»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Исполнено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исполнения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2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116 576,6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191 827,2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164,6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2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000 1 11 00000 00 0000 000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43 488,7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54 539,0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125,4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000 1 12 00000 00 0000 000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1 974,0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1 383,0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70,1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000 1 13 00000 00 0000 000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25 005,8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000 1 14 00000 00 0000 000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66 920,7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101 645,0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151,9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5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000 1 16 00000 00 0000 000</a:t>
                      </a:r>
                    </a:p>
                  </a:txBody>
                  <a:tcPr marL="6913" marR="6913" marT="6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4 193,2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9 402,3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224,2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2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</a:t>
                      </a:r>
                    </a:p>
                  </a:txBody>
                  <a:tcPr marL="6913" marR="6913" marT="6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000 1 17 00000 00 0000 000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-148,0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13" marR="6913" marT="6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70770221"/>
              </p:ext>
            </p:extLst>
          </p:nvPr>
        </p:nvGraphicFramePr>
        <p:xfrm>
          <a:off x="539552" y="4149080"/>
          <a:ext cx="813690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571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1901</TotalTime>
  <Words>6257</Words>
  <Application>Microsoft Office PowerPoint</Application>
  <PresentationFormat>Экран (4:3)</PresentationFormat>
  <Paragraphs>1174</Paragraphs>
  <Slides>37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Городская</vt:lpstr>
      <vt:lpstr>Итоги исполнения бюджета ЗАТО г. Североморск</vt:lpstr>
      <vt:lpstr>Презентация PowerPoint</vt:lpstr>
      <vt:lpstr>Доходы бюджета ЗАТО г. Североморск за 2014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исполнения бюджета ЗАТО г. Североморск</dc:title>
  <dc:creator>Шкода</dc:creator>
  <cp:lastModifiedBy>Ирина Алексеева</cp:lastModifiedBy>
  <cp:revision>161</cp:revision>
  <dcterms:created xsi:type="dcterms:W3CDTF">2015-02-24T12:31:19Z</dcterms:created>
  <dcterms:modified xsi:type="dcterms:W3CDTF">2015-08-13T09:14:22Z</dcterms:modified>
</cp:coreProperties>
</file>