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9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5.xml" ContentType="application/vnd.openxmlformats-officedocument.drawingml.chartshapes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drawings/drawing6.xml" ContentType="application/vnd.openxmlformats-officedocument.drawingml.chartshapes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drawings/drawing7.xml" ContentType="application/vnd.openxmlformats-officedocument.drawingml.chartshapes+xml"/>
  <Override PartName="/ppt/charts/chart47.xml" ContentType="application/vnd.openxmlformats-officedocument.drawingml.chart+xml"/>
  <Override PartName="/ppt/drawings/drawing8.xml" ContentType="application/vnd.openxmlformats-officedocument.drawingml.chartshapes+xml"/>
  <Override PartName="/ppt/charts/chart48.xml" ContentType="application/vnd.openxmlformats-officedocument.drawingml.chart+xml"/>
  <Override PartName="/ppt/drawings/drawing9.xml" ContentType="application/vnd.openxmlformats-officedocument.drawingml.chartshapes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10.xml" ContentType="application/vnd.openxmlformats-officedocument.presentationml.notesSlid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drawings/drawing10.xml" ContentType="application/vnd.openxmlformats-officedocument.drawingml.chartshapes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drawings/drawing1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5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2" r:id="rId1"/>
  </p:sldMasterIdLst>
  <p:notesMasterIdLst>
    <p:notesMasterId r:id="rId43"/>
  </p:notesMasterIdLst>
  <p:sldIdLst>
    <p:sldId id="256" r:id="rId2"/>
    <p:sldId id="297" r:id="rId3"/>
    <p:sldId id="296" r:id="rId4"/>
    <p:sldId id="301" r:id="rId5"/>
    <p:sldId id="307" r:id="rId6"/>
    <p:sldId id="308" r:id="rId7"/>
    <p:sldId id="298" r:id="rId8"/>
    <p:sldId id="299" r:id="rId9"/>
    <p:sldId id="259" r:id="rId10"/>
    <p:sldId id="275" r:id="rId11"/>
    <p:sldId id="283" r:id="rId12"/>
    <p:sldId id="284" r:id="rId13"/>
    <p:sldId id="276" r:id="rId14"/>
    <p:sldId id="260" r:id="rId15"/>
    <p:sldId id="277" r:id="rId16"/>
    <p:sldId id="309" r:id="rId17"/>
    <p:sldId id="262" r:id="rId18"/>
    <p:sldId id="310" r:id="rId19"/>
    <p:sldId id="311" r:id="rId20"/>
    <p:sldId id="300" r:id="rId21"/>
    <p:sldId id="265" r:id="rId22"/>
    <p:sldId id="279" r:id="rId23"/>
    <p:sldId id="266" r:id="rId24"/>
    <p:sldId id="306" r:id="rId25"/>
    <p:sldId id="280" r:id="rId26"/>
    <p:sldId id="281" r:id="rId27"/>
    <p:sldId id="267" r:id="rId28"/>
    <p:sldId id="282" r:id="rId29"/>
    <p:sldId id="305" r:id="rId30"/>
    <p:sldId id="288" r:id="rId31"/>
    <p:sldId id="290" r:id="rId32"/>
    <p:sldId id="291" r:id="rId33"/>
    <p:sldId id="292" r:id="rId34"/>
    <p:sldId id="274" r:id="rId35"/>
    <p:sldId id="268" r:id="rId36"/>
    <p:sldId id="269" r:id="rId37"/>
    <p:sldId id="270" r:id="rId38"/>
    <p:sldId id="271" r:id="rId39"/>
    <p:sldId id="273" r:id="rId40"/>
    <p:sldId id="272" r:id="rId41"/>
    <p:sldId id="264" r:id="rId4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CEA"/>
    <a:srgbClr val="CCECFF"/>
    <a:srgbClr val="FAE1DE"/>
    <a:srgbClr val="FFC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0857" autoAdjust="0"/>
  </p:normalViewPr>
  <p:slideViewPr>
    <p:cSldViewPr>
      <p:cViewPr varScale="1">
        <p:scale>
          <a:sx n="151" d="100"/>
          <a:sy n="151" d="100"/>
        </p:scale>
        <p:origin x="-23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image" Target="../media/image20.jpeg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852490332932531E-2"/>
          <c:y val="3.6162114465914046E-2"/>
          <c:w val="0.83161113858538838"/>
          <c:h val="0.93086665917175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Утверждено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6.3341044702012995E-4"/>
                  <c:y val="0.43054444871041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572585346957515E-3"/>
                  <c:y val="0.59679019835352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58129922633965E-3"/>
                  <c:y val="0.12660420068644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2691544.4</c:v>
                </c:pt>
                <c:pt idx="1">
                  <c:v>2769770.3</c:v>
                </c:pt>
                <c:pt idx="2">
                  <c:v>-78225.8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5000"/>
                    <a:satMod val="253000"/>
                  </a:schemeClr>
                </a:gs>
                <a:gs pos="50000">
                  <a:schemeClr val="accent5">
                    <a:tint val="42000"/>
                    <a:satMod val="255000"/>
                  </a:schemeClr>
                </a:gs>
                <a:gs pos="97000">
                  <a:schemeClr val="accent5">
                    <a:tint val="53000"/>
                    <a:satMod val="260000"/>
                  </a:schemeClr>
                </a:gs>
                <a:gs pos="100000">
                  <a:schemeClr val="accent5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4924612336802901E-3"/>
                  <c:y val="0.33850854037837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924612336803061E-3"/>
                  <c:y val="0.39687208182292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112776063229945E-3"/>
                  <c:y val="9.9788065481906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2682115.2000000002</c:v>
                </c:pt>
                <c:pt idx="1">
                  <c:v>2712123.4</c:v>
                </c:pt>
                <c:pt idx="2">
                  <c:v>-30008.3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775168"/>
        <c:axId val="175620096"/>
      </c:barChart>
      <c:catAx>
        <c:axId val="1927751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25400" cap="flat" cmpd="sng" algn="ctr">
            <a:solidFill>
              <a:schemeClr val="accent5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c:spPr>
        <c:txPr>
          <a:bodyPr/>
          <a:lstStyle/>
          <a:p>
            <a: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620096"/>
        <c:crosses val="autoZero"/>
        <c:auto val="1"/>
        <c:lblAlgn val="ctr"/>
        <c:lblOffset val="100"/>
        <c:noMultiLvlLbl val="0"/>
      </c:catAx>
      <c:valAx>
        <c:axId val="17562009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800" baseline="0"/>
            </a:pPr>
            <a:endParaRPr lang="ru-RU"/>
          </a:p>
        </c:txPr>
        <c:crossAx val="192775168"/>
        <c:crosses val="autoZero"/>
        <c:crossBetween val="between"/>
      </c:valAx>
      <c:spPr>
        <a:effectLst>
          <a:innerShdw blurRad="63500" dist="50800" dir="18900000">
            <a:prstClr val="black">
              <a:alpha val="50000"/>
            </a:prstClr>
          </a:innerShdw>
        </a:effectLst>
      </c:spPr>
    </c:plotArea>
    <c:legend>
      <c:legendPos val="r"/>
      <c:layout>
        <c:manualLayout>
          <c:xMode val="edge"/>
          <c:yMode val="edge"/>
          <c:x val="0.51638989473146046"/>
          <c:y val="2.3678271410992074E-2"/>
          <c:w val="0.46845237451492611"/>
          <c:h val="0.21678894652730893"/>
        </c:manualLayout>
      </c:layout>
      <c:overlay val="0"/>
      <c:txPr>
        <a:bodyPr/>
        <a:lstStyle/>
        <a:p>
          <a:pPr>
            <a:defRPr sz="12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8853346456692792E-3"/>
          <c:y val="4.557525299648317E-2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2697916066526789E-2"/>
          <c:y val="0.23615576927677698"/>
          <c:w val="0.889148046068441"/>
          <c:h val="0.597507715495586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поступления, ВСЕГО</c:v>
                </c:pt>
              </c:strCache>
            </c:strRef>
          </c:tx>
          <c:dLbls>
            <c:dLbl>
              <c:idx val="0"/>
              <c:layout>
                <c:manualLayout>
                  <c:x val="-6.8750000000000006E-2"/>
                  <c:y val="0.11393813249120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666666666666666E-2"/>
                  <c:y val="-0.159513385487691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4.557525299648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1369.9</c:v>
                </c:pt>
                <c:pt idx="1">
                  <c:v>1259</c:v>
                </c:pt>
                <c:pt idx="2">
                  <c:v>1287.8</c:v>
                </c:pt>
                <c:pt idx="3">
                  <c:v>1474.2329999999999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683200"/>
        <c:axId val="30349504"/>
      </c:lineChart>
      <c:catAx>
        <c:axId val="277683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i="0" baseline="0"/>
            </a:pPr>
            <a:endParaRPr lang="ru-RU"/>
          </a:p>
        </c:txPr>
        <c:crossAx val="30349504"/>
        <c:crosses val="autoZero"/>
        <c:auto val="1"/>
        <c:lblAlgn val="ctr"/>
        <c:lblOffset val="100"/>
        <c:noMultiLvlLbl val="0"/>
      </c:catAx>
      <c:valAx>
        <c:axId val="3034950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77683200"/>
        <c:crosses val="autoZero"/>
        <c:crossBetween val="between"/>
      </c:valAx>
      <c:spPr>
        <a:pattFill prst="pct25">
          <a:fgClr>
            <a:schemeClr val="accent1"/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01624605813028"/>
          <c:y val="2.9074547272525269E-2"/>
          <c:w val="0.45783438592293163"/>
          <c:h val="0.4627231894868825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566868638527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Доходы бюджета   (удельный вес)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133737277054188E-3"/>
                  <c:y val="-1.007864205564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Доходы бюджета   (удельный вес)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566868638527343E-2"/>
                  <c:y val="-1.007864205564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Доходы бюджета   (удельный вес)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797824"/>
        <c:axId val="30350080"/>
        <c:axId val="0"/>
      </c:bar3DChart>
      <c:catAx>
        <c:axId val="30797824"/>
        <c:scaling>
          <c:orientation val="minMax"/>
        </c:scaling>
        <c:delete val="0"/>
        <c:axPos val="l"/>
        <c:majorTickMark val="cross"/>
        <c:minorTickMark val="out"/>
        <c:tickLblPos val="none"/>
        <c:txPr>
          <a:bodyPr/>
          <a:lstStyle/>
          <a:p>
            <a:pPr>
              <a:defRPr sz="760" baseline="0"/>
            </a:pPr>
            <a:endParaRPr lang="ru-RU"/>
          </a:p>
        </c:txPr>
        <c:crossAx val="30350080"/>
        <c:crosses val="autoZero"/>
        <c:auto val="0"/>
        <c:lblAlgn val="ctr"/>
        <c:lblOffset val="100"/>
        <c:noMultiLvlLbl val="0"/>
      </c:catAx>
      <c:valAx>
        <c:axId val="30350080"/>
        <c:scaling>
          <c:orientation val="minMax"/>
        </c:scaling>
        <c:delete val="0"/>
        <c:axPos val="b"/>
        <c:majorGridlines/>
        <c:min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079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991183606153936"/>
          <c:y val="0.55338097354262228"/>
          <c:w val="0.40057408151231055"/>
          <c:h val="0.19558541114479341"/>
        </c:manualLayout>
      </c:layout>
      <c:overlay val="0"/>
      <c:txPr>
        <a:bodyPr/>
        <a:lstStyle/>
        <a:p>
          <a:pPr>
            <a:defRPr sz="75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1045059393661565"/>
          <c:h val="0.817873177490082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239417406812345E-2"/>
                  <c:y val="0.24899205645050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516687936928712E-2"/>
                  <c:y val="2.6686055465950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0571246593062671E-2"/>
                  <c:y val="0.11367384580643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348577.3</c:v>
                </c:pt>
                <c:pt idx="1">
                  <c:v>87260.7</c:v>
                </c:pt>
                <c:pt idx="2">
                  <c:v>864310.3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626003932960093E-2"/>
                  <c:y val="0.336738341602549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256204685622796E-2"/>
                  <c:y val="0.10168285077081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5066950431478397E-2"/>
                  <c:y val="0.15080898003564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815082529421888E-2"/>
                  <c:y val="7.2622649770940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424268.5</c:v>
                </c:pt>
                <c:pt idx="1">
                  <c:v>128082.4</c:v>
                </c:pt>
                <c:pt idx="2">
                  <c:v>944167</c:v>
                </c:pt>
                <c:pt idx="3">
                  <c:v>5887.5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798336"/>
        <c:axId val="30254784"/>
        <c:axId val="0"/>
      </c:bar3DChart>
      <c:catAx>
        <c:axId val="30798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0254784"/>
        <c:crosses val="autoZero"/>
        <c:auto val="1"/>
        <c:lblAlgn val="ctr"/>
        <c:lblOffset val="100"/>
        <c:noMultiLvlLbl val="0"/>
      </c:catAx>
      <c:valAx>
        <c:axId val="302547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0798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689821036975274"/>
          <c:y val="5.8118542384179577E-4"/>
          <c:w val="0.12829716021091728"/>
          <c:h val="0.1787203382630688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aseline="0"/>
            </a:pPr>
            <a:r>
              <a:rPr lang="ru-RU" sz="1100" baseline="0" dirty="0"/>
              <a:t>Дотации бюджету ЗАТО г. </a:t>
            </a:r>
            <a:r>
              <a:rPr lang="ru-RU" sz="1100" baseline="0" dirty="0" smtClean="0"/>
              <a:t>Североморск</a:t>
            </a:r>
          </a:p>
          <a:p>
            <a:pPr>
              <a:defRPr sz="1500" baseline="0"/>
            </a:pPr>
            <a:r>
              <a:rPr lang="ru-RU" sz="1100" baseline="0" dirty="0" smtClean="0"/>
              <a:t> </a:t>
            </a:r>
            <a:r>
              <a:rPr lang="ru-RU" sz="1100" baseline="0" dirty="0"/>
              <a:t>(млн. рублей)</a:t>
            </a:r>
          </a:p>
        </c:rich>
      </c:tx>
      <c:layout>
        <c:manualLayout>
          <c:xMode val="edge"/>
          <c:yMode val="edge"/>
          <c:x val="0.19905334580232784"/>
          <c:y val="2.34675490300849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552935090545495"/>
          <c:y val="0.17890495242277807"/>
          <c:w val="0.81876984733177793"/>
          <c:h val="0.6687851108564514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бюджету ЗАТО г. Североморск (млн. рублей)</c:v>
                </c:pt>
              </c:strCache>
            </c:strRef>
          </c:tx>
          <c:dLbls>
            <c:dLbl>
              <c:idx val="0"/>
              <c:layout>
                <c:manualLayout>
                  <c:x val="-6.7232511498355491E-2"/>
                  <c:y val="-3.70731839520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038467948005776E-2"/>
                  <c:y val="-4.74466413533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259105469762621E-2"/>
                  <c:y val="-6.1958949035690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766683331481756E-2"/>
                  <c:y val="-3.5201323545127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417962818946176E-2"/>
                  <c:y val="-4.3023839888489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3487205125356446E-3"/>
                  <c:y val="3.520132354512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6268658568714905E-2"/>
                  <c:y val="-3.129006537344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695.8</c:v>
                </c:pt>
                <c:pt idx="1">
                  <c:v>549.9</c:v>
                </c:pt>
                <c:pt idx="2">
                  <c:v>391.8</c:v>
                </c:pt>
                <c:pt idx="3">
                  <c:v>337.8</c:v>
                </c:pt>
                <c:pt idx="4">
                  <c:v>326.3</c:v>
                </c:pt>
                <c:pt idx="5">
                  <c:v>403.2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799360"/>
        <c:axId val="30255360"/>
      </c:lineChart>
      <c:catAx>
        <c:axId val="30799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ru-RU"/>
          </a:p>
        </c:txPr>
        <c:crossAx val="30255360"/>
        <c:crosses val="autoZero"/>
        <c:auto val="1"/>
        <c:lblAlgn val="ctr"/>
        <c:lblOffset val="100"/>
        <c:noMultiLvlLbl val="0"/>
      </c:catAx>
      <c:valAx>
        <c:axId val="302553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30799360"/>
        <c:crosses val="autoZero"/>
        <c:crossBetween val="between"/>
      </c:valAx>
      <c:spPr>
        <a:pattFill prst="pct25">
          <a:fgClr>
            <a:schemeClr val="accent1"/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aseline="0"/>
            </a:pPr>
            <a:r>
              <a:rPr lang="ru-RU" sz="1600" dirty="0"/>
              <a:t>Удельный вес </a:t>
            </a:r>
            <a:r>
              <a:rPr lang="ru-RU" sz="1600" dirty="0" smtClean="0"/>
              <a:t>поступлений налоговых доходов</a:t>
            </a:r>
            <a:endParaRPr lang="ru-RU" sz="1600" dirty="0"/>
          </a:p>
        </c:rich>
      </c:tx>
      <c:layout>
        <c:manualLayout>
          <c:xMode val="edge"/>
          <c:yMode val="edge"/>
          <c:x val="0.42838135064882599"/>
          <c:y val="2.4005953361503894E-3"/>
        </c:manualLayout>
      </c:layout>
      <c:overlay val="0"/>
    </c:title>
    <c:autoTitleDeleted val="0"/>
    <c:view3D>
      <c:rotX val="30"/>
      <c:rotY val="10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195932252738203"/>
          <c:w val="0.84385848771624083"/>
          <c:h val="0.807562701366514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налоговых доходах</c:v>
                </c:pt>
              </c:strCache>
            </c:strRef>
          </c:tx>
          <c:explosion val="25"/>
          <c:dPt>
            <c:idx val="0"/>
            <c:bubble3D val="0"/>
            <c:explosion val="61"/>
          </c:dPt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89.065737787412687</c:v>
                </c:pt>
                <c:pt idx="1">
                  <c:v>0.96826286696119879</c:v>
                </c:pt>
                <c:pt idx="2">
                  <c:v>7.4416851466696787</c:v>
                </c:pt>
                <c:pt idx="3">
                  <c:v>1.5398354881112515</c:v>
                </c:pt>
                <c:pt idx="4">
                  <c:v>0.98443087649745431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37694128261843"/>
          <c:y val="0.17062328323672848"/>
          <c:w val="0.31341986131731714"/>
          <c:h val="0.76038965019212423"/>
        </c:manualLayout>
      </c:layout>
      <c:overlay val="0"/>
      <c:txPr>
        <a:bodyPr/>
        <a:lstStyle/>
        <a:p>
          <a:pPr>
            <a:defRPr sz="10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Удельный вес </a:t>
            </a:r>
            <a:r>
              <a:rPr lang="ru-RU" sz="1600" dirty="0" smtClean="0"/>
              <a:t>поступлений неналоговых доходов</a:t>
            </a:r>
            <a:endParaRPr lang="ru-RU" sz="1600" dirty="0"/>
          </a:p>
        </c:rich>
      </c:tx>
      <c:layout>
        <c:manualLayout>
          <c:xMode val="edge"/>
          <c:yMode val="edge"/>
          <c:x val="0.43328889382661184"/>
          <c:y val="7.7000900609152322E-4"/>
        </c:manualLayout>
      </c:layout>
      <c:overlay val="0"/>
    </c:title>
    <c:autoTitleDeleted val="0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73889938155017E-2"/>
          <c:y val="0.11372563542322459"/>
          <c:w val="0.65724722715994521"/>
          <c:h val="0.88627436457677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в неналоговых доходах</c:v>
                </c:pt>
              </c:strCache>
            </c:strRef>
          </c:tx>
          <c:explosion val="25"/>
          <c:dPt>
            <c:idx val="3"/>
            <c:bubble3D val="0"/>
            <c:explosion val="10"/>
          </c:dPt>
          <c:dLbls>
            <c:dLbl>
              <c:idx val="5"/>
              <c:layout>
                <c:manualLayout>
                  <c:x val="1.2565528608915627E-2"/>
                  <c:y val="-7.395746877797891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36.999188221836832</c:v>
                </c:pt>
                <c:pt idx="1">
                  <c:v>1.1500190644871655</c:v>
                </c:pt>
                <c:pt idx="2">
                  <c:v>1.7506734068853547</c:v>
                </c:pt>
                <c:pt idx="3">
                  <c:v>40.090581492596058</c:v>
                </c:pt>
                <c:pt idx="4">
                  <c:v>7.5249375791791211</c:v>
                </c:pt>
                <c:pt idx="5">
                  <c:v>12.482319225612832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593614598377963"/>
          <c:y val="0.14756605058066835"/>
          <c:w val="0.29057814382279967"/>
          <c:h val="0.82902165716811604"/>
        </c:manualLayout>
      </c:layout>
      <c:overlay val="0"/>
      <c:txPr>
        <a:bodyPr/>
        <a:lstStyle/>
        <a:p>
          <a:pPr>
            <a:defRPr sz="10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8253161929376269"/>
          <c:w val="0.7734216895290501"/>
          <c:h val="0.7120798712423764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723318560320607E-2"/>
                  <c:y val="5.34410318045469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080988323921209E-2"/>
                  <c:y val="-2.6722620045584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36482024085676E-2"/>
                  <c:y val="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624656162702136E-2"/>
                  <c:y val="-3.206714405470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815080030389441E-3"/>
                  <c:y val="-8.016786013675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Налоги на товары (работы, услуги), реализуемые на территории Российской Федерации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9305.4</c:v>
                </c:pt>
                <c:pt idx="1">
                  <c:v>72237.600000000006</c:v>
                </c:pt>
                <c:pt idx="2">
                  <c:v>20854.099999999999</c:v>
                </c:pt>
                <c:pt idx="3">
                  <c:v>13371.6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61"/>
          </c:dPt>
          <c:dLbls>
            <c:dLbl>
              <c:idx val="0"/>
              <c:layout>
                <c:manualLayout>
                  <c:x val="-9.3389891083052352E-3"/>
                  <c:y val="-4.810071608205149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875084829932661E-3"/>
                  <c:y val="5.344524009116832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749587395242564E-2"/>
                  <c:y val="1.0689048018233567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Налоги на товары (работы, услуги), реализуемые на территории Российской Федерации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10121.1</c:v>
                </c:pt>
                <c:pt idx="1">
                  <c:v>77786.3</c:v>
                </c:pt>
                <c:pt idx="2">
                  <c:v>16095.5</c:v>
                </c:pt>
                <c:pt idx="3">
                  <c:v>10290.200000000001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307264"/>
        <c:axId val="32065216"/>
      </c:barChart>
      <c:valAx>
        <c:axId val="3206521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31307264"/>
        <c:crosses val="autoZero"/>
        <c:crossBetween val="between"/>
      </c:valAx>
      <c:catAx>
        <c:axId val="31307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320652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7250722141984223"/>
          <c:y val="2.4092440907239102E-3"/>
          <c:w val="0.13270410430587076"/>
          <c:h val="0.17212481441455998"/>
        </c:manualLayout>
      </c:layout>
      <c:overlay val="0"/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253161929376269"/>
          <c:w val="0.65901986866324158"/>
          <c:h val="0.71207987124237648"/>
        </c:manualLayout>
      </c:layout>
      <c:bar3DChart>
        <c:barDir val="col"/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6445964693381654E-2"/>
                  <c:y val="-3.722766435913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455546807198557E-2"/>
                  <c:y val="-2.67226200455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36460200074387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815080030389441E-3"/>
                  <c:y val="-8.016786013675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0" vert="horz"/>
              <a:lstStyle/>
              <a:p>
                <a:pPr>
                  <a:defRPr sz="7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Налоги на прибыль, доходы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818040.4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61"/>
          </c:dPt>
          <c:dLbls>
            <c:dLbl>
              <c:idx val="0"/>
              <c:layout>
                <c:manualLayout>
                  <c:x val="3.2537339156048187E-2"/>
                  <c:y val="-1.159401828915561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121534000247958E-3"/>
                  <c:y val="-2.672262004558416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700" b="1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Налоги на прибыль,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930981.7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1412736"/>
        <c:axId val="32066944"/>
        <c:axId val="299951360"/>
      </c:bar3DChart>
      <c:valAx>
        <c:axId val="32066944"/>
        <c:scaling>
          <c:orientation val="minMax"/>
          <c:max val="900000"/>
          <c:min val="0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1412736"/>
        <c:crosses val="autoZero"/>
        <c:crossBetween val="between"/>
        <c:majorUnit val="250000"/>
        <c:minorUnit val="50000"/>
      </c:valAx>
      <c:catAx>
        <c:axId val="3141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32066944"/>
        <c:crosses val="autoZero"/>
        <c:auto val="1"/>
        <c:lblAlgn val="ctr"/>
        <c:lblOffset val="100"/>
        <c:noMultiLvlLbl val="0"/>
      </c:catAx>
      <c:serAx>
        <c:axId val="2999513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206694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3649190493985512E-2"/>
                  <c:y val="0.28773092108407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912855.3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15529663370736585"/>
                  <c:y val="0.34142224108754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930981.7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1308288"/>
        <c:axId val="32070400"/>
        <c:axId val="0"/>
      </c:bar3DChart>
      <c:catAx>
        <c:axId val="31308288"/>
        <c:scaling>
          <c:orientation val="minMax"/>
        </c:scaling>
        <c:delete val="1"/>
        <c:axPos val="b"/>
        <c:majorTickMark val="out"/>
        <c:minorTickMark val="none"/>
        <c:tickLblPos val="nextTo"/>
        <c:crossAx val="32070400"/>
        <c:crossesAt val="0"/>
        <c:auto val="1"/>
        <c:lblAlgn val="ctr"/>
        <c:lblOffset val="100"/>
        <c:noMultiLvlLbl val="0"/>
      </c:catAx>
      <c:valAx>
        <c:axId val="32070400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1308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74181656583612"/>
          <c:y val="9.2710681685155422E-2"/>
          <c:w val="0.11135934391128258"/>
          <c:h val="0.20146282780143651"/>
        </c:manualLayout>
      </c:layout>
      <c:overlay val="0"/>
      <c:spPr>
        <a:noFill/>
      </c:spPr>
      <c:txPr>
        <a:bodyPr/>
        <a:lstStyle/>
        <a:p>
          <a:pPr>
            <a:defRPr sz="10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2564290242260663E-2"/>
                  <c:y val="0.42763598657388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9789.7000000000007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2339478620022613E-2"/>
                  <c:y val="0.34417009221197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10121.1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1413248"/>
        <c:axId val="31836416"/>
        <c:axId val="145780736"/>
      </c:bar3DChart>
      <c:catAx>
        <c:axId val="31413248"/>
        <c:scaling>
          <c:orientation val="minMax"/>
        </c:scaling>
        <c:delete val="1"/>
        <c:axPos val="b"/>
        <c:majorTickMark val="out"/>
        <c:minorTickMark val="none"/>
        <c:tickLblPos val="nextTo"/>
        <c:crossAx val="31836416"/>
        <c:crosses val="autoZero"/>
        <c:auto val="1"/>
        <c:lblAlgn val="ctr"/>
        <c:lblOffset val="100"/>
        <c:noMultiLvlLbl val="0"/>
      </c:catAx>
      <c:valAx>
        <c:axId val="31836416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1413248"/>
        <c:crosses val="autoZero"/>
        <c:crossBetween val="between"/>
      </c:valAx>
      <c:serAx>
        <c:axId val="145780736"/>
        <c:scaling>
          <c:orientation val="minMax"/>
        </c:scaling>
        <c:delete val="1"/>
        <c:axPos val="b"/>
        <c:majorTickMark val="out"/>
        <c:minorTickMark val="none"/>
        <c:tickLblPos val="nextTo"/>
        <c:crossAx val="31836416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9970247137621"/>
          <c:y val="5.3964324057890548E-2"/>
          <c:w val="0.56866095696372998"/>
          <c:h val="0.865868556503904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4479133307604E-3"/>
                  <c:y val="1.0989026657693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31020164612435E-4"/>
                  <c:y val="7.8640385397774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4844734947706673E-3"/>
                  <c:y val="1.4114014775609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1091.088</c:v>
                </c:pt>
                <c:pt idx="1">
                  <c:v>1134.4280000000001</c:v>
                </c:pt>
                <c:pt idx="2">
                  <c:v>1075.838</c:v>
                </c:pt>
                <c:pt idx="3">
                  <c:v>1207.8810000000001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064479133307604E-3"/>
                  <c:y val="7.68124455800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668328119055244E-3"/>
                  <c:y val="5.4920418553541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082881018659181E-3"/>
                  <c:y val="5.487098908369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1369.932</c:v>
                </c:pt>
                <c:pt idx="1">
                  <c:v>1258.9880000000001</c:v>
                </c:pt>
                <c:pt idx="2">
                  <c:v>1287.7550000000001</c:v>
                </c:pt>
                <c:pt idx="3">
                  <c:v>1474.2339999999999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8946944"/>
        <c:axId val="175626432"/>
      </c:barChart>
      <c:catAx>
        <c:axId val="268946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175626432"/>
        <c:crosses val="autoZero"/>
        <c:auto val="1"/>
        <c:lblAlgn val="ctr"/>
        <c:lblOffset val="100"/>
        <c:noMultiLvlLbl val="0"/>
      </c:catAx>
      <c:valAx>
        <c:axId val="17562643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26894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479385759306"/>
          <c:y val="3.2588573727164317E-2"/>
          <c:w val="0.31752052181101048"/>
          <c:h val="0.28923274055992182"/>
        </c:manualLayout>
      </c:layout>
      <c:overlay val="0"/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76313511461689"/>
          <c:y val="4.2175265550204566E-2"/>
          <c:w val="0.54222765757508429"/>
          <c:h val="0.796894547948778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8.8184646150427759E-2"/>
                  <c:y val="0.63646309830308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79337.600000000006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10288150853608859"/>
                  <c:y val="0.65946778860319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77786.3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2039936"/>
        <c:axId val="31838720"/>
        <c:axId val="0"/>
      </c:bar3DChart>
      <c:catAx>
        <c:axId val="32039936"/>
        <c:scaling>
          <c:orientation val="minMax"/>
        </c:scaling>
        <c:delete val="1"/>
        <c:axPos val="b"/>
        <c:majorTickMark val="out"/>
        <c:minorTickMark val="none"/>
        <c:tickLblPos val="nextTo"/>
        <c:crossAx val="31838720"/>
        <c:crosses val="autoZero"/>
        <c:auto val="1"/>
        <c:lblAlgn val="ctr"/>
        <c:lblOffset val="100"/>
        <c:noMultiLvlLbl val="0"/>
      </c:catAx>
      <c:valAx>
        <c:axId val="31838720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2039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851925125979134"/>
          <c:y val="6.7779739693800758E-2"/>
          <c:w val="0.52257067658894751"/>
          <c:h val="0.77784864504991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-3.6882249900001378E-2"/>
                  <c:y val="0.69908590323418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19002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9.3652443874337368E-2"/>
                  <c:y val="0.597220134723379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16095.5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13735424"/>
        <c:axId val="193569344"/>
        <c:axId val="0"/>
      </c:bar3DChart>
      <c:catAx>
        <c:axId val="213735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93569344"/>
        <c:crosses val="autoZero"/>
        <c:auto val="1"/>
        <c:lblAlgn val="ctr"/>
        <c:lblOffset val="100"/>
        <c:noMultiLvlLbl val="0"/>
      </c:catAx>
      <c:valAx>
        <c:axId val="193569344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13735424"/>
        <c:crosses val="autoZero"/>
        <c:crossBetween val="between"/>
        <c:majorUnit val="5000"/>
      </c:valAx>
    </c:plotArea>
    <c:legend>
      <c:legendPos val="r"/>
      <c:layout/>
      <c:overlay val="0"/>
      <c:spPr>
        <a:ln>
          <a:noFill/>
        </a:ln>
      </c:spPr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851925125979134"/>
          <c:y val="6.7779739693800758E-2"/>
          <c:w val="0.52257067658894751"/>
          <c:h val="0.77784864504991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5.5129458339801089E-2"/>
                  <c:y val="0.52944512043851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11139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5.3509532468067493E-2"/>
                  <c:y val="0.488764887609403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10290.200000000001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15002624"/>
        <c:axId val="193572224"/>
        <c:axId val="0"/>
      </c:bar3DChart>
      <c:catAx>
        <c:axId val="215002624"/>
        <c:scaling>
          <c:orientation val="minMax"/>
        </c:scaling>
        <c:delete val="1"/>
        <c:axPos val="b"/>
        <c:majorTickMark val="out"/>
        <c:minorTickMark val="none"/>
        <c:tickLblPos val="nextTo"/>
        <c:crossAx val="193572224"/>
        <c:crosses val="autoZero"/>
        <c:auto val="1"/>
        <c:lblAlgn val="ctr"/>
        <c:lblOffset val="100"/>
        <c:noMultiLvlLbl val="0"/>
      </c:catAx>
      <c:valAx>
        <c:axId val="193572224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215002624"/>
        <c:crosses val="autoZero"/>
        <c:crossBetween val="between"/>
        <c:majorUnit val="5000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8253161929376269"/>
          <c:w val="0.79846094541683921"/>
          <c:h val="0.7120798712423764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2358790735455566E-3"/>
                  <c:y val="-1.644475400169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19471060592539E-3"/>
                  <c:y val="-3.946748082121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0289326826933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810071608205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728642172727619E-3"/>
                  <c:y val="-3.042254564307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.0">
                  <c:v>43778.5</c:v>
                </c:pt>
                <c:pt idx="1">
                  <c:v>364.1</c:v>
                </c:pt>
                <c:pt idx="2">
                  <c:v>743.8</c:v>
                </c:pt>
                <c:pt idx="3">
                  <c:v>82897.3</c:v>
                </c:pt>
                <c:pt idx="4">
                  <c:v>14244.1</c:v>
                </c:pt>
                <c:pt idx="5">
                  <c:v>1.1000000000000001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61"/>
          </c:dPt>
          <c:dLbls>
            <c:dLbl>
              <c:idx val="0"/>
              <c:layout>
                <c:manualLayout>
                  <c:x val="-3.5630148562728003E-3"/>
                  <c:y val="8.2220209150550231E-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 и компенсации затрат государства</c:v>
                </c:pt>
                <c:pt idx="3">
                  <c:v>Доходы от продажи материальных и нематериальных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60162.9</c:v>
                </c:pt>
                <c:pt idx="1">
                  <c:v>1870</c:v>
                </c:pt>
                <c:pt idx="2">
                  <c:v>2846.7</c:v>
                </c:pt>
                <c:pt idx="3">
                  <c:v>65193.7</c:v>
                </c:pt>
                <c:pt idx="4">
                  <c:v>12236</c:v>
                </c:pt>
                <c:pt idx="5" formatCode="0.0">
                  <c:v>20297.3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4999040"/>
        <c:axId val="193573952"/>
      </c:barChart>
      <c:valAx>
        <c:axId val="1935739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214999040"/>
        <c:crosses val="autoZero"/>
        <c:crossBetween val="between"/>
      </c:valAx>
      <c:catAx>
        <c:axId val="214999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9357395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9726127512206832"/>
          <c:y val="3.4476388145424898E-2"/>
          <c:w val="9.3831184862736908E-2"/>
          <c:h val="0.17212481441455998"/>
        </c:manualLayout>
      </c:layout>
      <c:overlay val="0"/>
      <c:txPr>
        <a:bodyPr/>
        <a:lstStyle/>
        <a:p>
          <a:pPr>
            <a:defRPr sz="11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037651119572577"/>
          <c:y val="7.6598086323741807E-2"/>
          <c:w val="0.52257067658894751"/>
          <c:h val="0.77784864504991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1078617527345448E-2"/>
                  <c:y val="2.9240153871791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44913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12566028017089004"/>
                  <c:y val="0.10516123208532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60162.9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15095808"/>
        <c:axId val="220873856"/>
        <c:axId val="0"/>
      </c:bar3DChart>
      <c:catAx>
        <c:axId val="215095808"/>
        <c:scaling>
          <c:orientation val="minMax"/>
        </c:scaling>
        <c:delete val="1"/>
        <c:axPos val="b"/>
        <c:majorTickMark val="out"/>
        <c:minorTickMark val="none"/>
        <c:tickLblPos val="nextTo"/>
        <c:crossAx val="220873856"/>
        <c:crosses val="autoZero"/>
        <c:auto val="1"/>
        <c:lblAlgn val="ctr"/>
        <c:lblOffset val="100"/>
        <c:noMultiLvlLbl val="0"/>
      </c:catAx>
      <c:valAx>
        <c:axId val="220873856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15095808"/>
        <c:crosses val="autoZero"/>
        <c:crossBetween val="between"/>
        <c:majorUnit val="10000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1203628794595"/>
          <c:y val="4.1265022840599408E-2"/>
          <c:w val="0.50836518540408115"/>
          <c:h val="0.85047127116594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5.5129018479986476E-2"/>
                  <c:y val="4.765524418855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1295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13554174357185642"/>
                  <c:y val="0.19791183332570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1870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13735936"/>
        <c:axId val="220876160"/>
        <c:axId val="0"/>
      </c:bar3DChart>
      <c:catAx>
        <c:axId val="213735936"/>
        <c:scaling>
          <c:orientation val="minMax"/>
        </c:scaling>
        <c:delete val="1"/>
        <c:axPos val="b"/>
        <c:majorTickMark val="out"/>
        <c:minorTickMark val="none"/>
        <c:tickLblPos val="nextTo"/>
        <c:crossAx val="220876160"/>
        <c:crosses val="autoZero"/>
        <c:auto val="1"/>
        <c:lblAlgn val="ctr"/>
        <c:lblOffset val="100"/>
        <c:noMultiLvlLbl val="0"/>
      </c:catAx>
      <c:valAx>
        <c:axId val="220876160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13735936"/>
        <c:crosses val="autoZero"/>
        <c:crossBetween val="between"/>
        <c:majorUnit val="1000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122612088245148"/>
          <c:y val="3.737132655758555E-2"/>
          <c:w val="0.64877387911754847"/>
          <c:h val="0.77784864504991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8.9113673979244384E-2"/>
                  <c:y val="0.2666331827327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1825.9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7.4543313515844145E-2"/>
                  <c:y val="0.560733892946200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2846.7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20733952"/>
        <c:axId val="220879040"/>
        <c:axId val="0"/>
      </c:bar3DChart>
      <c:catAx>
        <c:axId val="220733952"/>
        <c:scaling>
          <c:orientation val="minMax"/>
        </c:scaling>
        <c:delete val="1"/>
        <c:axPos val="b"/>
        <c:majorTickMark val="out"/>
        <c:minorTickMark val="none"/>
        <c:tickLblPos val="nextTo"/>
        <c:crossAx val="220879040"/>
        <c:crosses val="autoZero"/>
        <c:auto val="1"/>
        <c:lblAlgn val="ctr"/>
        <c:lblOffset val="100"/>
        <c:noMultiLvlLbl val="0"/>
      </c:catAx>
      <c:valAx>
        <c:axId val="220879040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20733952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3.6433337768299372E-2"/>
          <c:y val="0.5569512758880939"/>
          <c:w val="0.29468338538834993"/>
          <c:h val="0.22505524077571629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94537395172628"/>
          <c:y val="5.7754867514720587E-2"/>
          <c:w val="0.73194725213275014"/>
          <c:h val="0.910125437451394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4.7544630120184013E-2"/>
                  <c:y val="3.252242806354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69425.600000000006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3.9583255152000816E-5"/>
                  <c:y val="0.713719742945228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7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65193.7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6379392"/>
        <c:axId val="294569088"/>
        <c:axId val="0"/>
      </c:bar3DChart>
      <c:catAx>
        <c:axId val="256379392"/>
        <c:scaling>
          <c:orientation val="minMax"/>
        </c:scaling>
        <c:delete val="1"/>
        <c:axPos val="b"/>
        <c:majorTickMark val="out"/>
        <c:minorTickMark val="none"/>
        <c:tickLblPos val="nextTo"/>
        <c:crossAx val="294569088"/>
        <c:crosses val="autoZero"/>
        <c:auto val="1"/>
        <c:lblAlgn val="ctr"/>
        <c:lblOffset val="100"/>
        <c:noMultiLvlLbl val="0"/>
      </c:catAx>
      <c:valAx>
        <c:axId val="294569088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56379392"/>
        <c:crosses val="autoZero"/>
        <c:crossBetween val="between"/>
        <c:majorUnit val="25000"/>
      </c:valAx>
    </c:plotArea>
    <c:legend>
      <c:legendPos val="r"/>
      <c:layout>
        <c:manualLayout>
          <c:xMode val="edge"/>
          <c:yMode val="edge"/>
          <c:x val="0.56769660289981316"/>
          <c:y val="2.4950250625747464E-2"/>
          <c:w val="0.29811008069540834"/>
          <c:h val="0.22427532461940863"/>
        </c:manualLayout>
      </c:layout>
      <c:overlay val="0"/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851925125979134"/>
          <c:y val="6.7779739693800758E-2"/>
          <c:w val="0.52257067658894751"/>
          <c:h val="0.77784864504991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10687.9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18768695685865083"/>
                  <c:y val="0.10908952023633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12236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6378368"/>
        <c:axId val="294571392"/>
        <c:axId val="0"/>
      </c:bar3DChart>
      <c:catAx>
        <c:axId val="256378368"/>
        <c:scaling>
          <c:orientation val="minMax"/>
        </c:scaling>
        <c:delete val="1"/>
        <c:axPos val="b"/>
        <c:majorTickMark val="out"/>
        <c:minorTickMark val="none"/>
        <c:tickLblPos val="nextTo"/>
        <c:crossAx val="294571392"/>
        <c:crosses val="autoZero"/>
        <c:auto val="1"/>
        <c:lblAlgn val="ctr"/>
        <c:lblOffset val="100"/>
        <c:noMultiLvlLbl val="0"/>
      </c:catAx>
      <c:valAx>
        <c:axId val="294571392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56378368"/>
        <c:crosses val="autoZero"/>
        <c:crossBetween val="between"/>
        <c:majorUnit val="5000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spPr>
    <a:effectLst>
      <a:softEdge rad="127000"/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851925125979134"/>
          <c:y val="6.7779739693800758E-2"/>
          <c:w val="0.52257067658894751"/>
          <c:h val="0.77784864504991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Lbls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20290.7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18768695685865083"/>
                  <c:y val="0.10908952023633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2018 год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20297.3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15096320"/>
        <c:axId val="294573696"/>
        <c:axId val="0"/>
      </c:bar3DChart>
      <c:catAx>
        <c:axId val="215096320"/>
        <c:scaling>
          <c:orientation val="minMax"/>
        </c:scaling>
        <c:delete val="1"/>
        <c:axPos val="b"/>
        <c:majorTickMark val="out"/>
        <c:minorTickMark val="none"/>
        <c:tickLblPos val="nextTo"/>
        <c:crossAx val="294573696"/>
        <c:crosses val="autoZero"/>
        <c:auto val="1"/>
        <c:lblAlgn val="ctr"/>
        <c:lblOffset val="100"/>
        <c:noMultiLvlLbl val="0"/>
      </c:catAx>
      <c:valAx>
        <c:axId val="294573696"/>
        <c:scaling>
          <c:orientation val="minMax"/>
          <c:min val="0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15096320"/>
        <c:crosses val="autoZero"/>
        <c:crossBetween val="between"/>
        <c:majorUnit val="5000"/>
      </c:valAx>
    </c:plotArea>
    <c:legend>
      <c:legendPos val="r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spPr>
    <a:effectLst>
      <a:softEdge rad="127000"/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39430829264499E-3"/>
                  <c:y val="-1.7685000891212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2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2486.1999999999998</c:v>
                </c:pt>
                <c:pt idx="1">
                  <c:v>2509.3000000000002</c:v>
                </c:pt>
                <c:pt idx="2">
                  <c:v>2553.3589999999999</c:v>
                </c:pt>
                <c:pt idx="3">
                  <c:v>2712.123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5447296"/>
        <c:axId val="175627008"/>
      </c:barChart>
      <c:catAx>
        <c:axId val="275447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75627008"/>
        <c:crosses val="autoZero"/>
        <c:auto val="1"/>
        <c:lblAlgn val="ctr"/>
        <c:lblOffset val="100"/>
        <c:noMultiLvlLbl val="0"/>
      </c:catAx>
      <c:valAx>
        <c:axId val="175627008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7544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0731299212598422E-2"/>
          <c:y val="0.31971039977032945"/>
          <c:w val="0.9105187007874016"/>
          <c:h val="0.527979736357329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бюджета, ВСЕГО</c:v>
                </c:pt>
              </c:strCache>
            </c:strRef>
          </c:tx>
          <c:dLbls>
            <c:dLbl>
              <c:idx val="0"/>
              <c:layout>
                <c:manualLayout>
                  <c:x val="-7.7083333333333337E-2"/>
                  <c:y val="-6.83628794947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4E-2"/>
                  <c:y val="-0.11393813249120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333333333333334E-2"/>
                  <c:y val="-0.12444045633233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2486.1999999999998</c:v>
                </c:pt>
                <c:pt idx="1">
                  <c:v>2509.3000000000002</c:v>
                </c:pt>
                <c:pt idx="2">
                  <c:v>2553.4</c:v>
                </c:pt>
                <c:pt idx="3">
                  <c:v>2712.1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094784"/>
        <c:axId val="193576256"/>
      </c:lineChart>
      <c:catAx>
        <c:axId val="21509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i="0" baseline="0"/>
            </a:pPr>
            <a:endParaRPr lang="ru-RU"/>
          </a:p>
        </c:txPr>
        <c:crossAx val="193576256"/>
        <c:crosses val="autoZero"/>
        <c:auto val="1"/>
        <c:lblAlgn val="ctr"/>
        <c:lblOffset val="100"/>
        <c:noMultiLvlLbl val="0"/>
      </c:catAx>
      <c:valAx>
        <c:axId val="19357625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15094784"/>
        <c:crosses val="autoZero"/>
        <c:crossBetween val="between"/>
      </c:valAx>
      <c:spPr>
        <a:pattFill prst="pct25">
          <a:fgClr>
            <a:schemeClr val="accent1"/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61.341000000000001</c:v>
                </c:pt>
                <c:pt idx="1">
                  <c:v>64.712000000000003</c:v>
                </c:pt>
                <c:pt idx="2">
                  <c:v>67.2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Культура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7.6859999999999999</c:v>
                </c:pt>
                <c:pt idx="1">
                  <c:v>8.3040000000000003</c:v>
                </c:pt>
                <c:pt idx="2">
                  <c:v>8.6999999999999993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ЖКХ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88888888889E-3"/>
                  <c:y val="4.4515544687998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8.8770000000000007</c:v>
                </c:pt>
                <c:pt idx="1">
                  <c:v>6.73</c:v>
                </c:pt>
                <c:pt idx="2">
                  <c:v>6.1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666E-3"/>
                  <c:y val="-0.12019197065759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222222222222224E-3"/>
                  <c:y val="-0.12464387564249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1E-3"/>
                  <c:y val="-0.12464352512639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3.044</c:v>
                </c:pt>
                <c:pt idx="1">
                  <c:v>2.7120000000000002</c:v>
                </c:pt>
                <c:pt idx="2">
                  <c:v>2.8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1111111111111009E-2"/>
                  <c:y val="8.161088915204183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6666666666666E-3"/>
                  <c:y val="-8.9031089375997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9.6289999999999996</c:v>
                </c:pt>
                <c:pt idx="1">
                  <c:v>7.694</c:v>
                </c:pt>
                <c:pt idx="2">
                  <c:v>6.44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9.423</c:v>
                </c:pt>
                <c:pt idx="1">
                  <c:v>9.8469999999999995</c:v>
                </c:pt>
                <c:pt idx="2">
                  <c:v>8.7600000000000016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85792"/>
        <c:axId val="31845184"/>
        <c:axId val="0"/>
      </c:bar3DChart>
      <c:catAx>
        <c:axId val="139857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1845184"/>
        <c:crosses val="autoZero"/>
        <c:auto val="1"/>
        <c:lblAlgn val="ctr"/>
        <c:lblOffset val="100"/>
        <c:noMultiLvlLbl val="0"/>
      </c:catAx>
      <c:valAx>
        <c:axId val="31845184"/>
        <c:scaling>
          <c:orientation val="minMax"/>
        </c:scaling>
        <c:delete val="0"/>
        <c:axPos val="b"/>
        <c:majorGridlines>
          <c:spPr>
            <a:ln>
              <a:solidFill>
                <a:schemeClr val="accent1"/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3985792"/>
        <c:crosses val="autoZero"/>
        <c:crossBetween val="between"/>
      </c:valAx>
      <c:spPr>
        <a:pattFill prst="pct25">
          <a:fgClr>
            <a:schemeClr val="accent1"/>
          </a:fgClr>
          <a:bgClr>
            <a:schemeClr val="bg1"/>
          </a:bgClr>
        </a:pattFill>
      </c:spPr>
    </c:plotArea>
    <c:legend>
      <c:legendPos val="r"/>
      <c:layout>
        <c:manualLayout>
          <c:xMode val="edge"/>
          <c:yMode val="edge"/>
          <c:x val="0.80731321084864405"/>
          <c:y val="0.227347897043607"/>
          <c:w val="0.17902854330708662"/>
          <c:h val="0.46685379552853623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ru-RU" sz="1200" dirty="0" smtClean="0"/>
              <a:t>Оплата труда в общем объеме расходов бюджета (%)</a:t>
            </a:r>
          </a:p>
          <a:p>
            <a:pPr>
              <a:defRPr sz="1200" baseline="0"/>
            </a:pPr>
            <a:endParaRPr lang="ru-RU" sz="12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Оплата труда</c:v>
                </c:pt>
              </c:strCache>
            </c:strRef>
          </c:tx>
          <c:dLbls>
            <c:dLbl>
              <c:idx val="0"/>
              <c:layout>
                <c:manualLayout>
                  <c:x val="-7.7083333333333337E-2"/>
                  <c:y val="-6.83628794947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4E-2"/>
                  <c:y val="-0.11393813249120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6E-3"/>
                  <c:y val="-0.1519175099882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55.6</c:v>
                </c:pt>
                <c:pt idx="1">
                  <c:v>60.4</c:v>
                </c:pt>
                <c:pt idx="2">
                  <c:v>62</c:v>
                </c:pt>
                <c:pt idx="3">
                  <c:v>63.6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886336"/>
        <c:axId val="296840000"/>
      </c:lineChart>
      <c:catAx>
        <c:axId val="295886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i="0" baseline="0"/>
            </a:pPr>
            <a:endParaRPr lang="ru-RU"/>
          </a:p>
        </c:txPr>
        <c:crossAx val="296840000"/>
        <c:crosses val="autoZero"/>
        <c:auto val="1"/>
        <c:lblAlgn val="ctr"/>
        <c:lblOffset val="100"/>
        <c:noMultiLvlLbl val="0"/>
      </c:catAx>
      <c:valAx>
        <c:axId val="29684000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95886336"/>
        <c:crosses val="autoZero"/>
        <c:crossBetween val="between"/>
      </c:valAx>
      <c:spPr>
        <a:pattFill prst="pct25">
          <a:fgClr>
            <a:schemeClr val="accent1"/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ru-RU" sz="1200" dirty="0" smtClean="0"/>
              <a:t>Субсидии бюджетным и автономным</a:t>
            </a:r>
            <a:r>
              <a:rPr lang="ru-RU" sz="1200" baseline="0" dirty="0" smtClean="0"/>
              <a:t> учреждениям в общем объеме расходов бюджета </a:t>
            </a:r>
          </a:p>
          <a:p>
            <a:pPr>
              <a:defRPr sz="1200" baseline="0"/>
            </a:pPr>
            <a:r>
              <a:rPr lang="ru-RU" sz="1200" dirty="0" smtClean="0"/>
              <a:t>(%)</a:t>
            </a:r>
          </a:p>
          <a:p>
            <a:pPr>
              <a:defRPr sz="1200" baseline="0"/>
            </a:pPr>
            <a:endParaRPr lang="ru-RU" sz="1200" dirty="0"/>
          </a:p>
        </c:rich>
      </c:tx>
      <c:layout>
        <c:manualLayout>
          <c:xMode val="edge"/>
          <c:yMode val="edge"/>
          <c:x val="0.18829775898995921"/>
          <c:y val="4.55752529964831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dLbls>
            <c:dLbl>
              <c:idx val="0"/>
              <c:layout>
                <c:manualLayout>
                  <c:x val="-7.7083333333333337E-2"/>
                  <c:y val="-6.83628794947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4E-2"/>
                  <c:y val="-0.11393813249120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6E-3"/>
                  <c:y val="-0.1519175099882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69.8</c:v>
                </c:pt>
                <c:pt idx="1">
                  <c:v>71.099999999999994</c:v>
                </c:pt>
                <c:pt idx="2">
                  <c:v>69.900000000000006</c:v>
                </c:pt>
                <c:pt idx="3">
                  <c:v>75.599999999999994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387392"/>
        <c:axId val="296841728"/>
      </c:lineChart>
      <c:catAx>
        <c:axId val="299387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i="0" baseline="0"/>
            </a:pPr>
            <a:endParaRPr lang="ru-RU"/>
          </a:p>
        </c:txPr>
        <c:crossAx val="296841728"/>
        <c:crosses val="autoZero"/>
        <c:auto val="1"/>
        <c:lblAlgn val="ctr"/>
        <c:lblOffset val="100"/>
        <c:noMultiLvlLbl val="0"/>
      </c:catAx>
      <c:valAx>
        <c:axId val="29684172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99387392"/>
        <c:crosses val="autoZero"/>
        <c:crossBetween val="between"/>
      </c:valAx>
      <c:spPr>
        <a:pattFill prst="pct25">
          <a:fgClr>
            <a:schemeClr val="accent1"/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aseline="0"/>
            </a:pPr>
            <a:r>
              <a:rPr lang="ru-RU" sz="1200" dirty="0" smtClean="0"/>
              <a:t>Расходы на капитальное строительство </a:t>
            </a:r>
          </a:p>
          <a:p>
            <a:pPr>
              <a:defRPr sz="1200" baseline="0"/>
            </a:pPr>
            <a:r>
              <a:rPr lang="ru-RU" sz="1200" dirty="0" smtClean="0"/>
              <a:t>в общем объеме расходов бюджета (%)</a:t>
            </a:r>
          </a:p>
          <a:p>
            <a:pPr>
              <a:defRPr sz="1200" baseline="0"/>
            </a:pPr>
            <a:endParaRPr lang="ru-RU" sz="12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Оплата труда</c:v>
                </c:pt>
              </c:strCache>
            </c:strRef>
          </c:tx>
          <c:dLbls>
            <c:dLbl>
              <c:idx val="0"/>
              <c:layout>
                <c:manualLayout>
                  <c:x val="-7.7083333333333337E-2"/>
                  <c:y val="-6.83628794947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4E-2"/>
                  <c:y val="-0.11393813249120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6E-3"/>
                  <c:y val="-0.1519175099882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_-* #,##0.0\ _₽_-;\-* #,##0.0\ _₽_-;_-* "-"??\ _₽_-;_-@_-</c:formatCode>
                <c:ptCount val="4"/>
                <c:pt idx="0">
                  <c:v>8.3696198662231573</c:v>
                </c:pt>
                <c:pt idx="1">
                  <c:v>1.3936556011636707</c:v>
                </c:pt>
                <c:pt idx="2">
                  <c:v>7.7332221073409144</c:v>
                </c:pt>
                <c:pt idx="3">
                  <c:v>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661504"/>
        <c:axId val="296843456"/>
      </c:lineChart>
      <c:catAx>
        <c:axId val="296661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i="0" baseline="0"/>
            </a:pPr>
            <a:endParaRPr lang="ru-RU"/>
          </a:p>
        </c:txPr>
        <c:crossAx val="296843456"/>
        <c:crosses val="autoZero"/>
        <c:auto val="1"/>
        <c:lblAlgn val="ctr"/>
        <c:lblOffset val="100"/>
        <c:noMultiLvlLbl val="0"/>
      </c:catAx>
      <c:valAx>
        <c:axId val="29684345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96661504"/>
        <c:crosses val="autoZero"/>
        <c:crossBetween val="between"/>
      </c:valAx>
      <c:spPr>
        <a:pattFill prst="pct25">
          <a:fgClr>
            <a:schemeClr val="accent1"/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0288208717549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19.970756999999999</c:v>
                </c:pt>
                <c:pt idx="1">
                  <c:v>197.45699999999999</c:v>
                </c:pt>
                <c:pt idx="2">
                  <c:v>60.487000000000002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2">
                  <c:v>23.655999999999999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740753759600454E-2"/>
                  <c:y val="-0.1057799133429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608597223259344E-2"/>
                  <c:y val="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</c:v>
                </c:pt>
                <c:pt idx="2">
                  <c:v>32.966000000000001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9387904"/>
        <c:axId val="296854080"/>
      </c:barChart>
      <c:catAx>
        <c:axId val="299387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296854080"/>
        <c:crossesAt val="0"/>
        <c:auto val="1"/>
        <c:lblAlgn val="ctr"/>
        <c:lblOffset val="100"/>
        <c:noMultiLvlLbl val="0"/>
      </c:catAx>
      <c:valAx>
        <c:axId val="296854080"/>
        <c:scaling>
          <c:orientation val="minMax"/>
          <c:max val="230"/>
          <c:min val="0"/>
        </c:scaling>
        <c:delete val="0"/>
        <c:axPos val="b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299387904"/>
        <c:crosses val="autoZero"/>
        <c:crossBetween val="between"/>
        <c:majorUnit val="25"/>
      </c:valAx>
      <c:spPr>
        <a:pattFill prst="pct25">
          <a:fgClr>
            <a:schemeClr val="accent1"/>
          </a:fgClr>
          <a:bgClr>
            <a:schemeClr val="bg1"/>
          </a:bgClr>
        </a:pattFill>
      </c:spPr>
    </c:plotArea>
    <c:legend>
      <c:legendPos val="b"/>
      <c:layout/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57513951872911984"/>
          <c:y val="2.6455393845128319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836197773760265E-2"/>
          <c:y val="0.10407072825241639"/>
          <c:w val="0.92859253012291565"/>
          <c:h val="0.80155572991889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5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Оплата труда</c:v>
                </c:pt>
                <c:pt idx="1">
                  <c:v>Коммунальные услуги</c:v>
                </c:pt>
                <c:pt idx="2">
                  <c:v>Основные средства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76.2</c:v>
                </c:pt>
                <c:pt idx="1">
                  <c:v>6.9</c:v>
                </c:pt>
                <c:pt idx="2">
                  <c:v>1.7</c:v>
                </c:pt>
                <c:pt idx="3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485418605097314E-2"/>
          <c:y val="0.83264302147732105"/>
          <c:w val="0.87983598478671665"/>
          <c:h val="0.14287206148863155"/>
        </c:manualLayout>
      </c:layout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800" baseline="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Оплата труда</c:v>
                </c:pt>
                <c:pt idx="1">
                  <c:v>Коммунальные услуги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76.599999999999994</c:v>
                </c:pt>
                <c:pt idx="1">
                  <c:v>8</c:v>
                </c:pt>
                <c:pt idx="2">
                  <c:v>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1808859807634019E-2"/>
          <c:y val="0.83740958211850336"/>
          <c:w val="0.94074166791355429"/>
          <c:h val="0.14287206148863155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60771965514792"/>
          <c:y val="2.0749328505982996E-2"/>
        </c:manualLayout>
      </c:layout>
      <c:overlay val="0"/>
      <c:txPr>
        <a:bodyPr/>
        <a:lstStyle/>
        <a:p>
          <a:pPr>
            <a:defRPr sz="1800" baseline="0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85076582617394E-2"/>
          <c:y val="0.24709386865511676"/>
          <c:w val="0.87832740954558797"/>
          <c:h val="0.592102919937000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Оплата труда</c:v>
                </c:pt>
                <c:pt idx="1">
                  <c:v>Коммунальные услуги</c:v>
                </c:pt>
                <c:pt idx="2">
                  <c:v>Основные средства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80.099999999999994</c:v>
                </c:pt>
                <c:pt idx="1">
                  <c:v>4.8</c:v>
                </c:pt>
                <c:pt idx="2">
                  <c:v>2.5</c:v>
                </c:pt>
                <c:pt idx="3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485418605097314E-2"/>
          <c:y val="0.83264302147732105"/>
          <c:w val="0.87983598478671665"/>
          <c:h val="0.14287206148863155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500" baseline="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6516323011156914E-2"/>
          <c:y val="0.1158501768537346"/>
          <c:w val="0.35968892614459252"/>
          <c:h val="0.884149777008903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4"/>
          <c:dPt>
            <c:idx val="5"/>
            <c:bubble3D val="0"/>
          </c:dPt>
          <c:dLbls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7.32</c:v>
                </c:pt>
                <c:pt idx="1">
                  <c:v>0.44</c:v>
                </c:pt>
                <c:pt idx="2">
                  <c:v>6.44</c:v>
                </c:pt>
                <c:pt idx="3">
                  <c:v>6.1</c:v>
                </c:pt>
                <c:pt idx="4">
                  <c:v>0</c:v>
                </c:pt>
                <c:pt idx="5">
                  <c:v>67.2</c:v>
                </c:pt>
                <c:pt idx="6">
                  <c:v>8.6999999999999993</c:v>
                </c:pt>
                <c:pt idx="7">
                  <c:v>2.8</c:v>
                </c:pt>
                <c:pt idx="8">
                  <c:v>0.1</c:v>
                </c:pt>
                <c:pt idx="9">
                  <c:v>0.6</c:v>
                </c:pt>
                <c:pt idx="10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legend>
      <c:legendPos val="r"/>
      <c:layout>
        <c:manualLayout>
          <c:xMode val="edge"/>
          <c:yMode val="edge"/>
          <c:x val="0.65833696888240967"/>
          <c:y val="4.8293575846070011E-2"/>
          <c:w val="0.3415907717570677"/>
          <c:h val="0.90607822675787331"/>
        </c:manualLayout>
      </c:layout>
      <c:overlay val="0"/>
      <c:txPr>
        <a:bodyPr/>
        <a:lstStyle/>
        <a:p>
          <a:pPr>
            <a:defRPr sz="9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34512101504906E-2"/>
          <c:y val="0.18739237306965892"/>
          <c:w val="0.92230416829613326"/>
          <c:h val="0.757492223086323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800" b="1" i="0" baseline="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-25.2</c:v>
                </c:pt>
                <c:pt idx="1">
                  <c:v>-115.89</c:v>
                </c:pt>
                <c:pt idx="2">
                  <c:v>-189.76599999999999</c:v>
                </c:pt>
                <c:pt idx="3">
                  <c:v>-30.007999999999999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7680640"/>
        <c:axId val="30320320"/>
      </c:barChart>
      <c:catAx>
        <c:axId val="277680640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800" baseline="0"/>
            </a:pPr>
            <a:endParaRPr lang="ru-RU"/>
          </a:p>
        </c:txPr>
        <c:crossAx val="30320320"/>
        <c:crosses val="autoZero"/>
        <c:auto val="1"/>
        <c:lblAlgn val="ctr"/>
        <c:lblOffset val="100"/>
        <c:noMultiLvlLbl val="0"/>
      </c:catAx>
      <c:valAx>
        <c:axId val="30320320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77680640"/>
        <c:crosses val="autoZero"/>
        <c:crossBetween val="between"/>
      </c:valAx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139673540046187"/>
          <c:y val="9.179278434083454E-3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title>
    <c:autoTitleDeleted val="0"/>
    <c:view3D>
      <c:rotX val="75"/>
      <c:rotY val="4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15202488522644E-2"/>
          <c:y val="0.34089538831728722"/>
          <c:w val="0.52150795826668161"/>
          <c:h val="0.659104611682712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Направление расходов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>
                <c:manualLayout>
                  <c:x val="-7.400715848405931E-2"/>
                  <c:y val="8.2742500155809251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4046281305935593E-2"/>
                  <c:y val="1.3353996703069028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7296819824059734"/>
                  <c:y val="-0.12945749930224554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5594408418739459E-2"/>
                  <c:y val="-0.1107864891888889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Дополнитьельное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832103.5</c:v>
                </c:pt>
                <c:pt idx="1">
                  <c:v>630542.1</c:v>
                </c:pt>
                <c:pt idx="2">
                  <c:v>246820.2</c:v>
                </c:pt>
                <c:pt idx="3">
                  <c:v>9525.4</c:v>
                </c:pt>
                <c:pt idx="4">
                  <c:v>104084.7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383924254559669"/>
          <c:y val="0.24566274478987429"/>
          <c:w val="0.29260720276016705"/>
          <c:h val="0.56292038153168167"/>
        </c:manualLayout>
      </c:layout>
      <c:overlay val="0"/>
      <c:txPr>
        <a:bodyPr/>
        <a:lstStyle/>
        <a:p>
          <a:pPr>
            <a:defRPr sz="9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66990391025605"/>
          <c:y val="0.21630275277439304"/>
          <c:w val="0.52967560312980888"/>
          <c:h val="0.36224483267716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Испонение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16027416509812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58988683797038E-2"/>
                  <c:y val="4.79830523517034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1652345.3</c:v>
                </c:pt>
                <c:pt idx="1">
                  <c:v>1823076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25888"/>
        <c:axId val="296860992"/>
      </c:barChart>
      <c:catAx>
        <c:axId val="213925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baseline="0"/>
            </a:pPr>
            <a:endParaRPr lang="ru-RU"/>
          </a:p>
        </c:txPr>
        <c:crossAx val="296860992"/>
        <c:crosses val="autoZero"/>
        <c:auto val="1"/>
        <c:lblAlgn val="ctr"/>
        <c:lblOffset val="100"/>
        <c:noMultiLvlLbl val="0"/>
      </c:catAx>
      <c:valAx>
        <c:axId val="296860992"/>
        <c:scaling>
          <c:orientation val="minMax"/>
          <c:max val="170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13925888"/>
        <c:crosses val="autoZero"/>
        <c:crossBetween val="between"/>
        <c:majorUnit val="50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93882783331629"/>
          <c:y val="2.2589038227878454E-2"/>
          <c:w val="0.82429582866433704"/>
          <c:h val="0.833356680175632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89717278228785E-3"/>
                  <c:y val="0.39515353125769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856732589782415E-2"/>
                  <c:y val="0.29667449846376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480424880327308E-2"/>
                  <c:y val="7.4467080489254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921225535629621E-2"/>
                  <c:y val="7.9323339888660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7176782056110508E-2"/>
                  <c:y val="0.124992618546148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832353.5</c:v>
                </c:pt>
                <c:pt idx="1">
                  <c:v>631028.6</c:v>
                </c:pt>
                <c:pt idx="2">
                  <c:v>246862.7</c:v>
                </c:pt>
                <c:pt idx="3">
                  <c:v>9572.5</c:v>
                </c:pt>
                <c:pt idx="4">
                  <c:v>104769.5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139274380141338E-2"/>
                  <c:y val="-1.0480014862555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816885080401692E-2"/>
                  <c:y val="5.5722546706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471044280104143E-2"/>
                  <c:y val="-3.5614583326904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009380600223167E-3"/>
                  <c:y val="-3.2717989802361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832103.5</c:v>
                </c:pt>
                <c:pt idx="1">
                  <c:v>630542.1</c:v>
                </c:pt>
                <c:pt idx="2">
                  <c:v>246820.2</c:v>
                </c:pt>
                <c:pt idx="3">
                  <c:v>9525.4</c:v>
                </c:pt>
                <c:pt idx="4">
                  <c:v>104084.7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7498624"/>
        <c:axId val="298895616"/>
        <c:axId val="145782656"/>
      </c:bar3DChart>
      <c:catAx>
        <c:axId val="297498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 baseline="0"/>
            </a:pPr>
            <a:endParaRPr lang="ru-RU"/>
          </a:p>
        </c:txPr>
        <c:crossAx val="298895616"/>
        <c:crosses val="autoZero"/>
        <c:auto val="1"/>
        <c:lblAlgn val="ctr"/>
        <c:lblOffset val="100"/>
        <c:noMultiLvlLbl val="0"/>
      </c:catAx>
      <c:valAx>
        <c:axId val="298895616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297498624"/>
        <c:crosses val="autoZero"/>
        <c:crossBetween val="between"/>
        <c:majorUnit val="100000"/>
      </c:valAx>
      <c:serAx>
        <c:axId val="145782656"/>
        <c:scaling>
          <c:orientation val="minMax"/>
        </c:scaling>
        <c:delete val="1"/>
        <c:axPos val="b"/>
        <c:majorTickMark val="out"/>
        <c:minorTickMark val="none"/>
        <c:tickLblPos val="nextTo"/>
        <c:crossAx val="298895616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30479863238611"/>
          <c:y val="8.4872888567045793E-2"/>
          <c:w val="0.66497911508621754"/>
          <c:h val="0.830282521969602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178517.9</c:v>
                </c:pt>
                <c:pt idx="1">
                  <c:v>58317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</c:v>
                </c:pt>
              </c:strCache>
            </c:str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178517.9</c:v>
                </c:pt>
                <c:pt idx="1">
                  <c:v>56155.199999999997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637888"/>
        <c:axId val="298897920"/>
      </c:barChart>
      <c:catAx>
        <c:axId val="2976378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 i="0" baseline="0"/>
            </a:pPr>
            <a:endParaRPr lang="ru-RU"/>
          </a:p>
        </c:txPr>
        <c:crossAx val="298897920"/>
        <c:crosses val="autoZero"/>
        <c:auto val="1"/>
        <c:lblAlgn val="ctr"/>
        <c:lblOffset val="100"/>
        <c:noMultiLvlLbl val="0"/>
      </c:catAx>
      <c:valAx>
        <c:axId val="298897920"/>
        <c:scaling>
          <c:orientation val="minMax"/>
        </c:scaling>
        <c:delete val="0"/>
        <c:axPos val="b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50" baseline="0"/>
            </a:pPr>
            <a:endParaRPr lang="ru-RU"/>
          </a:p>
        </c:txPr>
        <c:crossAx val="297637888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87497198992955572"/>
          <c:y val="7.7090739917786866E-2"/>
          <c:w val="0.1127777233791349"/>
          <c:h val="0.14222100322186421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8461110470625"/>
          <c:y val="0.42416666005364484"/>
          <c:w val="0.52967560312980888"/>
          <c:h val="0.362244832677165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Испонение 2016 года в сравнении с 2015 годом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9786767986125385E-3"/>
                  <c:y val="-8.3449061215421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1916096695277708E-3"/>
                  <c:y val="-4.41944359123496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212034.9</c:v>
                </c:pt>
                <c:pt idx="1">
                  <c:v>234673.1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796096"/>
        <c:axId val="298899072"/>
      </c:barChart>
      <c:catAx>
        <c:axId val="29779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98899072"/>
        <c:crosses val="autoZero"/>
        <c:auto val="1"/>
        <c:lblAlgn val="ctr"/>
        <c:lblOffset val="100"/>
        <c:noMultiLvlLbl val="0"/>
      </c:catAx>
      <c:valAx>
        <c:axId val="298899072"/>
        <c:scaling>
          <c:orientation val="minMax"/>
          <c:max val="23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97796096"/>
        <c:crosses val="autoZero"/>
        <c:crossBetween val="between"/>
        <c:majorUnit val="50000"/>
        <c:min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511652800394931"/>
          <c:y val="8.487271255574777E-2"/>
          <c:w val="0.66497911508621754"/>
          <c:h val="0.830282521969602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образования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5257.3</c:v>
                </c:pt>
                <c:pt idx="1">
                  <c:v>11728.8</c:v>
                </c:pt>
                <c:pt idx="2">
                  <c:v>60334.7</c:v>
                </c:pt>
                <c:pt idx="3">
                  <c:v>864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образования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5155.6000000000004</c:v>
                </c:pt>
                <c:pt idx="1">
                  <c:v>11599.2</c:v>
                </c:pt>
                <c:pt idx="2">
                  <c:v>58897</c:v>
                </c:pt>
                <c:pt idx="3">
                  <c:v>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799168"/>
        <c:axId val="298900224"/>
      </c:barChart>
      <c:catAx>
        <c:axId val="297799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 b="1" baseline="0"/>
            </a:pPr>
            <a:endParaRPr lang="ru-RU"/>
          </a:p>
        </c:txPr>
        <c:crossAx val="298900224"/>
        <c:crosses val="autoZero"/>
        <c:auto val="1"/>
        <c:lblAlgn val="ctr"/>
        <c:lblOffset val="100"/>
        <c:noMultiLvlLbl val="0"/>
      </c:catAx>
      <c:valAx>
        <c:axId val="298900224"/>
        <c:scaling>
          <c:orientation val="minMax"/>
        </c:scaling>
        <c:delete val="0"/>
        <c:axPos val="b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97799168"/>
        <c:crosses val="autoZero"/>
        <c:crossBetween val="between"/>
        <c:majorUnit val="20000"/>
      </c:valAx>
      <c:spPr>
        <a:noFill/>
      </c:spPr>
    </c:plotArea>
    <c:legend>
      <c:legendPos val="r"/>
      <c:layout>
        <c:manualLayout>
          <c:xMode val="edge"/>
          <c:yMode val="edge"/>
          <c:x val="6.1227820258455835E-2"/>
          <c:y val="0"/>
          <c:w val="0.23684204159741426"/>
          <c:h val="8.8071387129825082E-2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8461110470625"/>
          <c:y val="0.17288238797053523"/>
          <c:w val="0.52967560312980888"/>
          <c:h val="0.61352874384156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Испонение 2016 года в сравнении с 2015 годом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078245274334598E-2"/>
                  <c:y val="-4.863561773936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69247.3</c:v>
                </c:pt>
                <c:pt idx="1">
                  <c:v>76515.899999999994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123776"/>
        <c:axId val="220974464"/>
      </c:barChart>
      <c:catAx>
        <c:axId val="298123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baseline="0"/>
            </a:pPr>
            <a:endParaRPr lang="ru-RU"/>
          </a:p>
        </c:txPr>
        <c:crossAx val="220974464"/>
        <c:crosses val="autoZero"/>
        <c:auto val="1"/>
        <c:lblAlgn val="ctr"/>
        <c:lblOffset val="100"/>
        <c:noMultiLvlLbl val="0"/>
      </c:catAx>
      <c:valAx>
        <c:axId val="220974464"/>
        <c:scaling>
          <c:orientation val="minMax"/>
          <c:max val="10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298123776"/>
        <c:crosses val="autoZero"/>
        <c:crossBetween val="between"/>
        <c:majorUnit val="50000"/>
        <c:min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06352251774722"/>
          <c:y val="0.14071601171298428"/>
          <c:w val="0.77488878518956927"/>
          <c:h val="0.64569561715364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39310858402734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979269499156179E-3"/>
                  <c:y val="-3.228004618629008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858023711651087E-2"/>
                  <c:y val="4.0992430651969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21575909555021E-2"/>
                  <c:y val="-4.0995658656587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32690</c:v>
                </c:pt>
                <c:pt idx="1">
                  <c:v>38751.699999999997</c:v>
                </c:pt>
                <c:pt idx="2">
                  <c:v>75141.899999999994</c:v>
                </c:pt>
                <c:pt idx="3">
                  <c:v>25270.1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896709889377371E-2"/>
                  <c:y val="1.2298697596976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27696922564159E-2"/>
                  <c:y val="1.229869759697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076359240507669E-3"/>
                  <c:y val="7.3017464473388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50966559271192E-2"/>
                  <c:y val="7.600982475485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33273.1</c:v>
                </c:pt>
                <c:pt idx="1">
                  <c:v>19237.3</c:v>
                </c:pt>
                <c:pt idx="2">
                  <c:v>83800</c:v>
                </c:pt>
                <c:pt idx="3">
                  <c:v>28042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182144"/>
        <c:axId val="220977920"/>
      </c:barChart>
      <c:catAx>
        <c:axId val="29818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baseline="0"/>
            </a:pPr>
            <a:endParaRPr lang="ru-RU"/>
          </a:p>
        </c:txPr>
        <c:crossAx val="220977920"/>
        <c:crosses val="autoZero"/>
        <c:auto val="1"/>
        <c:lblAlgn val="ctr"/>
        <c:lblOffset val="100"/>
        <c:noMultiLvlLbl val="0"/>
      </c:catAx>
      <c:valAx>
        <c:axId val="220977920"/>
        <c:scaling>
          <c:orientation val="minMax"/>
          <c:max val="11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98182144"/>
        <c:crosses val="autoZero"/>
        <c:crossBetween val="between"/>
        <c:majorUnit val="50000"/>
        <c:minorUnit val="20000"/>
      </c:valAx>
      <c:spPr>
        <a:pattFill prst="pct25">
          <a:fgClr>
            <a:schemeClr val="bg2">
              <a:lumMod val="75000"/>
            </a:schemeClr>
          </a:fgClr>
          <a:bgClr>
            <a:schemeClr val="bg1"/>
          </a:bgClr>
        </a:pattFill>
        <a:effectLst>
          <a:softEdge rad="12700"/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8461110470625"/>
          <c:y val="0.17288238797053523"/>
          <c:w val="0.52967560312980888"/>
          <c:h val="0.61352874384156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Испонение 2016 года в сравнении с 2015 годом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078245274334598E-2"/>
                  <c:y val="-4.863561773936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171853.6</c:v>
                </c:pt>
                <c:pt idx="1">
                  <c:v>164352.79999999999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181120"/>
        <c:axId val="220982080"/>
      </c:barChart>
      <c:catAx>
        <c:axId val="29818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baseline="0"/>
            </a:pPr>
            <a:endParaRPr lang="ru-RU"/>
          </a:p>
        </c:txPr>
        <c:crossAx val="220982080"/>
        <c:crosses val="autoZero"/>
        <c:auto val="1"/>
        <c:lblAlgn val="ctr"/>
        <c:lblOffset val="100"/>
        <c:noMultiLvlLbl val="0"/>
      </c:catAx>
      <c:valAx>
        <c:axId val="220982080"/>
        <c:scaling>
          <c:orientation val="minMax"/>
          <c:max val="24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98181120"/>
        <c:crosses val="autoZero"/>
        <c:crossBetween val="between"/>
        <c:majorUnit val="50000"/>
        <c:min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ru-RU" sz="1100" baseline="0" dirty="0"/>
              <a:t>Благоустройство </a:t>
            </a:r>
            <a:endParaRPr lang="ru-RU" sz="1100" baseline="0" dirty="0" smtClean="0"/>
          </a:p>
          <a:p>
            <a:pPr>
              <a:defRPr sz="1100" baseline="0"/>
            </a:pPr>
            <a:r>
              <a:rPr lang="ru-RU" sz="1100" baseline="0" dirty="0" smtClean="0"/>
              <a:t>  55 579,9 тыс</a:t>
            </a:r>
            <a:r>
              <a:rPr lang="ru-RU" sz="1100" baseline="0" dirty="0"/>
              <a:t>. рублей</a:t>
            </a:r>
          </a:p>
        </c:rich>
      </c:tx>
      <c:layout>
        <c:manualLayout>
          <c:xMode val="edge"/>
          <c:yMode val="edge"/>
          <c:x val="4.721564547319506E-2"/>
          <c:y val="4.0560418141867477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32125008884744"/>
          <c:y val="0.43171850393700789"/>
          <c:w val="0.34500604162224296"/>
          <c:h val="0.5552972179841883"/>
        </c:manualLayout>
      </c:layout>
      <c:overlay val="0"/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26312335958003E-2"/>
          <c:y val="0.42546190562742514"/>
          <c:w val="0.88098818897637798"/>
          <c:h val="0.379060936771481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4"/>
              <c:layout>
                <c:manualLayout>
                  <c:x val="-3.1123992758974494E-2"/>
                  <c:y val="-0.10036272828569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01.01.2015</c:v>
                </c:pt>
                <c:pt idx="1">
                  <c:v>на 01.01.2016</c:v>
                </c:pt>
                <c:pt idx="2">
                  <c:v>на 01.01.2017</c:v>
                </c:pt>
                <c:pt idx="3">
                  <c:v>на 01.01.2018</c:v>
                </c:pt>
                <c:pt idx="4">
                  <c:v>на 01.01.2019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60</c:v>
                </c:pt>
                <c:pt idx="3">
                  <c:v>137</c:v>
                </c:pt>
                <c:pt idx="4">
                  <c:v>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634560"/>
        <c:axId val="30322048"/>
      </c:lineChart>
      <c:catAx>
        <c:axId val="277634560"/>
        <c:scaling>
          <c:orientation val="minMax"/>
        </c:scaling>
        <c:delete val="0"/>
        <c:axPos val="b"/>
        <c:majorTickMark val="out"/>
        <c:minorTickMark val="none"/>
        <c:tickLblPos val="nextTo"/>
        <c:crossAx val="30322048"/>
        <c:crosses val="autoZero"/>
        <c:auto val="1"/>
        <c:lblAlgn val="ctr"/>
        <c:lblOffset val="100"/>
        <c:noMultiLvlLbl val="0"/>
      </c:catAx>
      <c:valAx>
        <c:axId val="3032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aseline="0"/>
            </a:pPr>
            <a:endParaRPr lang="ru-RU"/>
          </a:p>
        </c:txPr>
        <c:crossAx val="27763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blipFill>
          <a:blip xmlns:r="http://schemas.openxmlformats.org/officeDocument/2006/relationships" r:embed="rId1"/>
          <a:tile tx="0" ty="0" sx="100000" sy="100000" flip="none" algn="tl"/>
        </a:blip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98925354809938E-2"/>
          <c:y val="3.1867804162110644E-2"/>
          <c:w val="0.78225359611643897"/>
          <c:h val="0.9128766905934989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2000"/>
                    <a:satMod val="170000"/>
                  </a:schemeClr>
                </a:gs>
                <a:gs pos="15000">
                  <a:schemeClr val="accent5">
                    <a:tint val="92000"/>
                    <a:shade val="99000"/>
                    <a:satMod val="170000"/>
                  </a:schemeClr>
                </a:gs>
                <a:gs pos="62000">
                  <a:schemeClr val="accent5">
                    <a:tint val="96000"/>
                    <a:shade val="80000"/>
                    <a:satMod val="170000"/>
                  </a:schemeClr>
                </a:gs>
                <a:gs pos="97000">
                  <a:schemeClr val="accent5">
                    <a:tint val="98000"/>
                    <a:shade val="63000"/>
                    <a:satMod val="170000"/>
                  </a:schemeClr>
                </a:gs>
                <a:gs pos="100000">
                  <a:schemeClr val="accent5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5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5287731683296987E-2"/>
                  <c:y val="0.19361031035537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264187218369334E-2"/>
                  <c:y val="0.11751155329719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62585136491426E-2"/>
                  <c:y val="0.491167160763813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490868855973518E-3"/>
                  <c:y val="0.18736482439342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 - 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33593.800000000003</c:v>
                </c:pt>
                <c:pt idx="1">
                  <c:v>19791.900000000001</c:v>
                </c:pt>
                <c:pt idx="2">
                  <c:v>84647.1</c:v>
                </c:pt>
                <c:pt idx="3">
                  <c:v>28351.1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жилищно - коммунального хозяйства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33273.1</c:v>
                </c:pt>
                <c:pt idx="1">
                  <c:v>19237.3</c:v>
                </c:pt>
                <c:pt idx="2">
                  <c:v>83800.399999999994</c:v>
                </c:pt>
                <c:pt idx="3">
                  <c:v>28042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99745792"/>
        <c:axId val="220985536"/>
        <c:axId val="299626496"/>
      </c:bar3DChart>
      <c:catAx>
        <c:axId val="299745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 baseline="0"/>
            </a:pPr>
            <a:endParaRPr lang="ru-RU"/>
          </a:p>
        </c:txPr>
        <c:crossAx val="220985536"/>
        <c:crossesAt val="0"/>
        <c:auto val="1"/>
        <c:lblAlgn val="ctr"/>
        <c:lblOffset val="100"/>
        <c:noMultiLvlLbl val="0"/>
      </c:catAx>
      <c:valAx>
        <c:axId val="220985536"/>
        <c:scaling>
          <c:orientation val="minMax"/>
        </c:scaling>
        <c:delete val="0"/>
        <c:axPos val="l"/>
        <c:majorGridlines/>
        <c:min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299745792"/>
        <c:crosses val="autoZero"/>
        <c:crossBetween val="between"/>
        <c:majorUnit val="50000"/>
      </c:valAx>
      <c:serAx>
        <c:axId val="299626496"/>
        <c:scaling>
          <c:orientation val="minMax"/>
        </c:scaling>
        <c:delete val="1"/>
        <c:axPos val="b"/>
        <c:majorTickMark val="out"/>
        <c:minorTickMark val="none"/>
        <c:tickLblPos val="nextTo"/>
        <c:crossAx val="220985536"/>
        <c:crosses val="autoZero"/>
      </c:serAx>
    </c:plotArea>
    <c:legend>
      <c:legendPos val="r"/>
      <c:layout>
        <c:manualLayout>
          <c:xMode val="edge"/>
          <c:yMode val="edge"/>
          <c:x val="0.90514860401574981"/>
          <c:y val="0.24404013589133369"/>
          <c:w val="7.9971813486006627E-2"/>
          <c:h val="0.21517743596401412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47150883461928E-2"/>
          <c:y val="0.11703566950393103"/>
          <c:w val="0.81140871734972386"/>
          <c:h val="0.813349520844950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7949864980988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31832744207559E-2"/>
                  <c:y val="8.9478483473281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81985584936768E-3"/>
                  <c:y val="0.13682487865528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982915730451724E-3"/>
                  <c:y val="9.2242455696219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3990599683935341E-3"/>
                  <c:y val="7.54711001150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Связь и информатика</c:v>
                </c:pt>
                <c:pt idx="4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 formatCode="General">
                  <c:v>7994.2</c:v>
                </c:pt>
                <c:pt idx="1">
                  <c:v>21291</c:v>
                </c:pt>
                <c:pt idx="2">
                  <c:v>115424.6</c:v>
                </c:pt>
                <c:pt idx="3">
                  <c:v>23922</c:v>
                </c:pt>
                <c:pt idx="4">
                  <c:v>25974.2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1702094546428911E-2"/>
                  <c:y val="-1.6771355581130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995299841967673E-2"/>
                  <c:y val="-2.5157033371696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394359810361206E-2"/>
                  <c:y val="-3.3542711162261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9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Связь и информатика</c:v>
                </c:pt>
                <c:pt idx="4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 formatCode="General">
                  <c:v>7760</c:v>
                </c:pt>
                <c:pt idx="1">
                  <c:v>20686.099999999999</c:v>
                </c:pt>
                <c:pt idx="2">
                  <c:v>98822.8</c:v>
                </c:pt>
                <c:pt idx="3">
                  <c:v>23922</c:v>
                </c:pt>
                <c:pt idx="4">
                  <c:v>23434.3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9750400"/>
        <c:axId val="220976768"/>
        <c:axId val="145781376"/>
      </c:bar3DChart>
      <c:catAx>
        <c:axId val="299750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ru-RU"/>
          </a:p>
        </c:txPr>
        <c:crossAx val="220976768"/>
        <c:crosses val="autoZero"/>
        <c:auto val="1"/>
        <c:lblAlgn val="ctr"/>
        <c:lblOffset val="100"/>
        <c:noMultiLvlLbl val="0"/>
      </c:catAx>
      <c:valAx>
        <c:axId val="220976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299750400"/>
        <c:crosses val="autoZero"/>
        <c:crossBetween val="between"/>
      </c:valAx>
      <c:serAx>
        <c:axId val="145781376"/>
        <c:scaling>
          <c:orientation val="minMax"/>
        </c:scaling>
        <c:delete val="1"/>
        <c:axPos val="b"/>
        <c:majorTickMark val="out"/>
        <c:minorTickMark val="none"/>
        <c:tickLblPos val="nextTo"/>
        <c:crossAx val="220976768"/>
        <c:crosses val="autoZero"/>
      </c:serAx>
    </c:plotArea>
    <c:legend>
      <c:legendPos val="r"/>
      <c:layout>
        <c:manualLayout>
          <c:xMode val="edge"/>
          <c:yMode val="edge"/>
          <c:x val="0.90887133641397655"/>
          <c:y val="0.28216155041278002"/>
          <c:w val="6.637159363245354E-2"/>
          <c:h val="0.13503384314292563"/>
        </c:manualLayout>
      </c:layout>
      <c:overlay val="0"/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58461110470625"/>
          <c:y val="0.17288238797053523"/>
          <c:w val="0.52967560312980888"/>
          <c:h val="0.61352874384156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Испонение 2016 года в сравнении с 2015 годом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92000"/>
                    <a:satMod val="170000"/>
                  </a:schemeClr>
                </a:gs>
                <a:gs pos="15000">
                  <a:schemeClr val="accent5">
                    <a:tint val="92000"/>
                    <a:shade val="99000"/>
                    <a:satMod val="170000"/>
                  </a:schemeClr>
                </a:gs>
                <a:gs pos="62000">
                  <a:schemeClr val="accent5">
                    <a:tint val="96000"/>
                    <a:shade val="80000"/>
                    <a:satMod val="170000"/>
                  </a:schemeClr>
                </a:gs>
                <a:gs pos="97000">
                  <a:schemeClr val="accent5">
                    <a:tint val="98000"/>
                    <a:shade val="63000"/>
                    <a:satMod val="170000"/>
                  </a:schemeClr>
                </a:gs>
                <a:gs pos="100000">
                  <a:schemeClr val="accent5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5">
                  <a:shade val="8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0493528724671905E-3"/>
                  <c:y val="-8.2749371545885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linear"/>
            <c:dispRSqr val="0"/>
            <c:dispEq val="0"/>
          </c:trendline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196453.6</c:v>
                </c:pt>
                <c:pt idx="1">
                  <c:v>174625.2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162176"/>
        <c:axId val="300902080"/>
      </c:barChart>
      <c:catAx>
        <c:axId val="298162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baseline="0"/>
            </a:pPr>
            <a:endParaRPr lang="ru-RU"/>
          </a:p>
        </c:txPr>
        <c:crossAx val="300902080"/>
        <c:crosses val="autoZero"/>
        <c:auto val="1"/>
        <c:lblAlgn val="ctr"/>
        <c:lblOffset val="100"/>
        <c:noMultiLvlLbl val="0"/>
      </c:catAx>
      <c:valAx>
        <c:axId val="300902080"/>
        <c:scaling>
          <c:orientation val="minMax"/>
          <c:max val="25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98162176"/>
        <c:crosses val="autoZero"/>
        <c:crossBetween val="between"/>
        <c:majorUnit val="50000"/>
        <c:min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8.3333333333333714E-3"/>
                  <c:y val="0.1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8124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2622.4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2613.4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076096"/>
        <c:axId val="298817152"/>
        <c:axId val="145782016"/>
      </c:bar3DChart>
      <c:catAx>
        <c:axId val="13107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ru-RU"/>
          </a:p>
        </c:txPr>
        <c:crossAx val="298817152"/>
        <c:crossesAt val="0"/>
        <c:auto val="1"/>
        <c:lblAlgn val="ctr"/>
        <c:lblOffset val="100"/>
        <c:noMultiLvlLbl val="0"/>
      </c:catAx>
      <c:valAx>
        <c:axId val="298817152"/>
        <c:scaling>
          <c:orientation val="minMax"/>
          <c:min val="0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31076096"/>
        <c:crosses val="autoZero"/>
        <c:crossBetween val="between"/>
      </c:valAx>
      <c:serAx>
        <c:axId val="145782016"/>
        <c:scaling>
          <c:orientation val="minMax"/>
        </c:scaling>
        <c:delete val="1"/>
        <c:axPos val="b"/>
        <c:majorTickMark val="out"/>
        <c:minorTickMark val="none"/>
        <c:tickLblPos val="nextTo"/>
        <c:crossAx val="298817152"/>
        <c:crossesAt val="0"/>
      </c:serAx>
    </c:plotArea>
    <c:legend>
      <c:legendPos val="r"/>
      <c:layout>
        <c:manualLayout>
          <c:xMode val="edge"/>
          <c:yMode val="edge"/>
          <c:x val="0.81681176581028681"/>
          <c:y val="9.0920453282968536E-2"/>
          <c:w val="0.13081643410779417"/>
          <c:h val="0.15640491891908403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8.3333333333333714E-3"/>
                  <c:y val="0.10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8124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7576.8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49865701196593E-2"/>
                  <c:y val="-1.3735929460053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076608"/>
        <c:axId val="300904384"/>
        <c:axId val="131136640"/>
      </c:bar3DChart>
      <c:catAx>
        <c:axId val="131076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ru-RU"/>
          </a:p>
        </c:txPr>
        <c:crossAx val="300904384"/>
        <c:crossesAt val="0"/>
        <c:auto val="1"/>
        <c:lblAlgn val="ctr"/>
        <c:lblOffset val="100"/>
        <c:noMultiLvlLbl val="0"/>
      </c:catAx>
      <c:valAx>
        <c:axId val="300904384"/>
        <c:scaling>
          <c:orientation val="minMax"/>
          <c:min val="0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31076608"/>
        <c:crosses val="autoZero"/>
        <c:crossBetween val="between"/>
      </c:valAx>
      <c:serAx>
        <c:axId val="131136640"/>
        <c:scaling>
          <c:orientation val="minMax"/>
        </c:scaling>
        <c:delete val="1"/>
        <c:axPos val="b"/>
        <c:majorTickMark val="out"/>
        <c:minorTickMark val="none"/>
        <c:tickLblPos val="nextTo"/>
        <c:crossAx val="300904384"/>
        <c:crossesAt val="0"/>
      </c:serAx>
    </c:plotArea>
    <c:legend>
      <c:legendPos val="r"/>
      <c:layout>
        <c:manualLayout>
          <c:xMode val="edge"/>
          <c:yMode val="edge"/>
          <c:x val="0.84148820065744334"/>
          <c:y val="9.4965024754416164E-2"/>
          <c:w val="0.13081643410779417"/>
          <c:h val="0.15640491891908403"/>
        </c:manualLayout>
      </c:layout>
      <c:overlay val="0"/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683824402652579E-2"/>
                  <c:y val="0.17456298165179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9833677484111E-2"/>
                  <c:y val="0.27596414357232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69119523118121E-2"/>
                  <c:y val="4.4181768477254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Органы юстиции</c:v>
                </c:pt>
                <c:pt idx="1">
                  <c:v>Защита населения и территории от ЧС природного и техногенного характера, гражданская оборона</c:v>
                </c:pt>
                <c:pt idx="2">
                  <c:v>Другие вопросы в области национальной безопасности и правоохраниельной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4537.8999999999996</c:v>
                </c:pt>
                <c:pt idx="1">
                  <c:v>7240.4</c:v>
                </c:pt>
                <c:pt idx="2">
                  <c:v>839.1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683824402652579E-2"/>
                  <c:y val="0.10182840596354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42974535396451E-2"/>
                  <c:y val="8.728149082589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04249336281759E-3"/>
                  <c:y val="3.8791773700399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Органы юстиции</c:v>
                </c:pt>
                <c:pt idx="1">
                  <c:v>Защита населения и территории от ЧС природного и техногенного характера, гражданская оборона</c:v>
                </c:pt>
                <c:pt idx="2">
                  <c:v>Другие вопросы в области национальной безопасности и правоохраниельной деятельности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3982.6</c:v>
                </c:pt>
                <c:pt idx="1">
                  <c:v>7203</c:v>
                </c:pt>
                <c:pt idx="2">
                  <c:v>786.4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126784"/>
        <c:axId val="298815424"/>
        <c:axId val="131007104"/>
      </c:bar3DChart>
      <c:catAx>
        <c:axId val="131126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ru-RU"/>
          </a:p>
        </c:txPr>
        <c:crossAx val="298815424"/>
        <c:crosses val="autoZero"/>
        <c:auto val="1"/>
        <c:lblAlgn val="ctr"/>
        <c:lblOffset val="100"/>
        <c:noMultiLvlLbl val="0"/>
      </c:catAx>
      <c:valAx>
        <c:axId val="298815424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31126784"/>
        <c:crosses val="autoZero"/>
        <c:crossBetween val="between"/>
      </c:valAx>
      <c:serAx>
        <c:axId val="131007104"/>
        <c:scaling>
          <c:orientation val="minMax"/>
        </c:scaling>
        <c:delete val="1"/>
        <c:axPos val="b"/>
        <c:majorTickMark val="out"/>
        <c:minorTickMark val="none"/>
        <c:tickLblPos val="nextTo"/>
        <c:crossAx val="298815424"/>
        <c:crosses val="autoZero"/>
      </c:serAx>
    </c:plotArea>
    <c:legend>
      <c:legendPos val="r"/>
      <c:layout>
        <c:manualLayout>
          <c:xMode val="edge"/>
          <c:yMode val="edge"/>
          <c:x val="0.84265598242619189"/>
          <c:y val="0.3005732477267104"/>
          <c:w val="7.828099520298476E-2"/>
          <c:h val="0.15640491891908403"/>
        </c:manualLayout>
      </c:layout>
      <c:overlay val="0"/>
      <c:txPr>
        <a:bodyPr/>
        <a:lstStyle/>
        <a:p>
          <a:pPr>
            <a:defRPr sz="10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036919792032355E-2"/>
                  <c:y val="0.13128973772153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47918010947342E-2"/>
                  <c:y val="0.18347938480511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7.8124999999999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Телевидение и радиовещание</c:v>
                </c:pt>
                <c:pt idx="1">
                  <c:v>Периодическая печать и издательства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5378.1</c:v>
                </c:pt>
                <c:pt idx="1">
                  <c:v>11143.1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36919792032355E-2"/>
                  <c:y val="9.2675108979907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36919792032266E-2"/>
                  <c:y val="6.5644868860768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Телевидение и радиовещание</c:v>
                </c:pt>
                <c:pt idx="1">
                  <c:v>Периодическая печать и издательства</c:v>
                </c:pt>
              </c:strCache>
            </c:str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5378.1</c:v>
                </c:pt>
                <c:pt idx="1">
                  <c:v>11143.1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478016"/>
        <c:axId val="130920384"/>
        <c:axId val="130946304"/>
      </c:bar3DChart>
      <c:catAx>
        <c:axId val="131478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 i="0" baseline="0"/>
            </a:pPr>
            <a:endParaRPr lang="ru-RU"/>
          </a:p>
        </c:txPr>
        <c:crossAx val="130920384"/>
        <c:crosses val="autoZero"/>
        <c:auto val="1"/>
        <c:lblAlgn val="ctr"/>
        <c:lblOffset val="100"/>
        <c:noMultiLvlLbl val="0"/>
      </c:catAx>
      <c:valAx>
        <c:axId val="130920384"/>
        <c:scaling>
          <c:orientation val="minMax"/>
        </c:scaling>
        <c:delete val="0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900" baseline="0"/>
            </a:pPr>
            <a:endParaRPr lang="ru-RU"/>
          </a:p>
        </c:txPr>
        <c:crossAx val="131478016"/>
        <c:crosses val="autoZero"/>
        <c:crossBetween val="between"/>
      </c:valAx>
      <c:serAx>
        <c:axId val="130946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30920384"/>
        <c:crosses val="autoZero"/>
      </c:serAx>
      <c:spPr>
        <a:noFill/>
      </c:spPr>
    </c:plotArea>
    <c:legend>
      <c:legendPos val="r"/>
      <c:layout>
        <c:manualLayout>
          <c:xMode val="edge"/>
          <c:yMode val="edge"/>
          <c:x val="0.84494650186801112"/>
          <c:y val="0.36201659411580533"/>
          <c:w val="0.13707083893035454"/>
          <c:h val="0.22588357185901903"/>
        </c:manualLayout>
      </c:layout>
      <c:overlay val="0"/>
      <c:txPr>
        <a:bodyPr/>
        <a:lstStyle/>
        <a:p>
          <a:pPr>
            <a:defRPr sz="10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46348553864385"/>
          <c:y val="0.17288238797053523"/>
          <c:w val="0.64137595822686366"/>
          <c:h val="0.61352874384156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Испонение 2017 года в сравнении с 2016 годом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078046883679592E-2"/>
                  <c:y val="-8.1065745525938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8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15263.2</c:v>
                </c:pt>
                <c:pt idx="1">
                  <c:v>16521.2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559424"/>
        <c:axId val="130923840"/>
      </c:barChart>
      <c:catAx>
        <c:axId val="13155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30923840"/>
        <c:crosses val="autoZero"/>
        <c:auto val="1"/>
        <c:lblAlgn val="ctr"/>
        <c:lblOffset val="100"/>
        <c:noMultiLvlLbl val="0"/>
      </c:catAx>
      <c:valAx>
        <c:axId val="130923840"/>
        <c:scaling>
          <c:orientation val="minMax"/>
          <c:max val="2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31559424"/>
        <c:crosses val="autoZero"/>
        <c:crossBetween val="between"/>
        <c:majorUnit val="50000"/>
        <c:minorUnit val="5000"/>
      </c:valAx>
      <c:spPr>
        <a:pattFill prst="wdDn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2165532942005866"/>
          <c:y val="2.9012351037568482E-2"/>
          <c:w val="0.43218477216528089"/>
          <c:h val="0.9273857984334062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5.5922818108583398E-4"/>
                  <c:y val="-1.0956160281588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196867680810067E-2"/>
                  <c:y val="4.0408950790026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151945794825013E-3"/>
                  <c:y val="4.0617291452595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Функционирование высшего должностного лица субъекта Российской Федерации и муниципального образования 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2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3">
                  <c:v>Судебная система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Обеспечение выборов и референдумов</c:v>
                </c:pt>
                <c:pt idx="6">
                  <c:v>Резервные фонды</c:v>
                </c:pt>
                <c:pt idx="7">
                  <c:v>Другие общегосударственный вопросы</c:v>
                </c:pt>
              </c:strCache>
            </c:strRef>
          </c:cat>
          <c:val>
            <c:numRef>
              <c:f>Лист1!$B$2:$B$9</c:f>
              <c:numCache>
                <c:formatCode>_-* #,##0.0_р_._-;\-* #,##0.0_р_._-;_-* "-"??_р_._-;_-@_-</c:formatCode>
                <c:ptCount val="8"/>
                <c:pt idx="0">
                  <c:v>2274.4</c:v>
                </c:pt>
                <c:pt idx="1">
                  <c:v>6937</c:v>
                </c:pt>
                <c:pt idx="2">
                  <c:v>93308.5</c:v>
                </c:pt>
                <c:pt idx="3">
                  <c:v>85.5</c:v>
                </c:pt>
                <c:pt idx="4">
                  <c:v>3065.6</c:v>
                </c:pt>
                <c:pt idx="5">
                  <c:v>1312.5</c:v>
                </c:pt>
                <c:pt idx="6">
                  <c:v>3000</c:v>
                </c:pt>
                <c:pt idx="7">
                  <c:v>124622.98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609543084567384E-2"/>
                  <c:y val="-5.5123466971380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151945794827151E-3"/>
                  <c:y val="-3.1913814585034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Функционирование высшего должностного лица субъекта Российской Федерации и муниципального образования </c:v>
                </c:pt>
                <c:pt idx="1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2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3">
                  <c:v>Судебная система</c:v>
                </c:pt>
                <c:pt idx="4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5">
                  <c:v>Обеспечение выборов и референдумов</c:v>
                </c:pt>
                <c:pt idx="6">
                  <c:v>Резервные фонды</c:v>
                </c:pt>
                <c:pt idx="7">
                  <c:v>Другие общегосударственный вопросы</c:v>
                </c:pt>
              </c:strCache>
            </c:strRef>
          </c:cat>
          <c:val>
            <c:numRef>
              <c:f>Лист1!$C$2:$C$9</c:f>
              <c:numCache>
                <c:formatCode>_-* #,##0.0_р_._-;\-* #,##0.0_р_._-;_-* "-"??_р_._-;_-@_-</c:formatCode>
                <c:ptCount val="8"/>
                <c:pt idx="0">
                  <c:v>1939.3</c:v>
                </c:pt>
                <c:pt idx="1">
                  <c:v>6877.4</c:v>
                </c:pt>
                <c:pt idx="2">
                  <c:v>91568.5</c:v>
                </c:pt>
                <c:pt idx="3">
                  <c:v>42</c:v>
                </c:pt>
                <c:pt idx="4">
                  <c:v>3061.4</c:v>
                </c:pt>
                <c:pt idx="5">
                  <c:v>1312.5</c:v>
                </c:pt>
                <c:pt idx="6">
                  <c:v>0</c:v>
                </c:pt>
                <c:pt idx="7">
                  <c:v>117630.7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4"/>
        <c:gapDepth val="190"/>
        <c:shape val="cylinder"/>
        <c:axId val="131841536"/>
        <c:axId val="132212992"/>
        <c:axId val="0"/>
      </c:bar3DChart>
      <c:catAx>
        <c:axId val="131841536"/>
        <c:scaling>
          <c:orientation val="minMax"/>
        </c:scaling>
        <c:delete val="0"/>
        <c:axPos val="l"/>
        <c:numFmt formatCode="_-* #,##0.0_р_._-;\-* #,##0.0_р_._-;_-* &quot;-&quot;??_р_._-;_-@_-" sourceLinked="1"/>
        <c:majorTickMark val="cross"/>
        <c:minorTickMark val="in"/>
        <c:tickLblPos val="nextTo"/>
        <c:txPr>
          <a:bodyPr rot="0" vert="horz" anchor="t" anchorCtr="0"/>
          <a:lstStyle/>
          <a:p>
            <a:pPr>
              <a:defRPr sz="800" b="1" i="0" baseline="0"/>
            </a:pPr>
            <a:endParaRPr lang="ru-RU"/>
          </a:p>
        </c:txPr>
        <c:crossAx val="132212992"/>
        <c:crosses val="autoZero"/>
        <c:auto val="1"/>
        <c:lblAlgn val="ctr"/>
        <c:lblOffset val="0"/>
        <c:noMultiLvlLbl val="0"/>
      </c:catAx>
      <c:valAx>
        <c:axId val="132212992"/>
        <c:scaling>
          <c:orientation val="minMax"/>
        </c:scaling>
        <c:delete val="1"/>
        <c:axPos val="b"/>
        <c:majorGridlines/>
        <c:numFmt formatCode="_-* #,##0.0_р_._-;\-* #,##0.0_р_._-;_-* &quot;-&quot;??_р_._-;_-@_-" sourceLinked="1"/>
        <c:majorTickMark val="out"/>
        <c:minorTickMark val="none"/>
        <c:tickLblPos val="nextTo"/>
        <c:crossAx val="131841536"/>
        <c:crossesAt val="1"/>
        <c:crossBetween val="between"/>
      </c:valAx>
      <c:spPr>
        <a:pattFill prst="dkHorz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>
          <a:glow rad="101600">
            <a:schemeClr val="accent1">
              <a:satMod val="175000"/>
              <a:alpha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88945787474486293"/>
          <c:y val="0.43803581335307473"/>
          <c:w val="5.4990784427214189E-2"/>
          <c:h val="0.13118740934953918"/>
        </c:manualLayout>
      </c:layout>
      <c:overlay val="0"/>
      <c:txPr>
        <a:bodyPr/>
        <a:lstStyle/>
        <a:p>
          <a:pPr rtl="0">
            <a:defRPr sz="9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055200131233595"/>
          <c:y val="0"/>
        </c:manualLayout>
      </c:layout>
      <c:overlay val="0"/>
      <c:spPr>
        <a:solidFill>
          <a:schemeClr val="tx2">
            <a:lumMod val="20000"/>
            <a:lumOff val="80000"/>
          </a:schemeClr>
        </a:solidFill>
        <a:effectLst>
          <a:softEdge rad="63500"/>
        </a:effectLst>
      </c:spPr>
      <c:txPr>
        <a:bodyPr/>
        <a:lstStyle/>
        <a:p>
          <a:pPr>
            <a:defRPr sz="1500" baseline="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pattFill prst="pct10">
          <a:fgClr>
            <a:schemeClr val="accent1"/>
          </a:fgClr>
          <a:bgClr>
            <a:schemeClr val="bg1"/>
          </a:bgClr>
        </a:pattFill>
      </c:spPr>
    </c:sideWall>
    <c:backWall>
      <c:thickness val="0"/>
      <c:spPr>
        <a:pattFill prst="pct10">
          <a:fgClr>
            <a:schemeClr val="accent1"/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5.6156332020997374E-2"/>
          <c:y val="0.23620887361721712"/>
          <c:w val="0.92092700131233596"/>
          <c:h val="0.683543429036985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одного жителя ЗАТО г. Североморск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749999999999999E-2"/>
                  <c:y val="-3.741166806381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6E-3"/>
                  <c:y val="-5.344524009116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7.482333612763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32E-3"/>
                  <c:y val="-8.016786013675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46.94</c:v>
                </c:pt>
                <c:pt idx="1">
                  <c:v>42.44</c:v>
                </c:pt>
                <c:pt idx="2">
                  <c:v>41.99</c:v>
                </c:pt>
                <c:pt idx="3" formatCode="0.00">
                  <c:v>41.19917387375758</c:v>
                </c:pt>
                <c:pt idx="4" formatCode="0.00">
                  <c:v>43.760865496321152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681664"/>
        <c:axId val="30325504"/>
        <c:axId val="0"/>
      </c:bar3DChart>
      <c:catAx>
        <c:axId val="277681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0325504"/>
        <c:crosses val="autoZero"/>
        <c:auto val="1"/>
        <c:lblAlgn val="ctr"/>
        <c:lblOffset val="100"/>
        <c:noMultiLvlLbl val="0"/>
      </c:catAx>
      <c:valAx>
        <c:axId val="3032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277681664"/>
        <c:crosses val="autoZero"/>
        <c:crossBetween val="between"/>
        <c:minorUnit val="0.2"/>
      </c:valAx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aseline="0"/>
            </a:pPr>
            <a:r>
              <a:rPr lang="ru-RU" sz="1600" dirty="0" smtClean="0"/>
              <a:t>Доходы </a:t>
            </a:r>
            <a:r>
              <a:rPr lang="ru-RU" sz="1600" dirty="0"/>
              <a:t>на одного жителя ЗАТО г. Североморск</a:t>
            </a:r>
          </a:p>
        </c:rich>
      </c:tx>
      <c:layout>
        <c:manualLayout>
          <c:xMode val="edge"/>
          <c:yMode val="edge"/>
          <c:x val="0.14858677992441635"/>
          <c:y val="4.6191957507366904E-2"/>
        </c:manualLayout>
      </c:layout>
      <c:overlay val="0"/>
      <c:spPr>
        <a:solidFill>
          <a:schemeClr val="tx2">
            <a:lumMod val="20000"/>
            <a:lumOff val="80000"/>
          </a:schemeClr>
        </a:solidFill>
        <a:effectLst>
          <a:softEdge rad="63500"/>
        </a:effectLst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pattFill prst="pct10">
          <a:fgClr>
            <a:schemeClr val="accent1"/>
          </a:fgClr>
          <a:bgClr>
            <a:schemeClr val="bg1"/>
          </a:bgClr>
        </a:pattFill>
      </c:spPr>
    </c:sideWall>
    <c:backWall>
      <c:thickness val="0"/>
      <c:spPr>
        <a:pattFill prst="pct10">
          <a:fgClr>
            <a:schemeClr val="accent1"/>
          </a:fgClr>
          <a:bgClr>
            <a:schemeClr val="bg1"/>
          </a:bgClr>
        </a:pattFill>
      </c:spPr>
    </c:backWall>
    <c:plotArea>
      <c:layout>
        <c:manualLayout>
          <c:layoutTarget val="inner"/>
          <c:xMode val="edge"/>
          <c:yMode val="edge"/>
          <c:x val="5.6156332020997374E-2"/>
          <c:y val="0.23620887361721712"/>
          <c:w val="0.92092700131233596"/>
          <c:h val="0.683543429036985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одного жителя ЗАТО г. Североморск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749999999999999E-2"/>
                  <c:y val="-3.741166806381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6E-3"/>
                  <c:y val="-5.344524009116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7.482333612763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32E-3"/>
                  <c:y val="-8.016786013675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45.46</c:v>
                </c:pt>
                <c:pt idx="1">
                  <c:v>42.01</c:v>
                </c:pt>
                <c:pt idx="2">
                  <c:v>40.049999999999997</c:v>
                </c:pt>
                <c:pt idx="3" formatCode="0.00">
                  <c:v>38.137238608493611</c:v>
                </c:pt>
                <c:pt idx="4">
                  <c:v>43.276673228346461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682176"/>
        <c:axId val="30326080"/>
        <c:axId val="0"/>
      </c:bar3DChart>
      <c:catAx>
        <c:axId val="277682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30326080"/>
        <c:crosses val="autoZero"/>
        <c:auto val="1"/>
        <c:lblAlgn val="ctr"/>
        <c:lblOffset val="100"/>
        <c:noMultiLvlLbl val="0"/>
      </c:catAx>
      <c:valAx>
        <c:axId val="3032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277682176"/>
        <c:crosses val="autoZero"/>
        <c:crossBetween val="between"/>
        <c:minorUnit val="0.2"/>
      </c:valAx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 baseline="0"/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бюджета, ВСЕГО</c:v>
                </c:pt>
              </c:strCache>
            </c:strRef>
          </c:tx>
          <c:dLbls>
            <c:dLbl>
              <c:idx val="0"/>
              <c:layout>
                <c:manualLayout>
                  <c:x val="-7.7083333333333337E-2"/>
                  <c:y val="-6.83628794947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66666666666664E-2"/>
                  <c:y val="-0.11393813249120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666E-3"/>
                  <c:y val="-0.1519175099882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2461</c:v>
                </c:pt>
                <c:pt idx="1">
                  <c:v>2393.4</c:v>
                </c:pt>
                <c:pt idx="2">
                  <c:v>2363.6</c:v>
                </c:pt>
                <c:pt idx="3">
                  <c:v>2682.1149999999998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963776"/>
        <c:axId val="30346048"/>
      </c:lineChart>
      <c:catAx>
        <c:axId val="277963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i="0" baseline="0"/>
            </a:pPr>
            <a:endParaRPr lang="ru-RU"/>
          </a:p>
        </c:txPr>
        <c:crossAx val="30346048"/>
        <c:crosses val="autoZero"/>
        <c:auto val="1"/>
        <c:lblAlgn val="ctr"/>
        <c:lblOffset val="100"/>
        <c:noMultiLvlLbl val="0"/>
      </c:catAx>
      <c:valAx>
        <c:axId val="3034604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77963776"/>
        <c:crosses val="autoZero"/>
        <c:crossBetween val="between"/>
      </c:valAx>
      <c:spPr>
        <a:pattFill prst="pct25">
          <a:fgClr>
            <a:schemeClr val="accent1"/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3624387818475527E-2"/>
          <c:y val="3.9368928171913953E-2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514837964468242E-2"/>
          <c:y val="0.23020007985405377"/>
          <c:w val="0.90525503664164364"/>
          <c:h val="0.6152681537244292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доходы, ВСЕГО</c:v>
                </c:pt>
              </c:strCache>
            </c:strRef>
          </c:tx>
          <c:dLbls>
            <c:dLbl>
              <c:idx val="0"/>
              <c:layout>
                <c:manualLayout>
                  <c:x val="-6.8750000000000006E-2"/>
                  <c:y val="0.11393813249120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8750000000000006E-2"/>
                  <c:y val="0.129129883490035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4.557525299648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1091.0999999999999</c:v>
                </c:pt>
                <c:pt idx="1">
                  <c:v>1134.4000000000001</c:v>
                </c:pt>
                <c:pt idx="2">
                  <c:v>1075.8</c:v>
                </c:pt>
                <c:pt idx="3">
                  <c:v>1207.8810000000001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965824"/>
        <c:axId val="30347776"/>
      </c:lineChart>
      <c:catAx>
        <c:axId val="277965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 i="0" baseline="0"/>
            </a:pPr>
            <a:endParaRPr lang="ru-RU"/>
          </a:p>
        </c:txPr>
        <c:crossAx val="30347776"/>
        <c:crosses val="autoZero"/>
        <c:auto val="1"/>
        <c:lblAlgn val="ctr"/>
        <c:lblOffset val="100"/>
        <c:noMultiLvlLbl val="0"/>
      </c:catAx>
      <c:valAx>
        <c:axId val="303477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277965824"/>
        <c:crosses val="autoZero"/>
        <c:crossBetween val="between"/>
      </c:valAx>
      <c:spPr>
        <a:pattFill prst="pct25">
          <a:fgClr>
            <a:schemeClr val="accent1"/>
          </a:fgClr>
          <a:bgClr>
            <a:schemeClr val="bg1"/>
          </a:bgClr>
        </a:patt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0.84763</cdr:x>
      <cdr:y>0.10219</cdr:y>
    </cdr:from>
    <cdr:to>
      <cdr:x>0.9626</cdr:x>
      <cdr:y>0.22431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167173" y="309065"/>
          <a:ext cx="70083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тыс. руб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0.42213</cdr:x>
      <cdr:y>0.50081</cdr:y>
    </cdr:from>
    <cdr:to>
      <cdr:x>0.7086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3489" y="837967"/>
          <a:ext cx="701357" cy="835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0.42213</cdr:x>
      <cdr:y>0.50081</cdr:y>
    </cdr:from>
    <cdr:to>
      <cdr:x>0.7086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3489" y="837967"/>
          <a:ext cx="701357" cy="835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0.84763</cdr:x>
      <cdr:y>0.10219</cdr:y>
    </cdr:from>
    <cdr:to>
      <cdr:x>0.9626</cdr:x>
      <cdr:y>0.22431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5167173" y="309065"/>
          <a:ext cx="70083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тыс. руб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0.71805</cdr:x>
      <cdr:y>0.26616</cdr:y>
    </cdr:from>
    <cdr:to>
      <cdr:x>0.80277</cdr:x>
      <cdr:y>0.40422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4377228" y="445010"/>
          <a:ext cx="5164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+ 318,5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0.73236</cdr:x>
      <cdr:y>0.40422</cdr:y>
    </cdr:from>
    <cdr:to>
      <cdr:x>0.79143</cdr:x>
      <cdr:y>0.55939</cdr:y>
    </cdr:to>
    <cdr:sp macro="" textlink="">
      <cdr:nvSpPr>
        <cdr:cNvPr id="3" name="Стрелка вниз 2"/>
        <cdr:cNvSpPr/>
      </cdr:nvSpPr>
      <cdr:spPr>
        <a:xfrm xmlns:a="http://schemas.openxmlformats.org/drawingml/2006/main" rot="10645821">
          <a:off x="4464496" y="675842"/>
          <a:ext cx="360040" cy="259432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0.53409</cdr:x>
      <cdr:y>0</cdr:y>
    </cdr:from>
    <cdr:to>
      <cdr:x>0.65127</cdr:x>
      <cdr:y>0.12602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3384376" y="-3312973"/>
          <a:ext cx="742511" cy="4467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/>
            <a:t>+ 79 856,7</a:t>
          </a:r>
        </a:p>
        <a:p xmlns:a="http://schemas.openxmlformats.org/drawingml/2006/main">
          <a:r>
            <a:rPr lang="ru-RU" sz="1000" b="1" dirty="0" smtClean="0"/>
            <a:t>    9,2%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0.31896</cdr:x>
      <cdr:y>0.4518</cdr:y>
    </cdr:from>
    <cdr:to>
      <cdr:x>0.43538</cdr:x>
      <cdr:y>0.57782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1929301" y="1601653"/>
          <a:ext cx="704186" cy="4467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/>
            <a:t>+ 40 821,7</a:t>
          </a:r>
        </a:p>
        <a:p xmlns:a="http://schemas.openxmlformats.org/drawingml/2006/main">
          <a:r>
            <a:rPr lang="ru-RU" sz="1000" b="1" dirty="0" smtClean="0"/>
            <a:t>   46,8%</a:t>
          </a:r>
          <a:endParaRPr lang="ru-RU" sz="1000" b="1" dirty="0"/>
        </a:p>
      </cdr:txBody>
    </cdr:sp>
  </cdr:relSizeAnchor>
  <cdr:relSizeAnchor xmlns:cdr="http://schemas.openxmlformats.org/drawingml/2006/chartDrawing">
    <cdr:from>
      <cdr:x>0.57143</cdr:x>
      <cdr:y>0.11398</cdr:y>
    </cdr:from>
    <cdr:to>
      <cdr:x>0.60542</cdr:x>
      <cdr:y>0.22201</cdr:y>
    </cdr:to>
    <cdr:sp macro="" textlink="">
      <cdr:nvSpPr>
        <cdr:cNvPr id="6" name="Стрелка вниз 5"/>
        <cdr:cNvSpPr/>
      </cdr:nvSpPr>
      <cdr:spPr>
        <a:xfrm xmlns:a="http://schemas.openxmlformats.org/drawingml/2006/main" rot="10800000">
          <a:off x="3456383" y="404059"/>
          <a:ext cx="205595" cy="382980"/>
        </a:xfrm>
        <a:prstGeom xmlns:a="http://schemas.openxmlformats.org/drawingml/2006/main" prst="downArrow">
          <a:avLst>
            <a:gd name="adj1" fmla="val 42299"/>
            <a:gd name="adj2" fmla="val 50000"/>
          </a:avLst>
        </a:prstGeom>
        <a:solidFill xmlns:a="http://schemas.openxmlformats.org/drawingml/2006/main">
          <a:schemeClr val="bg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0.0127</cdr:x>
      <cdr:y>0.77361</cdr:y>
    </cdr:from>
    <cdr:to>
      <cdr:x>1</cdr:x>
      <cdr:y>0.98701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827" y="1673599"/>
          <a:ext cx="3483565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800" dirty="0" smtClean="0"/>
            <a:t>     </a:t>
          </a:r>
          <a:r>
            <a:rPr lang="ru-RU" sz="800" b="1" dirty="0" smtClean="0"/>
            <a:t>Значительное увеличение расходов в 2018  году связано с увеличением ассигнований для финансирования расходов по оплате труда и коммунальных услуг</a:t>
          </a:r>
          <a:endParaRPr lang="ru-RU" sz="800" b="1" dirty="0"/>
        </a:p>
      </cdr:txBody>
    </cdr:sp>
  </cdr:relSizeAnchor>
  <cdr:relSizeAnchor xmlns:cdr="http://schemas.openxmlformats.org/drawingml/2006/chartDrawing">
    <cdr:from>
      <cdr:x>0.4898</cdr:x>
      <cdr:y>0.31971</cdr:y>
    </cdr:from>
    <cdr:to>
      <cdr:x>0.62715</cdr:x>
      <cdr:y>0.45285</cdr:y>
    </cdr:to>
    <cdr:sp macro="" textlink="">
      <cdr:nvSpPr>
        <cdr:cNvPr id="4" name="Стрелка вниз 3"/>
        <cdr:cNvSpPr/>
      </cdr:nvSpPr>
      <cdr:spPr>
        <a:xfrm xmlns:a="http://schemas.openxmlformats.org/drawingml/2006/main" rot="10800000">
          <a:off x="1728192" y="691656"/>
          <a:ext cx="484632" cy="288032"/>
        </a:xfrm>
        <a:prstGeom xmlns:a="http://schemas.openxmlformats.org/drawingml/2006/main" prst="downArrow">
          <a:avLst>
            <a:gd name="adj1" fmla="val 50000"/>
            <a:gd name="adj2" fmla="val 47811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170 731+</a:t>
          </a:r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0.42213</cdr:x>
      <cdr:y>0.50081</cdr:y>
    </cdr:from>
    <cdr:to>
      <cdr:x>0.7086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7458" y="1656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0.42213</cdr:x>
      <cdr:y>0.50081</cdr:y>
    </cdr:from>
    <cdr:to>
      <cdr:x>0.7086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3489" y="837967"/>
          <a:ext cx="701357" cy="835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0.42213</cdr:x>
      <cdr:y>0.50081</cdr:y>
    </cdr:from>
    <cdr:to>
      <cdr:x>0.7086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47458" y="1656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0.14286</cdr:x>
      <cdr:y>0.1276</cdr:y>
    </cdr:from>
    <cdr:to>
      <cdr:x>0.91478</cdr:x>
      <cdr:y>0.20941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64096" y="432048"/>
          <a:ext cx="466913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/>
            <a:t>Исполнение 2018 года по разделу  в сравнении с 2017 годом</a:t>
          </a:r>
          <a:endParaRPr lang="ru-RU" sz="12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0.42213</cdr:x>
      <cdr:y>0.50081</cdr:y>
    </cdr:from>
    <cdr:to>
      <cdr:x>0.7086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3489" y="837967"/>
          <a:ext cx="701357" cy="835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1F508-1366-41EA-B7F8-E3F9550350F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E187A-E2CB-45C5-81AE-DB23C25DD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62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129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7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24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73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5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48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8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7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70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187A-E2CB-45C5-81AE-DB23C25DD08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4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31D666-1DD9-4746-A450-C0864E33C657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562CE6E-CCBC-4BCD-A613-7E64D8CA1A0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  <p:sldLayoutId id="2147485475" r:id="rId3"/>
    <p:sldLayoutId id="2147485476" r:id="rId4"/>
    <p:sldLayoutId id="2147485477" r:id="rId5"/>
    <p:sldLayoutId id="2147485478" r:id="rId6"/>
    <p:sldLayoutId id="2147485479" r:id="rId7"/>
    <p:sldLayoutId id="2147485480" r:id="rId8"/>
    <p:sldLayoutId id="2147485481" r:id="rId9"/>
    <p:sldLayoutId id="2147485482" r:id="rId10"/>
    <p:sldLayoutId id="21474854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3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11.jpeg"/><Relationship Id="rId7" Type="http://schemas.openxmlformats.org/officeDocument/2006/relationships/chart" Target="../charts/chart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10" Type="http://schemas.openxmlformats.org/officeDocument/2006/relationships/chart" Target="../charts/chart29.xml"/><Relationship Id="rId4" Type="http://schemas.microsoft.com/office/2007/relationships/hdphoto" Target="../media/hdphoto4.wdp"/><Relationship Id="rId9" Type="http://schemas.openxmlformats.org/officeDocument/2006/relationships/chart" Target="../charts/char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0.xml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8.xml"/><Relationship Id="rId4" Type="http://schemas.microsoft.com/office/2007/relationships/hdphoto" Target="../media/hdphoto14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finupr@citysever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66659/414616.5b4/0_e73e7_d3aa325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06" y="0"/>
            <a:ext cx="9159405" cy="685172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6624736" cy="108012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3000" b="1" dirty="0" smtClean="0"/>
              <a:t>Итоги исполнения бюджета </a:t>
            </a:r>
            <a:br>
              <a:rPr lang="ru-RU" sz="3000" b="1" dirty="0" smtClean="0"/>
            </a:br>
            <a:r>
              <a:rPr lang="ru-RU" sz="3000" b="1" dirty="0" smtClean="0"/>
              <a:t>ЗАТО г. Североморск</a:t>
            </a:r>
            <a:endParaRPr lang="ru-RU" sz="3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32731" y="6419679"/>
            <a:ext cx="2480320" cy="432048"/>
          </a:xfr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2018 год</a:t>
            </a:r>
          </a:p>
          <a:p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.pfst.net/2016.10/520574567567cc20a941cc2314471b46b64c0894463c_b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76265"/>
            <a:ext cx="3960440" cy="646331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57716640"/>
              </p:ext>
            </p:extLst>
          </p:nvPr>
        </p:nvGraphicFramePr>
        <p:xfrm>
          <a:off x="683568" y="1307587"/>
          <a:ext cx="3960440" cy="194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4048" y="1916832"/>
            <a:ext cx="3240360" cy="1015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 рост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поступлений обусловлен ростом поступлений в большей степени  от организаций Министерства обороны, в связи с увеличением фонда оплаты труда, перечислением аванса в декабре 2018 года за январь 2019 года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2920881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117580"/>
              </p:ext>
            </p:extLst>
          </p:nvPr>
        </p:nvGraphicFramePr>
        <p:xfrm>
          <a:off x="107506" y="3789039"/>
          <a:ext cx="8928989" cy="195429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56521"/>
                <a:gridCol w="1070991"/>
                <a:gridCol w="708306"/>
                <a:gridCol w="701549"/>
                <a:gridCol w="722598"/>
                <a:gridCol w="800673"/>
                <a:gridCol w="644523"/>
                <a:gridCol w="687519"/>
                <a:gridCol w="584041"/>
                <a:gridCol w="584041"/>
                <a:gridCol w="668227"/>
              </a:tblGrid>
              <a:tr h="2519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Код БК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2017 год                        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2018 год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исполнение за </a:t>
                      </a:r>
                      <a:r>
                        <a:rPr lang="ru-RU" sz="800" b="1" u="none" strike="noStrike" dirty="0" smtClean="0">
                          <a:effectLst/>
                        </a:rPr>
                        <a:t>2018/ </a:t>
                      </a:r>
                      <a:r>
                        <a:rPr lang="ru-RU" sz="800" b="1" u="none" strike="noStrike" dirty="0">
                          <a:effectLst/>
                        </a:rPr>
                        <a:t>к уточненному плану 2017            (%)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исполнение 2018/2017,         ( %)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исполнение 2018 к уточненному плану 2018               ( %)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545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Первоначаль</a:t>
                      </a:r>
                      <a:endParaRPr lang="ru-RU" sz="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ный</a:t>
                      </a:r>
                      <a:r>
                        <a:rPr lang="ru-RU" sz="800" b="1" u="none" strike="noStrike" dirty="0" smtClean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Уточненный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Первоначальный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Уточненный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3088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</a:rPr>
                        <a:t>    Налоги </a:t>
                      </a:r>
                      <a:r>
                        <a:rPr lang="ru-RU" sz="1000" b="1" u="none" strike="noStrike" dirty="0">
                          <a:effectLst/>
                        </a:rPr>
                        <a:t>на прибыль, доходы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</a:rPr>
                        <a:t>00010100000000000000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864 688,70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831 525,95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818 040,40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873 505,57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912 855,35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930 981,69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98,38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113,81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101,99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0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i="1" u="none" strike="noStrike" dirty="0" smtClean="0">
                          <a:effectLst/>
                        </a:rPr>
                        <a:t>    Налог </a:t>
                      </a:r>
                      <a:r>
                        <a:rPr lang="ru-RU" sz="1000" i="1" u="none" strike="noStrike" dirty="0">
                          <a:effectLst/>
                        </a:rPr>
                        <a:t>на доходы физических лиц 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i="1" u="none" strike="noStrike" dirty="0">
                          <a:effectLst/>
                        </a:rPr>
                        <a:t>00010102000010000110</a:t>
                      </a:r>
                      <a:endParaRPr lang="ru-RU" sz="8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864 688,70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831 525,95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818 040,40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873 505,57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912 855,35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930 981,69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98,38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113,81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i="1" u="none" strike="noStrike" dirty="0">
                          <a:effectLst/>
                        </a:rPr>
                        <a:t>101,99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0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.pfst.net/2016.10/520574567567cc20a941cc2314471b46b64c0894463c_b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5535" y="404664"/>
            <a:ext cx="7128792" cy="646331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Налоги на товары (работы, услуги), реализуемые на территории Российской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едерации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47548714"/>
              </p:ext>
            </p:extLst>
          </p:nvPr>
        </p:nvGraphicFramePr>
        <p:xfrm>
          <a:off x="827584" y="1108978"/>
          <a:ext cx="612068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16416" y="3508377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81363"/>
              </p:ext>
            </p:extLst>
          </p:nvPr>
        </p:nvGraphicFramePr>
        <p:xfrm>
          <a:off x="179512" y="3789040"/>
          <a:ext cx="8784975" cy="248085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829126"/>
                <a:gridCol w="1074998"/>
                <a:gridCol w="653428"/>
                <a:gridCol w="611473"/>
                <a:gridCol w="710942"/>
                <a:gridCol w="808665"/>
                <a:gridCol w="613219"/>
                <a:gridCol w="676430"/>
                <a:gridCol w="574622"/>
                <a:gridCol w="574622"/>
                <a:gridCol w="657450"/>
              </a:tblGrid>
              <a:tr h="2566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Код БК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2017 год                       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2018 год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исполнение за 2018/ к уточненному плану 2017            (%)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исполнение 2018/2017,         ( %)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исполнение 2018 к уточненному плану 2018               ( %)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</a:tr>
              <a:tr h="555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Первоначаль</a:t>
                      </a:r>
                      <a:endParaRPr lang="ru-RU" sz="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ный</a:t>
                      </a:r>
                      <a:r>
                        <a:rPr lang="ru-RU" sz="800" b="1" u="none" strike="noStrike" dirty="0" smtClean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Уточненный план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Первоначальный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Уточненный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</a:tr>
              <a:tr h="7237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 smtClean="0">
                          <a:effectLst/>
                          <a:latin typeface="+mn-lt"/>
                        </a:rPr>
                        <a:t>    Налоги на товары (работы, услуги), реализуемые на территории российской федерации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+mn-lt"/>
                        </a:rPr>
                        <a:t>0001030000000000000</a:t>
                      </a:r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12 868,49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9 365,27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9 305,43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9 789,70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9 789,70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10 121,11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99,36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108,77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103,39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</a:tr>
              <a:tr h="824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i="1" u="none" strike="noStrike" dirty="0" smtClean="0">
                          <a:effectLst/>
                        </a:rPr>
                        <a:t>    Акцизы </a:t>
                      </a:r>
                      <a:r>
                        <a:rPr lang="ru-RU" sz="1000" i="1" u="none" strike="noStrike" dirty="0">
                          <a:effectLst/>
                        </a:rPr>
                        <a:t>по подакцизным товарам (продукции), производимым на территории Российской федерации</a:t>
                      </a:r>
                      <a:endParaRPr lang="ru-RU" sz="10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i="1" u="none" strike="noStrike" dirty="0">
                          <a:effectLst/>
                        </a:rPr>
                        <a:t>00010302000010000110</a:t>
                      </a:r>
                      <a:endParaRPr lang="ru-RU" sz="8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12 868,49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9 365,27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9 305,43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9 789,70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9 789,70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10 121,11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99,36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108,77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103,39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882" marR="3882" marT="3882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3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.pfst.net/2016.10/520574567567cc20a941cc2314471b46b64c0894463c_b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620688"/>
            <a:ext cx="3816424" cy="369332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Налоги на совокупный доход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18083462"/>
              </p:ext>
            </p:extLst>
          </p:nvPr>
        </p:nvGraphicFramePr>
        <p:xfrm>
          <a:off x="722896" y="1004421"/>
          <a:ext cx="4209145" cy="1848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36096" y="1700808"/>
            <a:ext cx="3312367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Уменьшение поступлений в связи с уменьшением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налогооблагаемой базы</a:t>
            </a:r>
          </a:p>
          <a:p>
            <a:pPr marL="171450" indent="-171450">
              <a:buFontTx/>
              <a:buChar char="-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2778174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21764"/>
              </p:ext>
            </p:extLst>
          </p:nvPr>
        </p:nvGraphicFramePr>
        <p:xfrm>
          <a:off x="179510" y="3068960"/>
          <a:ext cx="8856985" cy="311629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28194"/>
                <a:gridCol w="1069298"/>
                <a:gridCol w="709812"/>
                <a:gridCol w="695893"/>
                <a:gridCol w="716771"/>
                <a:gridCol w="716771"/>
                <a:gridCol w="716771"/>
                <a:gridCol w="681975"/>
                <a:gridCol w="579331"/>
                <a:gridCol w="579331"/>
                <a:gridCol w="662838"/>
              </a:tblGrid>
              <a:tr h="3804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Код БК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2017 год                       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2018 год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исполнение за 2018/ к уточненному плану 2017            (%)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исполнение 2018/2017,         ( %)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исполнение 2018 к уточненному плану 2018               ( %)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823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Первоначаль</a:t>
                      </a:r>
                      <a:endParaRPr lang="ru-RU" sz="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ный</a:t>
                      </a:r>
                      <a:r>
                        <a:rPr lang="ru-RU" sz="800" b="1" u="none" strike="noStrike" dirty="0" smtClean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Уточненный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Первоначальный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Уточненный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316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Налоги на совокупный доход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00010500000000000000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67 338,23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73 563,49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72 237,61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73 516,93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79 337,61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77 786,33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98,20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107,68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98,04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3959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00010501000000000110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51 884,51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59 061,88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57 903,35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58 121,42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64 496,22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63 895,76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98,04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110,35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99,07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465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Единый налог на вмененный доход для отдельных видов деятельности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00010502000020000110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13 060,42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11 464,42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11 518,38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12 327,95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11 864,82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11 041,14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100,47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95,86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93,06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535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00010504000020000110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2 393,30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3 037,19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2 815,88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3 067,56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2 976,57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2 849,43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92,71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101,19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95,73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5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s.pfst.net/2016.10/520574567567cc20a941cc2314471b46b64c0894463c_b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2" y="-269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599" y="116632"/>
            <a:ext cx="2783134" cy="369332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Налоги на имущество</a:t>
            </a:r>
            <a:endParaRPr lang="ru-RU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6809553"/>
              </p:ext>
            </p:extLst>
          </p:nvPr>
        </p:nvGraphicFramePr>
        <p:xfrm>
          <a:off x="5148064" y="445314"/>
          <a:ext cx="3480048" cy="117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544" y="484977"/>
            <a:ext cx="5184576" cy="861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-Снижение поступлений в связи с переходом на применение налоговой базы исходя из кадастровой  стоимости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налогообложения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Уменьшение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поступлений по земельному налогу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 организаций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причине сдачи декларации к уменьшению, возврат денежных средств налогоплательщику по заявлению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5132" y="4005064"/>
            <a:ext cx="2889509" cy="369332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Государственная пошлина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394083"/>
            <a:ext cx="3384376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-Снижение показателей связано с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увеличением количества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дел, рассматриваемых в судах общей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юрисдикции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мировыми судьями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3813024"/>
              </p:ext>
            </p:extLst>
          </p:nvPr>
        </p:nvGraphicFramePr>
        <p:xfrm>
          <a:off x="4932040" y="3764885"/>
          <a:ext cx="4052153" cy="160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8424" y="1412776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902710"/>
              </p:ext>
            </p:extLst>
          </p:nvPr>
        </p:nvGraphicFramePr>
        <p:xfrm>
          <a:off x="123566" y="1658997"/>
          <a:ext cx="8856984" cy="209630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640122"/>
                <a:gridCol w="1157369"/>
                <a:gridCol w="709812"/>
                <a:gridCol w="695893"/>
                <a:gridCol w="716771"/>
                <a:gridCol w="716771"/>
                <a:gridCol w="716771"/>
                <a:gridCol w="681975"/>
                <a:gridCol w="579331"/>
                <a:gridCol w="579331"/>
                <a:gridCol w="662838"/>
              </a:tblGrid>
              <a:tr h="2178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Код БК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2017 год                       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2018 год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исполнение за 2018/ к уточненному плану 2017            (%)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исполнение 2018/2017,         ( %)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исполнение 2018 к уточненному плану 2018               ( %)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471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Первоначаль-ный</a:t>
                      </a:r>
                      <a:r>
                        <a:rPr lang="ru-RU" sz="800" b="1" u="none" strike="noStrike" dirty="0" smtClean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Уточненный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Первоначаль-ный</a:t>
                      </a:r>
                      <a:r>
                        <a:rPr lang="ru-RU" sz="800" b="1" u="none" strike="noStrike" dirty="0" smtClean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Уточненный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29115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>
                          <a:effectLst/>
                        </a:rPr>
                        <a:t>Налоги на имущество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effectLst/>
                        </a:rPr>
                        <a:t>00010600000000000000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19 121,15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18 349,97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20 854,14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19 312,36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19 002,02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16 095,48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113,65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>
                          <a:effectLst/>
                        </a:rPr>
                        <a:t>77,18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84,70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46241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i="1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900" b="0" i="1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i="1" u="none" strike="noStrike" dirty="0">
                          <a:effectLst/>
                        </a:rPr>
                        <a:t>00010601000000000110</a:t>
                      </a:r>
                      <a:endParaRPr lang="ru-RU" sz="8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16 534,82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16 534,82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19 133,77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16 700,17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16 700,17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14 519,03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115,72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75,88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86,94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5424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i="1" u="none" strike="noStrike" dirty="0">
                          <a:effectLst/>
                        </a:rPr>
                        <a:t>Земельный налог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i="1" u="none" strike="noStrike" dirty="0">
                          <a:effectLst/>
                        </a:rPr>
                        <a:t>00010606000000000000</a:t>
                      </a:r>
                      <a:endParaRPr lang="ru-RU" sz="8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>
                          <a:effectLst/>
                        </a:rPr>
                        <a:t>2 586,33</a:t>
                      </a:r>
                      <a:endParaRPr lang="ru-RU" sz="900" b="0" i="1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>
                          <a:effectLst/>
                        </a:rPr>
                        <a:t>1 815,15</a:t>
                      </a:r>
                      <a:endParaRPr lang="ru-RU" sz="900" b="0" i="1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>
                          <a:effectLst/>
                        </a:rPr>
                        <a:t>1 720,37</a:t>
                      </a:r>
                      <a:endParaRPr lang="ru-RU" sz="900" b="0" i="1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>
                          <a:effectLst/>
                        </a:rPr>
                        <a:t>2 612,19</a:t>
                      </a:r>
                      <a:endParaRPr lang="ru-RU" sz="900" b="0" i="1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2 301,85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1 576,45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94,78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91,63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i="1" u="none" strike="noStrike" dirty="0">
                          <a:effectLst/>
                        </a:rPr>
                        <a:t>68,49</a:t>
                      </a:r>
                      <a:endParaRPr lang="ru-RU" sz="9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95310"/>
              </p:ext>
            </p:extLst>
          </p:nvPr>
        </p:nvGraphicFramePr>
        <p:xfrm>
          <a:off x="179512" y="5373216"/>
          <a:ext cx="8826387" cy="122413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656184"/>
                <a:gridCol w="1131645"/>
                <a:gridCol w="707360"/>
                <a:gridCol w="693489"/>
                <a:gridCol w="714294"/>
                <a:gridCol w="714294"/>
                <a:gridCol w="714294"/>
                <a:gridCol w="679619"/>
                <a:gridCol w="577330"/>
                <a:gridCol w="577330"/>
                <a:gridCol w="660548"/>
              </a:tblGrid>
              <a:tr h="2178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Код БК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2017 год                        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2018 год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исполнение за 2018/ к уточненному плану 2017            (%)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</a:rPr>
                        <a:t>исполнение 2018/2017,         ( %)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исполнение 2018 к уточненному плану 2018               ( %)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471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Первоначаль</a:t>
                      </a:r>
                      <a:r>
                        <a:rPr lang="ru-RU" sz="800" b="1" u="none" strike="noStrike" dirty="0" smtClean="0">
                          <a:effectLst/>
                        </a:rPr>
                        <a:t>-</a:t>
                      </a:r>
                    </a:p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ный</a:t>
                      </a:r>
                      <a:r>
                        <a:rPr lang="ru-RU" sz="800" b="1" u="none" strike="noStrike" dirty="0" smtClean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Уточненный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 smtClean="0">
                          <a:effectLst/>
                        </a:rPr>
                        <a:t>Первоначаль-ный</a:t>
                      </a:r>
                      <a:r>
                        <a:rPr lang="ru-RU" sz="800" b="1" u="none" strike="noStrike" dirty="0" smtClean="0"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</a:rPr>
                        <a:t>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Уточненный план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2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  <a:tr h="408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</a:rPr>
                        <a:t>Государственная пошлина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</a:rPr>
                        <a:t>00010800000000000000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12 164,83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14 774,01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13 371,56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16 098,76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11 139,03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10 290,23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90,51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76,96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92,38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46" marR="4446" marT="4446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6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.pfst.net/2016.10/520574567567cc20a941cc2314471b46b64c0894463c_b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99131"/>
            <a:ext cx="5472608" cy="369332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НЕНАЛОГОВЫЕ ДОХОДЫ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39548342"/>
              </p:ext>
            </p:extLst>
          </p:nvPr>
        </p:nvGraphicFramePr>
        <p:xfrm>
          <a:off x="179512" y="3861048"/>
          <a:ext cx="87849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545352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929731"/>
              </p:ext>
            </p:extLst>
          </p:nvPr>
        </p:nvGraphicFramePr>
        <p:xfrm>
          <a:off x="107503" y="791573"/>
          <a:ext cx="8928993" cy="301775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672409"/>
                <a:gridCol w="1080120"/>
                <a:gridCol w="648072"/>
                <a:gridCol w="576064"/>
                <a:gridCol w="720080"/>
                <a:gridCol w="576064"/>
                <a:gridCol w="576064"/>
                <a:gridCol w="504056"/>
                <a:gridCol w="576064"/>
              </a:tblGrid>
              <a:tr h="1192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Наименование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Код БК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 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2018 год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effectLst/>
                        </a:rPr>
                        <a:t>исполнение 2018/2017,         ( %)</a:t>
                      </a:r>
                      <a:endParaRPr lang="ru-RU" sz="7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исполнение 2018 к уточненному плану 2018               ( %)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  <a:tr h="173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Уточненный план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</a:rPr>
                        <a:t>Исполнено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Первоначальный план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Уточненный план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Исполнено</a:t>
                      </a:r>
                      <a:endParaRPr lang="ru-RU" sz="7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1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8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</a:t>
                      </a:r>
                      <a:endParaRPr lang="ru-RU" sz="7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  <a:tr h="1001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НЕНАЛОГОВЫЕ ДОХОДЫ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138 003,47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142 028,76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119 042,89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148 438,14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162 606,64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</a:rPr>
                        <a:t>114,49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109,55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  <a:tr h="23388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00011100000000000000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39 293,83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43 778,46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38 127,00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44 913,00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60 162,93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137,43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Arial Cyr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  <a:tr h="48215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 u="none" strike="noStrike" dirty="0">
                          <a:effectLst/>
                        </a:rPr>
                        <a:t> 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8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00011105000000000120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33 197,00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36 542,60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33 418,00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33 598,00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46 493,32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127,23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138,38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  <a:tr h="1813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 u="none" strike="noStrike" dirty="0">
                          <a:effectLst/>
                        </a:rPr>
                        <a:t>Платежи от государственных и муниципальных унитарных предприятий</a:t>
                      </a:r>
                      <a:endParaRPr lang="ru-RU" sz="8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00011107000000000120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388,83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388,83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2 915,00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3 963,49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1 019,34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135,97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  <a:tr h="48215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 u="none" strike="noStrike" dirty="0">
                          <a:effectLst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lang="ru-RU" sz="8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00011109000000000120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5 708,00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6 847,03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4 708,00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8 400,00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9 706,12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141,76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115,55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  <a:tr h="11929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 u="none" strike="noStrike">
                          <a:effectLst/>
                        </a:rPr>
                        <a:t>Платежи при пользовании природными ресурсами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00011200000000000000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451,80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364,07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3 460,80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1 295,00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1 870,03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513,65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144,40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  <a:tr h="15212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 u="none" strike="noStrike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00013000000000000000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450,00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743,77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491,33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1 825,93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2 846,72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382,74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155,91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  <a:tr h="1674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800" b="1" i="1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00011400000000000000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85 116,70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82 897,32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68 739,60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69 425,60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65 193,72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78,64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93,90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 u="none" strike="noStrike" dirty="0">
                          <a:effectLst/>
                        </a:rPr>
                        <a:t>Штрафы, санкции, возмещение ущерба</a:t>
                      </a:r>
                      <a:endParaRPr lang="ru-RU" sz="8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00011600000000000000</a:t>
                      </a:r>
                      <a:endParaRPr lang="ru-RU" sz="8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12 691,14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14 244,08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8 224,16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10 687,94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12 235,98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85,90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114,48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  <a:tr h="11929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i="1" u="none" strike="noStrike" dirty="0">
                          <a:effectLst/>
                        </a:rPr>
                        <a:t>Прочие неналоговые доходы</a:t>
                      </a:r>
                      <a:endParaRPr lang="ru-RU" sz="8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</a:rPr>
                        <a:t>00011700000000000000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1,06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0,00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20 290,67</a:t>
                      </a:r>
                      <a:endParaRPr lang="ru-RU" sz="900" b="1" i="0" u="none" strike="noStrike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20 297,26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100,03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3759" marR="3759" marT="3759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7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s.pfst.net/2016.10/520574567567cc20a941cc2314471b46b64c0894463c_b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65" y="130032"/>
            <a:ext cx="3622739" cy="692497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Доходы от использования имущества,</a:t>
            </a:r>
          </a:p>
          <a:p>
            <a:pPr algn="ctr"/>
            <a:r>
              <a:rPr lang="ru-RU" sz="1300" b="1" dirty="0" smtClean="0"/>
              <a:t> находящегося в государственной и </a:t>
            </a:r>
          </a:p>
          <a:p>
            <a:pPr algn="ctr"/>
            <a:r>
              <a:rPr lang="ru-RU" sz="1300" b="1" dirty="0" smtClean="0"/>
              <a:t>муниципальной собственности</a:t>
            </a:r>
            <a:endParaRPr lang="ru-RU" sz="13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2243265"/>
              </p:ext>
            </p:extLst>
          </p:nvPr>
        </p:nvGraphicFramePr>
        <p:xfrm>
          <a:off x="144976" y="764704"/>
          <a:ext cx="3346903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696" y="2132856"/>
            <a:ext cx="3802224" cy="11079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связи с уплатой отдельными арендаторами авансовых платежей за 2019 год, поступление арендной платы от ОАО "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МЭС“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2018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год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 вновь заключенным договорам аренды муниципального имущества, планируемой к получению в 2019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году; </a:t>
            </a:r>
          </a:p>
          <a:p>
            <a:pPr marL="171450" indent="-171450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Перечисление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бюджет 5% чистой прибыли МУП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Североморскводоканал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исходя из полученного финансового результата по итогам за 2017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год;</a:t>
            </a:r>
          </a:p>
          <a:p>
            <a:pPr marL="171450" indent="-171450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Поступление в бюджет задолженности прошлых лет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230058"/>
            <a:ext cx="2448272" cy="492443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Платежи при пользовании природными ресурсами</a:t>
            </a:r>
            <a:endParaRPr lang="ru-RU" sz="13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17101057"/>
              </p:ext>
            </p:extLst>
          </p:nvPr>
        </p:nvGraphicFramePr>
        <p:xfrm>
          <a:off x="3707904" y="665376"/>
          <a:ext cx="2232248" cy="1467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3927" y="2149102"/>
            <a:ext cx="2160241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Увеличение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поступлений платежей за счет уплаты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авансовых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платежей за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4168" y="130032"/>
            <a:ext cx="2952328" cy="892552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Доходы от оказания платных услуг</a:t>
            </a:r>
          </a:p>
          <a:p>
            <a:pPr algn="ctr"/>
            <a:r>
              <a:rPr lang="ru-RU" sz="1300" b="1" dirty="0" smtClean="0"/>
              <a:t> и компенсации затрат государства</a:t>
            </a:r>
            <a:endParaRPr lang="ru-RU" sz="1300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27009199"/>
              </p:ext>
            </p:extLst>
          </p:nvPr>
        </p:nvGraphicFramePr>
        <p:xfrm>
          <a:off x="6196063" y="722501"/>
          <a:ext cx="2808312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00193" y="2132856"/>
            <a:ext cx="2664296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Возврат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полученного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гранта </a:t>
            </a: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грантополучателем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возврат дебиторской задолженности прошлых лет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22" y="3573016"/>
            <a:ext cx="3445514" cy="492443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Доходы от продажи материальных </a:t>
            </a:r>
          </a:p>
          <a:p>
            <a:pPr algn="ctr"/>
            <a:r>
              <a:rPr lang="ru-RU" sz="1300" b="1" dirty="0" smtClean="0"/>
              <a:t>и нематериальных активов</a:t>
            </a:r>
            <a:endParaRPr lang="ru-RU" sz="1300" b="1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85112152"/>
              </p:ext>
            </p:extLst>
          </p:nvPr>
        </p:nvGraphicFramePr>
        <p:xfrm>
          <a:off x="105700" y="4162774"/>
          <a:ext cx="3672408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5733256"/>
            <a:ext cx="3600400" cy="738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Невыполнение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отдельными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покупателями условий договора купли-продажи, 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Тенденция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к снижению предпринимательской активности при проведении аукционов по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продаже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собственности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7" y="3157586"/>
            <a:ext cx="2160241" cy="492443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Штрафы, санкции, возмещение ущерба</a:t>
            </a:r>
            <a:endParaRPr lang="ru-RU" sz="1300" b="1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33163016"/>
              </p:ext>
            </p:extLst>
          </p:nvPr>
        </p:nvGraphicFramePr>
        <p:xfrm>
          <a:off x="3347864" y="3573016"/>
          <a:ext cx="2952329" cy="1626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211960" y="5157192"/>
            <a:ext cx="2304256" cy="1384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ост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денежных взысканий (штрафов) за счет увеличения поступлений сумм штрафов за нарушение требований законодательства о проектной документации в области строительства по Министерству обороны РФ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71450" indent="-171450">
              <a:buFontTx/>
              <a:buChar char="-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сумм штрафов за ненадлежащее исполнение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контрактов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3422155"/>
            <a:ext cx="2160241" cy="492443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Прочие неналоговые доходы</a:t>
            </a:r>
            <a:endParaRPr lang="ru-RU" sz="1300" b="1" dirty="0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072939878"/>
              </p:ext>
            </p:extLst>
          </p:nvPr>
        </p:nvGraphicFramePr>
        <p:xfrm>
          <a:off x="6205307" y="4223108"/>
          <a:ext cx="2952329" cy="231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914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58738"/>
            <a:ext cx="715131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Расходы бюджета ЗАТО г. Североморск за период 2015 – 2018 годов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833589"/>
              </p:ext>
            </p:extLst>
          </p:nvPr>
        </p:nvGraphicFramePr>
        <p:xfrm>
          <a:off x="971600" y="1100940"/>
          <a:ext cx="7776864" cy="184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трелка вниз 3"/>
          <p:cNvSpPr/>
          <p:nvPr/>
        </p:nvSpPr>
        <p:spPr>
          <a:xfrm rot="10800000">
            <a:off x="5004048" y="2208273"/>
            <a:ext cx="360040" cy="2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0800000">
            <a:off x="3059832" y="2309162"/>
            <a:ext cx="360040" cy="2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19736" y="2003108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+44,1</a:t>
            </a:r>
            <a:endParaRPr lang="ru-RU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2975520" y="2078330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+23,1</a:t>
            </a:r>
            <a:endParaRPr lang="ru-RU" sz="9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12381017"/>
              </p:ext>
            </p:extLst>
          </p:nvPr>
        </p:nvGraphicFramePr>
        <p:xfrm>
          <a:off x="26241" y="3861048"/>
          <a:ext cx="914400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7668344" y="1303277"/>
            <a:ext cx="914378" cy="28802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млн.</a:t>
            </a:r>
            <a:r>
              <a:rPr lang="en-US" sz="1100" dirty="0" smtClean="0"/>
              <a:t> </a:t>
            </a:r>
            <a:r>
              <a:rPr lang="ru-RU" sz="1100" dirty="0" smtClean="0"/>
              <a:t>рублей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57436" y="3212976"/>
            <a:ext cx="8463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     Наибольший удельный вес в расходах бюджета ежегодно составляют расходы разделов «Образование» и  «Культура». </a:t>
            </a:r>
            <a:endParaRPr lang="ru-RU" sz="1300" dirty="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6732240" y="1948841"/>
            <a:ext cx="360040" cy="2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588224" y="1764998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+158,7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730123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f.ppt-online.org/files/slide/i/IdPlcvt5Xxb3WgGaMUENyhYwV6ABQ1F04pj2HJ/slide-1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125"/>
                    </a14:imgEffect>
                    <a14:imgEffect>
                      <a14:saturation sat="6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9486" y="402467"/>
            <a:ext cx="6840760" cy="707886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a typeface="+mj-ea"/>
                <a:cs typeface="+mj-cs"/>
              </a:rPr>
              <a:t>Расходы </a:t>
            </a:r>
            <a:r>
              <a:rPr lang="ru-RU" sz="2000" b="1" dirty="0">
                <a:ea typeface="+mj-ea"/>
                <a:cs typeface="+mj-cs"/>
              </a:rPr>
              <a:t>бюджета ЗАТО г. </a:t>
            </a:r>
            <a:r>
              <a:rPr lang="ru-RU" sz="2000" b="1" dirty="0" smtClean="0">
                <a:ea typeface="+mj-ea"/>
                <a:cs typeface="+mj-cs"/>
              </a:rPr>
              <a:t>Североморск</a:t>
            </a:r>
          </a:p>
          <a:p>
            <a:pPr algn="ctr"/>
            <a:r>
              <a:rPr lang="ru-RU" sz="2000" b="1" dirty="0" smtClean="0">
                <a:ea typeface="+mj-ea"/>
                <a:cs typeface="+mj-cs"/>
              </a:rPr>
              <a:t> </a:t>
            </a:r>
            <a:r>
              <a:rPr lang="ru-RU" sz="2000" b="1" dirty="0">
                <a:ea typeface="+mj-ea"/>
                <a:cs typeface="+mj-cs"/>
              </a:rPr>
              <a:t>за </a:t>
            </a:r>
            <a:r>
              <a:rPr lang="ru-RU" sz="2000" b="1" dirty="0" smtClean="0">
                <a:ea typeface="+mj-ea"/>
                <a:cs typeface="+mj-cs"/>
              </a:rPr>
              <a:t>2018  </a:t>
            </a:r>
            <a:r>
              <a:rPr lang="ru-RU" sz="2000" b="1" dirty="0">
                <a:ea typeface="+mj-ea"/>
                <a:cs typeface="+mj-cs"/>
              </a:rPr>
              <a:t>год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22428" y="1150793"/>
            <a:ext cx="5564472" cy="553998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/>
              <a:t>Динамика расходов бюджета 2018 года по разделам бюджетной</a:t>
            </a:r>
          </a:p>
          <a:p>
            <a:pPr algn="ctr"/>
            <a:r>
              <a:rPr lang="ru-RU" sz="1500" dirty="0" smtClean="0"/>
              <a:t> классификации в сравнении с 2017 годом </a:t>
            </a:r>
            <a:endParaRPr lang="ru-RU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7702824" y="1581680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00083"/>
              </p:ext>
            </p:extLst>
          </p:nvPr>
        </p:nvGraphicFramePr>
        <p:xfrm>
          <a:off x="1835696" y="5589240"/>
          <a:ext cx="4902565" cy="827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1888"/>
                <a:gridCol w="898827"/>
                <a:gridCol w="794786"/>
                <a:gridCol w="720513"/>
                <a:gridCol w="616551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just" fontAlgn="b"/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effectLst/>
                        </a:rPr>
                        <a:t>Утверждено на 2018 год</a:t>
                      </a:r>
                      <a:endParaRPr lang="ru-RU" sz="8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Исполнено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7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исполнения к годовому плану</a:t>
                      </a:r>
                      <a:endParaRPr kumimoji="0" lang="ru-RU" sz="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удельный вес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Программная часть бюджета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 </a:t>
                      </a:r>
                      <a:r>
                        <a:rPr lang="ru-RU" sz="800" u="none" strike="noStrike" dirty="0" smtClean="0">
                          <a:effectLst/>
                        </a:rPr>
                        <a:t>494 332,8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</a:t>
                      </a:r>
                      <a:r>
                        <a:rPr lang="ru-RU" sz="800" u="none" strike="noStrike" dirty="0" smtClean="0">
                          <a:effectLst/>
                        </a:rPr>
                        <a:t>2 455 223,3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98,4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90,5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u="none" strike="noStrike">
                          <a:effectLst/>
                        </a:rPr>
                        <a:t>Непрограммная часть бюджета</a:t>
                      </a:r>
                      <a:endParaRPr lang="ru-RU" sz="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275 437,5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256 900,1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93,3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9,5</a:t>
                      </a:r>
                      <a:endParaRPr lang="ru-RU" sz="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51920" y="5229200"/>
            <a:ext cx="10438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err="1" smtClean="0"/>
              <a:t>справочно</a:t>
            </a:r>
            <a:endParaRPr lang="ru-RU" sz="15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05887"/>
              </p:ext>
            </p:extLst>
          </p:nvPr>
        </p:nvGraphicFramePr>
        <p:xfrm>
          <a:off x="107504" y="1827904"/>
          <a:ext cx="9001000" cy="3065875"/>
        </p:xfrm>
        <a:graphic>
          <a:graphicData uri="http://schemas.openxmlformats.org/drawingml/2006/table">
            <a:tbl>
              <a:tblPr/>
              <a:tblGrid>
                <a:gridCol w="1847714"/>
                <a:gridCol w="384534"/>
                <a:gridCol w="792088"/>
                <a:gridCol w="720080"/>
                <a:gridCol w="720080"/>
                <a:gridCol w="504056"/>
                <a:gridCol w="720080"/>
                <a:gridCol w="648072"/>
                <a:gridCol w="648072"/>
                <a:gridCol w="432048"/>
                <a:gridCol w="576064"/>
                <a:gridCol w="504056"/>
                <a:gridCol w="504056"/>
              </a:tblGrid>
              <a:tr h="1558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Отклонение 2018 к 2017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Утверждено на 2017 год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 исполнения к годовому плану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удельный вес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Утверждено на 2018 год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 исполнения к годовому плану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 smtClean="0">
                          <a:effectLst/>
                          <a:latin typeface="Times New Roman"/>
                        </a:rPr>
                        <a:t>Удель</a:t>
                      </a:r>
                      <a:endParaRPr lang="ru-RU" sz="8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err="1" smtClean="0">
                          <a:effectLst/>
                          <a:latin typeface="Times New Roman"/>
                        </a:rPr>
                        <a:t>ный</a:t>
                      </a:r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вес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 (прирост)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удельный вес (</a:t>
                      </a:r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при</a:t>
                      </a: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рост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2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509" marR="5509" marT="5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233 208,5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221 077,2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94,8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216 406,1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198 473,6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91,7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7,3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-22 603,7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-10,2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-1,3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509" marR="5509" marT="5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10 382,7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10 278,1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99,0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12 617,4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11 972,1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94,9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1 694,0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16,5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5509" marR="5509" marT="5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236 108,1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196 453,6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83,2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194 605,9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174 625,2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89,7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-21 828,3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-11,1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-1,3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5509" marR="5509" marT="5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177 818,8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171 853,6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96,6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166 383,9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164 352,8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6,1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-7 500,9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-4,4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-0,7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5509" marR="5509" marT="5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1 467,5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1 467,5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7 576,8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523,0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-944,5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-64,4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5509" marR="5509" marT="5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1 659 168,3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1 652 345,3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64,7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1 824 586,7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1 823 076,0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67,2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170 730,7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10,3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5509" marR="5509" marT="5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212 038,9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212 034,9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8,3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236 834,9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234 673,1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22 638,2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10,7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5509" marR="5509" marT="5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75 529,0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69 247,3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91,7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78 184,8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76 515,9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7 268,6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5509" marR="5509" marT="5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1 700,0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1 694,2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2 622,4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2 613,4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919,2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54,3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6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5509" marR="5509" marT="5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15 263,2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15 263,2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16 521,2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16 521,2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1 258,0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8,2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5509" marR="5509" marT="5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1 870,2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1 644,9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88,0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13 430,3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8 777,3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65,4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7 132,4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433,6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2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  2 624 555,3   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2 553 359,7   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97,3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2 769 770,3   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 2 712 123,4   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509" marR="5509" marT="5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158 763,7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6,2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509" marR="5509" marT="5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6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261028"/>
            <a:ext cx="8280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     Структура расходов бюджета ЗАТО г. Североморск за период 2015 – 2018 годов</a:t>
            </a:r>
            <a:endParaRPr lang="ru-RU" sz="14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47860017"/>
              </p:ext>
            </p:extLst>
          </p:nvPr>
        </p:nvGraphicFramePr>
        <p:xfrm>
          <a:off x="323528" y="692696"/>
          <a:ext cx="3816424" cy="167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16755365"/>
              </p:ext>
            </p:extLst>
          </p:nvPr>
        </p:nvGraphicFramePr>
        <p:xfrm>
          <a:off x="4355976" y="692696"/>
          <a:ext cx="4680520" cy="167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2353" y="2420888"/>
            <a:ext cx="37444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     </a:t>
            </a:r>
            <a:r>
              <a:rPr lang="ru-RU" sz="1000" dirty="0" smtClean="0"/>
              <a:t>Рост расходов 2018 года на оплату труда в общем объеме расходов увеличен на 142,2 млн. рублей по отношению к предыдущему отчетному периоду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908130" y="2420888"/>
            <a:ext cx="4056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Удельный вес  расходов на предоставление субсидий бюджетным и автономным </a:t>
            </a:r>
            <a:r>
              <a:rPr lang="ru-RU" sz="1000" dirty="0"/>
              <a:t>учреждениям </a:t>
            </a:r>
            <a:r>
              <a:rPr lang="ru-RU" sz="1000" dirty="0" smtClean="0"/>
              <a:t>2018 года в </a:t>
            </a:r>
            <a:r>
              <a:rPr lang="ru-RU" sz="1000" dirty="0"/>
              <a:t>общем объеме расходов бюджета по </a:t>
            </a:r>
            <a:r>
              <a:rPr lang="ru-RU" sz="1000" dirty="0" smtClean="0"/>
              <a:t>отношению к отчетным данным 2017 года увеличился на 5,7%, объем предоставленных субсидий вырос на 264 млн. рублей</a:t>
            </a:r>
            <a:endParaRPr lang="ru-RU" sz="10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96775490"/>
              </p:ext>
            </p:extLst>
          </p:nvPr>
        </p:nvGraphicFramePr>
        <p:xfrm>
          <a:off x="395536" y="3284984"/>
          <a:ext cx="381642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2352" y="5517232"/>
            <a:ext cx="4055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     </a:t>
            </a:r>
            <a:r>
              <a:rPr lang="ru-RU" sz="1000" dirty="0" smtClean="0"/>
              <a:t>Расходы на капитальное строительство объектов социальной инфраструктура в 2018 году составили, 117,1 млн. рублей, что меньше, чем в 2017 году на 80,3 млн. рублей.</a:t>
            </a:r>
            <a:endParaRPr lang="ru-RU" sz="10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28312914"/>
              </p:ext>
            </p:extLst>
          </p:nvPr>
        </p:nvGraphicFramePr>
        <p:xfrm>
          <a:off x="4427983" y="3933056"/>
          <a:ext cx="4392488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431941" y="3429000"/>
            <a:ext cx="43204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    </a:t>
            </a:r>
            <a:r>
              <a:rPr lang="ru-RU" sz="1200" b="1" dirty="0" smtClean="0"/>
              <a:t>Расходы на капитальное строительство в разрезе источников финансирования (млн. рублей)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35994" y="5589240"/>
            <a:ext cx="442849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     </a:t>
            </a:r>
            <a:r>
              <a:rPr lang="ru-RU" sz="1000" dirty="0" smtClean="0"/>
              <a:t>В 2018 году на капитальное строительство направлено </a:t>
            </a:r>
            <a:r>
              <a:rPr lang="ru-RU" sz="1000" dirty="0" smtClean="0"/>
              <a:t>117,1 </a:t>
            </a:r>
            <a:r>
              <a:rPr lang="ru-RU" sz="1000" dirty="0" smtClean="0"/>
              <a:t>млн. </a:t>
            </a:r>
            <a:r>
              <a:rPr lang="ru-RU" sz="1000" dirty="0" smtClean="0"/>
              <a:t>рублей против </a:t>
            </a:r>
            <a:r>
              <a:rPr lang="ru-RU" sz="1000" dirty="0"/>
              <a:t>расходов 2017 года  - 197,5 млн. </a:t>
            </a:r>
            <a:r>
              <a:rPr lang="ru-RU" sz="1000" dirty="0" smtClean="0"/>
              <a:t>рублей. </a:t>
            </a:r>
            <a:r>
              <a:rPr lang="ru-RU" sz="1000" dirty="0" smtClean="0"/>
              <a:t>За </a:t>
            </a:r>
            <a:r>
              <a:rPr lang="ru-RU" sz="1000" dirty="0" smtClean="0"/>
              <a:t>счет собственных средств </a:t>
            </a:r>
            <a:r>
              <a:rPr lang="ru-RU" sz="1000" dirty="0" smtClean="0"/>
              <a:t>расходы  </a:t>
            </a:r>
            <a:r>
              <a:rPr lang="ru-RU" sz="1000" dirty="0" smtClean="0"/>
              <a:t>в </a:t>
            </a:r>
            <a:r>
              <a:rPr lang="ru-RU" sz="1000" dirty="0"/>
              <a:t>2018 году  </a:t>
            </a:r>
            <a:r>
              <a:rPr lang="ru-RU" sz="1000" dirty="0" smtClean="0"/>
              <a:t>сложились в сумме  70,9 млн</a:t>
            </a:r>
            <a:r>
              <a:rPr lang="ru-RU" sz="1000" dirty="0" smtClean="0"/>
              <a:t>. </a:t>
            </a:r>
            <a:r>
              <a:rPr lang="ru-RU" sz="1000" dirty="0" smtClean="0"/>
              <a:t>рублей что </a:t>
            </a:r>
            <a:r>
              <a:rPr lang="ru-RU" sz="1000" dirty="0"/>
              <a:t>составило </a:t>
            </a:r>
            <a:r>
              <a:rPr lang="ru-RU" sz="1000" dirty="0" smtClean="0"/>
              <a:t>51,7% </a:t>
            </a:r>
            <a:r>
              <a:rPr lang="ru-RU" sz="1000" dirty="0"/>
              <a:t>общего объема расходов на строительство. </a:t>
            </a:r>
          </a:p>
          <a:p>
            <a:pPr algn="ctr"/>
            <a:r>
              <a:rPr lang="ru-RU" sz="1000" dirty="0" smtClean="0"/>
              <a:t> </a:t>
            </a:r>
            <a:r>
              <a:rPr lang="ru-RU" sz="1000" dirty="0" smtClean="0"/>
              <a:t>Расходы на капитальное строительство также осуществлялись за счет средств федерального и областного бюджетов.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5934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2809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     Структура расходов бюджета ЗАТО г. Североморск за период 2016 – 2018 годов</a:t>
            </a:r>
            <a:endParaRPr lang="ru-RU" sz="15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4918011"/>
              </p:ext>
            </p:extLst>
          </p:nvPr>
        </p:nvGraphicFramePr>
        <p:xfrm>
          <a:off x="1259632" y="3717032"/>
          <a:ext cx="71287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6448" y="476672"/>
            <a:ext cx="828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     Удельный вес отдельных видов расходов в общем объеме субсидий муниципальным бюджетным и автономным учреждениям (%) </a:t>
            </a:r>
            <a:endParaRPr lang="ru-RU" sz="14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24861537"/>
              </p:ext>
            </p:extLst>
          </p:nvPr>
        </p:nvGraphicFramePr>
        <p:xfrm>
          <a:off x="562408" y="908720"/>
          <a:ext cx="4170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12236637"/>
              </p:ext>
            </p:extLst>
          </p:nvPr>
        </p:nvGraphicFramePr>
        <p:xfrm>
          <a:off x="4386311" y="1012008"/>
          <a:ext cx="4461391" cy="2561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8604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2996" y="466798"/>
            <a:ext cx="755847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/>
              <a:t>Основные параметры исполнения бюджета за 2018 год</a:t>
            </a:r>
            <a:endParaRPr lang="ru-RU" sz="20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67581145"/>
              </p:ext>
            </p:extLst>
          </p:nvPr>
        </p:nvGraphicFramePr>
        <p:xfrm>
          <a:off x="539552" y="3284984"/>
          <a:ext cx="8136904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73417" y="854926"/>
            <a:ext cx="715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тыс. руб.</a:t>
            </a:r>
            <a:endParaRPr lang="ru-RU" sz="1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92998"/>
              </p:ext>
            </p:extLst>
          </p:nvPr>
        </p:nvGraphicFramePr>
        <p:xfrm>
          <a:off x="539552" y="1196752"/>
          <a:ext cx="8229600" cy="1473074"/>
        </p:xfrm>
        <a:graphic>
          <a:graphicData uri="http://schemas.openxmlformats.org/drawingml/2006/table">
            <a:tbl>
              <a:tblPr/>
              <a:tblGrid>
                <a:gridCol w="2376264"/>
                <a:gridCol w="1177123"/>
                <a:gridCol w="932563"/>
                <a:gridCol w="900406"/>
                <a:gridCol w="956681"/>
                <a:gridCol w="889686"/>
                <a:gridCol w="996877"/>
              </a:tblGrid>
              <a:tr h="5472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 первоначально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 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                (гр.3-гр.2)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исполнения к утверждено  первоначально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 исполнения к утвержденным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уточненным назначениям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7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2 546 974,7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2 691 544,4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144 569,7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2 682 115,2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105,3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99,6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2 657 880,1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2 769 770,3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111 890,2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2 712 123,4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102,0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97,9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Дефицит (-) (профицит(+))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- 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110 905,4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-  78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225,8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32 679,6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-  30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008,3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27,1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38,4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94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Объем муниципального долга (верхний предел)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248 000,0   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203 600,0   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44 400,0   </a:t>
                      </a:r>
                    </a:p>
                  </a:txBody>
                  <a:tcPr marL="8047" marR="8047" marT="80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178 000,0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      17,9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                         21,8   </a:t>
                      </a:r>
                    </a:p>
                  </a:txBody>
                  <a:tcPr marL="8047" marR="8047" marT="80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58928" y="4279053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-2,1%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4221088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-0,4%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4990640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-61,6%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8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om-saratov.ru/files/pages/14928/1411020697general_pages_18_September_2014_i14928_s_nachala_goda_doxody_sar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8136904" cy="430887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ea typeface="+mj-ea"/>
                <a:cs typeface="+mj-cs"/>
              </a:rPr>
              <a:t>Расходы </a:t>
            </a:r>
            <a:r>
              <a:rPr lang="ru-RU" sz="2200" b="1" dirty="0">
                <a:ea typeface="+mj-ea"/>
                <a:cs typeface="+mj-cs"/>
              </a:rPr>
              <a:t>бюджета ЗАТО г. Североморск за </a:t>
            </a:r>
            <a:r>
              <a:rPr lang="ru-RU" sz="2200" b="1" dirty="0" smtClean="0">
                <a:ea typeface="+mj-ea"/>
                <a:cs typeface="+mj-cs"/>
              </a:rPr>
              <a:t>2018 </a:t>
            </a:r>
            <a:r>
              <a:rPr lang="ru-RU" sz="2200" b="1" dirty="0">
                <a:ea typeface="+mj-ea"/>
                <a:cs typeface="+mj-cs"/>
              </a:rPr>
              <a:t>год</a:t>
            </a:r>
            <a:endParaRPr lang="ru-RU" sz="22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36306855"/>
              </p:ext>
            </p:extLst>
          </p:nvPr>
        </p:nvGraphicFramePr>
        <p:xfrm>
          <a:off x="107504" y="3645024"/>
          <a:ext cx="885698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568424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90107"/>
              </p:ext>
            </p:extLst>
          </p:nvPr>
        </p:nvGraphicFramePr>
        <p:xfrm>
          <a:off x="467543" y="822444"/>
          <a:ext cx="8208912" cy="2687367"/>
        </p:xfrm>
        <a:graphic>
          <a:graphicData uri="http://schemas.openxmlformats.org/drawingml/2006/table">
            <a:tbl>
              <a:tblPr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12369"/>
                <a:gridCol w="874859"/>
                <a:gridCol w="965175"/>
                <a:gridCol w="1047946"/>
                <a:gridCol w="1047946"/>
                <a:gridCol w="960617"/>
              </a:tblGrid>
              <a:tr h="446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Утверждено на 2018 год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% исполнения к годовому плану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удельный вес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88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8942" marR="8942" marT="8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216 406,1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198 473,6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91,7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7,3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34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942" marR="8942" marT="8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12 617,4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11 972,1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94,9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6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8942" marR="8942" marT="8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194 605,9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174 625,2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89,7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6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8942" marR="8942" marT="8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166 383,9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164 352,8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98,8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6,1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6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8942" marR="8942" marT="8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7 576,8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523,0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6,9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6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8942" marR="8942" marT="8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1 824 586,7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1 823 076,0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67,2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6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Культура и кинематография</a:t>
                      </a:r>
                    </a:p>
                  </a:txBody>
                  <a:tcPr marL="8942" marR="8942" marT="8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236 834,9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234 673,1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99,1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6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8942" marR="8942" marT="8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78 184,8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76 515,9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6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8942" marR="8942" marT="8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2 622,4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2 613,4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967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8942" marR="8942" marT="8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16 521,2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16 521,2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23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8942" marR="8942" marT="894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13 430,3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8 777,3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65,4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8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8942" marR="8942" marT="89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  2 769 770,2   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 2 712 123,4   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97,9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8942" marR="8942" marT="89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14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www.mgpu.ru/uploads/full_size_83e51902671c482c142f910aa4bc2914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otvetin.ru/uploads/posts/2010-09/1283802459_den_studenta.jpg"/>
          <p:cNvSpPr>
            <a:spLocks noChangeAspect="1" noChangeArrowheads="1"/>
          </p:cNvSpPr>
          <p:nvPr/>
        </p:nvSpPr>
        <p:spPr bwMode="auto">
          <a:xfrm>
            <a:off x="155575" y="-2544763"/>
            <a:ext cx="4333875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AutoShape 4" descr="http://otvetin.ru/uploads/posts/2010-09/1283802459_den_studenta.jpg"/>
          <p:cNvSpPr>
            <a:spLocks noChangeAspect="1" noChangeArrowheads="1"/>
          </p:cNvSpPr>
          <p:nvPr/>
        </p:nvSpPr>
        <p:spPr bwMode="auto">
          <a:xfrm>
            <a:off x="307975" y="1412776"/>
            <a:ext cx="4333875" cy="15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3933" y="729182"/>
            <a:ext cx="7378603" cy="734355"/>
          </a:xfrm>
          <a:prstGeom prst="rect">
            <a:avLst/>
          </a:prstGeom>
          <a:solidFill>
            <a:schemeClr val="bg2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Расходы бюджета ЗАТО г. Североморск в 2018 году составили</a:t>
            </a:r>
          </a:p>
          <a:p>
            <a:pPr algn="r"/>
            <a:r>
              <a:rPr lang="ru-RU" sz="1700" b="1" dirty="0" smtClean="0">
                <a:solidFill>
                  <a:schemeClr val="tx1"/>
                </a:solidFill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</a:rPr>
              <a:t>1 </a:t>
            </a:r>
            <a:r>
              <a:rPr lang="ru-RU" sz="1700" b="1" dirty="0" smtClean="0">
                <a:solidFill>
                  <a:schemeClr val="tx1"/>
                </a:solidFill>
              </a:rPr>
              <a:t>823 076,0 тыс. рублей</a:t>
            </a:r>
            <a:r>
              <a:rPr lang="ru-RU" sz="1700" dirty="0" smtClean="0">
                <a:solidFill>
                  <a:prstClr val="white"/>
                </a:solidFill>
              </a:rPr>
              <a:t>. </a:t>
            </a: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3" y="1412776"/>
            <a:ext cx="8135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За счет средств бюджета ЗАТО г. Североморск осуществлялась реализация муниципальной программы «Развитие образования ЗАТО г. Североморск» и подпрограммы «Совершенствование предоставления дополнительного образования детям в сфере культуры». В рамках этих программ/подпрограмм обеспечена деятельность 44 муниципальных учреждений,  в том числе: </a:t>
            </a:r>
            <a:r>
              <a:rPr lang="ru-RU" sz="1400" dirty="0"/>
              <a:t>18 учреждений дошкольного образования, 12 общеобразовательных, 10 дополнительного </a:t>
            </a:r>
            <a:r>
              <a:rPr lang="ru-RU" sz="1400" dirty="0" smtClean="0"/>
              <a:t>образования, 3 </a:t>
            </a:r>
            <a:r>
              <a:rPr lang="ru-RU" sz="1400" dirty="0"/>
              <a:t>прочих учреждения </a:t>
            </a:r>
            <a:r>
              <a:rPr lang="ru-RU" sz="1400" dirty="0" smtClean="0"/>
              <a:t>образования </a:t>
            </a:r>
            <a:r>
              <a:rPr lang="ru-RU" sz="1400" dirty="0"/>
              <a:t>и 1 автономное «Центр здорового питания». </a:t>
            </a:r>
            <a:endParaRPr lang="ru-RU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64088" y="5085184"/>
            <a:ext cx="3598839" cy="163121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 smtClean="0"/>
              <a:t>        </a:t>
            </a:r>
            <a:r>
              <a:rPr lang="ru-RU" sz="1000" b="1" dirty="0" smtClean="0"/>
              <a:t>За счет собственных  средств бюджета ЗАТО г. Североморск и субсидий из федерального и областного  бюджетов  осуществлялось финансирование социально – значимых  объектов капитального строительства:</a:t>
            </a:r>
          </a:p>
          <a:p>
            <a:pPr algn="just"/>
            <a:r>
              <a:rPr lang="ru-RU" sz="1000" b="1" dirty="0" smtClean="0"/>
              <a:t>  - Детского сада на 220 мест в н.п. Североморск-3. Объем финансирования фактически составил 39 499,2 тыс. рублей;</a:t>
            </a:r>
          </a:p>
          <a:p>
            <a:pPr algn="just"/>
            <a:r>
              <a:rPr lang="ru-RU" sz="1000" b="1" dirty="0"/>
              <a:t>- Детский сад  в ЗАТО г. Североморск </a:t>
            </a:r>
            <a:r>
              <a:rPr lang="ru-RU" sz="1000" b="1" dirty="0" smtClean="0"/>
              <a:t> (75 мест) – 33 318,9 тыс. рублей;</a:t>
            </a:r>
          </a:p>
          <a:p>
            <a:pPr algn="just"/>
            <a:r>
              <a:rPr lang="ru-RU" sz="1000" b="1" dirty="0"/>
              <a:t>- Общеобразовательная средняя школа на 1200 мест в ЗАТО г. Североморск Мурманской </a:t>
            </a:r>
            <a:r>
              <a:rPr lang="ru-RU" sz="1000" b="1" dirty="0" smtClean="0"/>
              <a:t>области – 44 291,5 тыс. рублей.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3235" y="351850"/>
            <a:ext cx="3986989" cy="369332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РАСХОДЫ НА ОБРАЗОВАНИЕ</a:t>
            </a:r>
            <a:endParaRPr lang="ru-RU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2340437"/>
              </p:ext>
            </p:extLst>
          </p:nvPr>
        </p:nvGraphicFramePr>
        <p:xfrm>
          <a:off x="107504" y="2852936"/>
          <a:ext cx="492048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82827525"/>
              </p:ext>
            </p:extLst>
          </p:nvPr>
        </p:nvGraphicFramePr>
        <p:xfrm>
          <a:off x="5399311" y="2884146"/>
          <a:ext cx="3528392" cy="216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32295" y="3789040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+ 170 731</a:t>
            </a:r>
            <a:endParaRPr lang="ru-RU" sz="1000" b="1" dirty="0"/>
          </a:p>
        </p:txBody>
      </p:sp>
      <p:sp>
        <p:nvSpPr>
          <p:cNvPr id="13" name="TextBox 1"/>
          <p:cNvSpPr txBox="1"/>
          <p:nvPr/>
        </p:nvSpPr>
        <p:spPr>
          <a:xfrm>
            <a:off x="6394819" y="2819504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Исполнение 2018 года по разделу </a:t>
            </a:r>
          </a:p>
          <a:p>
            <a:pPr algn="ctr"/>
            <a:r>
              <a:rPr lang="ru-RU" sz="1000" dirty="0" smtClean="0"/>
              <a:t> в сравнении с 2017 годом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254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line.info/media/k2/items/cache/dc934bb2a5a7ed0c923adb346eb7ffec_XL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7" y="21024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50457834"/>
              </p:ext>
            </p:extLst>
          </p:nvPr>
        </p:nvGraphicFramePr>
        <p:xfrm>
          <a:off x="395536" y="764704"/>
          <a:ext cx="8440489" cy="3352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477286"/>
            <a:ext cx="267994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Заявительный характер отдельных видов выплат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(Компенсация расходов на оплату стоимости проезда и провоза багажа к месту использования отпуска и обратно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3640" y="4477286"/>
            <a:ext cx="288032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Уменьшение фактического количества детей против плановых показателей, которым предоставляется бесплатное питание;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Заявительный характер отдельных видов выплат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(Компенсация расходов на оплату стоимости проезда и провоза багажа к месту использования отпуска и обратно)</a:t>
            </a:r>
          </a:p>
          <a:p>
            <a:pPr marL="171450" indent="-171450">
              <a:buFontTx/>
              <a:buChar char="-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4786" y="337389"/>
            <a:ext cx="3775714" cy="384721"/>
          </a:xfrm>
          <a:prstGeom prst="rect">
            <a:avLst/>
          </a:prstGeom>
          <a:solidFill>
            <a:srgbClr val="FCECEA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1900" b="1" dirty="0" smtClean="0"/>
              <a:t>РАСХОДЫ НА ОБРАЗОВАНИЕ</a:t>
            </a:r>
            <a:endParaRPr lang="ru-RU" sz="1900" b="1" dirty="0"/>
          </a:p>
        </p:txBody>
      </p:sp>
      <p:sp>
        <p:nvSpPr>
          <p:cNvPr id="7" name="AutoShape 2" descr="http://%D0%BB%D0%B0%D0%B1%D1%8B%D1%82%D0%BD%D0%B0%D0%BD%D0%B3%D0%B8-%D1%83%D0%BE.%D1%80%D1%84/images/2015/10/0_901c9_5cd80360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403648" y="3212977"/>
            <a:ext cx="864096" cy="1224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2987824" y="3264897"/>
            <a:ext cx="1224137" cy="1120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54949" y="4723507"/>
            <a:ext cx="223224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Экономия по итогам проведения конкурентных процедур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5436096" y="3645024"/>
            <a:ext cx="172819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403648" y="3432969"/>
            <a:ext cx="2851138" cy="10041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6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cheboksary.ru/images/7251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2"/>
            <a:ext cx="9254786" cy="69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1202" y="782809"/>
            <a:ext cx="3332964" cy="400110"/>
          </a:xfrm>
          <a:prstGeom prst="rect">
            <a:avLst/>
          </a:prstGeom>
          <a:solidFill>
            <a:srgbClr val="FCECEA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РАСХОДЫ НА КУЛЬТУРУ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3" y="1268760"/>
            <a:ext cx="7317166" cy="602258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</a:rPr>
              <a:t>Расходы бюджета ЗАТО г. Североморск в 2018 году   составили                                                178 517,9 тыс. рублей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9" y="1916832"/>
            <a:ext cx="7056784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За счет средств бюджета ЗАТО г. Североморск осуществляется реализация муниципальной программы «Культура ЗАТО г. Североморск». В рамках этой программы  обеспечивается  деятельность 7 муниципальных учреждений, в том числе: </a:t>
            </a:r>
            <a:r>
              <a:rPr lang="ru-RU" sz="1400" dirty="0"/>
              <a:t>7 бюджетных учреждений культуры, из них: 3 учреждения клубного типа, 1 – музей, 1 – централизованная библиотечная система, 1 центр социокультурных технологий и 1 централизованная </a:t>
            </a:r>
            <a:r>
              <a:rPr lang="ru-RU" sz="1400" dirty="0" smtClean="0"/>
              <a:t>бухгалтерия</a:t>
            </a:r>
            <a:r>
              <a:rPr lang="ru-RU" sz="1400" dirty="0"/>
              <a:t>.</a:t>
            </a:r>
            <a:endParaRPr lang="ru-RU" sz="1400" dirty="0" smtClean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15437768"/>
              </p:ext>
            </p:extLst>
          </p:nvPr>
        </p:nvGraphicFramePr>
        <p:xfrm>
          <a:off x="539553" y="3340732"/>
          <a:ext cx="4320480" cy="2070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83381643"/>
              </p:ext>
            </p:extLst>
          </p:nvPr>
        </p:nvGraphicFramePr>
        <p:xfrm>
          <a:off x="5024742" y="3140968"/>
          <a:ext cx="386773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4902" y="3466504"/>
            <a:ext cx="2101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Исполнение 2018 года по разделу </a:t>
            </a:r>
          </a:p>
          <a:p>
            <a:pPr algn="ctr"/>
            <a:r>
              <a:rPr lang="ru-RU" sz="1000" dirty="0" smtClean="0"/>
              <a:t> в сравнении с 2017 годом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113949" y="5661248"/>
            <a:ext cx="3634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Значительный рост  расходов 2018 года по разделу </a:t>
            </a:r>
          </a:p>
          <a:p>
            <a:pPr algn="ctr"/>
            <a:r>
              <a:rPr lang="ru-RU" sz="1000" dirty="0" smtClean="0"/>
              <a:t> в сравнении с 2017 годом связан  с увеличением расходов на оплату труда</a:t>
            </a:r>
            <a:endParaRPr lang="ru-RU" sz="1000" dirty="0"/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7020272" y="4725144"/>
            <a:ext cx="484625" cy="288031"/>
          </a:xfrm>
          <a:prstGeom prst="downArrow">
            <a:avLst>
              <a:gd name="adj1" fmla="val 50000"/>
              <a:gd name="adj2" fmla="val 47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92931" y="4478923"/>
            <a:ext cx="7393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/>
              <a:t>+ 22 638,2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8554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971" y="472796"/>
            <a:ext cx="5759397" cy="646331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Исполнение Указов Президента РФ </a:t>
            </a:r>
          </a:p>
          <a:p>
            <a:pPr algn="ctr"/>
            <a:r>
              <a:rPr lang="ru-RU" dirty="0" smtClean="0"/>
              <a:t>№</a:t>
            </a:r>
            <a:r>
              <a:rPr lang="ru-RU" dirty="0"/>
              <a:t>597 от 07.05.2012 г., </a:t>
            </a:r>
            <a:r>
              <a:rPr lang="ru-RU" dirty="0" smtClean="0"/>
              <a:t>№ </a:t>
            </a:r>
            <a:r>
              <a:rPr lang="ru-RU" dirty="0"/>
              <a:t>761 от 01.06.2012г. за </a:t>
            </a:r>
            <a:r>
              <a:rPr lang="ru-RU" dirty="0" smtClean="0"/>
              <a:t>2018 </a:t>
            </a:r>
            <a:r>
              <a:rPr lang="ru-RU" dirty="0"/>
              <a:t>год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9538" y="1240030"/>
            <a:ext cx="3117713" cy="523220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Управление образования</a:t>
            </a:r>
          </a:p>
          <a:p>
            <a:r>
              <a:rPr lang="ru-RU" sz="1400" dirty="0" smtClean="0"/>
              <a:t> администрации ЗАТО </a:t>
            </a:r>
            <a:r>
              <a:rPr lang="ru-RU" sz="1400" dirty="0"/>
              <a:t>г. Североморск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66686"/>
              </p:ext>
            </p:extLst>
          </p:nvPr>
        </p:nvGraphicFramePr>
        <p:xfrm>
          <a:off x="872190" y="1988840"/>
          <a:ext cx="3672407" cy="297136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080119"/>
                <a:gridCol w="1035515"/>
                <a:gridCol w="792088"/>
                <a:gridCol w="764685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Категория персонала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Индикатор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на </a:t>
                      </a:r>
                      <a:r>
                        <a:rPr lang="ru-RU" sz="900" b="1" dirty="0" smtClean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+mn-lt"/>
                        </a:rPr>
                        <a:t> </a:t>
                      </a:r>
                      <a:endParaRPr lang="ru-RU" sz="900" b="1" dirty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 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+mn-lt"/>
                        </a:rPr>
                        <a:t>Средняя заработная плата за  </a:t>
                      </a:r>
                      <a:r>
                        <a:rPr lang="ru-RU" sz="900" b="1" dirty="0" smtClean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год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03" marR="5650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+mn-lt"/>
                        </a:rPr>
                        <a:t>% </a:t>
                      </a:r>
                      <a:r>
                        <a:rPr lang="ru-RU" sz="900" b="1" dirty="0">
                          <a:effectLst/>
                          <a:latin typeface="+mn-lt"/>
                        </a:rPr>
                        <a:t>исполнения</a:t>
                      </a:r>
                      <a:endParaRPr lang="ru-RU" sz="9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03" marR="56503" marT="0" marB="0" anchor="ctr"/>
                </a:tc>
              </a:tr>
              <a:tr h="503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Педагогический </a:t>
                      </a:r>
                      <a:r>
                        <a:rPr lang="ru-RU" sz="900" dirty="0">
                          <a:effectLst/>
                        </a:rPr>
                        <a:t>персонал  </a:t>
                      </a:r>
                      <a:r>
                        <a:rPr lang="ru-RU" sz="900" dirty="0" smtClean="0">
                          <a:effectLst/>
                        </a:rPr>
                        <a:t>в общем образовании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49 300,00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48 825,09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99,04%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3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 </a:t>
                      </a:r>
                      <a:r>
                        <a:rPr lang="ru-RU" sz="900" dirty="0" smtClean="0">
                          <a:effectLst/>
                        </a:rPr>
                        <a:t>Педагогический </a:t>
                      </a:r>
                      <a:r>
                        <a:rPr lang="ru-RU" sz="900" dirty="0">
                          <a:effectLst/>
                        </a:rPr>
                        <a:t>персонал </a:t>
                      </a:r>
                      <a:r>
                        <a:rPr lang="ru-RU" sz="900" dirty="0" smtClean="0">
                          <a:effectLst/>
                        </a:rPr>
                        <a:t>в дошкольном образовании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48 733,45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46 995,45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96,43%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0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r>
                        <a:rPr lang="ru-RU" sz="900" dirty="0" smtClean="0">
                          <a:effectLst/>
                        </a:rPr>
                        <a:t>Педагогический </a:t>
                      </a:r>
                      <a:r>
                        <a:rPr lang="ru-RU" sz="900" dirty="0">
                          <a:effectLst/>
                        </a:rPr>
                        <a:t>персонал </a:t>
                      </a:r>
                      <a:r>
                        <a:rPr lang="ru-RU" sz="900" dirty="0" smtClean="0">
                          <a:effectLst/>
                        </a:rPr>
                        <a:t> в дополнительном образовании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49 433,72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49 455,21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100,02%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3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Times New Roman"/>
                        </a:rPr>
                        <a:t>Средний медицинский персонал</a:t>
                      </a: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6503" marR="5650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49 300,00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46 841,78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Times New Roman"/>
                        </a:rPr>
                        <a:t>95,01%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03" marR="5650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40739" y="1240029"/>
            <a:ext cx="3863943" cy="523220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Управление культуры и международных связей</a:t>
            </a:r>
          </a:p>
          <a:p>
            <a:pPr algn="ctr"/>
            <a:r>
              <a:rPr lang="ru-RU" sz="1400" dirty="0" smtClean="0"/>
              <a:t> администрации ЗАТО </a:t>
            </a:r>
            <a:r>
              <a:rPr lang="ru-RU" sz="1400" dirty="0"/>
              <a:t>г. Североморск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81587"/>
              </p:ext>
            </p:extLst>
          </p:nvPr>
        </p:nvGraphicFramePr>
        <p:xfrm>
          <a:off x="4772257" y="1988840"/>
          <a:ext cx="3688175" cy="2952328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156838"/>
                <a:gridCol w="936104"/>
                <a:gridCol w="792088"/>
                <a:gridCol w="803145"/>
              </a:tblGrid>
              <a:tr h="826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Категория персонала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Индикатор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 </a:t>
                      </a:r>
                      <a:r>
                        <a:rPr lang="ru-RU" sz="900" dirty="0" smtClean="0">
                          <a:effectLst/>
                        </a:rPr>
                        <a:t>2018 год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Средняя заработная плата за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2018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исполнения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97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Педагогический </a:t>
                      </a:r>
                      <a:r>
                        <a:rPr lang="ru-RU" sz="900" dirty="0">
                          <a:effectLst/>
                        </a:rPr>
                        <a:t>персонал </a:t>
                      </a:r>
                      <a:r>
                        <a:rPr lang="ru-RU" sz="900" dirty="0" smtClean="0">
                          <a:effectLst/>
                        </a:rPr>
                        <a:t>в дополнительном образовании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49 433,72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50 306,20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101,74%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28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Работники учреждений культуры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49 300,00</a:t>
                      </a:r>
                      <a:endParaRPr lang="ru-RU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49 359,70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100,12%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417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ekogradmoscow.ru/images/raznoe/22012016/%D0%93%D1%80%D0%B0%D0%B6%D0%B4%D0%B0%D0%BD%D1%81%D0%BA%D0%BE%D0%B5_%D0%BE%D0%B1%D1%89%D0%B5%D1%81%D1%82%D0%B2%D0%BE-%D0%B1%D1%83%D0%B4%D1%83%D1%89%D0%B5%D0%B5_%D0%A0%D0%BE%D1%81%D1%81%D0%B8%D0%B8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1000"/>
                    </a14:imgEffect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60648"/>
            <a:ext cx="5021824" cy="369332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РАСХОДЫ НА СОЦИАЛЬНУЮ ПОЛИТИКУ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872" y="629980"/>
            <a:ext cx="7200800" cy="7485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tx1"/>
                </a:solidFill>
              </a:rPr>
              <a:t>Расходы бюджета ЗАТО г. Североморск в 2018 году составили</a:t>
            </a:r>
          </a:p>
          <a:p>
            <a:pPr algn="r"/>
            <a:r>
              <a:rPr lang="ru-RU" sz="1700" dirty="0" smtClean="0">
                <a:solidFill>
                  <a:schemeClr val="tx1"/>
                </a:solidFill>
              </a:rPr>
              <a:t> </a:t>
            </a:r>
            <a:r>
              <a:rPr lang="ru-RU" sz="1700" b="1" dirty="0" smtClean="0">
                <a:solidFill>
                  <a:schemeClr val="tx1"/>
                </a:solidFill>
              </a:rPr>
              <a:t>76 515,9 тыс. рублей. 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268760"/>
            <a:ext cx="8712968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1400" dirty="0" smtClean="0"/>
              <a:t>За счет указанных расходов обеспечена реализация муниципальных подпрограмм «Доступная среда ЗАТО г. Североморск», «Дополнительные меры социальной поддержки отдельных категорий граждан ЗАТО г. Североморск», «Североморск – город без сирот» и др.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994681" y="2068979"/>
            <a:ext cx="3753784" cy="19236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       </a:t>
            </a:r>
            <a:r>
              <a:rPr lang="ru-RU" sz="1300" dirty="0" smtClean="0"/>
              <a:t>За счет собственных средств бюджета ЗАТО г. Североморск, а также за счет средств межбюджетных трансфертов,  предусмотрены бюджетные ассигнования на  реализацию различных мер социальной поддержки, в том числе: по оплате жилья и коммунальных услуг отдельным категориям граждан, предоставление жилых помещений детям-сиротам и детям, оставшимся без попечения родителей и др.</a:t>
            </a:r>
            <a:endParaRPr lang="ru-RU" sz="13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04476139"/>
              </p:ext>
            </p:extLst>
          </p:nvPr>
        </p:nvGraphicFramePr>
        <p:xfrm>
          <a:off x="179512" y="2284423"/>
          <a:ext cx="49685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1620" y="5768513"/>
            <a:ext cx="331236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Заявительный характер расходов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70439313"/>
              </p:ext>
            </p:extLst>
          </p:nvPr>
        </p:nvGraphicFramePr>
        <p:xfrm>
          <a:off x="5220072" y="4005064"/>
          <a:ext cx="3152238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92080" y="5583848"/>
            <a:ext cx="3312368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Значительный рост  расходов 2018 года по разделу </a:t>
            </a:r>
          </a:p>
          <a:p>
            <a:pPr algn="ctr"/>
            <a:r>
              <a:rPr lang="ru-RU" sz="1000" dirty="0"/>
              <a:t> в сравнении с 2017 годом </a:t>
            </a:r>
            <a:r>
              <a:rPr lang="ru-RU" sz="1000" dirty="0" smtClean="0"/>
              <a:t>связан  </a:t>
            </a:r>
            <a:r>
              <a:rPr lang="ru-RU" sz="1000" dirty="0"/>
              <a:t>с увеличением расходов </a:t>
            </a:r>
            <a:r>
              <a:rPr lang="ru-RU" sz="1000" dirty="0" smtClean="0"/>
              <a:t>на доплату к пенсиям муниципальных служащих из-за увеличения их количества, а также расходами </a:t>
            </a:r>
            <a:r>
              <a:rPr lang="ru-RU" sz="1000" dirty="0"/>
              <a:t>на </a:t>
            </a:r>
            <a:r>
              <a:rPr lang="ru-RU" sz="1000" dirty="0" smtClean="0"/>
              <a:t> </a:t>
            </a:r>
            <a:r>
              <a:rPr lang="ru-RU" sz="1000" dirty="0"/>
              <a:t>выплату компенсации родительской платы за присмотр и уход за </a:t>
            </a:r>
            <a:r>
              <a:rPr lang="ru-RU" sz="1000" dirty="0" smtClean="0"/>
              <a:t>детьми за счет средств регионального бюджета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2539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zemlyak.news/wp-content/uploads/2017/01/gkh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3664" y="215154"/>
            <a:ext cx="7194720" cy="369332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РАСХОДЫ НА  ЖИЛИЩНО-КОММУНАЛЬНОЕ ХОЗЯЙСТВО</a:t>
            </a:r>
            <a:endParaRPr lang="ru-RU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57782395"/>
              </p:ext>
            </p:extLst>
          </p:nvPr>
        </p:nvGraphicFramePr>
        <p:xfrm>
          <a:off x="107504" y="3068960"/>
          <a:ext cx="6048672" cy="338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28184" y="5373216"/>
            <a:ext cx="2808312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Уменьшение расходов бюджета 2018 года в сравнении с 2017 обусловлено отсутствием расходов на исполнение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судебных актов по искам к муниципальному </a:t>
            </a: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образованию (подраздел «Коммунальное хозяйство»)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0979" y="745816"/>
            <a:ext cx="7344816" cy="81828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Расходы бюджета ЗАТО г. Североморск в 2018 году составили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164 352,8 </a:t>
            </a:r>
            <a:r>
              <a:rPr lang="ru-RU" b="1" dirty="0" smtClean="0">
                <a:solidFill>
                  <a:schemeClr val="tx1"/>
                </a:solidFill>
              </a:rPr>
              <a:t>тыс. рублей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148478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 счет указанных средств проведены мероприятия по: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уплате взносов на капитальный ремонт муниципального жилого фонда</a:t>
            </a:r>
            <a:r>
              <a:rPr lang="ru-RU" sz="1400" dirty="0"/>
              <a:t>;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капитальному ремонту </a:t>
            </a:r>
            <a:r>
              <a:rPr lang="ru-RU" sz="1400" dirty="0"/>
              <a:t>муниципальных жилых </a:t>
            </a:r>
            <a:r>
              <a:rPr lang="ru-RU" sz="1400" dirty="0" smtClean="0"/>
              <a:t>помещений;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/>
              <a:t>благоустройству ЗАТО г. Североморск, в том числе: освещению, содержанию автомобильных дорог и инженерных сооружений на них, содержанию мест захоронения, озеленению и др.;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энергосбережению и энергоэффективности. 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06228372"/>
              </p:ext>
            </p:extLst>
          </p:nvPr>
        </p:nvGraphicFramePr>
        <p:xfrm>
          <a:off x="6228184" y="2924944"/>
          <a:ext cx="2592288" cy="235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7624" y="5386156"/>
            <a:ext cx="504056" cy="200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+583,1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9752" y="5420144"/>
            <a:ext cx="576064" cy="200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-19 514,4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5420144"/>
            <a:ext cx="504056" cy="200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+2 771,9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3888" y="5420144"/>
            <a:ext cx="504056" cy="2000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700" b="1" dirty="0" smtClean="0">
                <a:latin typeface="Times New Roman" pitchFamily="18" charset="0"/>
                <a:cs typeface="Times New Roman" pitchFamily="18" charset="0"/>
              </a:rPr>
              <a:t>+8 658,5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80158311"/>
              </p:ext>
            </p:extLst>
          </p:nvPr>
        </p:nvGraphicFramePr>
        <p:xfrm>
          <a:off x="899592" y="3698741"/>
          <a:ext cx="3264024" cy="219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0" name="Picture 2" descr="http://mer-voronezha.ru/files/images/641_0_798cac31bdfc6db046f0c33dfd2fcf6a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68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332656"/>
            <a:ext cx="6912768" cy="38472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900" b="1" dirty="0" smtClean="0"/>
              <a:t>РАСХОДЫ НА  ЖИЛИЩНО-КОММУНАЛЬНОЕ ХОЗЯЙСТВО</a:t>
            </a:r>
            <a:endParaRPr lang="ru-RU" sz="1900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177627"/>
              </p:ext>
            </p:extLst>
          </p:nvPr>
        </p:nvGraphicFramePr>
        <p:xfrm>
          <a:off x="323528" y="836712"/>
          <a:ext cx="84969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5731" y="4571746"/>
            <a:ext cx="1800200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Экономия, сложившаяся по итогам проведения конкурентных процедур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4974101"/>
            <a:ext cx="252028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Оплата по договорам произведена за фактически выполненные услуги, работы</a:t>
            </a:r>
          </a:p>
          <a:p>
            <a:pPr marL="171450" indent="-171450">
              <a:buFontTx/>
              <a:buChar char="-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Экономия, сложившаяся по итогам проведения конкурентных процедур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5506282"/>
            <a:ext cx="1800200" cy="1061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Экономия, сложившаяся по итогам проведения конкурентных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процедур;</a:t>
            </a:r>
          </a:p>
          <a:p>
            <a:pPr marL="171450" indent="-171450">
              <a:buFontTx/>
              <a:buChar char="-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Заявительный характер выплаты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55576" y="4211706"/>
            <a:ext cx="99433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9" idx="0"/>
          </p:cNvCxnSpPr>
          <p:nvPr/>
        </p:nvCxnSpPr>
        <p:spPr>
          <a:xfrm flipH="1" flipV="1">
            <a:off x="3275856" y="4437112"/>
            <a:ext cx="36004" cy="1069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2" idx="1"/>
          </p:cNvCxnSpPr>
          <p:nvPr/>
        </p:nvCxnSpPr>
        <p:spPr>
          <a:xfrm flipH="1" flipV="1">
            <a:off x="4788024" y="4571746"/>
            <a:ext cx="1440160" cy="864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1"/>
          </p:cNvCxnSpPr>
          <p:nvPr/>
        </p:nvCxnSpPr>
        <p:spPr>
          <a:xfrm flipH="1" flipV="1">
            <a:off x="5940152" y="4869160"/>
            <a:ext cx="288032" cy="566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163gorod.ru/sites/116kzn.ru/files/styles/news-img-full/public/2017/04/Saratovskaya-oblast-uluchshila-s.jpg?itok=dn1FMqGv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38"/>
            <a:ext cx="9172451" cy="687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7440" y="370177"/>
            <a:ext cx="7698776" cy="369332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НАЦИОНАЛЬНУЮ   ЭКОНОМИКУ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36712"/>
            <a:ext cx="7482752" cy="818282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Расходы бюджета ЗАТО г. Североморск в 2018 году составили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174 625,2 </a:t>
            </a:r>
            <a:r>
              <a:rPr lang="ru-RU" b="1" dirty="0" smtClean="0">
                <a:solidFill>
                  <a:schemeClr val="tx1"/>
                </a:solidFill>
              </a:rPr>
              <a:t>тыс. рублей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02894168"/>
              </p:ext>
            </p:extLst>
          </p:nvPr>
        </p:nvGraphicFramePr>
        <p:xfrm>
          <a:off x="97673" y="1340768"/>
          <a:ext cx="8314497" cy="302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673" y="3945793"/>
            <a:ext cx="4258303" cy="11156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5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Заявительный характер субсидии;</a:t>
            </a:r>
          </a:p>
          <a:p>
            <a:pPr marL="171450" indent="-171450">
              <a:buFontTx/>
              <a:buChar char="-"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Проведение оплаты за фактически выполненные работы;</a:t>
            </a:r>
          </a:p>
          <a:p>
            <a:pPr marL="171450" indent="-171450">
              <a:buFontTx/>
              <a:buChar char="-"/>
            </a:pP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Экономия, сложившаяся по итогам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конкурентных процедур;</a:t>
            </a:r>
          </a:p>
          <a:p>
            <a:pPr marL="171450" indent="-171450">
              <a:buFontTx/>
              <a:buChar char="-"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Несвоевременность предоставления исполнителями работ (поставщиками, подрядчиками) документов для расчетов</a:t>
            </a:r>
          </a:p>
          <a:p>
            <a:pPr marL="171450" indent="-171450">
              <a:buFontTx/>
              <a:buChar char="-"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Расторжение отдельных муниципальных контрактов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0903526"/>
              </p:ext>
            </p:extLst>
          </p:nvPr>
        </p:nvGraphicFramePr>
        <p:xfrm>
          <a:off x="5940152" y="5229200"/>
          <a:ext cx="3152238" cy="1573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07904" y="5157192"/>
            <a:ext cx="2736304" cy="1615827"/>
          </a:xfrm>
          <a:prstGeom prst="rect">
            <a:avLst/>
          </a:prstGeom>
          <a:pattFill prst="pct40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Уменьшение  расходов в 2018 году обусловлено:</a:t>
            </a:r>
          </a:p>
          <a:p>
            <a:pPr marL="171450" indent="-171450">
              <a:buFontTx/>
              <a:buChar char="-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значительным уменьшением расходов подраздела «Дорожное хозяйство (дорожные фонды)» в связи с отсутствием субсидий из областного бюджета на строительство, реконструкцию, ремонт и капитальный ремонт автомобильных дорог общего пользования, и, соответственно,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к ним,</a:t>
            </a:r>
          </a:p>
          <a:p>
            <a:pPr marL="171450" indent="-171450">
              <a:buFontTx/>
              <a:buChar char="-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отсутствием потребности в ассигнованиях на оплату задолженности по коммунальным услугам по подразделу «Связь и информатика».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208" y="4846040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Исполнение 2018 года по разделу </a:t>
            </a:r>
          </a:p>
          <a:p>
            <a:pPr algn="ctr"/>
            <a:r>
              <a:rPr lang="ru-RU" sz="1100" b="1" dirty="0" smtClean="0"/>
              <a:t> в сравнении с 2017  годом</a:t>
            </a:r>
            <a:endParaRPr lang="ru-RU" sz="1100" b="1" dirty="0"/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orinfo.ru/upload/iblock/6df/v_testovom_rezhime_zarabotala_sistema_kontrolya_dorozhnykh_fondov_dorogi_rossi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7" y="0"/>
            <a:ext cx="9203942" cy="68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4905" y="166320"/>
            <a:ext cx="690035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1900" b="1" dirty="0" smtClean="0"/>
              <a:t>Муниципальный дорожный фонд ЗАТО г. Североморск</a:t>
            </a:r>
            <a:endParaRPr lang="ru-RU" sz="1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5693" y="1846925"/>
            <a:ext cx="33123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Доходы дорожного фонда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1884" y="944235"/>
            <a:ext cx="7416824" cy="492443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Муниципальный дорожный фонд формируется и распределяется в соответствии </a:t>
            </a:r>
          </a:p>
          <a:p>
            <a:pPr algn="ctr"/>
            <a:r>
              <a:rPr lang="ru-RU" sz="1300" dirty="0" smtClean="0"/>
              <a:t>с Решением Совета депутатов ЗАТО г. Североморск от 26.11.2013 № 475</a:t>
            </a:r>
            <a:endParaRPr lang="ru-RU" sz="13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1846925"/>
            <a:ext cx="34479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Расходы дорожного фонда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91877" y="1484784"/>
            <a:ext cx="419082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Остаток средств на 01.01.2018 – 4 147,9 тыс. рублей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579944"/>
              </p:ext>
            </p:extLst>
          </p:nvPr>
        </p:nvGraphicFramePr>
        <p:xfrm>
          <a:off x="539552" y="2348880"/>
          <a:ext cx="3600401" cy="3690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720081"/>
              </a:tblGrid>
              <a:tr h="3037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Наименование источника формирования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Сумма,</a:t>
                      </a:r>
                    </a:p>
                    <a:p>
                      <a:pPr algn="ctr" fontAlgn="b"/>
                      <a:r>
                        <a:rPr lang="ru-RU" sz="8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b"/>
                </a:tc>
              </a:tr>
              <a:tr h="63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4 509,6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</a:tr>
              <a:tr h="4297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6 578,5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</a:tr>
              <a:tr h="36616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-1 010,4</a:t>
                      </a:r>
                      <a:endParaRPr lang="ru-RU" sz="1000" dirty="0"/>
                    </a:p>
                  </a:txBody>
                  <a:tcPr marL="5643" marR="5643" marT="5643" marB="0" anchor="ctr"/>
                </a:tc>
              </a:tr>
              <a:tr h="2645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Прочие </a:t>
                      </a:r>
                      <a:r>
                        <a:rPr lang="ru-RU" sz="800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денежные взыскания (штрафы) за правонарушения в области дорожного движения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734,5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   8,6% от суммы налоговых и неналоговых за исключением вышеперечисленных источников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103 001,9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</a:tr>
              <a:tr h="2341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113 857,5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643" marR="5643" marT="5643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30511" y="6391200"/>
            <a:ext cx="526849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Остаток собственных средств на 01.01.2019 – 19 182,6 тыс. рублей</a:t>
            </a:r>
            <a:endParaRPr lang="ru-RU" sz="1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48627"/>
              </p:ext>
            </p:extLst>
          </p:nvPr>
        </p:nvGraphicFramePr>
        <p:xfrm>
          <a:off x="4800473" y="2348880"/>
          <a:ext cx="3515943" cy="374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3963"/>
                <a:gridCol w="801980"/>
              </a:tblGrid>
              <a:tr h="305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Наименование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Сумма,</a:t>
                      </a: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  <a:latin typeface="+mn-lt"/>
                        </a:rPr>
                        <a:t> тыс.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</a:tr>
              <a:tr h="455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            Подпрограмма 9. "Повышение безопасности дорожного движения и снижение дорожно-транспортного травматизма в ЗАТО г. Североморск"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2 560,6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</a:tr>
              <a:tr h="57320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Капитальный ремонт дворовых территорий многоквартирных домов и проездов к ним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</a:tr>
              <a:tr h="71519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Ремонт автомобильных дорог общего пользования местного значения, включая ремонт элементов их обустройства и защитных и искусственных дорожных сооружений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13 467,4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</a:tr>
              <a:tr h="85143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Капитальный ремонт и реконструкция автомобильных дорог общего пользования местного значения, включая капитальный ремонт и реконструкцию ремонт элементов их обустройства и защитных и искусственных дорожных сооружений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</a:tr>
              <a:tr h="51180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           </a:t>
                      </a:r>
                      <a:r>
                        <a:rPr lang="ru-RU" sz="800" b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u="none" strike="noStrike" dirty="0">
                          <a:effectLst/>
                          <a:latin typeface="+mn-lt"/>
                        </a:rPr>
                        <a:t>Содержание автомобильных дорог общего пользования и инженерных сооружений на них в границах городских округов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82 056,5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</a:tr>
              <a:tr h="3323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98 822,8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13" marR="4513" marT="4513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29219" y="553821"/>
            <a:ext cx="4404411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Подраздел «Дорожное хозяйство (дорожные фонды)»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6839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9592" y="128193"/>
            <a:ext cx="7272808" cy="576064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/>
              <a:t>Сведения о внесенных изменениях в бюджет ЗАТО г. Североморск на </a:t>
            </a:r>
            <a:r>
              <a:rPr lang="ru-RU" sz="2000" b="1" dirty="0" smtClean="0"/>
              <a:t>201</a:t>
            </a:r>
            <a:r>
              <a:rPr lang="en-US" sz="2000" b="1" dirty="0" smtClean="0"/>
              <a:t>8</a:t>
            </a:r>
            <a:r>
              <a:rPr lang="ru-RU" sz="2000" b="1" dirty="0" smtClean="0"/>
              <a:t> год (руб.)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323780"/>
              </p:ext>
            </p:extLst>
          </p:nvPr>
        </p:nvGraphicFramePr>
        <p:xfrm>
          <a:off x="179512" y="764703"/>
          <a:ext cx="8856986" cy="5879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9508"/>
                <a:gridCol w="805180"/>
                <a:gridCol w="805180"/>
                <a:gridCol w="731982"/>
                <a:gridCol w="805180"/>
                <a:gridCol w="951577"/>
                <a:gridCol w="878379"/>
              </a:tblGrid>
              <a:tr h="3459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Решение Совета депутатов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Доходы (изменения)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Расходы  (изменения)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Дефицит (профицит) (изменения)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Доходы (с учетом изменений)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Расходы (с учетом изменений)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</a:rPr>
                        <a:t>Дефицит (профицит) </a:t>
                      </a:r>
                      <a:r>
                        <a:rPr lang="ru-RU" sz="700" b="1" u="none" strike="noStrike" dirty="0" smtClean="0">
                          <a:effectLst/>
                        </a:rPr>
                        <a:t>(</a:t>
                      </a:r>
                      <a:r>
                        <a:rPr lang="ru-RU" sz="700" b="1" u="none" strike="noStrike" dirty="0">
                          <a:effectLst/>
                        </a:rPr>
                        <a:t>с учетом изменений)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2546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             2 546 974,7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          2 657 880,1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-   </a:t>
                      </a:r>
                      <a:r>
                        <a:rPr lang="ru-RU" sz="800" b="1" u="none" strike="noStrike" dirty="0" smtClean="0">
                          <a:effectLst/>
                        </a:rPr>
                        <a:t>110 </a:t>
                      </a:r>
                      <a:r>
                        <a:rPr lang="ru-RU" sz="800" b="1" u="none" strike="noStrike" dirty="0">
                          <a:effectLst/>
                        </a:rPr>
                        <a:t>905,4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37826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 23 01.2018 № 336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        -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11 361,8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2 546 974,7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2 669 241,9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</a:t>
                      </a:r>
                      <a:r>
                        <a:rPr lang="ru-RU" sz="800" u="none" strike="noStrike" dirty="0" smtClean="0">
                          <a:effectLst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</a:rPr>
                        <a:t>122 267,2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37826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30.01.2018 № 350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        -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      -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2 546 974,7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2 669 241,9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</a:t>
                      </a:r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122 267,2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37826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28.02.2018 № 351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        -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1 230,0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</a:t>
                      </a:r>
                      <a:r>
                        <a:rPr lang="ru-RU" sz="800" u="none" strike="noStrike" dirty="0" smtClean="0">
                          <a:effectLst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</a:rPr>
                        <a:t>1 230,0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2 546 974,7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2 670 471,9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</a:t>
                      </a:r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123 497,2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37826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27.03.2018 № 359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4 600,0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9 701,5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</a:t>
                      </a:r>
                      <a:r>
                        <a:rPr lang="ru-RU" sz="800" u="none" strike="noStrike" dirty="0" smtClean="0">
                          <a:effectLst/>
                        </a:rPr>
                        <a:t>    </a:t>
                      </a:r>
                      <a:r>
                        <a:rPr lang="ru-RU" sz="800" u="none" strike="noStrike" dirty="0">
                          <a:effectLst/>
                        </a:rPr>
                        <a:t>5 101,5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2 551 574,7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2 680 173,4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 </a:t>
                      </a:r>
                      <a:r>
                        <a:rPr lang="ru-RU" sz="800" u="none" strike="noStrike" dirty="0" smtClean="0">
                          <a:effectLst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</a:rPr>
                        <a:t>128 598,7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37826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24.04.2018 № 372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17 378,6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15 946,8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1 431,8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2 568 953,3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2 696 120,2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</a:t>
                      </a:r>
                      <a:r>
                        <a:rPr lang="ru-RU" sz="800" u="none" strike="noStrike" dirty="0" smtClean="0">
                          <a:effectLst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</a:rPr>
                        <a:t>127 166,9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39696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29.05.2018 № 385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84 787,4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82 196,2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2 591,2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2 653 740,7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2 778 316,4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</a:t>
                      </a:r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124 575,7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37826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10.07.2018 № 394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   25,2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987,6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</a:t>
                      </a:r>
                      <a:r>
                        <a:rPr lang="ru-RU" sz="800" u="none" strike="noStrike" dirty="0" smtClean="0">
                          <a:effectLst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</a:rPr>
                        <a:t>962,4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2 653 765,9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2 779 304,0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</a:t>
                      </a:r>
                      <a:r>
                        <a:rPr lang="ru-RU" sz="800" u="none" strike="noStrike" dirty="0" smtClean="0">
                          <a:effectLst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</a:rPr>
                        <a:t>125 538,1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37826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14.08.2018 № 411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     0,1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871,9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</a:t>
                      </a:r>
                      <a:r>
                        <a:rPr lang="ru-RU" sz="800" u="none" strike="noStrike" dirty="0" smtClean="0"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effectLst/>
                        </a:rPr>
                        <a:t>871,8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2 653 766,0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2 780 175,9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</a:t>
                      </a:r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126 409,9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42715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18.09.2018 № 418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        -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</a:t>
                      </a:r>
                      <a:r>
                        <a:rPr lang="ru-RU" sz="800" u="none" strike="noStrike" dirty="0" smtClean="0"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effectLst/>
                        </a:rPr>
                        <a:t>1 947,1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1 947,1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2 653 766,0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2 778 228,8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</a:t>
                      </a:r>
                      <a:r>
                        <a:rPr lang="ru-RU" sz="800" u="none" strike="noStrike" dirty="0" smtClean="0">
                          <a:effectLst/>
                        </a:rPr>
                        <a:t>  </a:t>
                      </a:r>
                      <a:r>
                        <a:rPr lang="ru-RU" sz="800" u="none" strike="noStrike" dirty="0">
                          <a:effectLst/>
                        </a:rPr>
                        <a:t>124 462,8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42715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23.10.2018 № 431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800,0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</a:t>
                      </a:r>
                      <a:r>
                        <a:rPr lang="ru-RU" sz="800" u="none" strike="noStrike" dirty="0" smtClean="0">
                          <a:effectLst/>
                        </a:rPr>
                        <a:t>     </a:t>
                      </a:r>
                      <a:r>
                        <a:rPr lang="ru-RU" sz="800" u="none" strike="noStrike" dirty="0">
                          <a:effectLst/>
                        </a:rPr>
                        <a:t>208,6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1 008,6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2 654 566,0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2 778 020,2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</a:t>
                      </a:r>
                      <a:r>
                        <a:rPr lang="ru-RU" sz="800" u="none" strike="noStrike" dirty="0" smtClean="0">
                          <a:effectLst/>
                        </a:rPr>
                        <a:t>123 </a:t>
                      </a:r>
                      <a:r>
                        <a:rPr lang="ru-RU" sz="800" u="none" strike="noStrike" dirty="0">
                          <a:effectLst/>
                        </a:rPr>
                        <a:t>454,2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42715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20.11.2018 № 437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44 405,0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1 083,6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43 321,4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2 698 971,0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2 779 103,8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</a:t>
                      </a:r>
                      <a:r>
                        <a:rPr lang="ru-RU" sz="800" u="none" strike="noStrike" dirty="0" smtClean="0"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effectLst/>
                        </a:rPr>
                        <a:t>80 132,8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42715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11.12.2018 № 448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 </a:t>
                      </a:r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7 426,6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  </a:t>
                      </a:r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9 333,5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1 907,0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2 691 544,4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2 769 770,3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-  </a:t>
                      </a:r>
                      <a:r>
                        <a:rPr lang="ru-RU" sz="800" u="none" strike="noStrike" dirty="0" smtClean="0">
                          <a:effectLst/>
                        </a:rPr>
                        <a:t>   </a:t>
                      </a:r>
                      <a:r>
                        <a:rPr lang="ru-RU" sz="800" u="none" strike="noStrike" dirty="0">
                          <a:effectLst/>
                        </a:rPr>
                        <a:t>78 225,8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37826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от 25.12.2018 № 452 "О внесении изменений и дополнений в Решение Совета депутатов от 20.12.2017 № 319 "О бюджете муниципального образования ЗАТО г. Североморск на 2018 год и на плановый период 2019 и 2020 годы"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        -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      -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               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             2 691 544,4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          2 769 770,3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-   </a:t>
                      </a:r>
                      <a:r>
                        <a:rPr lang="ru-RU" sz="800" b="1" u="none" strike="noStrike" dirty="0" smtClean="0">
                          <a:effectLst/>
                        </a:rPr>
                        <a:t>   </a:t>
                      </a:r>
                      <a:r>
                        <a:rPr lang="ru-RU" sz="800" b="1" u="none" strike="noStrike" dirty="0">
                          <a:effectLst/>
                        </a:rPr>
                        <a:t>78 225,8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ctr">
                    <a:solidFill>
                      <a:schemeClr val="bg2"/>
                    </a:solidFill>
                  </a:tcPr>
                </a:tc>
              </a:tr>
              <a:tr h="1476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Итого изменений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                 144 569,7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               111 890,2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                32 679,6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241" marR="3241" marT="3241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222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nf.dp.ua/wp-content/uploads/2016/05/ekologija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4006" y="260648"/>
            <a:ext cx="705078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ФИЗИЧЕСКУЮ КУЛЬТУРУ И СПОРТ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1599" y="692696"/>
            <a:ext cx="6960801" cy="7091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Расходы бюджета ЗАТО г. Североморск в 2018 году составили 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2 613,4 </a:t>
            </a:r>
            <a:r>
              <a:rPr lang="ru-RU" b="1" dirty="0" smtClean="0">
                <a:solidFill>
                  <a:schemeClr val="tx1"/>
                </a:solidFill>
              </a:rPr>
              <a:t>тыс. рублей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58049580"/>
              </p:ext>
            </p:extLst>
          </p:nvPr>
        </p:nvGraphicFramePr>
        <p:xfrm>
          <a:off x="539552" y="1586730"/>
          <a:ext cx="3611209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1960" y="1414020"/>
            <a:ext cx="4680519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50" dirty="0" smtClean="0"/>
              <a:t>       По  разделу «Физическая культура и спорт» осуществлялись мероприятия муниципальной подпрограммы «Развитие физической культуры и спорта и формирование здорового образа жизни в ЗАТО г. Североморск». Все мероприятия выполнены в полном объеме. </a:t>
            </a:r>
          </a:p>
          <a:p>
            <a:pPr algn="just"/>
            <a:r>
              <a:rPr lang="ru-RU" sz="1250" dirty="0"/>
              <a:t> </a:t>
            </a:r>
            <a:r>
              <a:rPr lang="ru-RU" sz="1250" dirty="0" smtClean="0"/>
              <a:t>     Кроме того, за </a:t>
            </a:r>
            <a:r>
              <a:rPr lang="ru-RU" sz="1250" dirty="0"/>
              <a:t>счет </a:t>
            </a:r>
            <a:r>
              <a:rPr lang="ru-RU" sz="1250" dirty="0" smtClean="0"/>
              <a:t>гранта, предоставленного ЗАТО г. Североморск в </a:t>
            </a:r>
            <a:r>
              <a:rPr lang="ru-RU" sz="1250" dirty="0"/>
              <a:t>целях содействия достижению и (или) поощрения достижения наилучших значений показателей деятельности органов местного </a:t>
            </a:r>
            <a:r>
              <a:rPr lang="ru-RU" sz="1250" dirty="0" smtClean="0"/>
              <a:t>самоуправления, произведены расходы в сумме 792,1 тыс. рублей в целях на мероприятия </a:t>
            </a:r>
            <a:r>
              <a:rPr lang="ru-RU" sz="1250" dirty="0"/>
              <a:t>по </a:t>
            </a:r>
            <a:r>
              <a:rPr lang="ru-RU" sz="1250" dirty="0" smtClean="0"/>
              <a:t>обустройству </a:t>
            </a:r>
            <a:r>
              <a:rPr lang="ru-RU" sz="1250" dirty="0"/>
              <a:t>спортивной площадки в Городском парке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612" y="3805382"/>
            <a:ext cx="7698776" cy="369332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ОХРАНУ ОКРУЖАЮЩЕЙ СРЕДЫ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221088"/>
            <a:ext cx="8136904" cy="6818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Расходы бюджета ЗАТО г. Североморск в 2018 году составили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523,0 </a:t>
            </a:r>
            <a:r>
              <a:rPr lang="ru-RU" b="1" dirty="0" smtClean="0">
                <a:solidFill>
                  <a:schemeClr val="tx1"/>
                </a:solidFill>
              </a:rPr>
              <a:t>тыс. рублей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7604406"/>
              </p:ext>
            </p:extLst>
          </p:nvPr>
        </p:nvGraphicFramePr>
        <p:xfrm>
          <a:off x="323528" y="4725144"/>
          <a:ext cx="3672408" cy="184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67944" y="4840162"/>
            <a:ext cx="47167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/>
              <a:t>По разделу «Охрана окружающей среды» предусмотрены мероприятия на реализацию муниципальной подпрограммы «Охрана окружающей среды в ЗАТО г. Североморск». </a:t>
            </a:r>
            <a:endParaRPr lang="ru-RU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5927794"/>
            <a:ext cx="4258303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5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Невозможность заключения муниципального контракта по итогам конкурса в связи с отсутствием претендентов (поставщиков, подрядчиков, исполнителей)</a:t>
            </a:r>
          </a:p>
        </p:txBody>
      </p:sp>
    </p:spTree>
    <p:extLst>
      <p:ext uri="{BB962C8B-B14F-4D97-AF65-F5344CB8AC3E}">
        <p14:creationId xmlns:p14="http://schemas.microsoft.com/office/powerpoint/2010/main" val="41500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dn.fishki.net/upload/post/2016/12/18/2167887/zags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6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79205"/>
            <a:ext cx="6984776" cy="553998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РАСХОДЫ НА  НАЦИОНАЛЬНУЮ БЕЗОПАСНОСТЬ И ПРАВООХРАНИТЕЛЬНУЮ ДЕЯТЕЛЬНОСТЬ</a:t>
            </a:r>
            <a:endParaRPr lang="ru-RU" sz="15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00052294"/>
              </p:ext>
            </p:extLst>
          </p:nvPr>
        </p:nvGraphicFramePr>
        <p:xfrm>
          <a:off x="395536" y="2852936"/>
          <a:ext cx="8352928" cy="261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737055"/>
            <a:ext cx="7200800" cy="818282"/>
          </a:xfrm>
          <a:prstGeom prst="rect">
            <a:avLst/>
          </a:prstGeom>
          <a:solidFill>
            <a:srgbClr val="CCECFF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Расходы бюджета ЗАТО г. Североморск в 2018 году составили </a:t>
            </a:r>
          </a:p>
          <a:p>
            <a:pPr algn="ctr"/>
            <a:r>
              <a:rPr lang="ru-RU" sz="1500" b="1" dirty="0" smtClean="0">
                <a:solidFill>
                  <a:schemeClr val="tx1"/>
                </a:solidFill>
              </a:rPr>
              <a:t> 11 972,1 тыс. рублей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340768"/>
            <a:ext cx="400312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За счет средств бюджета по разделу: 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 smtClean="0"/>
              <a:t>обеспечено функционирование Отдела ЗАГС и казенного учреждения «Единая дежурно – диспетчерская служба»;</a:t>
            </a:r>
          </a:p>
          <a:p>
            <a:pPr marL="285750" indent="-285750" algn="just">
              <a:buFontTx/>
              <a:buChar char="-"/>
            </a:pPr>
            <a:r>
              <a:rPr lang="ru-RU" sz="1200" b="1" dirty="0" smtClean="0"/>
              <a:t>реализована муниципальная подпрограмма «Профилактика правонарушений в ЗАТО г. Североморск»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990" y="5517232"/>
            <a:ext cx="4258303" cy="8233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50" b="1" dirty="0" smtClean="0">
                <a:latin typeface="Times New Roman" pitchFamily="18" charset="0"/>
                <a:cs typeface="Times New Roman" pitchFamily="18" charset="0"/>
              </a:rPr>
              <a:t>Причины отклонения от плановых показателей:</a:t>
            </a:r>
          </a:p>
          <a:p>
            <a:pPr marL="171450" indent="-171450">
              <a:buFontTx/>
              <a:buChar char="-"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Несвоевременность предоставления исполнителями работ документов для расчетов;</a:t>
            </a:r>
          </a:p>
          <a:p>
            <a:pPr marL="171450" indent="-171450">
              <a:buFontTx/>
              <a:buChar char="-"/>
            </a:pP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Невозможность освоения плановых ассигнований на оплату труда в связи с поздним предоставлением средств субвенции</a:t>
            </a:r>
          </a:p>
        </p:txBody>
      </p:sp>
    </p:spTree>
    <p:extLst>
      <p:ext uri="{BB962C8B-B14F-4D97-AF65-F5344CB8AC3E}">
        <p14:creationId xmlns:p14="http://schemas.microsoft.com/office/powerpoint/2010/main" val="22738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freehomedelivery.net/wp-content/uploads/2017/03/shutterstock_49846324-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170" y="476672"/>
            <a:ext cx="769877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РАСХОДЫ НА  СРЕДСТВА МАССОВОЙ ИНФОРМАЦИИ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700" y="1240376"/>
            <a:ext cx="7344816" cy="818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Расходы бюджета ЗАТО г. Североморск в 2018 году составили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16 521,2 тыс. рублей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27910412"/>
              </p:ext>
            </p:extLst>
          </p:nvPr>
        </p:nvGraphicFramePr>
        <p:xfrm>
          <a:off x="1547664" y="2720396"/>
          <a:ext cx="7344816" cy="380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074" y="1988840"/>
            <a:ext cx="8160357" cy="6924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/>
              <a:t>          По разделу предусмотрены ассигнования на выполнение муниципального задания бюджетным учреждениям МТИУ «Радио-Североморск» и МТИУ «Редакция газеты «Североморские вести». Ассигнования освоены в полном объеме. Муниципальные задания учреждениями выполнены.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19797446"/>
              </p:ext>
            </p:extLst>
          </p:nvPr>
        </p:nvGraphicFramePr>
        <p:xfrm>
          <a:off x="142246" y="5270016"/>
          <a:ext cx="2468978" cy="156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7875" y="5085184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/>
              <a:t>Исполнение 2018 года по разделу </a:t>
            </a:r>
          </a:p>
          <a:p>
            <a:pPr algn="ctr"/>
            <a:r>
              <a:rPr lang="ru-RU" sz="1000" b="1" dirty="0" smtClean="0"/>
              <a:t> в сравнении с 2017 годом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2681337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novostipmr.com/sites/default/files/filefield_paths/byudzhet_3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748" y="227901"/>
            <a:ext cx="769877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РАСХОДЫ НА  ОБЩЕГОСУДАРСТВЕННЫЕ ВОПРОСЫ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2736" y="597233"/>
            <a:ext cx="7344816" cy="5040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chemeClr val="tx1"/>
                </a:solidFill>
              </a:rPr>
              <a:t>Расходы бюджета ЗАТО г. Североморск в 2018 год составили </a:t>
            </a:r>
          </a:p>
          <a:p>
            <a:pPr algn="r"/>
            <a:r>
              <a:rPr lang="ru-RU" sz="1500" b="1" dirty="0" smtClean="0">
                <a:solidFill>
                  <a:schemeClr val="tx1"/>
                </a:solidFill>
              </a:rPr>
              <a:t> 198 473,6 тыс. рублей</a:t>
            </a:r>
            <a:r>
              <a:rPr lang="ru-RU" dirty="0" smtClean="0"/>
              <a:t>.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13292774"/>
              </p:ext>
            </p:extLst>
          </p:nvPr>
        </p:nvGraphicFramePr>
        <p:xfrm>
          <a:off x="268660" y="1052736"/>
          <a:ext cx="8712968" cy="377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9" y="4869160"/>
            <a:ext cx="8496944" cy="18697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По разделу отражены расходы на обеспечение деятельности органов местного самоуправления ЗАТО г. Североморск, а также расходы на выполнение функций и полномочий городского округа в соответствии с Федеральным законом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от 06.10.2003 N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131-ФЗ «Об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общих принципах организации местного самоуправления в Российской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Федерации».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 По подразделу «Другие общегосударственные вопросы» предусмотрено и обеспечено: проведение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общегородских мероприятий,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расходов на оплату стоимости проезда и провоза багажа при переезде лиц (работников), а также членов из семей, при заключении (расторжении) трудовых договоров (контрактов) с организациями, финансируемыми из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Закона Мурманской области "Об административных комиссиях«,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реализация муниципальных подпрограмм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"Создание условий для эффективного использования муниципального  имущества ЗАТО г.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Североморск», «Развитие информационного общества и системы «Электронный муниципалитет» в ЗАТО г. Североморск», «Развитие муниципальной службы в ЗАТО г. Североморск» и др.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        Все запланированные мероприятия и обязательства исполнены в полном объеме. Экономия бюджетных ассигнований сложилась по причине заявительного характера отдельных видов расходов, а также по итогам проведения конкурентных процедур.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2320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novostipmr.com/sites/default/files/filefield_paths/byudzhet_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60648"/>
            <a:ext cx="676875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Ведомственная структура расходов бюджета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8424" y="148950"/>
            <a:ext cx="5822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/>
              <a:t>т</a:t>
            </a:r>
            <a:r>
              <a:rPr lang="ru-RU" sz="800" dirty="0" smtClean="0"/>
              <a:t>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25682"/>
              </p:ext>
            </p:extLst>
          </p:nvPr>
        </p:nvGraphicFramePr>
        <p:xfrm>
          <a:off x="71501" y="1196751"/>
          <a:ext cx="9001000" cy="476183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036475"/>
                <a:gridCol w="555813"/>
                <a:gridCol w="648072"/>
                <a:gridCol w="648072"/>
                <a:gridCol w="648072"/>
                <a:gridCol w="504056"/>
                <a:gridCol w="648072"/>
                <a:gridCol w="720080"/>
                <a:gridCol w="576064"/>
                <a:gridCol w="504056"/>
                <a:gridCol w="584715"/>
                <a:gridCol w="446875"/>
                <a:gridCol w="480578"/>
              </a:tblGrid>
              <a:tr h="2127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Ведомство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2017 год</a:t>
                      </a:r>
                      <a:endParaRPr lang="ru-RU" sz="10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2018 год</a:t>
                      </a:r>
                      <a:endParaRPr lang="ru-RU" sz="10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</a:rPr>
                        <a:t>Отклонение 2018 к 2017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Утверждено на 2017 год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% исполнения к годовому плану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удельный вес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Утверждено на 2018 год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Исполнено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% исполнения к годовому плану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удельный вес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сумма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% (прирост)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удельный вес (прирост)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8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    Администрация ЗАТО г. Североморск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406 983,7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402 350,4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98,9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15,8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308 436,6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294 740,1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95,6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-107 610,3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-26,7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-4,9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3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    Управление финансов администрации ЗАТО г. Североморск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64 796,0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55 220,2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85,2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68 741,9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52 084,3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75,8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-3 135,9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-5,7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-0,2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3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    Управление образования администрации ЗАТО г. Североморск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1 425 049,7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1 413 726,5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99,2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55,4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1 658 009,2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1 655 088,7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99,8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61,0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241 362,2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17,1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5,7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3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    Управление культуры и международных связей администрации ЗАТО г. Североморск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709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314 687,2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314 669,2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350 596,2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348 388,7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99,4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12,8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33 719,5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10,7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0,5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3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    Комитет по развитию городского хозяйства Администрации ЗАТО г. Североморск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731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311 690,5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266 792,7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85,6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279 918,4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260 774,7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93,2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9,6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-6 018,0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-2,3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-0,8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865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    Совет депутатов ЗАТО г. Североморск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732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8 718,4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8 639,1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99,1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9 801,7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9 630,2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98,2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991,1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11,5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3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    КОНТРОЛЬНО-СЧЕТНАЯ ПАЛАТА ЗАТО Г. СЕВЕРОМОРСК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734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3 291,3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3 281,6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99,7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3 014,1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2 294,8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76,1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-986,8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-30,1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375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    Комитет имущественных отношений администрации ЗАТО г.Североморск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913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89 338,6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88 680,2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99,3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3,5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91 252,2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89 122,0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97,7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3,3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441,9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0,5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-0,2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712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</a:rPr>
                        <a:t>ВСЕГО РАСХОДОВ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b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  2 624 555,3  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 2 553 359,7  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97,3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100,0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 2 769 770,3  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 2 712 123,4   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97,9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100,0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158 763,7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6,2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09" marR="5509" marT="5509" marB="0" anchor="ctr">
                    <a:pattFill prst="pct80">
                      <a:fgClr>
                        <a:srgbClr val="FCECEA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4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kapital.kz/c/6ef2ad75f5a904e003c1c1fdc54c1d69/n/1024/768/9/8/f/4/a/a3c04ecb51467860a5add3e49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547" y="37264"/>
            <a:ext cx="633670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Исполнение расходов бюджета в разрезе</a:t>
            </a:r>
          </a:p>
          <a:p>
            <a:pPr algn="ctr"/>
            <a:r>
              <a:rPr lang="ru-RU" sz="2000" b="1" dirty="0" smtClean="0"/>
              <a:t> муниципальных программ ЗАТО г. Североморск</a:t>
            </a:r>
            <a:endParaRPr lang="ru-RU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30860"/>
              </p:ext>
            </p:extLst>
          </p:nvPr>
        </p:nvGraphicFramePr>
        <p:xfrm>
          <a:off x="215515" y="851256"/>
          <a:ext cx="8712969" cy="576608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916325"/>
                <a:gridCol w="864096"/>
                <a:gridCol w="792088"/>
                <a:gridCol w="720080"/>
                <a:gridCol w="3420380"/>
              </a:tblGrid>
              <a:tr h="2734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эффективности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</a:tr>
              <a:tr h="402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"Улучшение качества и безопасности жизни населения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39 542,6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31 692,7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80,1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Предоставлено полное финансирование.  Целевые индикаторы в целом по подпрограмме достигнуты,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исключением подпрограммы</a:t>
                      </a:r>
                      <a:r>
                        <a:rPr lang="ru-RU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«Транспортная инфраструктура ЗАТО г. Североморск» в связи с невозможностью заключения муниципального контракта по итогам конкурса из- за отсутствия претендентов (подрядчиков, поставщиков)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</a:tr>
              <a:tr h="47678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конкурентоспособной экономики ЗАТО г. Североморск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Предоставлено полное финансирование. Целевые индикаторы в целом достигнуты, за исключением подпрограммы «Развитие потребительского рынка ЗАТО г. Североморск» в связи с несвоевременным предоставлением исполнителями работ документов для расчетов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</a:tr>
              <a:tr h="40350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муниципального управления и гражданского общества в ЗАТО г. Североморск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48 352,2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45 634,5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Предоставлено полное финансирование. Целевые индикаторы в целом достигнуты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</a:tr>
              <a:tr h="37905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"Обеспечение комфортной городской среды в ЗАТО г. Североморск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226 204,4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209 018,4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Предоставлено полное финансирование, но не освоено в связи с проведением оплаты «по факту» выполненных работ и сложившейся экономией по результатам проведения конкурентных процедур. Целевые индикаторы в целом достигнуты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</a:tr>
              <a:tr h="40882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"Развитие образования ЗАТО г. Североморск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1 766 599,5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1 763 710,8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Предоставлено полное финансирование. Целевые индикаторы в целом достигнуты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</a:tr>
              <a:tr h="4026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Муниципальная программа "Культура ЗАТО г. Североморск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346 461,5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344 273,8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Полное финансирование. Целевые индикаторы в целом достигнуты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</a:tr>
              <a:tr h="40261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“Создание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условий для эффективного и ответственного управления муниципальными финансами, повышение устойчивости  бюджета муниципального образования ЗАТО г. Североморск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30 382,3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25 613,9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Предоставлено полное финансирование.  Не полное освоение финансовых средств сложилось в связи с заключением муниципальных контрактов по более низким ставкам. Целевые индикаторы достигнуты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</a:tr>
              <a:tr h="40261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Муниципальная  программа 8. "Формирование современной городской среды ЗАТО г. Североморск"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31 466,7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31 408,7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Предоставлено полное финансирование. Целевые индикаторы в целом достигнуты</a:t>
                      </a:r>
                      <a:endParaRPr lang="ru-RU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</a:tr>
              <a:tr h="40261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Муниципальная  программа 9. "Повышение безопасности дорожного движения и снижение дорожно-транспортного травматизма в ЗАТО г. Североморск"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3 923,9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Предоставлено полное финансирование. Не полное освоение средств сложилось в связи с расторжением контракта.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</a:tr>
              <a:tr h="236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2 494 332,8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2 455 223,3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702" marR="8702" marT="8702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00392" y="620688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266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novostipmr.com/sites/default/files/filefield_paths/byudzhet_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764704"/>
            <a:ext cx="7272808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 algn="ctr" fontAlgn="t"/>
            <a:r>
              <a:rPr lang="ru-RU" sz="1500" b="1" dirty="0">
                <a:solidFill>
                  <a:srgbClr val="000000"/>
                </a:solidFill>
                <a:latin typeface="+mj-lt"/>
              </a:rPr>
              <a:t>Муниципальная программа </a:t>
            </a:r>
            <a:endParaRPr lang="ru-RU" sz="1500" b="1" dirty="0" smtClean="0">
              <a:solidFill>
                <a:srgbClr val="000000"/>
              </a:solidFill>
              <a:latin typeface="+mj-lt"/>
            </a:endParaRPr>
          </a:p>
          <a:p>
            <a:pPr lvl="0" algn="ctr" fontAlgn="t"/>
            <a:r>
              <a:rPr lang="ru-RU" sz="1500" b="1" dirty="0" smtClean="0">
                <a:solidFill>
                  <a:srgbClr val="000000"/>
                </a:solidFill>
                <a:latin typeface="+mj-lt"/>
              </a:rPr>
              <a:t>"</a:t>
            </a:r>
            <a:r>
              <a:rPr lang="ru-RU" sz="1500" b="1" dirty="0">
                <a:solidFill>
                  <a:srgbClr val="000000"/>
                </a:solidFill>
                <a:latin typeface="+mj-lt"/>
              </a:rPr>
              <a:t>Улучшение качества и безопасности жизни населения" </a:t>
            </a:r>
            <a:endParaRPr lang="ru-RU" sz="15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1287924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276369"/>
              </p:ext>
            </p:extLst>
          </p:nvPr>
        </p:nvGraphicFramePr>
        <p:xfrm>
          <a:off x="251520" y="1700808"/>
          <a:ext cx="8424935" cy="4381108"/>
        </p:xfrm>
        <a:graphic>
          <a:graphicData uri="http://schemas.openxmlformats.org/drawingml/2006/table">
            <a:tbl>
              <a:tblPr/>
              <a:tblGrid>
                <a:gridCol w="2932195"/>
                <a:gridCol w="604894"/>
                <a:gridCol w="853515"/>
                <a:gridCol w="789437"/>
                <a:gridCol w="868631"/>
                <a:gridCol w="792088"/>
                <a:gridCol w="648072"/>
                <a:gridCol w="576064"/>
                <a:gridCol w="360039"/>
              </a:tblGrid>
              <a:tr h="3947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Ц.ст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Отклонение исполнения </a:t>
                      </a:r>
                      <a:endParaRPr lang="ru-RU" sz="9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(2018 к 2017)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 первоначально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3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"Улучшение качества и безопасности жизни населения"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14 855,4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14 278,7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38 057,9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39 542,6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31 692,7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17 414,0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122,0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5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"Молодежь Североморска"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499,4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-99,4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-19,9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1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физической культуры и спорта и формирования здорового образа жизни в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0120000000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1 694,2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1 558,7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1 557,6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-136,6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-8,1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73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"Профилактика наркомании, алкоголизма и токсикомании в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0130000000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269,4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170,8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-98,6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-36,6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73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"Дополнительные меры социальной поддержки отдельных категорий граждан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0140000000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7 002,4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6 505,7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7 783,8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5 663,3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5 525,9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-979,8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-15,1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369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"Доступная среда в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0150000000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1 625,5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1 625,5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2 374,3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1 943,8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1 943,8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318,3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19,6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73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"Профилактика правонарушений в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0160000000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739,1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839,1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786,4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47,3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73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"Транспортная инфраструктура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0170000000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20 304,8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21 390,1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20 785,2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20 785,2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73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"Охрана окружающей среды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0180000000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1 467,5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1 467,5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7 576,8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523,0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-944,5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1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"Повышение безопасности дорожного движения и снижение дорожно-транспортного травматизма в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0190000000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1 540,0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1 477,9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3 845,0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-1 477,9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-100,0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2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novostipmr.com/sites/default/files/filefield_paths/byudzhet_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3758" y="332656"/>
            <a:ext cx="6612709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lvl="0" algn="ctr" fontAlgn="t"/>
            <a:r>
              <a:rPr lang="ru-RU" sz="1500" b="1" dirty="0">
                <a:solidFill>
                  <a:srgbClr val="000000"/>
                </a:solidFill>
                <a:latin typeface="+mj-lt"/>
              </a:rPr>
              <a:t>Муниципальная </a:t>
            </a:r>
            <a:r>
              <a:rPr lang="ru-RU" sz="1500" b="1" dirty="0" smtClean="0">
                <a:solidFill>
                  <a:srgbClr val="000000"/>
                </a:solidFill>
                <a:latin typeface="+mj-lt"/>
              </a:rPr>
              <a:t>программа</a:t>
            </a:r>
          </a:p>
          <a:p>
            <a:pPr lvl="0" algn="ctr" fontAlgn="t"/>
            <a:r>
              <a:rPr lang="ru-RU" sz="15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500" b="1" dirty="0">
                <a:solidFill>
                  <a:srgbClr val="000000"/>
                </a:solidFill>
                <a:latin typeface="+mj-lt"/>
              </a:rPr>
              <a:t>"Развитие конкурентоспособной экономики ЗАТО г. Североморск" </a:t>
            </a:r>
            <a:endParaRPr lang="ru-RU" sz="1500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37170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63785" y="3284984"/>
            <a:ext cx="6552728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+mj-lt"/>
              </a:rPr>
              <a:t>  </a:t>
            </a:r>
            <a:r>
              <a:rPr lang="ru-RU" sz="1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500" b="1" dirty="0">
                <a:solidFill>
                  <a:srgbClr val="000000"/>
                </a:solidFill>
                <a:latin typeface="+mj-lt"/>
              </a:rPr>
              <a:t>Муниципальная </a:t>
            </a:r>
            <a:r>
              <a:rPr lang="ru-RU" sz="1500" b="1" dirty="0" smtClean="0">
                <a:solidFill>
                  <a:srgbClr val="000000"/>
                </a:solidFill>
                <a:latin typeface="+mj-lt"/>
              </a:rPr>
              <a:t>программа</a:t>
            </a:r>
          </a:p>
          <a:p>
            <a:pPr algn="ctr"/>
            <a:r>
              <a:rPr lang="ru-RU" sz="1500" b="1" dirty="0" smtClean="0">
                <a:solidFill>
                  <a:srgbClr val="000000"/>
                </a:solidFill>
                <a:latin typeface="+mj-lt"/>
              </a:rPr>
              <a:t> «Развитие </a:t>
            </a:r>
            <a:r>
              <a:rPr lang="ru-RU" sz="1500" b="1" dirty="0">
                <a:solidFill>
                  <a:srgbClr val="000000"/>
                </a:solidFill>
                <a:latin typeface="+mj-lt"/>
              </a:rPr>
              <a:t>образования ЗАТО г. </a:t>
            </a:r>
            <a:r>
              <a:rPr lang="ru-RU" sz="1500" b="1" dirty="0" smtClean="0">
                <a:solidFill>
                  <a:srgbClr val="000000"/>
                </a:solidFill>
                <a:latin typeface="+mj-lt"/>
              </a:rPr>
              <a:t>Североморск»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4368" y="806515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7986467" y="3715871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55005"/>
              </p:ext>
            </p:extLst>
          </p:nvPr>
        </p:nvGraphicFramePr>
        <p:xfrm>
          <a:off x="179512" y="1052736"/>
          <a:ext cx="8712968" cy="2175420"/>
        </p:xfrm>
        <a:graphic>
          <a:graphicData uri="http://schemas.openxmlformats.org/drawingml/2006/table">
            <a:tbl>
              <a:tblPr/>
              <a:tblGrid>
                <a:gridCol w="3032442"/>
                <a:gridCol w="625573"/>
                <a:gridCol w="882694"/>
                <a:gridCol w="816426"/>
                <a:gridCol w="819077"/>
                <a:gridCol w="747507"/>
                <a:gridCol w="691842"/>
                <a:gridCol w="588463"/>
                <a:gridCol w="508944"/>
              </a:tblGrid>
              <a:tr h="341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Ц.ст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Отклонение исполнения </a:t>
                      </a:r>
                      <a:endParaRPr lang="ru-RU" sz="8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(2018 к 2017)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 первоначально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конкурентоспособной экономики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358,0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1 399,7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1 309,7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1 159,7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773,2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5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малого и среднего предпринимательства, стимулирование инвестиционной деятельности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0210000000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258,0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569,0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569,0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479,0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532,2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потребительского рынка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0220000000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-50,0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-83,3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"Поддержка социально - ориентированных некоммерческих организаций"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0230000000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730,7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730,7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730,7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43491"/>
              </p:ext>
            </p:extLst>
          </p:nvPr>
        </p:nvGraphicFramePr>
        <p:xfrm>
          <a:off x="251520" y="3962091"/>
          <a:ext cx="8568953" cy="2237967"/>
        </p:xfrm>
        <a:graphic>
          <a:graphicData uri="http://schemas.openxmlformats.org/drawingml/2006/table">
            <a:tbl>
              <a:tblPr/>
              <a:tblGrid>
                <a:gridCol w="2982319"/>
                <a:gridCol w="615233"/>
                <a:gridCol w="868104"/>
                <a:gridCol w="802932"/>
                <a:gridCol w="805539"/>
                <a:gridCol w="735152"/>
                <a:gridCol w="680407"/>
                <a:gridCol w="578737"/>
                <a:gridCol w="500530"/>
              </a:tblGrid>
              <a:tr h="4750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Ц.ст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Отклонение исполнения  </a:t>
                      </a:r>
                      <a:endParaRPr lang="ru-RU" sz="8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2018 к 2017)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 первоначально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1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ЗАТО г. Североморск"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1 610 428,2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1 599 493,9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1 718 724,1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1 766 599,5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1 763 710,8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164 216,9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1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дошкольного, общего и дополнительного образования детей"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0510000000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1 514 930,1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1 505 498,5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1 613 851,5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1 671 917,3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1 671 223,6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165 725,1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11,0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10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"Школьное питание"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0520000000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60 462,5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60 299,6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59 438,8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51 682,8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50 880,4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-9 419,1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-15,6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10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"Североморск - город без сирот"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0530000000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30 216,9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28 894,5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36 076,3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33 997,7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32 652,2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3 757,7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13,0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107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"Отдых и оздоровление детей"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0540000000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4 818,7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4 801,4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9 357,5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9 001,7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8 954,6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4 153,2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86,5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2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novostipmr.com/sites/default/files/filefield_paths/byudzhet_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4024" y="167131"/>
            <a:ext cx="652935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lvl="0" algn="ctr" fontAlgn="t"/>
            <a:r>
              <a:rPr lang="ru-RU" dirty="0" smtClean="0"/>
              <a:t>  </a:t>
            </a:r>
            <a:r>
              <a:rPr lang="ru-RU" sz="1500" b="1" dirty="0">
                <a:solidFill>
                  <a:srgbClr val="000000"/>
                </a:solidFill>
                <a:latin typeface="+mj-lt"/>
              </a:rPr>
              <a:t>Муниципальная </a:t>
            </a:r>
            <a:r>
              <a:rPr lang="ru-RU" sz="1500" b="1" dirty="0" smtClean="0">
                <a:solidFill>
                  <a:srgbClr val="000000"/>
                </a:solidFill>
                <a:latin typeface="+mj-lt"/>
              </a:rPr>
              <a:t>программа</a:t>
            </a:r>
          </a:p>
          <a:p>
            <a:pPr lvl="0" algn="ctr" fontAlgn="t"/>
            <a:r>
              <a:rPr lang="ru-RU" sz="15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500" b="1" dirty="0">
                <a:solidFill>
                  <a:srgbClr val="000000"/>
                </a:solidFill>
                <a:latin typeface="+mj-lt"/>
              </a:rPr>
              <a:t>"Развитие муниципального управления и гражданского общества </a:t>
            </a:r>
            <a:endParaRPr lang="ru-RU" sz="1500" b="1" dirty="0" smtClean="0">
              <a:solidFill>
                <a:srgbClr val="000000"/>
              </a:solidFill>
              <a:latin typeface="+mj-lt"/>
            </a:endParaRPr>
          </a:p>
          <a:p>
            <a:pPr lvl="0" algn="ctr" fontAlgn="t"/>
            <a:r>
              <a:rPr lang="ru-RU" sz="1500" b="1" dirty="0" smtClean="0">
                <a:solidFill>
                  <a:srgbClr val="000000"/>
                </a:solidFill>
                <a:latin typeface="+mj-lt"/>
              </a:rPr>
              <a:t>в </a:t>
            </a:r>
            <a:r>
              <a:rPr lang="ru-RU" sz="1500" b="1" dirty="0">
                <a:solidFill>
                  <a:srgbClr val="000000"/>
                </a:solidFill>
                <a:latin typeface="+mj-lt"/>
              </a:rPr>
              <a:t>ЗАТО г. Североморск" </a:t>
            </a:r>
            <a:r>
              <a:rPr lang="ru-RU" sz="1500" dirty="0" smtClean="0"/>
              <a:t> </a:t>
            </a:r>
            <a:endParaRPr lang="ru-RU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837528"/>
            <a:ext cx="6696744" cy="1061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 algn="ctr" fontAlgn="t"/>
            <a:r>
              <a:rPr lang="ru-RU" dirty="0" smtClean="0">
                <a:latin typeface="+mj-lt"/>
              </a:rPr>
              <a:t>  </a:t>
            </a:r>
            <a:r>
              <a:rPr lang="ru-RU" sz="1500" b="1" dirty="0">
                <a:solidFill>
                  <a:srgbClr val="000000"/>
                </a:solidFill>
                <a:latin typeface="+mj-lt"/>
              </a:rPr>
              <a:t>Муниципальная </a:t>
            </a:r>
            <a:r>
              <a:rPr lang="ru-RU" sz="1500" b="1" dirty="0" smtClean="0">
                <a:solidFill>
                  <a:srgbClr val="000000"/>
                </a:solidFill>
                <a:latin typeface="+mj-lt"/>
              </a:rPr>
              <a:t>программа</a:t>
            </a:r>
          </a:p>
          <a:p>
            <a:pPr algn="ctr" fontAlgn="t"/>
            <a:r>
              <a:rPr lang="ru-RU" sz="15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500" b="1" dirty="0" smtClean="0">
                <a:latin typeface="+mj-lt"/>
              </a:rPr>
              <a:t>"</a:t>
            </a:r>
            <a:r>
              <a:rPr lang="ru-RU" sz="1500" b="1" dirty="0">
                <a:latin typeface="+mj-lt"/>
              </a:rPr>
              <a:t>Создание условий для эффективного и ответственного </a:t>
            </a:r>
            <a:r>
              <a:rPr lang="ru-RU" sz="1500" b="1" dirty="0" smtClean="0">
                <a:latin typeface="+mj-lt"/>
              </a:rPr>
              <a:t>управления  </a:t>
            </a:r>
            <a:r>
              <a:rPr lang="ru-RU" sz="1500" b="1" dirty="0">
                <a:latin typeface="+mj-lt"/>
              </a:rPr>
              <a:t>муниципальными финансами, </a:t>
            </a:r>
            <a:r>
              <a:rPr lang="ru-RU" sz="1500" b="1" dirty="0" smtClean="0">
                <a:latin typeface="+mj-lt"/>
              </a:rPr>
              <a:t>повышение устойчивости бюджета </a:t>
            </a:r>
            <a:r>
              <a:rPr lang="ru-RU" sz="1500" b="1" dirty="0">
                <a:latin typeface="+mj-lt"/>
              </a:rPr>
              <a:t>муниципального образования ЗАТО г. Североморск</a:t>
            </a:r>
            <a:r>
              <a:rPr lang="ru-RU" sz="1500" b="1" dirty="0" smtClean="0">
                <a:latin typeface="+mj-lt"/>
              </a:rPr>
              <a:t>"</a:t>
            </a:r>
            <a:endParaRPr lang="ru-RU" sz="15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4637" y="767406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693957" y="4653136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31876"/>
              </p:ext>
            </p:extLst>
          </p:nvPr>
        </p:nvGraphicFramePr>
        <p:xfrm>
          <a:off x="215516" y="4899357"/>
          <a:ext cx="8712969" cy="1673800"/>
        </p:xfrm>
        <a:graphic>
          <a:graphicData uri="http://schemas.openxmlformats.org/drawingml/2006/table">
            <a:tbl>
              <a:tblPr/>
              <a:tblGrid>
                <a:gridCol w="3032443"/>
                <a:gridCol w="625573"/>
                <a:gridCol w="882695"/>
                <a:gridCol w="816426"/>
                <a:gridCol w="819078"/>
                <a:gridCol w="747507"/>
                <a:gridCol w="691842"/>
                <a:gridCol w="588464"/>
                <a:gridCol w="508941"/>
              </a:tblGrid>
              <a:tr h="341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Ц.ст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Отклонение исполнения </a:t>
                      </a:r>
                      <a:endParaRPr lang="ru-RU" sz="8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(2018 к 2017)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 первоначально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4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</a:t>
                      </a:r>
                      <a:r>
                        <a:rPr lang="ru-RU" sz="9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 программа 7. "Создание условий для эффективного и ответственного управления муниципальными финансами, повышение устойчивости бюджета муниципального образования ЗАТО </a:t>
                      </a:r>
                      <a:r>
                        <a:rPr lang="ru-RU" sz="9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Североморск"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12 890,8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12 636,2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35 032,1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30 382,3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25 613,9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12 977,7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102,7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88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Подпрограмма 1. "Управление муниципальными финансами"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0710000000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12 890,76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12 636,21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35 032,13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30 382,33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25 613,91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12 977,7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102,7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81760"/>
              </p:ext>
            </p:extLst>
          </p:nvPr>
        </p:nvGraphicFramePr>
        <p:xfrm>
          <a:off x="215518" y="1019286"/>
          <a:ext cx="8712966" cy="2687476"/>
        </p:xfrm>
        <a:graphic>
          <a:graphicData uri="http://schemas.openxmlformats.org/drawingml/2006/table">
            <a:tbl>
              <a:tblPr/>
              <a:tblGrid>
                <a:gridCol w="3032442"/>
                <a:gridCol w="625573"/>
                <a:gridCol w="882694"/>
                <a:gridCol w="816426"/>
                <a:gridCol w="819077"/>
                <a:gridCol w="747507"/>
                <a:gridCol w="691842"/>
                <a:gridCol w="588463"/>
                <a:gridCol w="508942"/>
              </a:tblGrid>
              <a:tr h="299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Ц.ст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Отклонение исполнения  </a:t>
                      </a:r>
                      <a:endParaRPr lang="ru-RU" sz="8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2018 к 2017)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 первоначально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35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муниципального управления и гражданского общества в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49 703,5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48 682,9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45 673,6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48 352,2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45 634,5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-3 048,4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-6,3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461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"Создание условий для эффективного использования муниципального  имущества ЗАТО г. Североморск"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37 673,7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37 550,2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33 932,6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36 991,4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35 345,6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-2 204,6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-5,9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61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информационного общества, создание системы "Электронный муниципалитет" в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0320000000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6 365,3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6 087,5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5 207,8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5 676,0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5 556,3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-531,2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-8,7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077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"Развитие муниципальной службы в муниципальном образовании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0330000000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5 664,6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5 045,2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6 376,2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5 684,9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4 732,7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-312,5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-6,2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077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"Поддержка общественных объединений и организаций в ЗАТО г. Североморск"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0340000000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4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novostipmr.com/sites/default/files/filefield_paths/byudzhet_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2700" y="332656"/>
            <a:ext cx="7560840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+mj-lt"/>
              </a:rPr>
              <a:t>Муниципальная программа </a:t>
            </a:r>
            <a:endParaRPr lang="ru-RU" sz="1500" b="1" dirty="0" smtClean="0">
              <a:latin typeface="+mj-lt"/>
            </a:endParaRPr>
          </a:p>
          <a:p>
            <a:pPr algn="ctr"/>
            <a:r>
              <a:rPr lang="ru-RU" sz="1500" b="1" dirty="0" smtClean="0">
                <a:latin typeface="+mj-lt"/>
              </a:rPr>
              <a:t>"</a:t>
            </a:r>
            <a:r>
              <a:rPr lang="ru-RU" sz="1500" b="1" dirty="0">
                <a:latin typeface="+mj-lt"/>
              </a:rPr>
              <a:t>Обеспечение комфортной городской среды в ЗАТО г. Североморск" </a:t>
            </a:r>
            <a:endParaRPr lang="ru-RU" sz="1500" b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9215" y="651965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712997"/>
              </p:ext>
            </p:extLst>
          </p:nvPr>
        </p:nvGraphicFramePr>
        <p:xfrm>
          <a:off x="251520" y="980728"/>
          <a:ext cx="8640961" cy="3566630"/>
        </p:xfrm>
        <a:graphic>
          <a:graphicData uri="http://schemas.openxmlformats.org/drawingml/2006/table">
            <a:tbl>
              <a:tblPr/>
              <a:tblGrid>
                <a:gridCol w="3007380"/>
                <a:gridCol w="620403"/>
                <a:gridCol w="875400"/>
                <a:gridCol w="809680"/>
                <a:gridCol w="812308"/>
                <a:gridCol w="741330"/>
                <a:gridCol w="686124"/>
                <a:gridCol w="583600"/>
                <a:gridCol w="504736"/>
              </a:tblGrid>
              <a:tr h="341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Ц.ст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Отклонение исполнения </a:t>
                      </a:r>
                      <a:endParaRPr lang="ru-RU" sz="8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(2018 к 2017)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 первоначально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Муниципальная программа "Обеспечение комфортной городской среды в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318 647,3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273 316,5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246 181,4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226 204,4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209 018,4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-64 298,1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-23,5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3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"Автомобильные дороги  и проезды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177 925,0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141 008,8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116 812,4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111 500,7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96 262,2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-44 746,6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-31,7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"Комплексная эксплуатация муниципальных объектов уличного (наружного) освещения"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0420000000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22 377,6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19 687,3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14 802,9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15 998,5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15 990,6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-3 696,7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-18,8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"Энергосбережение и повышение энергоэффективности на территории ЗАТО г. Североморск 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0430000000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2 671,1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5 222,5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5 222,5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5 129,9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4 846,2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1 707,7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55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"Подготовка объектов и систем жизнеобеспечения ЗАТО г. Североморск к работе в отопительный период"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0440000000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3 499,9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3 500,0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722,8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448,0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-3 051,9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-87,2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"Муниципальный жилищный фонд  ЗАТО г. Североморск"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0450000000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49 191,9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48 656,0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50 285,1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47 440,5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46 932,5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-1 723,5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-3,5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"Осуществление прочих мероприятий по благоустройству в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0460000000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39 681,6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36 880,7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20 106,5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38 090,5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37 397,4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516,7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"Городские парки и скверы - центры отдыха Североморцев"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0470000000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10 343,2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10 343,2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4 025,3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7 229,1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6 857,9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-3 485,3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-33,7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55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Подпрограмма "Реализация приоритетного проекта по формированию комфортной городской среды на территории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0480000000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12 957,0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12 957,0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31 426,7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effectLst/>
                          <a:latin typeface="Times New Roman"/>
                        </a:rPr>
                        <a:t>-12 957,0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5567" y="4635569"/>
            <a:ext cx="7560840" cy="323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+mj-lt"/>
              </a:rPr>
              <a:t>Муниципальные программы, действующие с 2018 года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22359"/>
              </p:ext>
            </p:extLst>
          </p:nvPr>
        </p:nvGraphicFramePr>
        <p:xfrm>
          <a:off x="258268" y="5157192"/>
          <a:ext cx="8640959" cy="1360159"/>
        </p:xfrm>
        <a:graphic>
          <a:graphicData uri="http://schemas.openxmlformats.org/drawingml/2006/table">
            <a:tbl>
              <a:tblPr/>
              <a:tblGrid>
                <a:gridCol w="3007380"/>
                <a:gridCol w="620403"/>
                <a:gridCol w="875400"/>
                <a:gridCol w="809679"/>
                <a:gridCol w="812308"/>
                <a:gridCol w="741329"/>
                <a:gridCol w="686124"/>
                <a:gridCol w="583600"/>
                <a:gridCol w="504736"/>
              </a:tblGrid>
              <a:tr h="341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Ц.ст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Отклонение исполнения </a:t>
                      </a:r>
                      <a:endParaRPr lang="ru-RU" sz="8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(2018 к 2017)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 первоначально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Муниципальная  программа 8. "Формирование современной городской среды ЗАТО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 Североморск"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31 466,68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31 408,70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31 408,7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24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Муниципальная  программа 9. "Повышение безопасности дорожного движения и снижение дорожно-транспортного травматизма в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0900000000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3 923,90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2 560,61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2 560,6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66407" y="4805474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1509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ltayskoe.info/wp-content/uploads/2017/10/index.php_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88640"/>
            <a:ext cx="72008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Динамика исполнения бюджета ЗАТО г. Североморск  </a:t>
            </a:r>
          </a:p>
          <a:p>
            <a:pPr algn="ctr"/>
            <a:r>
              <a:rPr lang="ru-RU" dirty="0" smtClean="0"/>
              <a:t>за период 201</a:t>
            </a:r>
            <a:r>
              <a:rPr lang="en-US" dirty="0" smtClean="0"/>
              <a:t>5</a:t>
            </a:r>
            <a:r>
              <a:rPr lang="ru-RU" dirty="0" smtClean="0"/>
              <a:t> – 201</a:t>
            </a:r>
            <a:r>
              <a:rPr lang="en-US" dirty="0" smtClean="0"/>
              <a:t>8</a:t>
            </a:r>
            <a:r>
              <a:rPr lang="ru-RU" dirty="0" smtClean="0"/>
              <a:t> годов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77514715"/>
              </p:ext>
            </p:extLst>
          </p:nvPr>
        </p:nvGraphicFramePr>
        <p:xfrm>
          <a:off x="1054481" y="1376970"/>
          <a:ext cx="365343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52320" y="683404"/>
            <a:ext cx="990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м</a:t>
            </a:r>
            <a:r>
              <a:rPr lang="ru-RU" sz="1000" dirty="0" smtClean="0"/>
              <a:t>лн. рублей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052736"/>
            <a:ext cx="3583032" cy="29238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300" b="1" dirty="0" smtClean="0"/>
              <a:t>Доходы бюджета ЗАТО г. Североморск</a:t>
            </a:r>
            <a:endParaRPr lang="ru-RU" sz="1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97038" y="1041768"/>
            <a:ext cx="3658374" cy="29238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300" b="1" dirty="0" smtClean="0"/>
              <a:t>Расходы бюджета ЗАТО г. Североморск</a:t>
            </a:r>
            <a:endParaRPr lang="ru-RU" sz="13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536072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2 846,7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59186" y="1623888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2 393,4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7704" y="1623887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2 461,0</a:t>
            </a:r>
            <a:endParaRPr lang="ru-RU" sz="10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87267297"/>
              </p:ext>
            </p:extLst>
          </p:nvPr>
        </p:nvGraphicFramePr>
        <p:xfrm>
          <a:off x="5360887" y="1346640"/>
          <a:ext cx="3243561" cy="2154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12947" y="3573016"/>
            <a:ext cx="6478055" cy="292388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300" b="1" dirty="0" smtClean="0"/>
              <a:t>Изменение дефицита (-) / профицита (+) бюджета ЗАТО г. Североморск</a:t>
            </a:r>
            <a:endParaRPr lang="ru-RU" sz="1300" b="1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213214404"/>
              </p:ext>
            </p:extLst>
          </p:nvPr>
        </p:nvGraphicFramePr>
        <p:xfrm>
          <a:off x="1456678" y="3877265"/>
          <a:ext cx="6480720" cy="881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07415" y="4858048"/>
            <a:ext cx="3924825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300" b="1" dirty="0" smtClean="0"/>
              <a:t>Муниципальный долг  ЗАТО г. Североморск</a:t>
            </a:r>
            <a:endParaRPr lang="ru-RU" sz="1300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69607056"/>
              </p:ext>
            </p:extLst>
          </p:nvPr>
        </p:nvGraphicFramePr>
        <p:xfrm>
          <a:off x="195409" y="5242696"/>
          <a:ext cx="4896544" cy="113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24877" y="5287196"/>
            <a:ext cx="2979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        </a:t>
            </a:r>
            <a:r>
              <a:rPr lang="ru-RU" sz="900" b="1" dirty="0" smtClean="0"/>
              <a:t>Муниципальный долг по состоянию</a:t>
            </a:r>
          </a:p>
          <a:p>
            <a:r>
              <a:rPr lang="ru-RU" sz="900" b="1" dirty="0" smtClean="0"/>
              <a:t> на  01.01.2015,  01.01.2016 отсутствует.</a:t>
            </a:r>
          </a:p>
          <a:p>
            <a:r>
              <a:rPr lang="ru-RU" sz="900" b="1" dirty="0" smtClean="0"/>
              <a:t>        Муниципальный долг по состоянию </a:t>
            </a:r>
          </a:p>
          <a:p>
            <a:r>
              <a:rPr lang="ru-RU" sz="900" b="1" dirty="0" smtClean="0"/>
              <a:t>на 01.01.2017 составил 60,0 млн. рублей. </a:t>
            </a:r>
          </a:p>
          <a:p>
            <a:r>
              <a:rPr lang="ru-RU" sz="900" b="1" dirty="0"/>
              <a:t> </a:t>
            </a:r>
            <a:r>
              <a:rPr lang="ru-RU" sz="900" b="1" dirty="0" smtClean="0"/>
              <a:t>       Муниципальный долг по состоянию </a:t>
            </a:r>
          </a:p>
          <a:p>
            <a:r>
              <a:rPr lang="ru-RU" sz="900" b="1" dirty="0"/>
              <a:t>н</a:t>
            </a:r>
            <a:r>
              <a:rPr lang="ru-RU" sz="900" b="1" dirty="0" smtClean="0"/>
              <a:t>а 01.01.2018 составил 137,0 млн. рублей.</a:t>
            </a:r>
          </a:p>
          <a:p>
            <a:r>
              <a:rPr lang="ru-RU" sz="900" b="1" dirty="0" smtClean="0"/>
              <a:t>        Муниципальный </a:t>
            </a:r>
            <a:r>
              <a:rPr lang="ru-RU" sz="900" b="1" dirty="0"/>
              <a:t>долг по состоянию </a:t>
            </a:r>
          </a:p>
          <a:p>
            <a:r>
              <a:rPr lang="ru-RU" sz="900" b="1" dirty="0"/>
              <a:t>на </a:t>
            </a:r>
            <a:r>
              <a:rPr lang="ru-RU" sz="900" b="1" dirty="0" smtClean="0"/>
              <a:t>01.01.2019 </a:t>
            </a:r>
            <a:r>
              <a:rPr lang="ru-RU" sz="900" b="1" dirty="0"/>
              <a:t>составил </a:t>
            </a:r>
            <a:r>
              <a:rPr lang="ru-RU" sz="900" b="1" dirty="0" smtClean="0"/>
              <a:t>178,0 </a:t>
            </a:r>
            <a:r>
              <a:rPr lang="ru-RU" sz="900" b="1" dirty="0"/>
              <a:t>млн. рублей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47611" y="1535885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2 682,1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459670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ovostipmr.com/sites/default/files/filefield_paths/byudzhet_3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8353" y="548680"/>
            <a:ext cx="65527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 algn="ctr" fontAlgn="t"/>
            <a:r>
              <a:rPr lang="ru-RU" sz="1600" dirty="0" smtClean="0">
                <a:latin typeface="+mj-lt"/>
              </a:rPr>
              <a:t> 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 Муниципальная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программа</a:t>
            </a:r>
          </a:p>
          <a:p>
            <a:pPr lvl="0" algn="ctr" fontAlgn="t"/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 «Культура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ЗАТО г.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Североморск» </a:t>
            </a:r>
            <a:endParaRPr lang="ru-RU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87463" y="1325780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50779"/>
              </p:ext>
            </p:extLst>
          </p:nvPr>
        </p:nvGraphicFramePr>
        <p:xfrm>
          <a:off x="323527" y="1700808"/>
          <a:ext cx="8496944" cy="4329359"/>
        </p:xfrm>
        <a:graphic>
          <a:graphicData uri="http://schemas.openxmlformats.org/drawingml/2006/table">
            <a:tbl>
              <a:tblPr/>
              <a:tblGrid>
                <a:gridCol w="2957257"/>
                <a:gridCol w="610063"/>
                <a:gridCol w="860809"/>
                <a:gridCol w="796185"/>
                <a:gridCol w="798770"/>
                <a:gridCol w="728974"/>
                <a:gridCol w="674689"/>
                <a:gridCol w="573874"/>
                <a:gridCol w="496323"/>
              </a:tblGrid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Ц.ст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Отклонение исполнения  </a:t>
                      </a:r>
                      <a:endParaRPr lang="ru-RU" sz="8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2018 к 2017)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Утверждено первоначально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Уточненная роспись/план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2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"Культура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311 899,2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311 895,2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337 083,6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346 461,5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344 273,8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32 378,6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3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"Совершенствование предоставления дополнительного образования детям в сфере культуры"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0610000000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99 680,3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99 680,3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103 833,2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109 983,8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109 957,9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10 277,7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10,3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59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"Совершенствование библиотечного, библиографического и информационного обслуживания пользователей"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0620000000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68 097,5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68 097,5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70 456,8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65 102,6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65 102,6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-2 994,9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-4,4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3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"Совершенствование организации досуга и развитие творческих способностей граждан"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0630000000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109 578,1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109 574,1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93 218,0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95 974,4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95 974,4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-13 599,7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-12,4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32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"Совершенствование музейного обслуживания граждан"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0640000000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14 829,5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14 829,5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15 824,8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17 267,7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17 267,7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2 438,2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16,4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59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"Сохранение, использование, популяризация и охрана объектов культурного наследия (памятников истории и культуры) ЗАТО г. Североморск"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0650000000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1 256,1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1 256,1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1 484,0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-1 256,1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4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Подпрограмма "Финансовое обеспечение деятельности муниципальных учреждений, подведомственных Управлению культуры и международных связей администрации ЗАТО г. Североморск" 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0660000000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18 457,7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18 457,7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52 266,8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58 133,0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55 971,2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effectLst/>
                          <a:latin typeface="Times New Roman"/>
                        </a:rPr>
                        <a:t>37 513,6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203,2</a:t>
                      </a:r>
                    </a:p>
                  </a:txBody>
                  <a:tcPr marL="6970" marR="6970" marT="69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6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2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krassever.ru/statics/images/arcticles/092017/13092017xd640361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572500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260648"/>
            <a:ext cx="415370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/>
              <a:t>СПАСИБО ЗА ВНИМАНИЕ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5531729"/>
            <a:ext cx="4299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Управление финансов администрации ЗАТО г. Североморск</a:t>
            </a:r>
          </a:p>
          <a:p>
            <a:r>
              <a:rPr lang="ru-RU" sz="1200" b="1" dirty="0"/>
              <a:t>г</a:t>
            </a:r>
            <a:r>
              <a:rPr lang="ru-RU" sz="1200" b="1" dirty="0" smtClean="0"/>
              <a:t>. Североморск, ул.Ломоносова,4</a:t>
            </a:r>
          </a:p>
          <a:p>
            <a:r>
              <a:rPr lang="ru-RU" sz="1200" b="1" dirty="0" smtClean="0"/>
              <a:t>тел.  (81537)42113, 46199, 50776, 50788</a:t>
            </a:r>
            <a:r>
              <a:rPr lang="ru-RU" sz="1200" b="1" dirty="0"/>
              <a:t>, </a:t>
            </a:r>
            <a:endParaRPr lang="ru-RU" sz="1200" b="1" dirty="0" smtClean="0"/>
          </a:p>
          <a:p>
            <a:r>
              <a:rPr lang="ru-RU" sz="1200" b="1" dirty="0"/>
              <a:t> </a:t>
            </a:r>
          </a:p>
          <a:p>
            <a:r>
              <a:rPr lang="x-none" sz="1200" b="1" u="sng">
                <a:hlinkClick r:id="rId4"/>
              </a:rPr>
              <a:t>finupr@citysever.ru</a:t>
            </a:r>
            <a:endParaRPr lang="ru-RU" sz="1200" b="1" dirty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740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01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20150580"/>
              </p:ext>
            </p:extLst>
          </p:nvPr>
        </p:nvGraphicFramePr>
        <p:xfrm>
          <a:off x="1043608" y="3501008"/>
          <a:ext cx="724812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76286871"/>
              </p:ext>
            </p:extLst>
          </p:nvPr>
        </p:nvGraphicFramePr>
        <p:xfrm>
          <a:off x="1115616" y="260648"/>
          <a:ext cx="724812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900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012" y="188640"/>
            <a:ext cx="671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Динамика поступления доходов бюджета ЗАТО г. Североморск</a:t>
            </a:r>
          </a:p>
          <a:p>
            <a:pPr algn="ctr"/>
            <a:r>
              <a:rPr lang="ru-RU" b="1" dirty="0" smtClean="0"/>
              <a:t> за 2015 – 2018 годы 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6147165"/>
              </p:ext>
            </p:extLst>
          </p:nvPr>
        </p:nvGraphicFramePr>
        <p:xfrm>
          <a:off x="107504" y="764704"/>
          <a:ext cx="6096000" cy="167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5892" y="1325130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- 67,6</a:t>
            </a:r>
            <a:endParaRPr lang="ru-RU" sz="9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755616" y="1546022"/>
            <a:ext cx="368111" cy="2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171039" y="1565040"/>
            <a:ext cx="360040" cy="2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27280" y="1325130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- 29,8</a:t>
            </a:r>
            <a:endParaRPr lang="ru-RU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1248480"/>
            <a:ext cx="27363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     В 2018 году общий объем доходов бюджета  впервые вырос по отношению к уровню 2015 года на </a:t>
            </a:r>
            <a:r>
              <a:rPr lang="ru-RU" sz="1300" b="1" dirty="0" smtClean="0"/>
              <a:t>221,1 </a:t>
            </a:r>
            <a:r>
              <a:rPr lang="ru-RU" sz="1300" dirty="0" smtClean="0"/>
              <a:t>млн. рублей, к уровню 2017 года  - на </a:t>
            </a:r>
            <a:r>
              <a:rPr lang="ru-RU" sz="1300" b="1" dirty="0" smtClean="0"/>
              <a:t>318,5</a:t>
            </a:r>
            <a:r>
              <a:rPr lang="ru-RU" sz="1300" dirty="0" smtClean="0"/>
              <a:t> млн. рублей</a:t>
            </a:r>
            <a:endParaRPr lang="ru-RU" sz="1300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95771052"/>
              </p:ext>
            </p:extLst>
          </p:nvPr>
        </p:nvGraphicFramePr>
        <p:xfrm>
          <a:off x="4427983" y="4221088"/>
          <a:ext cx="4536505" cy="199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трелка вниз 9"/>
          <p:cNvSpPr/>
          <p:nvPr/>
        </p:nvSpPr>
        <p:spPr>
          <a:xfrm rot="10800000">
            <a:off x="5508104" y="5196447"/>
            <a:ext cx="360040" cy="2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732240" y="5196447"/>
            <a:ext cx="360040" cy="2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453123" y="4938270"/>
            <a:ext cx="4700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+ 43,3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6688481" y="5420748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- 58,6</a:t>
            </a:r>
            <a:endParaRPr lang="ru-RU" sz="90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643562551"/>
              </p:ext>
            </p:extLst>
          </p:nvPr>
        </p:nvGraphicFramePr>
        <p:xfrm>
          <a:off x="107504" y="4221088"/>
          <a:ext cx="4304552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1290944" y="5196447"/>
            <a:ext cx="360040" cy="2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2267744" y="5355676"/>
            <a:ext cx="360040" cy="2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10625" y="5499692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- 110,9</a:t>
            </a:r>
            <a:endParaRPr lang="ru-RU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2225587" y="5162946"/>
            <a:ext cx="4443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+28,8</a:t>
            </a:r>
            <a:endParaRPr lang="ru-RU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1128012" y="2852936"/>
            <a:ext cx="78185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/>
              <a:t>       С 2016 года наблюдается рост объема безвозмездных поступлений и в 2018 году он составил 215,2 млн. рублей (в сравнении с 2016 годом). По отношению к 2017 году объем безвозмездных поступлений увеличился на 186,4 млн. рублей. </a:t>
            </a:r>
          </a:p>
          <a:p>
            <a:pPr algn="just"/>
            <a:r>
              <a:rPr lang="ru-RU" sz="1300" dirty="0" smtClean="0"/>
              <a:t>         Налоговые и неналоговые доходы бюджета также увеличились по отношению к объему, поступившему в 2016 и 2017 годах, на 73,5 и 132,1 млн. рублей, соответственно.</a:t>
            </a:r>
            <a:endParaRPr lang="ru-RU" sz="1300" dirty="0"/>
          </a:p>
        </p:txBody>
      </p:sp>
      <p:sp>
        <p:nvSpPr>
          <p:cNvPr id="20" name="TextBox 1"/>
          <p:cNvSpPr txBox="1"/>
          <p:nvPr/>
        </p:nvSpPr>
        <p:spPr>
          <a:xfrm>
            <a:off x="7778930" y="690960"/>
            <a:ext cx="914378" cy="28802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млн.</a:t>
            </a:r>
            <a:r>
              <a:rPr lang="en-US" sz="1100" dirty="0" smtClean="0"/>
              <a:t> </a:t>
            </a:r>
            <a:r>
              <a:rPr lang="ru-RU" sz="1100" dirty="0" smtClean="0"/>
              <a:t>рублей</a:t>
            </a:r>
            <a:endParaRPr lang="ru-RU" sz="1100" dirty="0"/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3084826" y="5066731"/>
            <a:ext cx="360040" cy="2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000992" y="4861399"/>
            <a:ext cx="52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+</a:t>
            </a:r>
            <a:r>
              <a:rPr lang="ru-RU" sz="900" dirty="0"/>
              <a:t> </a:t>
            </a:r>
            <a:r>
              <a:rPr lang="ru-RU" sz="900" dirty="0" smtClean="0"/>
              <a:t>186,4</a:t>
            </a:r>
            <a:endParaRPr lang="ru-RU" sz="900" dirty="0"/>
          </a:p>
        </p:txBody>
      </p:sp>
      <p:sp>
        <p:nvSpPr>
          <p:cNvPr id="23" name="Стрелка вниз 22"/>
          <p:cNvSpPr/>
          <p:nvPr/>
        </p:nvSpPr>
        <p:spPr>
          <a:xfrm rot="10800000">
            <a:off x="7740352" y="5063543"/>
            <a:ext cx="360040" cy="259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543930" y="4861399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/>
              <a:t>+ 132,1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7956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s.pfst.net/2016.10/520574567567cc20a941cc2314471b46b64c0894463c_b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84145438"/>
              </p:ext>
            </p:extLst>
          </p:nvPr>
        </p:nvGraphicFramePr>
        <p:xfrm>
          <a:off x="4788024" y="836712"/>
          <a:ext cx="435597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260648"/>
            <a:ext cx="6768752" cy="576064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/>
              <a:t>Доходы бюджета ЗАТО г. Североморск за 2018 год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7416824" cy="569387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/>
              <a:t>Объем безвозмездных поступлений </a:t>
            </a:r>
            <a:r>
              <a:rPr lang="ru-RU" sz="1300" dirty="0" smtClean="0"/>
              <a:t>от других бюджетов бюджетной системы РФ в 2018 году по сравнению с 2017 годом увеличился на </a:t>
            </a:r>
            <a:r>
              <a:rPr lang="en-US" sz="1300" b="1" dirty="0" smtClean="0"/>
              <a:t>202 257,0 </a:t>
            </a:r>
            <a:r>
              <a:rPr lang="ru-RU" sz="1300" dirty="0" smtClean="0"/>
              <a:t>тыс. руб.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22398674"/>
              </p:ext>
            </p:extLst>
          </p:nvPr>
        </p:nvGraphicFramePr>
        <p:xfrm>
          <a:off x="107505" y="3312973"/>
          <a:ext cx="6048672" cy="354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0781" y="4219516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+ 75 691,2</a:t>
            </a:r>
          </a:p>
          <a:p>
            <a:r>
              <a:rPr lang="ru-RU" sz="1000" b="1" dirty="0" smtClean="0"/>
              <a:t>  21,7%</a:t>
            </a:r>
            <a:endParaRPr lang="ru-RU" sz="1000" b="1" dirty="0"/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1075276" y="4619625"/>
            <a:ext cx="242316" cy="393550"/>
          </a:xfrm>
          <a:prstGeom prst="downArrow">
            <a:avLst>
              <a:gd name="adj1" fmla="val 42299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2267742" y="5373215"/>
            <a:ext cx="242316" cy="346769"/>
          </a:xfrm>
          <a:prstGeom prst="downArrow">
            <a:avLst>
              <a:gd name="adj1" fmla="val 42299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932039" y="620688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0688661"/>
              </p:ext>
            </p:extLst>
          </p:nvPr>
        </p:nvGraphicFramePr>
        <p:xfrm>
          <a:off x="5240777" y="3494331"/>
          <a:ext cx="3867727" cy="324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39344"/>
              </p:ext>
            </p:extLst>
          </p:nvPr>
        </p:nvGraphicFramePr>
        <p:xfrm>
          <a:off x="323528" y="980728"/>
          <a:ext cx="5400600" cy="1546473"/>
        </p:xfrm>
        <a:graphic>
          <a:graphicData uri="http://schemas.openxmlformats.org/drawingml/2006/table">
            <a:tbl>
              <a:tblPr/>
              <a:tblGrid>
                <a:gridCol w="2232248"/>
                <a:gridCol w="1008112"/>
                <a:gridCol w="864096"/>
                <a:gridCol w="720080"/>
                <a:gridCol w="576064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Утверждено </a:t>
                      </a:r>
                      <a:endParaRPr lang="ru-RU" sz="800" b="1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% исполнения к годовому плану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удельный вес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1 180 561,8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1 207 881,4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1 032 123,7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1 045 274,7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148 438,1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162 606,6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1 510 982,6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1 474 233,8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55,0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2 691 544,4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2 682 115,1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24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novgorode.ru/images/wsscontent/articles/2015/12/proekty-gorodskogo-i-oblastnogo-byudzheta-2016-vylozhili-v-internet-na-sud-novgorodtsev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6350"/>
                    </a14:imgEffect>
                    <a14:imgEffect>
                      <a14:saturation sat="8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71386147"/>
              </p:ext>
            </p:extLst>
          </p:nvPr>
        </p:nvGraphicFramePr>
        <p:xfrm>
          <a:off x="251520" y="836712"/>
          <a:ext cx="871296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260648"/>
            <a:ext cx="7128792" cy="400110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fontAlgn="b"/>
            <a:r>
              <a:rPr lang="ru-RU" b="1" dirty="0">
                <a:solidFill>
                  <a:srgbClr val="000000"/>
                </a:solidFill>
              </a:rPr>
              <a:t>НАЛОГОВЫЕ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и </a:t>
            </a:r>
            <a:r>
              <a:rPr lang="en-US" b="1" dirty="0" smtClean="0">
                <a:solidFill>
                  <a:srgbClr val="000000"/>
                </a:solidFill>
              </a:rPr>
              <a:t>  </a:t>
            </a:r>
            <a:r>
              <a:rPr lang="ru-RU" b="1" dirty="0" smtClean="0">
                <a:solidFill>
                  <a:srgbClr val="000000"/>
                </a:solidFill>
              </a:rPr>
              <a:t>НЕНАЛОГОВЫЕ  </a:t>
            </a:r>
            <a:r>
              <a:rPr lang="ru-RU" sz="2000" b="1" dirty="0" smtClean="0">
                <a:solidFill>
                  <a:srgbClr val="000000"/>
                </a:solidFill>
              </a:rPr>
              <a:t>ДОХОДЫ</a:t>
            </a:r>
            <a:r>
              <a:rPr lang="ru-RU" b="1" dirty="0" smtClean="0">
                <a:solidFill>
                  <a:srgbClr val="000000"/>
                </a:solidFill>
              </a:rPr>
              <a:t> в  2018 году</a:t>
            </a:r>
            <a:endParaRPr lang="ru-RU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32684525"/>
              </p:ext>
            </p:extLst>
          </p:nvPr>
        </p:nvGraphicFramePr>
        <p:xfrm>
          <a:off x="323528" y="3356992"/>
          <a:ext cx="86409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03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.pfst.net/2016.10/520574567567cc20a941cc2314471b46b64c0894463c_b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467380"/>
            <a:ext cx="3600400" cy="400110"/>
          </a:xfrm>
          <a:prstGeom prst="rect">
            <a:avLst/>
          </a:prstGeom>
          <a:solidFill>
            <a:schemeClr val="bg2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 fontAlgn="b"/>
            <a:r>
              <a:rPr lang="ru-RU" sz="2000" b="1" dirty="0">
                <a:solidFill>
                  <a:srgbClr val="000000"/>
                </a:solidFill>
              </a:rPr>
              <a:t>НАЛОГОВЫЕ ДОХОДЫ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36590642"/>
              </p:ext>
            </p:extLst>
          </p:nvPr>
        </p:nvGraphicFramePr>
        <p:xfrm>
          <a:off x="2987824" y="4293096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3665754"/>
            <a:ext cx="4320480" cy="276999"/>
          </a:xfrm>
          <a:prstGeom prst="rect">
            <a:avLst/>
          </a:prstGeom>
          <a:solidFill>
            <a:schemeClr val="bg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Исполнение 2018 года по разделу  в сравнении с 2017 годом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85307494"/>
              </p:ext>
            </p:extLst>
          </p:nvPr>
        </p:nvGraphicFramePr>
        <p:xfrm>
          <a:off x="251520" y="4293096"/>
          <a:ext cx="280831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2400" y="619255"/>
            <a:ext cx="617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тыс. руб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421604"/>
              </p:ext>
            </p:extLst>
          </p:nvPr>
        </p:nvGraphicFramePr>
        <p:xfrm>
          <a:off x="323527" y="908720"/>
          <a:ext cx="8466352" cy="2552832"/>
        </p:xfrm>
        <a:graphic>
          <a:graphicData uri="http://schemas.openxmlformats.org/drawingml/2006/table">
            <a:tbl>
              <a:tblPr/>
              <a:tblGrid>
                <a:gridCol w="1979341"/>
                <a:gridCol w="972988"/>
                <a:gridCol w="834562"/>
                <a:gridCol w="836552"/>
                <a:gridCol w="844021"/>
                <a:gridCol w="844021"/>
                <a:gridCol w="821613"/>
                <a:gridCol w="621811"/>
                <a:gridCol w="711443"/>
              </a:tblGrid>
              <a:tr h="202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022" marR="5022" marT="5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Код БК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2017 год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2018 год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исполнение 2018/2017,         ( %)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исполнение 2018 к уточненному плану 2018               ( %)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32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Первоначальный план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Уточненный план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Исполнено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22" marR="5022" marT="5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5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5022" marR="5022" marT="5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947 578,69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933 809,25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992 223,32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1 032 123,71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1 045 274,73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111,94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101,27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07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5022" marR="5022" marT="50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dirty="0">
                          <a:effectLst/>
                          <a:latin typeface="Times New Roman"/>
                        </a:rPr>
                        <a:t>00010100000000000000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831 525,95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818 040,40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873 505,57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912 855,35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930 981,69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113,81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101,99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67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 dirty="0" smtClean="0">
                          <a:effectLst/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9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5022" marR="5022" marT="50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dirty="0" smtClean="0">
                          <a:effectLst/>
                          <a:latin typeface="Times New Roman"/>
                        </a:rPr>
                        <a:t>00010300000000000000</a:t>
                      </a:r>
                      <a:endParaRPr lang="ru-RU" sz="7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9 365,27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9 305,43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9 789,70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9 789,70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10 121,11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108,77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103,39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04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5022" marR="5022" marT="5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effectLst/>
                          <a:latin typeface="Times New Roman"/>
                        </a:rPr>
                        <a:t>00010500000000000000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73 563,49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72 237,61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73 516,93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79 337,61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77 786,33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107,68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98,04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065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5022" marR="5022" marT="50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dirty="0">
                          <a:effectLst/>
                          <a:latin typeface="Times New Roman"/>
                        </a:rPr>
                        <a:t>00010600000000000000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18 349,97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20 854,14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19 312,36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19 002,02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16 095,48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77,18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84,70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5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5022" marR="5022" marT="5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1" u="none" strike="noStrike" dirty="0">
                          <a:effectLst/>
                          <a:latin typeface="Times New Roman"/>
                        </a:rPr>
                        <a:t>00010800000000000000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14 774,01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13 371,56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16 098,76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11 139,03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10 290,23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76,96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92,38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153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1" u="none" strike="noStrike" dirty="0">
                          <a:effectLst/>
                          <a:latin typeface="Times New Roman"/>
                        </a:rPr>
                        <a:t> 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5022" marR="5022" marT="50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1" u="none" strike="noStrike" dirty="0">
                          <a:effectLst/>
                          <a:latin typeface="Times New Roman"/>
                        </a:rPr>
                        <a:t>00010900000000000000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0,11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-0,11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1" u="none" strike="noStrike" dirty="0">
                          <a:effectLst/>
                          <a:latin typeface="Times New Roman"/>
                        </a:rPr>
                        <a:t>-100,00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1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22" marR="5022" marT="5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3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Кнопка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Кнопк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8302</TotalTime>
  <Words>8067</Words>
  <Application>Microsoft Office PowerPoint</Application>
  <PresentationFormat>Экран (4:3)</PresentationFormat>
  <Paragraphs>2145</Paragraphs>
  <Slides>41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Солнцестояние</vt:lpstr>
      <vt:lpstr>Итоги исполнения бюджета  ЗАТО г. Североморск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исполнения бюджета ЗАТО г. Североморск</dc:title>
  <dc:creator>Шкода</dc:creator>
  <cp:lastModifiedBy>Windows User</cp:lastModifiedBy>
  <cp:revision>615</cp:revision>
  <dcterms:created xsi:type="dcterms:W3CDTF">2015-02-24T12:31:19Z</dcterms:created>
  <dcterms:modified xsi:type="dcterms:W3CDTF">2019-03-12T14:14:06Z</dcterms:modified>
</cp:coreProperties>
</file>