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6" r:id="rId9"/>
    <p:sldId id="263" r:id="rId10"/>
    <p:sldId id="264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A0E0D-9849-4724-AEF3-DAF6E03525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CACDD-E03A-427C-8B7A-DB5388A5BD8D}">
      <dgm:prSet phldrT="[Текст]" custT="1"/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 smtClean="0"/>
            <a:t>ЭТАПЫ БЮДЖЕТНОГО ПРОЦЕССА</a:t>
          </a:r>
          <a:endParaRPr lang="ru-RU" sz="1800" dirty="0"/>
        </a:p>
      </dgm:t>
    </dgm:pt>
    <dgm:pt modelId="{98FF42E5-00CB-4382-9B3C-C8B747CB8354}" type="parTrans" cxnId="{D9D53D1F-F297-4646-8038-BC9B6CFAC7B2}">
      <dgm:prSet/>
      <dgm:spPr/>
      <dgm:t>
        <a:bodyPr/>
        <a:lstStyle/>
        <a:p>
          <a:endParaRPr lang="ru-RU"/>
        </a:p>
      </dgm:t>
    </dgm:pt>
    <dgm:pt modelId="{59450F6E-F953-4DD1-B3B0-A181A73D2900}" type="sibTrans" cxnId="{D9D53D1F-F297-4646-8038-BC9B6CFAC7B2}">
      <dgm:prSet/>
      <dgm:spPr/>
      <dgm:t>
        <a:bodyPr/>
        <a:lstStyle/>
        <a:p>
          <a:endParaRPr lang="ru-RU"/>
        </a:p>
      </dgm:t>
    </dgm:pt>
    <dgm:pt modelId="{81ED6989-DB09-4163-9FE8-4274D9FB393B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1. Разработка проекта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31A4F4FA-6743-4237-978E-3C0F106CB502}" type="parTrans" cxnId="{2A4E0C1F-A68E-42D7-B7E3-D6CA547AFAE7}">
      <dgm:prSet/>
      <dgm:spPr/>
      <dgm:t>
        <a:bodyPr/>
        <a:lstStyle/>
        <a:p>
          <a:endParaRPr lang="ru-RU"/>
        </a:p>
      </dgm:t>
    </dgm:pt>
    <dgm:pt modelId="{FF75FB9F-B49C-49BB-BB24-949F6DDD30B7}" type="sibTrans" cxnId="{2A4E0C1F-A68E-42D7-B7E3-D6CA547AFAE7}">
      <dgm:prSet/>
      <dgm:spPr/>
      <dgm:t>
        <a:bodyPr/>
        <a:lstStyle/>
        <a:p>
          <a:endParaRPr lang="ru-RU"/>
        </a:p>
      </dgm:t>
    </dgm:pt>
    <dgm:pt modelId="{9F3D15E7-183E-4168-819E-A5AE67C70800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3. Утверждение проекта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93FA7CE8-AEE6-43B9-836C-3F03118B3842}" type="parTrans" cxnId="{1F516231-CCDD-42EE-A016-172EBE13908E}">
      <dgm:prSet/>
      <dgm:spPr/>
      <dgm:t>
        <a:bodyPr/>
        <a:lstStyle/>
        <a:p>
          <a:endParaRPr lang="ru-RU"/>
        </a:p>
      </dgm:t>
    </dgm:pt>
    <dgm:pt modelId="{A8C7CFE1-1740-4D3F-B2CD-CE863C4043BC}" type="sibTrans" cxnId="{1F516231-CCDD-42EE-A016-172EBE13908E}">
      <dgm:prSet/>
      <dgm:spPr/>
      <dgm:t>
        <a:bodyPr/>
        <a:lstStyle/>
        <a:p>
          <a:endParaRPr lang="ru-RU"/>
        </a:p>
      </dgm:t>
    </dgm:pt>
    <dgm:pt modelId="{01A86283-4B1C-4FDB-903B-896A03C158D5}">
      <dgm:prSet phldrT="[Текст]"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5. Рассмотрение и утверждение отчета об исполнении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73D9929A-4AE6-4F97-BA74-8AFCD9A206B7}" type="parTrans" cxnId="{C0312426-55AA-4ACA-B48B-800E5E458D39}">
      <dgm:prSet/>
      <dgm:spPr/>
      <dgm:t>
        <a:bodyPr/>
        <a:lstStyle/>
        <a:p>
          <a:endParaRPr lang="ru-RU"/>
        </a:p>
      </dgm:t>
    </dgm:pt>
    <dgm:pt modelId="{324A3824-7E2F-4853-8FBF-DF5B456D79E9}" type="sibTrans" cxnId="{C0312426-55AA-4ACA-B48B-800E5E458D39}">
      <dgm:prSet/>
      <dgm:spPr/>
      <dgm:t>
        <a:bodyPr/>
        <a:lstStyle/>
        <a:p>
          <a:endParaRPr lang="ru-RU"/>
        </a:p>
      </dgm:t>
    </dgm:pt>
    <dgm:pt modelId="{11CB86F8-31C1-4608-BCC5-247E331BAD1E}">
      <dgm:prSet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2. Рассмотрение проекта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5E6F24EC-07DA-4409-8D2A-E1F358F0D53E}" type="parTrans" cxnId="{D415ADF1-643B-4A0F-B68B-81FC7B7C6D2F}">
      <dgm:prSet/>
      <dgm:spPr/>
      <dgm:t>
        <a:bodyPr/>
        <a:lstStyle/>
        <a:p>
          <a:endParaRPr lang="ru-RU"/>
        </a:p>
      </dgm:t>
    </dgm:pt>
    <dgm:pt modelId="{F5A553B9-EFFA-4E17-A2E0-9DF789FF44C5}" type="sibTrans" cxnId="{D415ADF1-643B-4A0F-B68B-81FC7B7C6D2F}">
      <dgm:prSet/>
      <dgm:spPr/>
      <dgm:t>
        <a:bodyPr/>
        <a:lstStyle/>
        <a:p>
          <a:endParaRPr lang="ru-RU"/>
        </a:p>
      </dgm:t>
    </dgm:pt>
    <dgm:pt modelId="{84644A64-B651-4593-8A15-954557571337}">
      <dgm:prSet custT="1"/>
      <dgm:spPr>
        <a:solidFill>
          <a:schemeClr val="bg2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4. Исполнение бюджета</a:t>
          </a:r>
          <a:endParaRPr lang="ru-RU" sz="1400" dirty="0">
            <a:solidFill>
              <a:schemeClr val="tx2"/>
            </a:solidFill>
          </a:endParaRPr>
        </a:p>
      </dgm:t>
    </dgm:pt>
    <dgm:pt modelId="{EEC18031-8BE0-4AC6-8896-41712D10D7F6}" type="parTrans" cxnId="{5A6B04EB-E725-4701-BA93-BCA07199DFCB}">
      <dgm:prSet/>
      <dgm:spPr/>
      <dgm:t>
        <a:bodyPr/>
        <a:lstStyle/>
        <a:p>
          <a:endParaRPr lang="ru-RU"/>
        </a:p>
      </dgm:t>
    </dgm:pt>
    <dgm:pt modelId="{EC2C1A17-C727-4AEC-86B8-96324E5FB060}" type="sibTrans" cxnId="{5A6B04EB-E725-4701-BA93-BCA07199DFCB}">
      <dgm:prSet/>
      <dgm:spPr/>
      <dgm:t>
        <a:bodyPr/>
        <a:lstStyle/>
        <a:p>
          <a:endParaRPr lang="ru-RU"/>
        </a:p>
      </dgm:t>
    </dgm:pt>
    <dgm:pt modelId="{398FFEDC-BFFB-4687-A7AC-A133982093F8}" type="pres">
      <dgm:prSet presAssocID="{195A0E0D-9849-4724-AEF3-DAF6E03525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BD874B2-AFE1-40B2-848A-6C041981297C}" type="pres">
      <dgm:prSet presAssocID="{824CACDD-E03A-427C-8B7A-DB5388A5BD8D}" presName="hierRoot1" presStyleCnt="0">
        <dgm:presLayoutVars>
          <dgm:hierBranch val="init"/>
        </dgm:presLayoutVars>
      </dgm:prSet>
      <dgm:spPr/>
    </dgm:pt>
    <dgm:pt modelId="{A93F08A3-CEE2-4CEC-875D-F7FE952BE28D}" type="pres">
      <dgm:prSet presAssocID="{824CACDD-E03A-427C-8B7A-DB5388A5BD8D}" presName="rootComposite1" presStyleCnt="0"/>
      <dgm:spPr/>
    </dgm:pt>
    <dgm:pt modelId="{D7C56106-E809-407C-94C9-8E39E21EEBEA}" type="pres">
      <dgm:prSet presAssocID="{824CACDD-E03A-427C-8B7A-DB5388A5BD8D}" presName="rootText1" presStyleLbl="node0" presStyleIdx="0" presStyleCnt="1" custScaleX="381764" custScaleY="567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0DCA23-E61E-4D60-8C01-FF734DB21588}" type="pres">
      <dgm:prSet presAssocID="{824CACDD-E03A-427C-8B7A-DB5388A5BD8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7096D27-90B6-478D-8DB2-11220FD707AF}" type="pres">
      <dgm:prSet presAssocID="{824CACDD-E03A-427C-8B7A-DB5388A5BD8D}" presName="hierChild2" presStyleCnt="0"/>
      <dgm:spPr/>
    </dgm:pt>
    <dgm:pt modelId="{30FDE77F-0DE1-4507-9AB4-E4873006176F}" type="pres">
      <dgm:prSet presAssocID="{31A4F4FA-6743-4237-978E-3C0F106CB502}" presName="Name37" presStyleLbl="parChTrans1D2" presStyleIdx="0" presStyleCnt="5"/>
      <dgm:spPr/>
      <dgm:t>
        <a:bodyPr/>
        <a:lstStyle/>
        <a:p>
          <a:endParaRPr lang="ru-RU"/>
        </a:p>
      </dgm:t>
    </dgm:pt>
    <dgm:pt modelId="{F9725548-D4CF-419F-A724-9207DF64A0B3}" type="pres">
      <dgm:prSet presAssocID="{81ED6989-DB09-4163-9FE8-4274D9FB393B}" presName="hierRoot2" presStyleCnt="0">
        <dgm:presLayoutVars>
          <dgm:hierBranch val="init"/>
        </dgm:presLayoutVars>
      </dgm:prSet>
      <dgm:spPr/>
    </dgm:pt>
    <dgm:pt modelId="{184D3D69-D2D7-4502-9191-669AAD37B54B}" type="pres">
      <dgm:prSet presAssocID="{81ED6989-DB09-4163-9FE8-4274D9FB393B}" presName="rootComposite" presStyleCnt="0"/>
      <dgm:spPr/>
    </dgm:pt>
    <dgm:pt modelId="{91937533-898F-4FC5-A9E4-FE0BA78B0BED}" type="pres">
      <dgm:prSet presAssocID="{81ED6989-DB09-4163-9FE8-4274D9FB393B}" presName="rootText" presStyleLbl="node2" presStyleIdx="0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736AB3-14FB-442A-8C59-ED1D80EA616A}" type="pres">
      <dgm:prSet presAssocID="{81ED6989-DB09-4163-9FE8-4274D9FB393B}" presName="rootConnector" presStyleLbl="node2" presStyleIdx="0" presStyleCnt="5"/>
      <dgm:spPr/>
      <dgm:t>
        <a:bodyPr/>
        <a:lstStyle/>
        <a:p>
          <a:endParaRPr lang="ru-RU"/>
        </a:p>
      </dgm:t>
    </dgm:pt>
    <dgm:pt modelId="{7BADFCDB-E98D-46F4-9C6A-0B18648C6962}" type="pres">
      <dgm:prSet presAssocID="{81ED6989-DB09-4163-9FE8-4274D9FB393B}" presName="hierChild4" presStyleCnt="0"/>
      <dgm:spPr/>
    </dgm:pt>
    <dgm:pt modelId="{1E168AC0-FCF6-4950-AD56-E0162207CD4C}" type="pres">
      <dgm:prSet presAssocID="{81ED6989-DB09-4163-9FE8-4274D9FB393B}" presName="hierChild5" presStyleCnt="0"/>
      <dgm:spPr/>
    </dgm:pt>
    <dgm:pt modelId="{42131694-B3C1-48DA-9A89-0ED8F63CDD47}" type="pres">
      <dgm:prSet presAssocID="{5E6F24EC-07DA-4409-8D2A-E1F358F0D53E}" presName="Name37" presStyleLbl="parChTrans1D2" presStyleIdx="1" presStyleCnt="5"/>
      <dgm:spPr/>
      <dgm:t>
        <a:bodyPr/>
        <a:lstStyle/>
        <a:p>
          <a:endParaRPr lang="ru-RU"/>
        </a:p>
      </dgm:t>
    </dgm:pt>
    <dgm:pt modelId="{CE0DC93D-466F-45F6-AE6B-84553C0CB8AA}" type="pres">
      <dgm:prSet presAssocID="{11CB86F8-31C1-4608-BCC5-247E331BAD1E}" presName="hierRoot2" presStyleCnt="0">
        <dgm:presLayoutVars>
          <dgm:hierBranch val="init"/>
        </dgm:presLayoutVars>
      </dgm:prSet>
      <dgm:spPr/>
    </dgm:pt>
    <dgm:pt modelId="{A544FF7E-3AA1-4012-A8F5-5B7E24307511}" type="pres">
      <dgm:prSet presAssocID="{11CB86F8-31C1-4608-BCC5-247E331BAD1E}" presName="rootComposite" presStyleCnt="0"/>
      <dgm:spPr/>
    </dgm:pt>
    <dgm:pt modelId="{F495F80B-6FEE-4FC2-B820-6BD21D72101E}" type="pres">
      <dgm:prSet presAssocID="{11CB86F8-31C1-4608-BCC5-247E331BAD1E}" presName="rootText" presStyleLbl="node2" presStyleIdx="1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3169FC-2904-40E9-BED3-B6AB9616B8F1}" type="pres">
      <dgm:prSet presAssocID="{11CB86F8-31C1-4608-BCC5-247E331BAD1E}" presName="rootConnector" presStyleLbl="node2" presStyleIdx="1" presStyleCnt="5"/>
      <dgm:spPr/>
      <dgm:t>
        <a:bodyPr/>
        <a:lstStyle/>
        <a:p>
          <a:endParaRPr lang="ru-RU"/>
        </a:p>
      </dgm:t>
    </dgm:pt>
    <dgm:pt modelId="{06856941-3E6A-4767-9273-EB6AA5E571AF}" type="pres">
      <dgm:prSet presAssocID="{11CB86F8-31C1-4608-BCC5-247E331BAD1E}" presName="hierChild4" presStyleCnt="0"/>
      <dgm:spPr/>
    </dgm:pt>
    <dgm:pt modelId="{19D5C736-565F-4332-886E-AC2D16E7C748}" type="pres">
      <dgm:prSet presAssocID="{11CB86F8-31C1-4608-BCC5-247E331BAD1E}" presName="hierChild5" presStyleCnt="0"/>
      <dgm:spPr/>
    </dgm:pt>
    <dgm:pt modelId="{8D16B8B8-EC00-4610-BCC6-ACE28551BF93}" type="pres">
      <dgm:prSet presAssocID="{93FA7CE8-AEE6-43B9-836C-3F03118B3842}" presName="Name37" presStyleLbl="parChTrans1D2" presStyleIdx="2" presStyleCnt="5"/>
      <dgm:spPr/>
      <dgm:t>
        <a:bodyPr/>
        <a:lstStyle/>
        <a:p>
          <a:endParaRPr lang="ru-RU"/>
        </a:p>
      </dgm:t>
    </dgm:pt>
    <dgm:pt modelId="{39F48156-34B2-44A6-A0ED-36EEA7E3C117}" type="pres">
      <dgm:prSet presAssocID="{9F3D15E7-183E-4168-819E-A5AE67C70800}" presName="hierRoot2" presStyleCnt="0">
        <dgm:presLayoutVars>
          <dgm:hierBranch val="init"/>
        </dgm:presLayoutVars>
      </dgm:prSet>
      <dgm:spPr/>
    </dgm:pt>
    <dgm:pt modelId="{9C1F9B11-997D-425B-9961-764D120824B0}" type="pres">
      <dgm:prSet presAssocID="{9F3D15E7-183E-4168-819E-A5AE67C70800}" presName="rootComposite" presStyleCnt="0"/>
      <dgm:spPr/>
    </dgm:pt>
    <dgm:pt modelId="{1C9FE83A-22D2-43B9-8B78-355219D6DADC}" type="pres">
      <dgm:prSet presAssocID="{9F3D15E7-183E-4168-819E-A5AE67C70800}" presName="rootText" presStyleLbl="node2" presStyleIdx="2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D274F6-EF38-4457-99ED-3B36F1F9CCE6}" type="pres">
      <dgm:prSet presAssocID="{9F3D15E7-183E-4168-819E-A5AE67C70800}" presName="rootConnector" presStyleLbl="node2" presStyleIdx="2" presStyleCnt="5"/>
      <dgm:spPr/>
      <dgm:t>
        <a:bodyPr/>
        <a:lstStyle/>
        <a:p>
          <a:endParaRPr lang="ru-RU"/>
        </a:p>
      </dgm:t>
    </dgm:pt>
    <dgm:pt modelId="{3E639E93-6EE3-4003-9EA9-40BC73B6DF31}" type="pres">
      <dgm:prSet presAssocID="{9F3D15E7-183E-4168-819E-A5AE67C70800}" presName="hierChild4" presStyleCnt="0"/>
      <dgm:spPr/>
    </dgm:pt>
    <dgm:pt modelId="{895A2713-0FF7-4BDB-AD57-36397676E0FA}" type="pres">
      <dgm:prSet presAssocID="{9F3D15E7-183E-4168-819E-A5AE67C70800}" presName="hierChild5" presStyleCnt="0"/>
      <dgm:spPr/>
    </dgm:pt>
    <dgm:pt modelId="{D98FBD44-D81E-49B1-AA21-CF1552747F22}" type="pres">
      <dgm:prSet presAssocID="{EEC18031-8BE0-4AC6-8896-41712D10D7F6}" presName="Name37" presStyleLbl="parChTrans1D2" presStyleIdx="3" presStyleCnt="5"/>
      <dgm:spPr/>
      <dgm:t>
        <a:bodyPr/>
        <a:lstStyle/>
        <a:p>
          <a:endParaRPr lang="ru-RU"/>
        </a:p>
      </dgm:t>
    </dgm:pt>
    <dgm:pt modelId="{630FA468-577E-49F3-8128-284FFF68C963}" type="pres">
      <dgm:prSet presAssocID="{84644A64-B651-4593-8A15-954557571337}" presName="hierRoot2" presStyleCnt="0">
        <dgm:presLayoutVars>
          <dgm:hierBranch val="init"/>
        </dgm:presLayoutVars>
      </dgm:prSet>
      <dgm:spPr/>
    </dgm:pt>
    <dgm:pt modelId="{2F01E0E8-2CEE-4B16-BFED-2BD07B02FC55}" type="pres">
      <dgm:prSet presAssocID="{84644A64-B651-4593-8A15-954557571337}" presName="rootComposite" presStyleCnt="0"/>
      <dgm:spPr/>
    </dgm:pt>
    <dgm:pt modelId="{F9F59E84-68E7-4AB6-8042-6BADE1906BFB}" type="pres">
      <dgm:prSet presAssocID="{84644A64-B651-4593-8A15-954557571337}" presName="rootText" presStyleLbl="node2" presStyleIdx="3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49FB01-D2F9-4802-9005-7EF140881356}" type="pres">
      <dgm:prSet presAssocID="{84644A64-B651-4593-8A15-954557571337}" presName="rootConnector" presStyleLbl="node2" presStyleIdx="3" presStyleCnt="5"/>
      <dgm:spPr/>
      <dgm:t>
        <a:bodyPr/>
        <a:lstStyle/>
        <a:p>
          <a:endParaRPr lang="ru-RU"/>
        </a:p>
      </dgm:t>
    </dgm:pt>
    <dgm:pt modelId="{9DB0E78C-C0A9-40F5-B8EE-760CC3CF8B2C}" type="pres">
      <dgm:prSet presAssocID="{84644A64-B651-4593-8A15-954557571337}" presName="hierChild4" presStyleCnt="0"/>
      <dgm:spPr/>
    </dgm:pt>
    <dgm:pt modelId="{53591C07-6F87-4036-80E9-8A6CBB625570}" type="pres">
      <dgm:prSet presAssocID="{84644A64-B651-4593-8A15-954557571337}" presName="hierChild5" presStyleCnt="0"/>
      <dgm:spPr/>
    </dgm:pt>
    <dgm:pt modelId="{E5FC38C0-F874-4D67-AF4E-5B61D8528333}" type="pres">
      <dgm:prSet presAssocID="{73D9929A-4AE6-4F97-BA74-8AFCD9A206B7}" presName="Name37" presStyleLbl="parChTrans1D2" presStyleIdx="4" presStyleCnt="5"/>
      <dgm:spPr/>
      <dgm:t>
        <a:bodyPr/>
        <a:lstStyle/>
        <a:p>
          <a:endParaRPr lang="ru-RU"/>
        </a:p>
      </dgm:t>
    </dgm:pt>
    <dgm:pt modelId="{C601FF54-F7D4-436A-82E3-B840E4E44607}" type="pres">
      <dgm:prSet presAssocID="{01A86283-4B1C-4FDB-903B-896A03C158D5}" presName="hierRoot2" presStyleCnt="0">
        <dgm:presLayoutVars>
          <dgm:hierBranch val="init"/>
        </dgm:presLayoutVars>
      </dgm:prSet>
      <dgm:spPr/>
    </dgm:pt>
    <dgm:pt modelId="{829C3A4E-0144-4057-A9F7-199F2DDE7D64}" type="pres">
      <dgm:prSet presAssocID="{01A86283-4B1C-4FDB-903B-896A03C158D5}" presName="rootComposite" presStyleCnt="0"/>
      <dgm:spPr/>
    </dgm:pt>
    <dgm:pt modelId="{5686F5E6-E730-4A4F-B86A-D334955A4BF3}" type="pres">
      <dgm:prSet presAssocID="{01A86283-4B1C-4FDB-903B-896A03C158D5}" presName="rootText" presStyleLbl="node2" presStyleIdx="4" presStyleCnt="5" custScaleX="106646" custScaleY="213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F812AF-0900-4CE7-AA23-35A4E46C6FD1}" type="pres">
      <dgm:prSet presAssocID="{01A86283-4B1C-4FDB-903B-896A03C158D5}" presName="rootConnector" presStyleLbl="node2" presStyleIdx="4" presStyleCnt="5"/>
      <dgm:spPr/>
      <dgm:t>
        <a:bodyPr/>
        <a:lstStyle/>
        <a:p>
          <a:endParaRPr lang="ru-RU"/>
        </a:p>
      </dgm:t>
    </dgm:pt>
    <dgm:pt modelId="{6E656727-FD91-4E1B-A5EE-84CEC1DE3C72}" type="pres">
      <dgm:prSet presAssocID="{01A86283-4B1C-4FDB-903B-896A03C158D5}" presName="hierChild4" presStyleCnt="0"/>
      <dgm:spPr/>
    </dgm:pt>
    <dgm:pt modelId="{27B82800-9DB5-4D0C-B8A5-0485EB0D8A11}" type="pres">
      <dgm:prSet presAssocID="{01A86283-4B1C-4FDB-903B-896A03C158D5}" presName="hierChild5" presStyleCnt="0"/>
      <dgm:spPr/>
    </dgm:pt>
    <dgm:pt modelId="{7D3D6835-E709-46DA-B5F5-509F1C770A71}" type="pres">
      <dgm:prSet presAssocID="{824CACDD-E03A-427C-8B7A-DB5388A5BD8D}" presName="hierChild3" presStyleCnt="0"/>
      <dgm:spPr/>
    </dgm:pt>
  </dgm:ptLst>
  <dgm:cxnLst>
    <dgm:cxn modelId="{1F516231-CCDD-42EE-A016-172EBE13908E}" srcId="{824CACDD-E03A-427C-8B7A-DB5388A5BD8D}" destId="{9F3D15E7-183E-4168-819E-A5AE67C70800}" srcOrd="2" destOrd="0" parTransId="{93FA7CE8-AEE6-43B9-836C-3F03118B3842}" sibTransId="{A8C7CFE1-1740-4D3F-B2CD-CE863C4043BC}"/>
    <dgm:cxn modelId="{F7D9E2F7-2F40-4255-B0FF-E7CABDFE76FD}" type="presOf" srcId="{11CB86F8-31C1-4608-BCC5-247E331BAD1E}" destId="{F495F80B-6FEE-4FC2-B820-6BD21D72101E}" srcOrd="0" destOrd="0" presId="urn:microsoft.com/office/officeart/2005/8/layout/orgChart1"/>
    <dgm:cxn modelId="{7F2955A5-7E4E-4C6C-AF49-F5ABAC4296B6}" type="presOf" srcId="{195A0E0D-9849-4724-AEF3-DAF6E0352555}" destId="{398FFEDC-BFFB-4687-A7AC-A133982093F8}" srcOrd="0" destOrd="0" presId="urn:microsoft.com/office/officeart/2005/8/layout/orgChart1"/>
    <dgm:cxn modelId="{CE4D216B-0A8D-4939-A51E-DBDEFC7C74E6}" type="presOf" srcId="{9F3D15E7-183E-4168-819E-A5AE67C70800}" destId="{1C9FE83A-22D2-43B9-8B78-355219D6DADC}" srcOrd="0" destOrd="0" presId="urn:microsoft.com/office/officeart/2005/8/layout/orgChart1"/>
    <dgm:cxn modelId="{2A4E0C1F-A68E-42D7-B7E3-D6CA547AFAE7}" srcId="{824CACDD-E03A-427C-8B7A-DB5388A5BD8D}" destId="{81ED6989-DB09-4163-9FE8-4274D9FB393B}" srcOrd="0" destOrd="0" parTransId="{31A4F4FA-6743-4237-978E-3C0F106CB502}" sibTransId="{FF75FB9F-B49C-49BB-BB24-949F6DDD30B7}"/>
    <dgm:cxn modelId="{B2DD49D5-DA35-49A6-849A-3035D2BE01B1}" type="presOf" srcId="{01A86283-4B1C-4FDB-903B-896A03C158D5}" destId="{5686F5E6-E730-4A4F-B86A-D334955A4BF3}" srcOrd="0" destOrd="0" presId="urn:microsoft.com/office/officeart/2005/8/layout/orgChart1"/>
    <dgm:cxn modelId="{E2E0B6D7-8031-4DDD-8509-28AD46D0DD28}" type="presOf" srcId="{93FA7CE8-AEE6-43B9-836C-3F03118B3842}" destId="{8D16B8B8-EC00-4610-BCC6-ACE28551BF93}" srcOrd="0" destOrd="0" presId="urn:microsoft.com/office/officeart/2005/8/layout/orgChart1"/>
    <dgm:cxn modelId="{C0312426-55AA-4ACA-B48B-800E5E458D39}" srcId="{824CACDD-E03A-427C-8B7A-DB5388A5BD8D}" destId="{01A86283-4B1C-4FDB-903B-896A03C158D5}" srcOrd="4" destOrd="0" parTransId="{73D9929A-4AE6-4F97-BA74-8AFCD9A206B7}" sibTransId="{324A3824-7E2F-4853-8FBF-DF5B456D79E9}"/>
    <dgm:cxn modelId="{AA953C2C-5EDE-4768-8F6F-14DF2740E962}" type="presOf" srcId="{81ED6989-DB09-4163-9FE8-4274D9FB393B}" destId="{F7736AB3-14FB-442A-8C59-ED1D80EA616A}" srcOrd="1" destOrd="0" presId="urn:microsoft.com/office/officeart/2005/8/layout/orgChart1"/>
    <dgm:cxn modelId="{DDA7E1D1-F714-43CC-B340-A2E92A3B4729}" type="presOf" srcId="{11CB86F8-31C1-4608-BCC5-247E331BAD1E}" destId="{5C3169FC-2904-40E9-BED3-B6AB9616B8F1}" srcOrd="1" destOrd="0" presId="urn:microsoft.com/office/officeart/2005/8/layout/orgChart1"/>
    <dgm:cxn modelId="{16E1532D-507C-42D6-BFA6-B28592992B65}" type="presOf" srcId="{9F3D15E7-183E-4168-819E-A5AE67C70800}" destId="{E3D274F6-EF38-4457-99ED-3B36F1F9CCE6}" srcOrd="1" destOrd="0" presId="urn:microsoft.com/office/officeart/2005/8/layout/orgChart1"/>
    <dgm:cxn modelId="{B8268C91-9A9E-4281-BC54-9E81891DE812}" type="presOf" srcId="{31A4F4FA-6743-4237-978E-3C0F106CB502}" destId="{30FDE77F-0DE1-4507-9AB4-E4873006176F}" srcOrd="0" destOrd="0" presId="urn:microsoft.com/office/officeart/2005/8/layout/orgChart1"/>
    <dgm:cxn modelId="{F84778C9-45A3-437D-A88A-DB3CE99D4506}" type="presOf" srcId="{81ED6989-DB09-4163-9FE8-4274D9FB393B}" destId="{91937533-898F-4FC5-A9E4-FE0BA78B0BED}" srcOrd="0" destOrd="0" presId="urn:microsoft.com/office/officeart/2005/8/layout/orgChart1"/>
    <dgm:cxn modelId="{2482A54F-C3AE-4211-8FC3-764054F40886}" type="presOf" srcId="{84644A64-B651-4593-8A15-954557571337}" destId="{E349FB01-D2F9-4802-9005-7EF140881356}" srcOrd="1" destOrd="0" presId="urn:microsoft.com/office/officeart/2005/8/layout/orgChart1"/>
    <dgm:cxn modelId="{D415ADF1-643B-4A0F-B68B-81FC7B7C6D2F}" srcId="{824CACDD-E03A-427C-8B7A-DB5388A5BD8D}" destId="{11CB86F8-31C1-4608-BCC5-247E331BAD1E}" srcOrd="1" destOrd="0" parTransId="{5E6F24EC-07DA-4409-8D2A-E1F358F0D53E}" sibTransId="{F5A553B9-EFFA-4E17-A2E0-9DF789FF44C5}"/>
    <dgm:cxn modelId="{ED081219-4DBD-41D9-880B-BE47680D586A}" type="presOf" srcId="{5E6F24EC-07DA-4409-8D2A-E1F358F0D53E}" destId="{42131694-B3C1-48DA-9A89-0ED8F63CDD47}" srcOrd="0" destOrd="0" presId="urn:microsoft.com/office/officeart/2005/8/layout/orgChart1"/>
    <dgm:cxn modelId="{5821B52B-967D-482D-A340-12B5123FE67A}" type="presOf" srcId="{01A86283-4B1C-4FDB-903B-896A03C158D5}" destId="{D4F812AF-0900-4CE7-AA23-35A4E46C6FD1}" srcOrd="1" destOrd="0" presId="urn:microsoft.com/office/officeart/2005/8/layout/orgChart1"/>
    <dgm:cxn modelId="{7833D1A2-7F7C-4EF5-AE49-4E26A982A39C}" type="presOf" srcId="{EEC18031-8BE0-4AC6-8896-41712D10D7F6}" destId="{D98FBD44-D81E-49B1-AA21-CF1552747F22}" srcOrd="0" destOrd="0" presId="urn:microsoft.com/office/officeart/2005/8/layout/orgChart1"/>
    <dgm:cxn modelId="{164AD21B-6409-471D-AED8-5E5FBCD2782E}" type="presOf" srcId="{73D9929A-4AE6-4F97-BA74-8AFCD9A206B7}" destId="{E5FC38C0-F874-4D67-AF4E-5B61D8528333}" srcOrd="0" destOrd="0" presId="urn:microsoft.com/office/officeart/2005/8/layout/orgChart1"/>
    <dgm:cxn modelId="{653B42B0-6854-49A9-8562-555E9C6D1651}" type="presOf" srcId="{84644A64-B651-4593-8A15-954557571337}" destId="{F9F59E84-68E7-4AB6-8042-6BADE1906BFB}" srcOrd="0" destOrd="0" presId="urn:microsoft.com/office/officeart/2005/8/layout/orgChart1"/>
    <dgm:cxn modelId="{5A6B04EB-E725-4701-BA93-BCA07199DFCB}" srcId="{824CACDD-E03A-427C-8B7A-DB5388A5BD8D}" destId="{84644A64-B651-4593-8A15-954557571337}" srcOrd="3" destOrd="0" parTransId="{EEC18031-8BE0-4AC6-8896-41712D10D7F6}" sibTransId="{EC2C1A17-C727-4AEC-86B8-96324E5FB060}"/>
    <dgm:cxn modelId="{F8F7EE9E-1106-4CBE-A1C5-82AAD248E912}" type="presOf" srcId="{824CACDD-E03A-427C-8B7A-DB5388A5BD8D}" destId="{520DCA23-E61E-4D60-8C01-FF734DB21588}" srcOrd="1" destOrd="0" presId="urn:microsoft.com/office/officeart/2005/8/layout/orgChart1"/>
    <dgm:cxn modelId="{A25D014D-9F79-4C4A-B954-C2FAF83CE58C}" type="presOf" srcId="{824CACDD-E03A-427C-8B7A-DB5388A5BD8D}" destId="{D7C56106-E809-407C-94C9-8E39E21EEBEA}" srcOrd="0" destOrd="0" presId="urn:microsoft.com/office/officeart/2005/8/layout/orgChart1"/>
    <dgm:cxn modelId="{D9D53D1F-F297-4646-8038-BC9B6CFAC7B2}" srcId="{195A0E0D-9849-4724-AEF3-DAF6E0352555}" destId="{824CACDD-E03A-427C-8B7A-DB5388A5BD8D}" srcOrd="0" destOrd="0" parTransId="{98FF42E5-00CB-4382-9B3C-C8B747CB8354}" sibTransId="{59450F6E-F953-4DD1-B3B0-A181A73D2900}"/>
    <dgm:cxn modelId="{F094611A-781F-4A0A-8665-28C08DD13767}" type="presParOf" srcId="{398FFEDC-BFFB-4687-A7AC-A133982093F8}" destId="{5BD874B2-AFE1-40B2-848A-6C041981297C}" srcOrd="0" destOrd="0" presId="urn:microsoft.com/office/officeart/2005/8/layout/orgChart1"/>
    <dgm:cxn modelId="{9A7CD23B-63CB-4597-A916-43DDBAF593B7}" type="presParOf" srcId="{5BD874B2-AFE1-40B2-848A-6C041981297C}" destId="{A93F08A3-CEE2-4CEC-875D-F7FE952BE28D}" srcOrd="0" destOrd="0" presId="urn:microsoft.com/office/officeart/2005/8/layout/orgChart1"/>
    <dgm:cxn modelId="{396337CC-C3C1-43BB-BC1E-623CFFDB49A6}" type="presParOf" srcId="{A93F08A3-CEE2-4CEC-875D-F7FE952BE28D}" destId="{D7C56106-E809-407C-94C9-8E39E21EEBEA}" srcOrd="0" destOrd="0" presId="urn:microsoft.com/office/officeart/2005/8/layout/orgChart1"/>
    <dgm:cxn modelId="{CD9D13C9-A9E0-4E63-963D-052CBE8702B4}" type="presParOf" srcId="{A93F08A3-CEE2-4CEC-875D-F7FE952BE28D}" destId="{520DCA23-E61E-4D60-8C01-FF734DB21588}" srcOrd="1" destOrd="0" presId="urn:microsoft.com/office/officeart/2005/8/layout/orgChart1"/>
    <dgm:cxn modelId="{54E6667B-2A5A-495F-BC53-536B17AFEF89}" type="presParOf" srcId="{5BD874B2-AFE1-40B2-848A-6C041981297C}" destId="{B7096D27-90B6-478D-8DB2-11220FD707AF}" srcOrd="1" destOrd="0" presId="urn:microsoft.com/office/officeart/2005/8/layout/orgChart1"/>
    <dgm:cxn modelId="{56ADF5AE-4586-405D-9177-3BF47109BE47}" type="presParOf" srcId="{B7096D27-90B6-478D-8DB2-11220FD707AF}" destId="{30FDE77F-0DE1-4507-9AB4-E4873006176F}" srcOrd="0" destOrd="0" presId="urn:microsoft.com/office/officeart/2005/8/layout/orgChart1"/>
    <dgm:cxn modelId="{243746E4-B4BE-467D-BF71-6EEF5385E019}" type="presParOf" srcId="{B7096D27-90B6-478D-8DB2-11220FD707AF}" destId="{F9725548-D4CF-419F-A724-9207DF64A0B3}" srcOrd="1" destOrd="0" presId="urn:microsoft.com/office/officeart/2005/8/layout/orgChart1"/>
    <dgm:cxn modelId="{0376A194-6DCA-4E8B-93EA-0C4BFFF90864}" type="presParOf" srcId="{F9725548-D4CF-419F-A724-9207DF64A0B3}" destId="{184D3D69-D2D7-4502-9191-669AAD37B54B}" srcOrd="0" destOrd="0" presId="urn:microsoft.com/office/officeart/2005/8/layout/orgChart1"/>
    <dgm:cxn modelId="{C712C834-32C6-49C0-90B9-16A3BEB52831}" type="presParOf" srcId="{184D3D69-D2D7-4502-9191-669AAD37B54B}" destId="{91937533-898F-4FC5-A9E4-FE0BA78B0BED}" srcOrd="0" destOrd="0" presId="urn:microsoft.com/office/officeart/2005/8/layout/orgChart1"/>
    <dgm:cxn modelId="{2B4AB7A4-8F15-480C-86A1-236FAD9F9E9C}" type="presParOf" srcId="{184D3D69-D2D7-4502-9191-669AAD37B54B}" destId="{F7736AB3-14FB-442A-8C59-ED1D80EA616A}" srcOrd="1" destOrd="0" presId="urn:microsoft.com/office/officeart/2005/8/layout/orgChart1"/>
    <dgm:cxn modelId="{4E46DD29-0A17-450B-9285-D637D741686C}" type="presParOf" srcId="{F9725548-D4CF-419F-A724-9207DF64A0B3}" destId="{7BADFCDB-E98D-46F4-9C6A-0B18648C6962}" srcOrd="1" destOrd="0" presId="urn:microsoft.com/office/officeart/2005/8/layout/orgChart1"/>
    <dgm:cxn modelId="{BCF2AD9B-1D4A-4A07-AB82-C8B0F8B97B5D}" type="presParOf" srcId="{F9725548-D4CF-419F-A724-9207DF64A0B3}" destId="{1E168AC0-FCF6-4950-AD56-E0162207CD4C}" srcOrd="2" destOrd="0" presId="urn:microsoft.com/office/officeart/2005/8/layout/orgChart1"/>
    <dgm:cxn modelId="{D2397341-C1F7-48C2-A3E3-E702966C7DD2}" type="presParOf" srcId="{B7096D27-90B6-478D-8DB2-11220FD707AF}" destId="{42131694-B3C1-48DA-9A89-0ED8F63CDD47}" srcOrd="2" destOrd="0" presId="urn:microsoft.com/office/officeart/2005/8/layout/orgChart1"/>
    <dgm:cxn modelId="{4C4EDB90-0995-4A37-830B-BCD58A8FFDD2}" type="presParOf" srcId="{B7096D27-90B6-478D-8DB2-11220FD707AF}" destId="{CE0DC93D-466F-45F6-AE6B-84553C0CB8AA}" srcOrd="3" destOrd="0" presId="urn:microsoft.com/office/officeart/2005/8/layout/orgChart1"/>
    <dgm:cxn modelId="{33829044-FA95-48E1-B312-DCC81F442A5C}" type="presParOf" srcId="{CE0DC93D-466F-45F6-AE6B-84553C0CB8AA}" destId="{A544FF7E-3AA1-4012-A8F5-5B7E24307511}" srcOrd="0" destOrd="0" presId="urn:microsoft.com/office/officeart/2005/8/layout/orgChart1"/>
    <dgm:cxn modelId="{BA76166E-0E0F-4907-A45C-D4DA0F724E4D}" type="presParOf" srcId="{A544FF7E-3AA1-4012-A8F5-5B7E24307511}" destId="{F495F80B-6FEE-4FC2-B820-6BD21D72101E}" srcOrd="0" destOrd="0" presId="urn:microsoft.com/office/officeart/2005/8/layout/orgChart1"/>
    <dgm:cxn modelId="{E14E9CC3-142F-4953-9036-6DE544EE25D7}" type="presParOf" srcId="{A544FF7E-3AA1-4012-A8F5-5B7E24307511}" destId="{5C3169FC-2904-40E9-BED3-B6AB9616B8F1}" srcOrd="1" destOrd="0" presId="urn:microsoft.com/office/officeart/2005/8/layout/orgChart1"/>
    <dgm:cxn modelId="{373D7A05-B659-4852-96EF-38F5B3A5F553}" type="presParOf" srcId="{CE0DC93D-466F-45F6-AE6B-84553C0CB8AA}" destId="{06856941-3E6A-4767-9273-EB6AA5E571AF}" srcOrd="1" destOrd="0" presId="urn:microsoft.com/office/officeart/2005/8/layout/orgChart1"/>
    <dgm:cxn modelId="{F7D70496-222E-41B6-9DB2-8CD171B17644}" type="presParOf" srcId="{CE0DC93D-466F-45F6-AE6B-84553C0CB8AA}" destId="{19D5C736-565F-4332-886E-AC2D16E7C748}" srcOrd="2" destOrd="0" presId="urn:microsoft.com/office/officeart/2005/8/layout/orgChart1"/>
    <dgm:cxn modelId="{56396AE1-467D-4532-BDC5-8A7BB4C184C7}" type="presParOf" srcId="{B7096D27-90B6-478D-8DB2-11220FD707AF}" destId="{8D16B8B8-EC00-4610-BCC6-ACE28551BF93}" srcOrd="4" destOrd="0" presId="urn:microsoft.com/office/officeart/2005/8/layout/orgChart1"/>
    <dgm:cxn modelId="{DBBDE272-DA43-45E3-BEBD-9B57E62A4703}" type="presParOf" srcId="{B7096D27-90B6-478D-8DB2-11220FD707AF}" destId="{39F48156-34B2-44A6-A0ED-36EEA7E3C117}" srcOrd="5" destOrd="0" presId="urn:microsoft.com/office/officeart/2005/8/layout/orgChart1"/>
    <dgm:cxn modelId="{71DBA3C6-3AD4-4E5A-8EA2-F4049464ABAA}" type="presParOf" srcId="{39F48156-34B2-44A6-A0ED-36EEA7E3C117}" destId="{9C1F9B11-997D-425B-9961-764D120824B0}" srcOrd="0" destOrd="0" presId="urn:microsoft.com/office/officeart/2005/8/layout/orgChart1"/>
    <dgm:cxn modelId="{9E9BA9C7-0F0C-41CB-B97F-7487017970AC}" type="presParOf" srcId="{9C1F9B11-997D-425B-9961-764D120824B0}" destId="{1C9FE83A-22D2-43B9-8B78-355219D6DADC}" srcOrd="0" destOrd="0" presId="urn:microsoft.com/office/officeart/2005/8/layout/orgChart1"/>
    <dgm:cxn modelId="{35F0D596-D62E-44BE-874B-3A3F5FE3F453}" type="presParOf" srcId="{9C1F9B11-997D-425B-9961-764D120824B0}" destId="{E3D274F6-EF38-4457-99ED-3B36F1F9CCE6}" srcOrd="1" destOrd="0" presId="urn:microsoft.com/office/officeart/2005/8/layout/orgChart1"/>
    <dgm:cxn modelId="{E0053016-8CCF-4408-AD12-4F8D43AE542F}" type="presParOf" srcId="{39F48156-34B2-44A6-A0ED-36EEA7E3C117}" destId="{3E639E93-6EE3-4003-9EA9-40BC73B6DF31}" srcOrd="1" destOrd="0" presId="urn:microsoft.com/office/officeart/2005/8/layout/orgChart1"/>
    <dgm:cxn modelId="{D87FA698-295B-4FA3-9E9B-98CFBC5DC7EB}" type="presParOf" srcId="{39F48156-34B2-44A6-A0ED-36EEA7E3C117}" destId="{895A2713-0FF7-4BDB-AD57-36397676E0FA}" srcOrd="2" destOrd="0" presId="urn:microsoft.com/office/officeart/2005/8/layout/orgChart1"/>
    <dgm:cxn modelId="{08CE230C-3330-424F-94EF-2E053C7B4B81}" type="presParOf" srcId="{B7096D27-90B6-478D-8DB2-11220FD707AF}" destId="{D98FBD44-D81E-49B1-AA21-CF1552747F22}" srcOrd="6" destOrd="0" presId="urn:microsoft.com/office/officeart/2005/8/layout/orgChart1"/>
    <dgm:cxn modelId="{913B3F43-F22C-4AE3-B0EA-70A9C41D1A54}" type="presParOf" srcId="{B7096D27-90B6-478D-8DB2-11220FD707AF}" destId="{630FA468-577E-49F3-8128-284FFF68C963}" srcOrd="7" destOrd="0" presId="urn:microsoft.com/office/officeart/2005/8/layout/orgChart1"/>
    <dgm:cxn modelId="{8A1756A7-8840-4A64-A2BC-2552C8D4C4F5}" type="presParOf" srcId="{630FA468-577E-49F3-8128-284FFF68C963}" destId="{2F01E0E8-2CEE-4B16-BFED-2BD07B02FC55}" srcOrd="0" destOrd="0" presId="urn:microsoft.com/office/officeart/2005/8/layout/orgChart1"/>
    <dgm:cxn modelId="{A65A62FB-9407-4F4D-B744-6E83B6F869F1}" type="presParOf" srcId="{2F01E0E8-2CEE-4B16-BFED-2BD07B02FC55}" destId="{F9F59E84-68E7-4AB6-8042-6BADE1906BFB}" srcOrd="0" destOrd="0" presId="urn:microsoft.com/office/officeart/2005/8/layout/orgChart1"/>
    <dgm:cxn modelId="{20C5D894-A358-4546-B6C9-0A8396B8CE5C}" type="presParOf" srcId="{2F01E0E8-2CEE-4B16-BFED-2BD07B02FC55}" destId="{E349FB01-D2F9-4802-9005-7EF140881356}" srcOrd="1" destOrd="0" presId="urn:microsoft.com/office/officeart/2005/8/layout/orgChart1"/>
    <dgm:cxn modelId="{A9F7553F-AA0A-4F55-BF4C-0B32ADEB9FC2}" type="presParOf" srcId="{630FA468-577E-49F3-8128-284FFF68C963}" destId="{9DB0E78C-C0A9-40F5-B8EE-760CC3CF8B2C}" srcOrd="1" destOrd="0" presId="urn:microsoft.com/office/officeart/2005/8/layout/orgChart1"/>
    <dgm:cxn modelId="{1DD2BB22-F875-420D-89A2-EC9F1B61432E}" type="presParOf" srcId="{630FA468-577E-49F3-8128-284FFF68C963}" destId="{53591C07-6F87-4036-80E9-8A6CBB625570}" srcOrd="2" destOrd="0" presId="urn:microsoft.com/office/officeart/2005/8/layout/orgChart1"/>
    <dgm:cxn modelId="{09B2D662-BC9D-4D32-8BC3-29F54A68B70C}" type="presParOf" srcId="{B7096D27-90B6-478D-8DB2-11220FD707AF}" destId="{E5FC38C0-F874-4D67-AF4E-5B61D8528333}" srcOrd="8" destOrd="0" presId="urn:microsoft.com/office/officeart/2005/8/layout/orgChart1"/>
    <dgm:cxn modelId="{32D186FC-8AD8-43C6-BCFE-A1D03DDA2F4F}" type="presParOf" srcId="{B7096D27-90B6-478D-8DB2-11220FD707AF}" destId="{C601FF54-F7D4-436A-82E3-B840E4E44607}" srcOrd="9" destOrd="0" presId="urn:microsoft.com/office/officeart/2005/8/layout/orgChart1"/>
    <dgm:cxn modelId="{450AB749-1FFF-448A-B627-25FB5B9E47C9}" type="presParOf" srcId="{C601FF54-F7D4-436A-82E3-B840E4E44607}" destId="{829C3A4E-0144-4057-A9F7-199F2DDE7D64}" srcOrd="0" destOrd="0" presId="urn:microsoft.com/office/officeart/2005/8/layout/orgChart1"/>
    <dgm:cxn modelId="{17773E76-3969-4E2C-A432-CE4126B3D002}" type="presParOf" srcId="{829C3A4E-0144-4057-A9F7-199F2DDE7D64}" destId="{5686F5E6-E730-4A4F-B86A-D334955A4BF3}" srcOrd="0" destOrd="0" presId="urn:microsoft.com/office/officeart/2005/8/layout/orgChart1"/>
    <dgm:cxn modelId="{461E8ECF-5127-4D1B-9E0E-1C4EC69A2F47}" type="presParOf" srcId="{829C3A4E-0144-4057-A9F7-199F2DDE7D64}" destId="{D4F812AF-0900-4CE7-AA23-35A4E46C6FD1}" srcOrd="1" destOrd="0" presId="urn:microsoft.com/office/officeart/2005/8/layout/orgChart1"/>
    <dgm:cxn modelId="{416E330A-71C1-422B-BE35-817F6895AE3B}" type="presParOf" srcId="{C601FF54-F7D4-436A-82E3-B840E4E44607}" destId="{6E656727-FD91-4E1B-A5EE-84CEC1DE3C72}" srcOrd="1" destOrd="0" presId="urn:microsoft.com/office/officeart/2005/8/layout/orgChart1"/>
    <dgm:cxn modelId="{DEF91730-CC60-459C-AA3D-F9451D12531D}" type="presParOf" srcId="{C601FF54-F7D4-436A-82E3-B840E4E44607}" destId="{27B82800-9DB5-4D0C-B8A5-0485EB0D8A11}" srcOrd="2" destOrd="0" presId="urn:microsoft.com/office/officeart/2005/8/layout/orgChart1"/>
    <dgm:cxn modelId="{EB83BB36-417D-4D24-BFAA-AE957BE3F2DE}" type="presParOf" srcId="{5BD874B2-AFE1-40B2-848A-6C041981297C}" destId="{7D3D6835-E709-46DA-B5F5-509F1C770A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1B6971-E89C-4457-8796-0A7FB9BC152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C23D7D-D5A3-40FF-8E20-FF890174F6F7}">
      <dgm:prSet phldrT="[Текст]" custT="1"/>
      <dgm:spPr>
        <a:solidFill>
          <a:schemeClr val="accent1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ru-RU" sz="1500" dirty="0" smtClean="0"/>
            <a:t>Доходы бюджета ЗАТО г. Североморск –</a:t>
          </a:r>
        </a:p>
        <a:p>
          <a:pPr>
            <a:lnSpc>
              <a:spcPct val="80000"/>
            </a:lnSpc>
            <a:spcAft>
              <a:spcPts val="0"/>
            </a:spcAft>
          </a:pPr>
          <a:r>
            <a:rPr lang="ru-RU" sz="1500" dirty="0" smtClean="0"/>
            <a:t> поступающие в бюджет денежные средства </a:t>
          </a:r>
        </a:p>
        <a:p>
          <a:pPr>
            <a:lnSpc>
              <a:spcPct val="80000"/>
            </a:lnSpc>
            <a:spcAft>
              <a:spcPts val="0"/>
            </a:spcAft>
          </a:pPr>
          <a:r>
            <a:rPr lang="ru-RU" sz="1500" dirty="0" smtClean="0"/>
            <a:t>(налоговые, неналоговые, а также безвозмездные поступления)</a:t>
          </a:r>
          <a:endParaRPr lang="ru-RU" sz="1500" dirty="0"/>
        </a:p>
      </dgm:t>
    </dgm:pt>
    <dgm:pt modelId="{54978B0A-99ED-4DFB-962C-BB2022D6DB7F}" type="parTrans" cxnId="{4DAD6079-4EEF-49D5-8207-B6CCB097206D}">
      <dgm:prSet/>
      <dgm:spPr/>
      <dgm:t>
        <a:bodyPr/>
        <a:lstStyle/>
        <a:p>
          <a:endParaRPr lang="ru-RU"/>
        </a:p>
      </dgm:t>
    </dgm:pt>
    <dgm:pt modelId="{C5F11859-41E0-43ED-B496-9097B59E90E9}" type="sibTrans" cxnId="{4DAD6079-4EEF-49D5-8207-B6CCB097206D}">
      <dgm:prSet/>
      <dgm:spPr/>
      <dgm:t>
        <a:bodyPr/>
        <a:lstStyle/>
        <a:p>
          <a:endParaRPr lang="ru-RU"/>
        </a:p>
      </dgm:t>
    </dgm:pt>
    <dgm:pt modelId="{8BCAF8D2-F8CF-4A92-88A5-E9D62F83B9AF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200" dirty="0" smtClean="0"/>
        </a:p>
        <a:p>
          <a:r>
            <a:rPr lang="ru-RU" sz="1200" dirty="0" smtClean="0">
              <a:solidFill>
                <a:schemeClr val="accent1"/>
              </a:solidFill>
            </a:rPr>
            <a:t>НАЛОГОВЫЕ ДОХОДЫ </a:t>
          </a:r>
        </a:p>
        <a:p>
          <a:r>
            <a:rPr lang="ru-RU" sz="1200" dirty="0" smtClean="0">
              <a:solidFill>
                <a:schemeClr val="accent1"/>
              </a:solidFill>
            </a:rPr>
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и местных налогов, а также пеней и штрафов по ним</a:t>
          </a:r>
        </a:p>
        <a:p>
          <a:r>
            <a:rPr lang="ru-RU" sz="1200" dirty="0" smtClean="0"/>
            <a:t> </a:t>
          </a:r>
          <a:endParaRPr lang="ru-RU" sz="1200" dirty="0"/>
        </a:p>
      </dgm:t>
    </dgm:pt>
    <dgm:pt modelId="{E64E3709-A610-4305-BE0E-7365B0E49806}" type="parTrans" cxnId="{A174332C-DFA0-467E-B255-5436FDBBF110}">
      <dgm:prSet/>
      <dgm:spPr/>
      <dgm:t>
        <a:bodyPr/>
        <a:lstStyle/>
        <a:p>
          <a:endParaRPr lang="ru-RU"/>
        </a:p>
      </dgm:t>
    </dgm:pt>
    <dgm:pt modelId="{7AEBAC25-B6A9-4B49-9C33-580AEEF78CCA}" type="sibTrans" cxnId="{A174332C-DFA0-467E-B255-5436FDBBF110}">
      <dgm:prSet/>
      <dgm:spPr/>
      <dgm:t>
        <a:bodyPr/>
        <a:lstStyle/>
        <a:p>
          <a:endParaRPr lang="ru-RU"/>
        </a:p>
      </dgm:t>
    </dgm:pt>
    <dgm:pt modelId="{70DE2214-663F-4D56-81A0-2D3285E2B5E2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200" dirty="0" smtClean="0">
              <a:solidFill>
                <a:schemeClr val="accent1"/>
              </a:solidFill>
            </a:rPr>
            <a:t>НЕНАЛОГОВЫЕ ДОХОДЫ </a:t>
          </a:r>
        </a:p>
        <a:p>
          <a:r>
            <a:rPr lang="ru-RU" sz="1200" dirty="0" smtClean="0">
              <a:solidFill>
                <a:schemeClr val="accent1"/>
              </a:solidFill>
            </a:rPr>
            <a:t>Доходы от использования и продажи имущества, находящегося в муниципальной собственности, доходы от платных услуг, оказываемых казенными учреждениями, а также платежи в виде штрафов и иных санкций за нарушение законодательства</a:t>
          </a:r>
        </a:p>
        <a:p>
          <a:r>
            <a:rPr lang="ru-RU" sz="1200" dirty="0" smtClean="0"/>
            <a:t> </a:t>
          </a:r>
          <a:endParaRPr lang="ru-RU" sz="1200" dirty="0"/>
        </a:p>
      </dgm:t>
    </dgm:pt>
    <dgm:pt modelId="{45BAE810-D18E-461A-A1CC-BE6B77983D11}" type="parTrans" cxnId="{0677B436-24B9-4AFC-9D50-01A0F2AA7BFA}">
      <dgm:prSet/>
      <dgm:spPr/>
      <dgm:t>
        <a:bodyPr/>
        <a:lstStyle/>
        <a:p>
          <a:endParaRPr lang="ru-RU"/>
        </a:p>
      </dgm:t>
    </dgm:pt>
    <dgm:pt modelId="{00E7F517-33B4-4210-8841-3162CB63C4A8}" type="sibTrans" cxnId="{0677B436-24B9-4AFC-9D50-01A0F2AA7BFA}">
      <dgm:prSet/>
      <dgm:spPr/>
      <dgm:t>
        <a:bodyPr/>
        <a:lstStyle/>
        <a:p>
          <a:endParaRPr lang="ru-RU"/>
        </a:p>
      </dgm:t>
    </dgm:pt>
    <dgm:pt modelId="{0975AF8A-DD76-4D04-B206-252537085DA1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200" dirty="0" smtClean="0"/>
        </a:p>
        <a:p>
          <a:r>
            <a:rPr lang="ru-RU" sz="1200" dirty="0" smtClean="0">
              <a:solidFill>
                <a:schemeClr val="accent1"/>
              </a:solidFill>
            </a:rPr>
            <a:t>БЕЗВОЗМЕЗДНЫЕ ПОСТУПЛЕНИЯ</a:t>
          </a:r>
        </a:p>
        <a:p>
          <a:r>
            <a:rPr lang="ru-RU" sz="1200" dirty="0" smtClean="0">
              <a:solidFill>
                <a:schemeClr val="accent1"/>
              </a:solidFill>
            </a:rPr>
            <a:t>Межбюджетные трансферты: дотации, субсидии, субвенции, иные межбюджетные трансферты, а также безвозмездные поступления от физических и юридических лиц   </a:t>
          </a:r>
        </a:p>
        <a:p>
          <a:endParaRPr lang="ru-RU" sz="1200" dirty="0" smtClean="0"/>
        </a:p>
        <a:p>
          <a:endParaRPr lang="ru-RU" sz="1200" dirty="0" smtClean="0"/>
        </a:p>
        <a:p>
          <a:endParaRPr lang="ru-RU" sz="1200" dirty="0" smtClean="0"/>
        </a:p>
        <a:p>
          <a:endParaRPr lang="ru-RU" sz="1200" dirty="0"/>
        </a:p>
      </dgm:t>
    </dgm:pt>
    <dgm:pt modelId="{9778C067-ACF1-434C-95F8-AD1AD9183F7F}" type="parTrans" cxnId="{DF6B7C15-72E1-4773-8B29-7C251AB85049}">
      <dgm:prSet/>
      <dgm:spPr/>
      <dgm:t>
        <a:bodyPr/>
        <a:lstStyle/>
        <a:p>
          <a:endParaRPr lang="ru-RU"/>
        </a:p>
      </dgm:t>
    </dgm:pt>
    <dgm:pt modelId="{DD9FC4E8-87C2-4AAD-AC3F-F35E949EAA7F}" type="sibTrans" cxnId="{DF6B7C15-72E1-4773-8B29-7C251AB85049}">
      <dgm:prSet/>
      <dgm:spPr/>
      <dgm:t>
        <a:bodyPr/>
        <a:lstStyle/>
        <a:p>
          <a:endParaRPr lang="ru-RU"/>
        </a:p>
      </dgm:t>
    </dgm:pt>
    <dgm:pt modelId="{F9EA507D-F2CF-41DD-90E9-2760E9F9F807}">
      <dgm:prSet custT="1"/>
      <dgm:spPr/>
      <dgm:t>
        <a:bodyPr/>
        <a:lstStyle/>
        <a:p>
          <a:endParaRPr lang="ru-RU"/>
        </a:p>
      </dgm:t>
    </dgm:pt>
    <dgm:pt modelId="{701781D1-185D-45BC-8771-D66AF2D120F0}" type="parTrans" cxnId="{23C5E6F3-5709-44F5-BA7E-A95AA3F41FC9}">
      <dgm:prSet/>
      <dgm:spPr/>
      <dgm:t>
        <a:bodyPr/>
        <a:lstStyle/>
        <a:p>
          <a:endParaRPr lang="ru-RU"/>
        </a:p>
      </dgm:t>
    </dgm:pt>
    <dgm:pt modelId="{5E77AF8D-9916-4CFD-BEB9-1461D1824804}" type="sibTrans" cxnId="{23C5E6F3-5709-44F5-BA7E-A95AA3F41FC9}">
      <dgm:prSet/>
      <dgm:spPr/>
      <dgm:t>
        <a:bodyPr/>
        <a:lstStyle/>
        <a:p>
          <a:endParaRPr lang="ru-RU"/>
        </a:p>
      </dgm:t>
    </dgm:pt>
    <dgm:pt modelId="{3040E474-7F25-4CEC-AAD5-8C2F034A6652}">
      <dgm:prSet custT="1"/>
      <dgm:spPr/>
      <dgm:t>
        <a:bodyPr/>
        <a:lstStyle/>
        <a:p>
          <a:endParaRPr lang="ru-RU" sz="2000" dirty="0"/>
        </a:p>
      </dgm:t>
    </dgm:pt>
    <dgm:pt modelId="{361F2F6C-C9C3-4E25-B7E9-9181621162ED}" type="parTrans" cxnId="{20EDF0BB-552D-49D4-BD3E-B52D3D7D8C35}">
      <dgm:prSet/>
      <dgm:spPr/>
      <dgm:t>
        <a:bodyPr/>
        <a:lstStyle/>
        <a:p>
          <a:endParaRPr lang="ru-RU"/>
        </a:p>
      </dgm:t>
    </dgm:pt>
    <dgm:pt modelId="{2B6FBBC2-1A60-4999-8BD2-A2CFFA6E9F9C}" type="sibTrans" cxnId="{20EDF0BB-552D-49D4-BD3E-B52D3D7D8C35}">
      <dgm:prSet/>
      <dgm:spPr/>
      <dgm:t>
        <a:bodyPr/>
        <a:lstStyle/>
        <a:p>
          <a:endParaRPr lang="ru-RU"/>
        </a:p>
      </dgm:t>
    </dgm:pt>
    <dgm:pt modelId="{E27E01CC-642F-4150-B3F9-D9F40A0039E8}">
      <dgm:prSet custT="1"/>
      <dgm:spPr/>
      <dgm:t>
        <a:bodyPr/>
        <a:lstStyle/>
        <a:p>
          <a:endParaRPr lang="ru-RU"/>
        </a:p>
      </dgm:t>
    </dgm:pt>
    <dgm:pt modelId="{57A50FD3-01E4-4B42-974C-7202FA7BE6BF}" type="parTrans" cxnId="{27BFE3AD-5D2C-49BB-A835-6194C29AE2AB}">
      <dgm:prSet/>
      <dgm:spPr/>
      <dgm:t>
        <a:bodyPr/>
        <a:lstStyle/>
        <a:p>
          <a:endParaRPr lang="ru-RU"/>
        </a:p>
      </dgm:t>
    </dgm:pt>
    <dgm:pt modelId="{4A9D4739-6251-486F-8E4E-311B988158DF}" type="sibTrans" cxnId="{27BFE3AD-5D2C-49BB-A835-6194C29AE2AB}">
      <dgm:prSet/>
      <dgm:spPr/>
      <dgm:t>
        <a:bodyPr/>
        <a:lstStyle/>
        <a:p>
          <a:endParaRPr lang="ru-RU"/>
        </a:p>
      </dgm:t>
    </dgm:pt>
    <dgm:pt modelId="{C9907D2D-29C8-459E-A864-ABA71D78912F}">
      <dgm:prSet custT="1"/>
      <dgm:spPr/>
      <dgm:t>
        <a:bodyPr/>
        <a:lstStyle/>
        <a:p>
          <a:endParaRPr lang="ru-RU" sz="2000" dirty="0"/>
        </a:p>
      </dgm:t>
    </dgm:pt>
    <dgm:pt modelId="{0B8C6350-A48A-4DE2-9E7D-47F317A529A5}" type="parTrans" cxnId="{41494EFE-70BE-41ED-95A9-4A57374B45D1}">
      <dgm:prSet/>
      <dgm:spPr/>
      <dgm:t>
        <a:bodyPr/>
        <a:lstStyle/>
        <a:p>
          <a:endParaRPr lang="ru-RU"/>
        </a:p>
      </dgm:t>
    </dgm:pt>
    <dgm:pt modelId="{C70D39C2-B7F4-4185-BA14-70A69AC6D50F}" type="sibTrans" cxnId="{41494EFE-70BE-41ED-95A9-4A57374B45D1}">
      <dgm:prSet/>
      <dgm:spPr/>
      <dgm:t>
        <a:bodyPr/>
        <a:lstStyle/>
        <a:p>
          <a:endParaRPr lang="ru-RU"/>
        </a:p>
      </dgm:t>
    </dgm:pt>
    <dgm:pt modelId="{52EEA9FA-1360-4952-B45E-B806079795BA}" type="pres">
      <dgm:prSet presAssocID="{951B6971-E89C-4457-8796-0A7FB9BC152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DABF97-7148-4AB8-9BCB-FCD38D0FC055}" type="pres">
      <dgm:prSet presAssocID="{E1C23D7D-D5A3-40FF-8E20-FF890174F6F7}" presName="roof" presStyleLbl="dkBgShp" presStyleIdx="0" presStyleCnt="2" custLinFactNeighborY="-10029"/>
      <dgm:spPr/>
      <dgm:t>
        <a:bodyPr/>
        <a:lstStyle/>
        <a:p>
          <a:endParaRPr lang="ru-RU"/>
        </a:p>
      </dgm:t>
    </dgm:pt>
    <dgm:pt modelId="{BDA4957E-89E2-4541-9458-428CA8993A3C}" type="pres">
      <dgm:prSet presAssocID="{E1C23D7D-D5A3-40FF-8E20-FF890174F6F7}" presName="pillars" presStyleCnt="0"/>
      <dgm:spPr/>
    </dgm:pt>
    <dgm:pt modelId="{BB025F53-8747-4FCD-98A8-30A03858AF5A}" type="pres">
      <dgm:prSet presAssocID="{E1C23D7D-D5A3-40FF-8E20-FF890174F6F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BC0F-D947-417D-8314-E6D769E83CD5}" type="pres">
      <dgm:prSet presAssocID="{70DE2214-663F-4D56-81A0-2D3285E2B5E2}" presName="pillarX" presStyleLbl="node1" presStyleIdx="1" presStyleCnt="3" custScaleY="101489" custLinFactNeighborX="-49" custLinFactNeighborY="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45384-D304-4157-B448-224D3D768181}" type="pres">
      <dgm:prSet presAssocID="{0975AF8A-DD76-4D04-B206-252537085DA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BF1C5-DE1C-41C7-AEAB-A204BDE140D5}" type="pres">
      <dgm:prSet presAssocID="{E1C23D7D-D5A3-40FF-8E20-FF890174F6F7}" presName="base" presStyleLbl="dkBgShp" presStyleIdx="1" presStyleCnt="2"/>
      <dgm:spPr/>
    </dgm:pt>
  </dgm:ptLst>
  <dgm:cxnLst>
    <dgm:cxn modelId="{4DAD6079-4EEF-49D5-8207-B6CCB097206D}" srcId="{951B6971-E89C-4457-8796-0A7FB9BC152E}" destId="{E1C23D7D-D5A3-40FF-8E20-FF890174F6F7}" srcOrd="0" destOrd="0" parTransId="{54978B0A-99ED-4DFB-962C-BB2022D6DB7F}" sibTransId="{C5F11859-41E0-43ED-B496-9097B59E90E9}"/>
    <dgm:cxn modelId="{7B1ADB23-2CCB-488B-ACAC-FE5F6A421990}" type="presOf" srcId="{951B6971-E89C-4457-8796-0A7FB9BC152E}" destId="{52EEA9FA-1360-4952-B45E-B806079795BA}" srcOrd="0" destOrd="0" presId="urn:microsoft.com/office/officeart/2005/8/layout/hList3"/>
    <dgm:cxn modelId="{DF6B7C15-72E1-4773-8B29-7C251AB85049}" srcId="{E1C23D7D-D5A3-40FF-8E20-FF890174F6F7}" destId="{0975AF8A-DD76-4D04-B206-252537085DA1}" srcOrd="2" destOrd="0" parTransId="{9778C067-ACF1-434C-95F8-AD1AD9183F7F}" sibTransId="{DD9FC4E8-87C2-4AAD-AC3F-F35E949EAA7F}"/>
    <dgm:cxn modelId="{20EDF0BB-552D-49D4-BD3E-B52D3D7D8C35}" srcId="{951B6971-E89C-4457-8796-0A7FB9BC152E}" destId="{3040E474-7F25-4CEC-AAD5-8C2F034A6652}" srcOrd="4" destOrd="0" parTransId="{361F2F6C-C9C3-4E25-B7E9-9181621162ED}" sibTransId="{2B6FBBC2-1A60-4999-8BD2-A2CFFA6E9F9C}"/>
    <dgm:cxn modelId="{341D7524-095D-46E2-83B1-CFC45B340926}" type="presOf" srcId="{0975AF8A-DD76-4D04-B206-252537085DA1}" destId="{E6345384-D304-4157-B448-224D3D768181}" srcOrd="0" destOrd="0" presId="urn:microsoft.com/office/officeart/2005/8/layout/hList3"/>
    <dgm:cxn modelId="{A174332C-DFA0-467E-B255-5436FDBBF110}" srcId="{E1C23D7D-D5A3-40FF-8E20-FF890174F6F7}" destId="{8BCAF8D2-F8CF-4A92-88A5-E9D62F83B9AF}" srcOrd="0" destOrd="0" parTransId="{E64E3709-A610-4305-BE0E-7365B0E49806}" sibTransId="{7AEBAC25-B6A9-4B49-9C33-580AEEF78CCA}"/>
    <dgm:cxn modelId="{F550A261-7D22-4F1C-BF9B-217A70C249E6}" type="presOf" srcId="{70DE2214-663F-4D56-81A0-2D3285E2B5E2}" destId="{AAEFBC0F-D947-417D-8314-E6D769E83CD5}" srcOrd="0" destOrd="0" presId="urn:microsoft.com/office/officeart/2005/8/layout/hList3"/>
    <dgm:cxn modelId="{45EF2809-09AA-4B50-89CD-93F33B1E0FEB}" type="presOf" srcId="{E1C23D7D-D5A3-40FF-8E20-FF890174F6F7}" destId="{FBDABF97-7148-4AB8-9BCB-FCD38D0FC055}" srcOrd="0" destOrd="0" presId="urn:microsoft.com/office/officeart/2005/8/layout/hList3"/>
    <dgm:cxn modelId="{23C5E6F3-5709-44F5-BA7E-A95AA3F41FC9}" srcId="{951B6971-E89C-4457-8796-0A7FB9BC152E}" destId="{F9EA507D-F2CF-41DD-90E9-2760E9F9F807}" srcOrd="3" destOrd="0" parTransId="{701781D1-185D-45BC-8771-D66AF2D120F0}" sibTransId="{5E77AF8D-9916-4CFD-BEB9-1461D1824804}"/>
    <dgm:cxn modelId="{0677B436-24B9-4AFC-9D50-01A0F2AA7BFA}" srcId="{E1C23D7D-D5A3-40FF-8E20-FF890174F6F7}" destId="{70DE2214-663F-4D56-81A0-2D3285E2B5E2}" srcOrd="1" destOrd="0" parTransId="{45BAE810-D18E-461A-A1CC-BE6B77983D11}" sibTransId="{00E7F517-33B4-4210-8841-3162CB63C4A8}"/>
    <dgm:cxn modelId="{29C19C77-E271-4D46-999C-21ADA792B6B8}" type="presOf" srcId="{8BCAF8D2-F8CF-4A92-88A5-E9D62F83B9AF}" destId="{BB025F53-8747-4FCD-98A8-30A03858AF5A}" srcOrd="0" destOrd="0" presId="urn:microsoft.com/office/officeart/2005/8/layout/hList3"/>
    <dgm:cxn modelId="{41494EFE-70BE-41ED-95A9-4A57374B45D1}" srcId="{951B6971-E89C-4457-8796-0A7FB9BC152E}" destId="{C9907D2D-29C8-459E-A864-ABA71D78912F}" srcOrd="2" destOrd="0" parTransId="{0B8C6350-A48A-4DE2-9E7D-47F317A529A5}" sibTransId="{C70D39C2-B7F4-4185-BA14-70A69AC6D50F}"/>
    <dgm:cxn modelId="{27BFE3AD-5D2C-49BB-A835-6194C29AE2AB}" srcId="{951B6971-E89C-4457-8796-0A7FB9BC152E}" destId="{E27E01CC-642F-4150-B3F9-D9F40A0039E8}" srcOrd="1" destOrd="0" parTransId="{57A50FD3-01E4-4B42-974C-7202FA7BE6BF}" sibTransId="{4A9D4739-6251-486F-8E4E-311B988158DF}"/>
    <dgm:cxn modelId="{BF364B0D-C431-4C0C-BA8F-1BB18F754AF0}" type="presParOf" srcId="{52EEA9FA-1360-4952-B45E-B806079795BA}" destId="{FBDABF97-7148-4AB8-9BCB-FCD38D0FC055}" srcOrd="0" destOrd="0" presId="urn:microsoft.com/office/officeart/2005/8/layout/hList3"/>
    <dgm:cxn modelId="{88E98488-43C7-44DC-8AA0-388D128C2D77}" type="presParOf" srcId="{52EEA9FA-1360-4952-B45E-B806079795BA}" destId="{BDA4957E-89E2-4541-9458-428CA8993A3C}" srcOrd="1" destOrd="0" presId="urn:microsoft.com/office/officeart/2005/8/layout/hList3"/>
    <dgm:cxn modelId="{696010CD-80FD-4F0B-83F8-9FE1ED070389}" type="presParOf" srcId="{BDA4957E-89E2-4541-9458-428CA8993A3C}" destId="{BB025F53-8747-4FCD-98A8-30A03858AF5A}" srcOrd="0" destOrd="0" presId="urn:microsoft.com/office/officeart/2005/8/layout/hList3"/>
    <dgm:cxn modelId="{4ECCA95B-2C1C-4A48-A6F1-D57EDF04606E}" type="presParOf" srcId="{BDA4957E-89E2-4541-9458-428CA8993A3C}" destId="{AAEFBC0F-D947-417D-8314-E6D769E83CD5}" srcOrd="1" destOrd="0" presId="urn:microsoft.com/office/officeart/2005/8/layout/hList3"/>
    <dgm:cxn modelId="{9B08CE83-9388-4061-8153-14A267386012}" type="presParOf" srcId="{BDA4957E-89E2-4541-9458-428CA8993A3C}" destId="{E6345384-D304-4157-B448-224D3D768181}" srcOrd="2" destOrd="0" presId="urn:microsoft.com/office/officeart/2005/8/layout/hList3"/>
    <dgm:cxn modelId="{E8D2FAC9-888B-4E69-8D1D-3144EC7A8DBD}" type="presParOf" srcId="{52EEA9FA-1360-4952-B45E-B806079795BA}" destId="{67BBF1C5-DE1C-41C7-AEAB-A204BDE140D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41DF2C-2512-4134-B11E-C5DDD8115B0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902038-9912-4260-BC0F-2BDC47C7EE5E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1200" dirty="0" smtClean="0">
              <a:solidFill>
                <a:schemeClr val="bg1"/>
              </a:solidFill>
            </a:rPr>
            <a:t>МЕЖБЮДЖЕТНЫЕ ТРАНСФЕРТЫ – средства, предоставляемые одним бюджетом бюджетной системы РФ другому бюджету бюджетной системы РФ</a:t>
          </a:r>
          <a:endParaRPr lang="ru-RU" sz="1200" dirty="0">
            <a:solidFill>
              <a:schemeClr val="bg1"/>
            </a:solidFill>
          </a:endParaRPr>
        </a:p>
      </dgm:t>
    </dgm:pt>
    <dgm:pt modelId="{89319D10-E479-42BE-B06A-9B28DBFD745E}" type="parTrans" cxnId="{B4FEA829-0DCF-44F0-8C86-64D852CCE5FC}">
      <dgm:prSet/>
      <dgm:spPr/>
      <dgm:t>
        <a:bodyPr/>
        <a:lstStyle/>
        <a:p>
          <a:endParaRPr lang="ru-RU"/>
        </a:p>
      </dgm:t>
    </dgm:pt>
    <dgm:pt modelId="{6A9040B6-5A97-4ACD-8B0F-B9E74529EFD9}" type="sibTrans" cxnId="{B4FEA829-0DCF-44F0-8C86-64D852CCE5FC}">
      <dgm:prSet/>
      <dgm:spPr/>
      <dgm:t>
        <a:bodyPr/>
        <a:lstStyle/>
        <a:p>
          <a:endParaRPr lang="ru-RU"/>
        </a:p>
      </dgm:t>
    </dgm:pt>
    <dgm:pt modelId="{E5D1CB2C-F1BB-4A7F-AA20-0CFB150CC29A}">
      <dgm:prSet phldrT="[Текст]" custT="1"/>
      <dgm:spPr>
        <a:solidFill>
          <a:schemeClr val="bg2"/>
        </a:solidFill>
      </dgm:spPr>
      <dgm:t>
        <a:bodyPr/>
        <a:lstStyle/>
        <a:p>
          <a:pPr algn="l"/>
          <a:r>
            <a:rPr lang="ru-RU" sz="1200" dirty="0" smtClean="0">
              <a:solidFill>
                <a:schemeClr val="accent1"/>
              </a:solidFill>
            </a:rPr>
            <a:t>ДОТАЦИИ предоставляются на безвозмездной и безвозвратной основе без установления направлений и (или) условий их использования</a:t>
          </a:r>
          <a:endParaRPr lang="ru-RU" sz="1200" dirty="0">
            <a:solidFill>
              <a:schemeClr val="accent1"/>
            </a:solidFill>
          </a:endParaRPr>
        </a:p>
      </dgm:t>
    </dgm:pt>
    <dgm:pt modelId="{E633C129-8DA2-488B-BED2-B043D40E350A}" type="parTrans" cxnId="{DCE48AFC-5F19-4101-9C2C-373EC40E3F25}">
      <dgm:prSet/>
      <dgm:spPr/>
      <dgm:t>
        <a:bodyPr/>
        <a:lstStyle/>
        <a:p>
          <a:endParaRPr lang="ru-RU"/>
        </a:p>
      </dgm:t>
    </dgm:pt>
    <dgm:pt modelId="{A6D2B0B6-73EE-4A75-9009-0104166EF00B}" type="sibTrans" cxnId="{DCE48AFC-5F19-4101-9C2C-373EC40E3F25}">
      <dgm:prSet/>
      <dgm:spPr/>
      <dgm:t>
        <a:bodyPr/>
        <a:lstStyle/>
        <a:p>
          <a:endParaRPr lang="ru-RU"/>
        </a:p>
      </dgm:t>
    </dgm:pt>
    <dgm:pt modelId="{5BE329A4-3966-4E06-A3FD-7C1FE881C53C}">
      <dgm:prSet phldrT="[Текст]" custT="1"/>
      <dgm:spPr>
        <a:solidFill>
          <a:schemeClr val="bg2"/>
        </a:solidFill>
      </dgm:spPr>
      <dgm:t>
        <a:bodyPr/>
        <a:lstStyle/>
        <a:p>
          <a:pPr algn="r"/>
          <a:r>
            <a:rPr lang="ru-RU" sz="1200" dirty="0" smtClean="0">
              <a:solidFill>
                <a:schemeClr val="accent1"/>
              </a:solidFill>
            </a:rPr>
            <a:t>СУБСИДИИ предоставляются в целях </a:t>
          </a:r>
          <a:r>
            <a:rPr lang="ru-RU" sz="1200" dirty="0" err="1" smtClean="0">
              <a:solidFill>
                <a:schemeClr val="accent1"/>
              </a:solidFill>
            </a:rPr>
            <a:t>софинансирования</a:t>
          </a:r>
          <a:r>
            <a:rPr lang="ru-RU" sz="1200" dirty="0" smtClean="0">
              <a:solidFill>
                <a:schemeClr val="accent1"/>
              </a:solidFill>
            </a:rPr>
            <a:t> расходных обязательств, возникающих при выполнении полномочий органов местного самоуправления по вопросам местного значения</a:t>
          </a:r>
          <a:endParaRPr lang="ru-RU" sz="1200" dirty="0">
            <a:solidFill>
              <a:schemeClr val="accent1"/>
            </a:solidFill>
          </a:endParaRPr>
        </a:p>
      </dgm:t>
    </dgm:pt>
    <dgm:pt modelId="{B2F80D2A-F50D-450A-87D1-E47656DEC0BE}" type="parTrans" cxnId="{56851FA6-6002-42F8-B3A4-59B0032ABA8A}">
      <dgm:prSet/>
      <dgm:spPr/>
      <dgm:t>
        <a:bodyPr/>
        <a:lstStyle/>
        <a:p>
          <a:endParaRPr lang="ru-RU"/>
        </a:p>
      </dgm:t>
    </dgm:pt>
    <dgm:pt modelId="{17F58563-8C36-447C-BEE0-89994205421D}" type="sibTrans" cxnId="{56851FA6-6002-42F8-B3A4-59B0032ABA8A}">
      <dgm:prSet/>
      <dgm:spPr/>
      <dgm:t>
        <a:bodyPr/>
        <a:lstStyle/>
        <a:p>
          <a:endParaRPr lang="ru-RU"/>
        </a:p>
      </dgm:t>
    </dgm:pt>
    <dgm:pt modelId="{60AB65CC-D578-4420-A6E6-AE5B26DB275A}">
      <dgm:prSet phldrT="[Текст]" custT="1"/>
      <dgm:spPr>
        <a:solidFill>
          <a:schemeClr val="bg2"/>
        </a:solidFill>
      </dgm:spPr>
      <dgm:t>
        <a:bodyPr/>
        <a:lstStyle/>
        <a:p>
          <a:pPr algn="l"/>
          <a:r>
            <a:rPr lang="ru-RU" sz="1200" dirty="0" smtClean="0">
              <a:solidFill>
                <a:schemeClr val="accent1"/>
              </a:solidFill>
            </a:rPr>
            <a:t>СУБВЕНЦИИ предоставляются в целях финансового обеспечения расходных обязательств муниципальных образований, возникающих при выполнении государственных полномочий РФ, субъектов РФ, переданных для осуществления органам местного самоуправления  в установленном порядке </a:t>
          </a:r>
          <a:endParaRPr lang="ru-RU" sz="1200" dirty="0">
            <a:solidFill>
              <a:schemeClr val="accent1"/>
            </a:solidFill>
          </a:endParaRPr>
        </a:p>
      </dgm:t>
    </dgm:pt>
    <dgm:pt modelId="{8D1B3379-0952-4566-84DD-7F644FFCBA5E}" type="parTrans" cxnId="{A8721218-4ABB-4275-8B0F-862557E8C275}">
      <dgm:prSet/>
      <dgm:spPr/>
      <dgm:t>
        <a:bodyPr/>
        <a:lstStyle/>
        <a:p>
          <a:endParaRPr lang="ru-RU"/>
        </a:p>
      </dgm:t>
    </dgm:pt>
    <dgm:pt modelId="{0496F0BE-3BB8-47A0-8B19-07530F6872F9}" type="sibTrans" cxnId="{A8721218-4ABB-4275-8B0F-862557E8C275}">
      <dgm:prSet/>
      <dgm:spPr/>
      <dgm:t>
        <a:bodyPr/>
        <a:lstStyle/>
        <a:p>
          <a:endParaRPr lang="ru-RU"/>
        </a:p>
      </dgm:t>
    </dgm:pt>
    <dgm:pt modelId="{B89C62AB-051B-47FA-95B5-B67DD4052642}">
      <dgm:prSet phldrT="[Текст]" custT="1"/>
      <dgm:spPr>
        <a:solidFill>
          <a:schemeClr val="bg2"/>
        </a:solidFill>
      </dgm:spPr>
      <dgm:t>
        <a:bodyPr/>
        <a:lstStyle/>
        <a:p>
          <a:pPr algn="r"/>
          <a:r>
            <a:rPr lang="ru-RU" sz="1200" dirty="0" smtClean="0">
              <a:solidFill>
                <a:schemeClr val="accent1"/>
              </a:solidFill>
            </a:rPr>
            <a:t>ИНЫЕ МЕЖБЮДЖЕТНЫЕ ТРАНСФЕРТЫ предоставляются в случаях и порядке, предусмотренных законами субъектов РФ и принимаемыми в соответствии с ними иными нормативными правовыми актами</a:t>
          </a:r>
          <a:endParaRPr lang="ru-RU" sz="1200" dirty="0">
            <a:solidFill>
              <a:schemeClr val="accent1"/>
            </a:solidFill>
          </a:endParaRPr>
        </a:p>
      </dgm:t>
    </dgm:pt>
    <dgm:pt modelId="{091A5CAF-BE66-4569-9E21-1E3DABDC1EDA}" type="parTrans" cxnId="{9DFE6F54-F843-478D-AA4E-76CA324E4951}">
      <dgm:prSet/>
      <dgm:spPr/>
      <dgm:t>
        <a:bodyPr/>
        <a:lstStyle/>
        <a:p>
          <a:endParaRPr lang="ru-RU"/>
        </a:p>
      </dgm:t>
    </dgm:pt>
    <dgm:pt modelId="{B36897AE-F21B-49B1-B89E-B4FAA80732F3}" type="sibTrans" cxnId="{9DFE6F54-F843-478D-AA4E-76CA324E4951}">
      <dgm:prSet/>
      <dgm:spPr/>
      <dgm:t>
        <a:bodyPr/>
        <a:lstStyle/>
        <a:p>
          <a:endParaRPr lang="ru-RU"/>
        </a:p>
      </dgm:t>
    </dgm:pt>
    <dgm:pt modelId="{21383760-253E-4F98-9389-25D465485EA2}" type="pres">
      <dgm:prSet presAssocID="{8541DF2C-2512-4134-B11E-C5DDD8115B0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4F226E-6DF5-492F-AEFB-23821DEA516D}" type="pres">
      <dgm:prSet presAssocID="{8541DF2C-2512-4134-B11E-C5DDD8115B0C}" presName="matrix" presStyleCnt="0"/>
      <dgm:spPr/>
    </dgm:pt>
    <dgm:pt modelId="{B97551EA-27C3-4E74-914D-1777917A98CD}" type="pres">
      <dgm:prSet presAssocID="{8541DF2C-2512-4134-B11E-C5DDD8115B0C}" presName="tile1" presStyleLbl="node1" presStyleIdx="0" presStyleCnt="4" custLinFactNeighborX="0" custLinFactNeighborY="0"/>
      <dgm:spPr/>
      <dgm:t>
        <a:bodyPr/>
        <a:lstStyle/>
        <a:p>
          <a:endParaRPr lang="ru-RU"/>
        </a:p>
      </dgm:t>
    </dgm:pt>
    <dgm:pt modelId="{A4D1EFF9-2A59-4259-BA79-80DE1C893001}" type="pres">
      <dgm:prSet presAssocID="{8541DF2C-2512-4134-B11E-C5DDD8115B0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62C42-CDD9-4FEB-8157-1B8A89082D86}" type="pres">
      <dgm:prSet presAssocID="{8541DF2C-2512-4134-B11E-C5DDD8115B0C}" presName="tile2" presStyleLbl="node1" presStyleIdx="1" presStyleCnt="4" custLinFactNeighborX="0"/>
      <dgm:spPr/>
      <dgm:t>
        <a:bodyPr/>
        <a:lstStyle/>
        <a:p>
          <a:endParaRPr lang="ru-RU"/>
        </a:p>
      </dgm:t>
    </dgm:pt>
    <dgm:pt modelId="{70549114-50C9-47D6-BFB3-09A73E7152CE}" type="pres">
      <dgm:prSet presAssocID="{8541DF2C-2512-4134-B11E-C5DDD8115B0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D29508-3DA7-4CF8-AC49-CCA2C719CFCE}" type="pres">
      <dgm:prSet presAssocID="{8541DF2C-2512-4134-B11E-C5DDD8115B0C}" presName="tile3" presStyleLbl="node1" presStyleIdx="2" presStyleCnt="4"/>
      <dgm:spPr/>
      <dgm:t>
        <a:bodyPr/>
        <a:lstStyle/>
        <a:p>
          <a:endParaRPr lang="ru-RU"/>
        </a:p>
      </dgm:t>
    </dgm:pt>
    <dgm:pt modelId="{B95030C0-351F-4646-844D-5D9205AF81D9}" type="pres">
      <dgm:prSet presAssocID="{8541DF2C-2512-4134-B11E-C5DDD8115B0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567A5-3AC2-4EFB-8843-2855E1BB7D5B}" type="pres">
      <dgm:prSet presAssocID="{8541DF2C-2512-4134-B11E-C5DDD8115B0C}" presName="tile4" presStyleLbl="node1" presStyleIdx="3" presStyleCnt="4"/>
      <dgm:spPr/>
      <dgm:t>
        <a:bodyPr/>
        <a:lstStyle/>
        <a:p>
          <a:endParaRPr lang="ru-RU"/>
        </a:p>
      </dgm:t>
    </dgm:pt>
    <dgm:pt modelId="{A71424E1-6A72-45DC-BA84-7E47F0B9C213}" type="pres">
      <dgm:prSet presAssocID="{8541DF2C-2512-4134-B11E-C5DDD8115B0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C6C19-F3ED-43D9-A29A-7733BDE97EE8}" type="pres">
      <dgm:prSet presAssocID="{8541DF2C-2512-4134-B11E-C5DDD8115B0C}" presName="centerTile" presStyleLbl="fgShp" presStyleIdx="0" presStyleCnt="1" custScaleX="169399" custScale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8721218-4ABB-4275-8B0F-862557E8C275}" srcId="{27902038-9912-4260-BC0F-2BDC47C7EE5E}" destId="{60AB65CC-D578-4420-A6E6-AE5B26DB275A}" srcOrd="2" destOrd="0" parTransId="{8D1B3379-0952-4566-84DD-7F644FFCBA5E}" sibTransId="{0496F0BE-3BB8-47A0-8B19-07530F6872F9}"/>
    <dgm:cxn modelId="{B7DA786D-4918-4FE0-AF1B-4CE28D6FBB9E}" type="presOf" srcId="{27902038-9912-4260-BC0F-2BDC47C7EE5E}" destId="{3A5C6C19-F3ED-43D9-A29A-7733BDE97EE8}" srcOrd="0" destOrd="0" presId="urn:microsoft.com/office/officeart/2005/8/layout/matrix1"/>
    <dgm:cxn modelId="{9DFE6F54-F843-478D-AA4E-76CA324E4951}" srcId="{27902038-9912-4260-BC0F-2BDC47C7EE5E}" destId="{B89C62AB-051B-47FA-95B5-B67DD4052642}" srcOrd="3" destOrd="0" parTransId="{091A5CAF-BE66-4569-9E21-1E3DABDC1EDA}" sibTransId="{B36897AE-F21B-49B1-B89E-B4FAA80732F3}"/>
    <dgm:cxn modelId="{DBFF9F48-CB31-472D-A2BE-3C0D63C29ABE}" type="presOf" srcId="{60AB65CC-D578-4420-A6E6-AE5B26DB275A}" destId="{B95030C0-351F-4646-844D-5D9205AF81D9}" srcOrd="1" destOrd="0" presId="urn:microsoft.com/office/officeart/2005/8/layout/matrix1"/>
    <dgm:cxn modelId="{B4FEA829-0DCF-44F0-8C86-64D852CCE5FC}" srcId="{8541DF2C-2512-4134-B11E-C5DDD8115B0C}" destId="{27902038-9912-4260-BC0F-2BDC47C7EE5E}" srcOrd="0" destOrd="0" parTransId="{89319D10-E479-42BE-B06A-9B28DBFD745E}" sibTransId="{6A9040B6-5A97-4ACD-8B0F-B9E74529EFD9}"/>
    <dgm:cxn modelId="{4A3A04A6-310B-4E4B-895F-E8D72A6FD1C2}" type="presOf" srcId="{B89C62AB-051B-47FA-95B5-B67DD4052642}" destId="{A71424E1-6A72-45DC-BA84-7E47F0B9C213}" srcOrd="1" destOrd="0" presId="urn:microsoft.com/office/officeart/2005/8/layout/matrix1"/>
    <dgm:cxn modelId="{280C9D7F-C6AB-4E3A-9B3F-7F2FB34384BD}" type="presOf" srcId="{B89C62AB-051B-47FA-95B5-B67DD4052642}" destId="{CB0567A5-3AC2-4EFB-8843-2855E1BB7D5B}" srcOrd="0" destOrd="0" presId="urn:microsoft.com/office/officeart/2005/8/layout/matrix1"/>
    <dgm:cxn modelId="{7DAE88A3-5775-4A7D-A2D8-EC5B23FE59DD}" type="presOf" srcId="{60AB65CC-D578-4420-A6E6-AE5B26DB275A}" destId="{AAD29508-3DA7-4CF8-AC49-CCA2C719CFCE}" srcOrd="0" destOrd="0" presId="urn:microsoft.com/office/officeart/2005/8/layout/matrix1"/>
    <dgm:cxn modelId="{3B146E47-8D2B-4926-8927-BC58DF8878CC}" type="presOf" srcId="{5BE329A4-3966-4E06-A3FD-7C1FE881C53C}" destId="{70549114-50C9-47D6-BFB3-09A73E7152CE}" srcOrd="1" destOrd="0" presId="urn:microsoft.com/office/officeart/2005/8/layout/matrix1"/>
    <dgm:cxn modelId="{435C6A11-AC95-46CE-AA55-FEE7A7034AD9}" type="presOf" srcId="{5BE329A4-3966-4E06-A3FD-7C1FE881C53C}" destId="{8B462C42-CDD9-4FEB-8157-1B8A89082D86}" srcOrd="0" destOrd="0" presId="urn:microsoft.com/office/officeart/2005/8/layout/matrix1"/>
    <dgm:cxn modelId="{3B027046-5459-4C47-887F-DB25422EC57E}" type="presOf" srcId="{8541DF2C-2512-4134-B11E-C5DDD8115B0C}" destId="{21383760-253E-4F98-9389-25D465485EA2}" srcOrd="0" destOrd="0" presId="urn:microsoft.com/office/officeart/2005/8/layout/matrix1"/>
    <dgm:cxn modelId="{DCE48AFC-5F19-4101-9C2C-373EC40E3F25}" srcId="{27902038-9912-4260-BC0F-2BDC47C7EE5E}" destId="{E5D1CB2C-F1BB-4A7F-AA20-0CFB150CC29A}" srcOrd="0" destOrd="0" parTransId="{E633C129-8DA2-488B-BED2-B043D40E350A}" sibTransId="{A6D2B0B6-73EE-4A75-9009-0104166EF00B}"/>
    <dgm:cxn modelId="{56851FA6-6002-42F8-B3A4-59B0032ABA8A}" srcId="{27902038-9912-4260-BC0F-2BDC47C7EE5E}" destId="{5BE329A4-3966-4E06-A3FD-7C1FE881C53C}" srcOrd="1" destOrd="0" parTransId="{B2F80D2A-F50D-450A-87D1-E47656DEC0BE}" sibTransId="{17F58563-8C36-447C-BEE0-89994205421D}"/>
    <dgm:cxn modelId="{308D0FE7-7A0E-4328-B00F-3D2C9D4EED88}" type="presOf" srcId="{E5D1CB2C-F1BB-4A7F-AA20-0CFB150CC29A}" destId="{B97551EA-27C3-4E74-914D-1777917A98CD}" srcOrd="0" destOrd="0" presId="urn:microsoft.com/office/officeart/2005/8/layout/matrix1"/>
    <dgm:cxn modelId="{499D0CC1-C190-4131-AC3F-2EE81C63A731}" type="presOf" srcId="{E5D1CB2C-F1BB-4A7F-AA20-0CFB150CC29A}" destId="{A4D1EFF9-2A59-4259-BA79-80DE1C893001}" srcOrd="1" destOrd="0" presId="urn:microsoft.com/office/officeart/2005/8/layout/matrix1"/>
    <dgm:cxn modelId="{AFB3CCED-B43E-4F91-B5D8-BEA34EE3C960}" type="presParOf" srcId="{21383760-253E-4F98-9389-25D465485EA2}" destId="{D14F226E-6DF5-492F-AEFB-23821DEA516D}" srcOrd="0" destOrd="0" presId="urn:microsoft.com/office/officeart/2005/8/layout/matrix1"/>
    <dgm:cxn modelId="{32D8DE60-9B7C-4800-B6A8-23B8D89F702B}" type="presParOf" srcId="{D14F226E-6DF5-492F-AEFB-23821DEA516D}" destId="{B97551EA-27C3-4E74-914D-1777917A98CD}" srcOrd="0" destOrd="0" presId="urn:microsoft.com/office/officeart/2005/8/layout/matrix1"/>
    <dgm:cxn modelId="{4A0A6696-5316-4B9E-A9D2-DEEDF8D62AFE}" type="presParOf" srcId="{D14F226E-6DF5-492F-AEFB-23821DEA516D}" destId="{A4D1EFF9-2A59-4259-BA79-80DE1C893001}" srcOrd="1" destOrd="0" presId="urn:microsoft.com/office/officeart/2005/8/layout/matrix1"/>
    <dgm:cxn modelId="{9D6F67B9-6E35-4A42-85FA-A1B6171D2C77}" type="presParOf" srcId="{D14F226E-6DF5-492F-AEFB-23821DEA516D}" destId="{8B462C42-CDD9-4FEB-8157-1B8A89082D86}" srcOrd="2" destOrd="0" presId="urn:microsoft.com/office/officeart/2005/8/layout/matrix1"/>
    <dgm:cxn modelId="{EACC3149-06ED-4E6F-B679-254C8B6A21D9}" type="presParOf" srcId="{D14F226E-6DF5-492F-AEFB-23821DEA516D}" destId="{70549114-50C9-47D6-BFB3-09A73E7152CE}" srcOrd="3" destOrd="0" presId="urn:microsoft.com/office/officeart/2005/8/layout/matrix1"/>
    <dgm:cxn modelId="{403F1E09-E144-4E67-B4A1-3C4DBE37493B}" type="presParOf" srcId="{D14F226E-6DF5-492F-AEFB-23821DEA516D}" destId="{AAD29508-3DA7-4CF8-AC49-CCA2C719CFCE}" srcOrd="4" destOrd="0" presId="urn:microsoft.com/office/officeart/2005/8/layout/matrix1"/>
    <dgm:cxn modelId="{E3B8F20A-0239-48B9-9EB6-B6AD0749EACF}" type="presParOf" srcId="{D14F226E-6DF5-492F-AEFB-23821DEA516D}" destId="{B95030C0-351F-4646-844D-5D9205AF81D9}" srcOrd="5" destOrd="0" presId="urn:microsoft.com/office/officeart/2005/8/layout/matrix1"/>
    <dgm:cxn modelId="{2C78B627-1D8C-47F3-A831-479A36739F07}" type="presParOf" srcId="{D14F226E-6DF5-492F-AEFB-23821DEA516D}" destId="{CB0567A5-3AC2-4EFB-8843-2855E1BB7D5B}" srcOrd="6" destOrd="0" presId="urn:microsoft.com/office/officeart/2005/8/layout/matrix1"/>
    <dgm:cxn modelId="{C01C6A60-5072-46ED-84D2-3ABA5F669823}" type="presParOf" srcId="{D14F226E-6DF5-492F-AEFB-23821DEA516D}" destId="{A71424E1-6A72-45DC-BA84-7E47F0B9C213}" srcOrd="7" destOrd="0" presId="urn:microsoft.com/office/officeart/2005/8/layout/matrix1"/>
    <dgm:cxn modelId="{BEF70B23-2756-44D0-B364-0777C13D1E9D}" type="presParOf" srcId="{21383760-253E-4F98-9389-25D465485EA2}" destId="{3A5C6C19-F3ED-43D9-A29A-7733BDE97EE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FC38C0-F874-4D67-AF4E-5B61D8528333}">
      <dsp:nvSpPr>
        <dsp:cNvPr id="0" name=""/>
        <dsp:cNvSpPr/>
      </dsp:nvSpPr>
      <dsp:spPr>
        <a:xfrm>
          <a:off x="4338228" y="706168"/>
          <a:ext cx="3582659" cy="294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352"/>
              </a:lnTo>
              <a:lnTo>
                <a:pt x="3582659" y="147352"/>
              </a:lnTo>
              <a:lnTo>
                <a:pt x="3582659" y="2947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FBD44-D81E-49B1-AA21-CF1552747F22}">
      <dsp:nvSpPr>
        <dsp:cNvPr id="0" name=""/>
        <dsp:cNvSpPr/>
      </dsp:nvSpPr>
      <dsp:spPr>
        <a:xfrm>
          <a:off x="4338228" y="706168"/>
          <a:ext cx="1791329" cy="294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352"/>
              </a:lnTo>
              <a:lnTo>
                <a:pt x="1791329" y="147352"/>
              </a:lnTo>
              <a:lnTo>
                <a:pt x="1791329" y="2947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6B8B8-EC00-4610-BCC6-ACE28551BF93}">
      <dsp:nvSpPr>
        <dsp:cNvPr id="0" name=""/>
        <dsp:cNvSpPr/>
      </dsp:nvSpPr>
      <dsp:spPr>
        <a:xfrm>
          <a:off x="4292508" y="706168"/>
          <a:ext cx="91440" cy="2947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7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31694-B3C1-48DA-9A89-0ED8F63CDD47}">
      <dsp:nvSpPr>
        <dsp:cNvPr id="0" name=""/>
        <dsp:cNvSpPr/>
      </dsp:nvSpPr>
      <dsp:spPr>
        <a:xfrm>
          <a:off x="2546898" y="706168"/>
          <a:ext cx="1791329" cy="294705"/>
        </a:xfrm>
        <a:custGeom>
          <a:avLst/>
          <a:gdLst/>
          <a:ahLst/>
          <a:cxnLst/>
          <a:rect l="0" t="0" r="0" b="0"/>
          <a:pathLst>
            <a:path>
              <a:moveTo>
                <a:pt x="1791329" y="0"/>
              </a:moveTo>
              <a:lnTo>
                <a:pt x="1791329" y="147352"/>
              </a:lnTo>
              <a:lnTo>
                <a:pt x="0" y="147352"/>
              </a:lnTo>
              <a:lnTo>
                <a:pt x="0" y="2947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DE77F-0DE1-4507-9AB4-E4873006176F}">
      <dsp:nvSpPr>
        <dsp:cNvPr id="0" name=""/>
        <dsp:cNvSpPr/>
      </dsp:nvSpPr>
      <dsp:spPr>
        <a:xfrm>
          <a:off x="755568" y="706168"/>
          <a:ext cx="3582659" cy="294705"/>
        </a:xfrm>
        <a:custGeom>
          <a:avLst/>
          <a:gdLst/>
          <a:ahLst/>
          <a:cxnLst/>
          <a:rect l="0" t="0" r="0" b="0"/>
          <a:pathLst>
            <a:path>
              <a:moveTo>
                <a:pt x="3582659" y="0"/>
              </a:moveTo>
              <a:lnTo>
                <a:pt x="3582659" y="147352"/>
              </a:lnTo>
              <a:lnTo>
                <a:pt x="0" y="147352"/>
              </a:lnTo>
              <a:lnTo>
                <a:pt x="0" y="2947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56106-E809-407C-94C9-8E39E21EEBEA}">
      <dsp:nvSpPr>
        <dsp:cNvPr id="0" name=""/>
        <dsp:cNvSpPr/>
      </dsp:nvSpPr>
      <dsp:spPr>
        <a:xfrm>
          <a:off x="1659471" y="308260"/>
          <a:ext cx="5357513" cy="3979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ЭТАПЫ БЮДЖЕТНОГО ПРОЦЕССА</a:t>
          </a:r>
          <a:endParaRPr lang="ru-RU" sz="1800" kern="1200" dirty="0"/>
        </a:p>
      </dsp:txBody>
      <dsp:txXfrm>
        <a:off x="1659471" y="308260"/>
        <a:ext cx="5357513" cy="397907"/>
      </dsp:txXfrm>
    </dsp:sp>
    <dsp:sp modelId="{91937533-898F-4FC5-A9E4-FE0BA78B0BED}">
      <dsp:nvSpPr>
        <dsp:cNvPr id="0" name=""/>
        <dsp:cNvSpPr/>
      </dsp:nvSpPr>
      <dsp:spPr>
        <a:xfrm>
          <a:off x="7256" y="1000873"/>
          <a:ext cx="1496624" cy="149917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1. Разработка проекта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7256" y="1000873"/>
        <a:ext cx="1496624" cy="1499178"/>
      </dsp:txXfrm>
    </dsp:sp>
    <dsp:sp modelId="{F495F80B-6FEE-4FC2-B820-6BD21D72101E}">
      <dsp:nvSpPr>
        <dsp:cNvPr id="0" name=""/>
        <dsp:cNvSpPr/>
      </dsp:nvSpPr>
      <dsp:spPr>
        <a:xfrm>
          <a:off x="1798586" y="1000873"/>
          <a:ext cx="1496624" cy="149917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2. Рассмотрение проекта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1798586" y="1000873"/>
        <a:ext cx="1496624" cy="1499178"/>
      </dsp:txXfrm>
    </dsp:sp>
    <dsp:sp modelId="{1C9FE83A-22D2-43B9-8B78-355219D6DADC}">
      <dsp:nvSpPr>
        <dsp:cNvPr id="0" name=""/>
        <dsp:cNvSpPr/>
      </dsp:nvSpPr>
      <dsp:spPr>
        <a:xfrm>
          <a:off x="3589915" y="1000873"/>
          <a:ext cx="1496624" cy="149917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3. Утверждение проекта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3589915" y="1000873"/>
        <a:ext cx="1496624" cy="1499178"/>
      </dsp:txXfrm>
    </dsp:sp>
    <dsp:sp modelId="{F9F59E84-68E7-4AB6-8042-6BADE1906BFB}">
      <dsp:nvSpPr>
        <dsp:cNvPr id="0" name=""/>
        <dsp:cNvSpPr/>
      </dsp:nvSpPr>
      <dsp:spPr>
        <a:xfrm>
          <a:off x="5381245" y="1000873"/>
          <a:ext cx="1496624" cy="149917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4. Исполнение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5381245" y="1000873"/>
        <a:ext cx="1496624" cy="1499178"/>
      </dsp:txXfrm>
    </dsp:sp>
    <dsp:sp modelId="{5686F5E6-E730-4A4F-B86A-D334955A4BF3}">
      <dsp:nvSpPr>
        <dsp:cNvPr id="0" name=""/>
        <dsp:cNvSpPr/>
      </dsp:nvSpPr>
      <dsp:spPr>
        <a:xfrm>
          <a:off x="7172575" y="1000873"/>
          <a:ext cx="1496624" cy="149917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5. Рассмотрение и утверждение отчета об исполнении бюджета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7172575" y="1000873"/>
        <a:ext cx="1496624" cy="1499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ABF97-7148-4AB8-9BCB-FCD38D0FC055}">
      <dsp:nvSpPr>
        <dsp:cNvPr id="0" name=""/>
        <dsp:cNvSpPr/>
      </dsp:nvSpPr>
      <dsp:spPr>
        <a:xfrm>
          <a:off x="0" y="0"/>
          <a:ext cx="8784976" cy="859827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1500" kern="1200" dirty="0" smtClean="0"/>
            <a:t>Доходы бюджета ЗАТО г. Североморск –</a:t>
          </a:r>
        </a:p>
        <a:p>
          <a:pPr lvl="0" algn="ctr" defTabSz="66675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1500" kern="1200" dirty="0" smtClean="0"/>
            <a:t> поступающие в бюджет денежные средства </a:t>
          </a:r>
        </a:p>
        <a:p>
          <a:pPr lvl="0" algn="ctr" defTabSz="66675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ru-RU" sz="1500" kern="1200" dirty="0" smtClean="0"/>
            <a:t>(налоговые, неналоговые, а также безвозмездные поступления)</a:t>
          </a:r>
          <a:endParaRPr lang="ru-RU" sz="1500" kern="1200" dirty="0"/>
        </a:p>
      </dsp:txBody>
      <dsp:txXfrm>
        <a:off x="0" y="0"/>
        <a:ext cx="8784976" cy="859827"/>
      </dsp:txXfrm>
    </dsp:sp>
    <dsp:sp modelId="{BB025F53-8747-4FCD-98A8-30A03858AF5A}">
      <dsp:nvSpPr>
        <dsp:cNvPr id="0" name=""/>
        <dsp:cNvSpPr/>
      </dsp:nvSpPr>
      <dsp:spPr>
        <a:xfrm>
          <a:off x="4289" y="859827"/>
          <a:ext cx="2925465" cy="180563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НАЛОГОВЫЕ ДОХОДЫ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и местных налогов, а также пеней и штрафов по ним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4289" y="859827"/>
        <a:ext cx="2925465" cy="1805638"/>
      </dsp:txXfrm>
    </dsp:sp>
    <dsp:sp modelId="{AAEFBC0F-D947-417D-8314-E6D769E83CD5}">
      <dsp:nvSpPr>
        <dsp:cNvPr id="0" name=""/>
        <dsp:cNvSpPr/>
      </dsp:nvSpPr>
      <dsp:spPr>
        <a:xfrm>
          <a:off x="2928321" y="849869"/>
          <a:ext cx="2925465" cy="1832524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НЕНАЛОГОВЫЕ ДОХОДЫ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Доходы от использования и продажи имущества, находящегося в муниципальной собственности, доходы от платных услуг, оказываемых казенными учреждениями, а также платежи в виде штрафов и иных санкций за нарушение законодательства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2928321" y="849869"/>
        <a:ext cx="2925465" cy="1832524"/>
      </dsp:txXfrm>
    </dsp:sp>
    <dsp:sp modelId="{E6345384-D304-4157-B448-224D3D768181}">
      <dsp:nvSpPr>
        <dsp:cNvPr id="0" name=""/>
        <dsp:cNvSpPr/>
      </dsp:nvSpPr>
      <dsp:spPr>
        <a:xfrm>
          <a:off x="5855220" y="859827"/>
          <a:ext cx="2925465" cy="180563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БЕЗВОЗМЕЗДНЫЕ ПОСТУПЛЕНИЯ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Межбюджетные трансферты: дотации, субсидии, субвенции, иные межбюджетные трансферты, а также безвозмездные поступления от физических и юридических лиц 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5855220" y="859827"/>
        <a:ext cx="2925465" cy="1805638"/>
      </dsp:txXfrm>
    </dsp:sp>
    <dsp:sp modelId="{67BBF1C5-DE1C-41C7-AEAB-A204BDE140D5}">
      <dsp:nvSpPr>
        <dsp:cNvPr id="0" name=""/>
        <dsp:cNvSpPr/>
      </dsp:nvSpPr>
      <dsp:spPr>
        <a:xfrm>
          <a:off x="0" y="2665466"/>
          <a:ext cx="8784976" cy="20062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551EA-27C3-4E74-914D-1777917A98CD}">
      <dsp:nvSpPr>
        <dsp:cNvPr id="0" name=""/>
        <dsp:cNvSpPr/>
      </dsp:nvSpPr>
      <dsp:spPr>
        <a:xfrm rot="16200000">
          <a:off x="1530170" y="-1530170"/>
          <a:ext cx="1332147" cy="4392488"/>
        </a:xfrm>
        <a:prstGeom prst="round1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ДОТАЦИИ предоставляются на безвозмездной и безвозвратной основе без установления направлений и (или) условий их использования</a:t>
          </a:r>
          <a:endParaRPr lang="ru-RU" sz="1200" kern="1200" dirty="0">
            <a:solidFill>
              <a:schemeClr val="accent1"/>
            </a:solidFill>
          </a:endParaRPr>
        </a:p>
      </dsp:txBody>
      <dsp:txXfrm rot="5400000">
        <a:off x="0" y="0"/>
        <a:ext cx="4392488" cy="999111"/>
      </dsp:txXfrm>
    </dsp:sp>
    <dsp:sp modelId="{8B462C42-CDD9-4FEB-8157-1B8A89082D86}">
      <dsp:nvSpPr>
        <dsp:cNvPr id="0" name=""/>
        <dsp:cNvSpPr/>
      </dsp:nvSpPr>
      <dsp:spPr>
        <a:xfrm>
          <a:off x="4392488" y="0"/>
          <a:ext cx="4392488" cy="1332147"/>
        </a:xfrm>
        <a:prstGeom prst="round1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СУБСИДИИ предоставляются в целях </a:t>
          </a:r>
          <a:r>
            <a:rPr lang="ru-RU" sz="1200" kern="1200" dirty="0" err="1" smtClean="0">
              <a:solidFill>
                <a:schemeClr val="accent1"/>
              </a:solidFill>
            </a:rPr>
            <a:t>софинансирования</a:t>
          </a:r>
          <a:r>
            <a:rPr lang="ru-RU" sz="1200" kern="1200" dirty="0" smtClean="0">
              <a:solidFill>
                <a:schemeClr val="accent1"/>
              </a:solidFill>
            </a:rPr>
            <a:t> расходных обязательств, возникающих при выполнении полномочий органов местного самоуправления по вопросам местного значения</a:t>
          </a:r>
          <a:endParaRPr lang="ru-RU" sz="1200" kern="1200" dirty="0">
            <a:solidFill>
              <a:schemeClr val="accent1"/>
            </a:solidFill>
          </a:endParaRPr>
        </a:p>
      </dsp:txBody>
      <dsp:txXfrm>
        <a:off x="4392488" y="0"/>
        <a:ext cx="4392488" cy="999111"/>
      </dsp:txXfrm>
    </dsp:sp>
    <dsp:sp modelId="{AAD29508-3DA7-4CF8-AC49-CCA2C719CFCE}">
      <dsp:nvSpPr>
        <dsp:cNvPr id="0" name=""/>
        <dsp:cNvSpPr/>
      </dsp:nvSpPr>
      <dsp:spPr>
        <a:xfrm rot="10800000">
          <a:off x="0" y="1332147"/>
          <a:ext cx="4392488" cy="1332147"/>
        </a:xfrm>
        <a:prstGeom prst="round1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СУБВЕНЦИИ предоставляются в целях финансового обеспечения расходных обязательств муниципальных образований, возникающих при выполнении государственных полномочий РФ, субъектов РФ, переданных для осуществления органам местного самоуправления  в установленном порядке </a:t>
          </a:r>
          <a:endParaRPr lang="ru-RU" sz="1200" kern="1200" dirty="0">
            <a:solidFill>
              <a:schemeClr val="accent1"/>
            </a:solidFill>
          </a:endParaRPr>
        </a:p>
      </dsp:txBody>
      <dsp:txXfrm rot="10800000">
        <a:off x="0" y="1665184"/>
        <a:ext cx="4392488" cy="999111"/>
      </dsp:txXfrm>
    </dsp:sp>
    <dsp:sp modelId="{CB0567A5-3AC2-4EFB-8843-2855E1BB7D5B}">
      <dsp:nvSpPr>
        <dsp:cNvPr id="0" name=""/>
        <dsp:cNvSpPr/>
      </dsp:nvSpPr>
      <dsp:spPr>
        <a:xfrm rot="5400000">
          <a:off x="5922658" y="-198022"/>
          <a:ext cx="1332147" cy="4392488"/>
        </a:xfrm>
        <a:prstGeom prst="round1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1"/>
              </a:solidFill>
            </a:rPr>
            <a:t>ИНЫЕ МЕЖБЮДЖЕТНЫЕ ТРАНСФЕРТЫ предоставляются в случаях и порядке, предусмотренных законами субъектов РФ и принимаемыми в соответствии с ними иными нормативными правовыми актами</a:t>
          </a:r>
          <a:endParaRPr lang="ru-RU" sz="1200" kern="1200" dirty="0">
            <a:solidFill>
              <a:schemeClr val="accent1"/>
            </a:solidFill>
          </a:endParaRPr>
        </a:p>
      </dsp:txBody>
      <dsp:txXfrm rot="-5400000">
        <a:off x="4392488" y="1665185"/>
        <a:ext cx="4392488" cy="999111"/>
      </dsp:txXfrm>
    </dsp:sp>
    <dsp:sp modelId="{3A5C6C19-F3ED-43D9-A29A-7733BDE97EE8}">
      <dsp:nvSpPr>
        <dsp:cNvPr id="0" name=""/>
        <dsp:cNvSpPr/>
      </dsp:nvSpPr>
      <dsp:spPr>
        <a:xfrm>
          <a:off x="2160238" y="999110"/>
          <a:ext cx="4464498" cy="666073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</a:rPr>
            <a:t>МЕЖБЮДЖЕТНЫЕ ТРАНСФЕРТЫ – средства, предоставляемые одним бюджетом бюджетной системы РФ другому бюджету бюджетной системы РФ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2192753" y="1031625"/>
        <a:ext cx="4399468" cy="601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3558-B9D3-4C90-BA0C-1035B408F68E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FAE27-33BB-40C4-A21E-C7FD2F9AF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38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FAE27-33BB-40C4-A21E-C7FD2F9AFBC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77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FAE27-33BB-40C4-A21E-C7FD2F9AFBC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6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20F475-7FFB-44E6-A0DE-BA2E5EA53B3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48C62C-9B02-4D38-963B-E4B2B2B9A3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5"/>
          <a:stretch/>
        </p:blipFill>
        <p:spPr>
          <a:xfrm>
            <a:off x="827584" y="751717"/>
            <a:ext cx="8316416" cy="613366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Прямоугольник 1"/>
          <p:cNvSpPr/>
          <p:nvPr/>
        </p:nvSpPr>
        <p:spPr>
          <a:xfrm>
            <a:off x="2411760" y="467961"/>
            <a:ext cx="615574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БЮДЖЕТ ДЛЯ ГРАЖДАН</a:t>
            </a:r>
            <a:endParaRPr lang="ru-RU" sz="32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985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Public\Pictures\Sample Pictures\пу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84784"/>
            <a:ext cx="8991946" cy="537321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2467" y="548680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dirty="0" smtClean="0">
                <a:effectLst>
                  <a:reflection blurRad="6350" stA="55000" endA="300" endPos="45500" dir="5400000" sy="-100000" algn="bl" rotWithShape="0"/>
                </a:effectLst>
              </a:rPr>
              <a:t>ВОЗМОЖНОСТИ ВЛИЯНИЯ ГРАЖДАНИНА</a:t>
            </a:r>
          </a:p>
          <a:p>
            <a:pPr algn="ctr"/>
            <a:r>
              <a:rPr lang="ru-RU" sz="2700" dirty="0" smtClean="0">
                <a:effectLst>
                  <a:reflection blurRad="6350" stA="55000" endA="300" endPos="45500" dir="5400000" sy="-100000" algn="bl" rotWithShape="0"/>
                </a:effectLst>
              </a:rPr>
              <a:t> НА СОСТАВ БЮДЖЕТА</a:t>
            </a:r>
            <a:endParaRPr lang="ru-RU" sz="27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134422" y="1918726"/>
            <a:ext cx="4618227" cy="4060210"/>
            <a:chOff x="1134422" y="1918726"/>
            <a:chExt cx="4618227" cy="4060210"/>
          </a:xfrm>
        </p:grpSpPr>
        <p:sp>
          <p:nvSpPr>
            <p:cNvPr id="5" name="Полилиния 4"/>
            <p:cNvSpPr/>
            <p:nvPr/>
          </p:nvSpPr>
          <p:spPr>
            <a:xfrm rot="21600000">
              <a:off x="1698809" y="1918726"/>
              <a:ext cx="4053840" cy="1128774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57151" rIns="106680" bIns="57151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kern="1200" dirty="0" smtClean="0"/>
                <a:t>Публичные обсуждения целевых муниципальных программ ЗАТО г. Североморск (размещаются на сайте ОМСУ) </a:t>
              </a:r>
              <a:endParaRPr lang="ru-RU" sz="1500" kern="1200" dirty="0"/>
            </a:p>
          </p:txBody>
        </p:sp>
        <p:sp>
          <p:nvSpPr>
            <p:cNvPr id="6" name="Овал 5"/>
            <p:cNvSpPr/>
            <p:nvPr/>
          </p:nvSpPr>
          <p:spPr>
            <a:xfrm>
              <a:off x="1134422" y="1918727"/>
              <a:ext cx="1128772" cy="1128772"/>
            </a:xfrm>
            <a:prstGeom prst="ellipse">
              <a:avLst/>
            </a:prstGeom>
            <a:blipFill rotWithShape="1">
              <a:blip r:embed="rId3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олилиния 6"/>
            <p:cNvSpPr/>
            <p:nvPr/>
          </p:nvSpPr>
          <p:spPr>
            <a:xfrm rot="21600000">
              <a:off x="1698809" y="3384445"/>
              <a:ext cx="4053840" cy="1128772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57150" rIns="10668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kern="1200" dirty="0" smtClean="0"/>
                <a:t>Публичные слушания по проекту бюджета муниципального образования ЗАТО г. Североморск (проходят ежегодно в декабре)</a:t>
              </a:r>
              <a:endParaRPr lang="ru-RU" sz="1500" kern="1200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1134422" y="3384445"/>
              <a:ext cx="1128772" cy="1128772"/>
            </a:xfrm>
            <a:prstGeom prst="ellipse">
              <a:avLst/>
            </a:prstGeom>
            <a:blipFill rotWithShape="1">
              <a:blip r:embed="rId4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 rot="21600000">
              <a:off x="1698809" y="4850163"/>
              <a:ext cx="4053840" cy="1128773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57151" rIns="10668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kern="1200" dirty="0" smtClean="0"/>
                <a:t>Публичные слушания по отчету об исполнении бюджета муниципального образования ЗАТО г. Североморск</a:t>
              </a:r>
              <a:endParaRPr lang="ru-RU" sz="1500" kern="1200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134422" y="4850164"/>
              <a:ext cx="1128772" cy="1128772"/>
            </a:xfrm>
            <a:prstGeom prst="ellipse">
              <a:avLst/>
            </a:prstGeom>
            <a:blipFill rotWithShape="1">
              <a:blip r:embed="rId5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053" name="Picture 5" descr="C:\Users\Public\Pictures\Sample Pictures\обращ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501008"/>
            <a:ext cx="1279928" cy="976672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Public\Pictures\Sample Pictures\пу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081" y="2348880"/>
            <a:ext cx="1416263" cy="967544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ublic\Pictures\Sample Pictures\обр гражд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635" y="4653136"/>
            <a:ext cx="1463154" cy="936104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17" y="3370220"/>
            <a:ext cx="1168540" cy="1142997"/>
          </a:xfrm>
          <a:prstGeom prst="ellipse">
            <a:avLst/>
          </a:prstGeom>
          <a:ln w="158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223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ЧТО ТАКОЕ БЮДЖЕТ ДЛЯ ГРАЖДАН?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5200" b="1" dirty="0" smtClean="0"/>
              <a:t>Уважаемые  жители ЗАТО г. Североморск!          </a:t>
            </a:r>
          </a:p>
          <a:p>
            <a:pPr marL="0" indent="0" algn="just">
              <a:buNone/>
            </a:pPr>
            <a:r>
              <a:rPr lang="ru-RU" sz="5200" dirty="0"/>
              <a:t>         Сегодня большое внимание уделяется теме информационной открытости, и прежде всего в сфере бюджетной политики. Эффективное использование бюджетных средств на благо города, с учетом приоритетов, определяемых жителями </a:t>
            </a:r>
            <a:r>
              <a:rPr lang="ru-RU" sz="5200" dirty="0" smtClean="0"/>
              <a:t>ЗАТО г. Североморск, </a:t>
            </a:r>
            <a:r>
              <a:rPr lang="ru-RU" sz="5200" dirty="0"/>
              <a:t>недопустимость </a:t>
            </a:r>
            <a:r>
              <a:rPr lang="ru-RU" sz="5200" dirty="0" smtClean="0"/>
              <a:t>коррупции </a:t>
            </a:r>
            <a:r>
              <a:rPr lang="ru-RU" sz="5200" dirty="0"/>
              <a:t>- важнейшие задачи, которые мы с вами можем решать, объединяя усилия. </a:t>
            </a:r>
            <a:endParaRPr lang="ru-RU" sz="5200" dirty="0" smtClean="0"/>
          </a:p>
          <a:p>
            <a:pPr marL="0" indent="0" algn="just">
              <a:buNone/>
            </a:pPr>
            <a:r>
              <a:rPr lang="ru-RU" sz="5200" dirty="0"/>
              <a:t> </a:t>
            </a:r>
            <a:r>
              <a:rPr lang="ru-RU" sz="5200" dirty="0" smtClean="0"/>
              <a:t>         Управление финансов администрации ЗАТО г. Североморск представляет </a:t>
            </a:r>
            <a:r>
              <a:rPr lang="ru-RU" sz="5200" dirty="0"/>
              <a:t>информационный ресурс «Бюджет для граждан», созданный для обеспечения открытости и прозрачности бюджета и бюджетного процесса для населения.</a:t>
            </a:r>
          </a:p>
          <a:p>
            <a:pPr marL="0" indent="0" algn="just">
              <a:buNone/>
            </a:pPr>
            <a:r>
              <a:rPr lang="ru-RU" sz="5200" dirty="0"/>
              <a:t>     </a:t>
            </a:r>
            <a:r>
              <a:rPr lang="ru-RU" sz="5200" dirty="0" smtClean="0"/>
              <a:t>    Бюджет </a:t>
            </a:r>
            <a:r>
              <a:rPr lang="ru-RU" sz="5200" dirty="0"/>
              <a:t>для граждан - это упрощенная версия бюджетного документа, которая использует неформальный язык и доступные форматы, чтобы облегчить для граждан понимание бюджета</a:t>
            </a:r>
            <a:r>
              <a:rPr lang="ru-RU" sz="5200" dirty="0" smtClean="0"/>
              <a:t>.  </a:t>
            </a:r>
            <a:r>
              <a:rPr lang="ru-RU" sz="5200" dirty="0"/>
              <a:t>Она содержит информационно-аналитический материал, доступный для широкого круга неподготовленных пользователей: основы бюджета и бюджетного процесса, исполнение бюджета, проект бюджета, </a:t>
            </a:r>
            <a:r>
              <a:rPr lang="ru-RU" sz="5200" dirty="0" smtClean="0"/>
              <a:t>муниципальные программы</a:t>
            </a:r>
            <a:r>
              <a:rPr lang="ru-RU" sz="5200" dirty="0"/>
              <a:t>, публичные слушания и другая информация для граждан</a:t>
            </a:r>
            <a:r>
              <a:rPr lang="ru-RU" sz="5200" dirty="0" smtClean="0"/>
              <a:t>.</a:t>
            </a:r>
          </a:p>
          <a:p>
            <a:pPr marL="0" indent="0" algn="just">
              <a:buNone/>
            </a:pPr>
            <a:r>
              <a:rPr lang="ru-RU" sz="5200" dirty="0"/>
              <a:t> </a:t>
            </a:r>
            <a:r>
              <a:rPr lang="ru-RU" sz="5200" dirty="0" smtClean="0"/>
              <a:t>        Эта информация позволит каждому жителю ЗАТО г. Североморск самостоятельно разобраться, каким образом расходуются бюджетные средства, какие задачи решаются при помощи этих средств, и как бюджетная политика влияет на развитие городского округа, на улучшение качества жизни населения. </a:t>
            </a:r>
            <a:endParaRPr lang="ru-RU" sz="5200" dirty="0"/>
          </a:p>
          <a:p>
            <a:pPr marL="0" indent="0" algn="just">
              <a:buNone/>
            </a:pPr>
            <a:r>
              <a:rPr lang="ru-RU" sz="5200" dirty="0"/>
              <a:t>    </a:t>
            </a:r>
            <a:r>
              <a:rPr lang="ru-RU" sz="5200" dirty="0" smtClean="0"/>
              <a:t>     </a:t>
            </a:r>
            <a:r>
              <a:rPr lang="ru-RU" sz="5200" dirty="0"/>
              <a:t>Уже сегодня информация о всех стадиях бюджетного процесса, о плановых показателях бюджета </a:t>
            </a:r>
            <a:r>
              <a:rPr lang="ru-RU" sz="5200" dirty="0" smtClean="0"/>
              <a:t>ЗАТО г. Североморск  </a:t>
            </a:r>
            <a:r>
              <a:rPr lang="ru-RU" sz="5200" dirty="0"/>
              <a:t>и его исполнении доступна для всех заинтересованных пользователей и размещается на официальном </a:t>
            </a:r>
            <a:r>
              <a:rPr lang="ru-RU" sz="5200" dirty="0" smtClean="0"/>
              <a:t>сайте Администрации ЗАТО г. Североморск.</a:t>
            </a:r>
            <a:endParaRPr lang="ru-RU" sz="5200" dirty="0"/>
          </a:p>
          <a:p>
            <a:pPr marL="0" indent="0" algn="just">
              <a:buNone/>
            </a:pPr>
            <a:r>
              <a:rPr lang="ru-RU" sz="5200" dirty="0"/>
              <a:t>     </a:t>
            </a:r>
            <a:r>
              <a:rPr lang="ru-RU" sz="5200" dirty="0" smtClean="0"/>
              <a:t>    Надеемся</a:t>
            </a:r>
            <a:r>
              <a:rPr lang="ru-RU" sz="5200" dirty="0"/>
              <a:t>, что представление бюджета и бюджетного процесса в </a:t>
            </a:r>
            <a:r>
              <a:rPr lang="ru-RU" sz="5200" dirty="0" smtClean="0"/>
              <a:t>муниципальном  образовании ЗАТО г. Североморск в </a:t>
            </a:r>
            <a:r>
              <a:rPr lang="ru-RU" sz="5200" dirty="0"/>
              <a:t>понятной для жителей форме повысит уровень общественного участия граждан в бюджетном процессе </a:t>
            </a:r>
            <a:r>
              <a:rPr lang="ru-RU" sz="5200" dirty="0" smtClean="0"/>
              <a:t>ЗАТО г. Североморск.</a:t>
            </a:r>
          </a:p>
          <a:p>
            <a:pPr marL="0" indent="0" algn="r">
              <a:buNone/>
            </a:pPr>
            <a:endParaRPr lang="ru-RU" sz="5200" dirty="0" smtClean="0"/>
          </a:p>
          <a:p>
            <a:pPr marL="0" indent="0" algn="r">
              <a:buNone/>
            </a:pPr>
            <a:r>
              <a:rPr lang="ru-RU" sz="5200" dirty="0" smtClean="0"/>
              <a:t>Начальник Управления финансов</a:t>
            </a:r>
          </a:p>
          <a:p>
            <a:pPr marL="0" indent="0" algn="r">
              <a:buNone/>
            </a:pPr>
            <a:r>
              <a:rPr lang="ru-RU" sz="5200" dirty="0" smtClean="0"/>
              <a:t>администрации ЗАТО г. Североморск</a:t>
            </a:r>
          </a:p>
          <a:p>
            <a:pPr marL="0" indent="0" algn="r">
              <a:buNone/>
            </a:pPr>
            <a:r>
              <a:rPr lang="ru-RU" sz="5200" dirty="0" smtClean="0"/>
              <a:t>Носова Р.Ф.</a:t>
            </a:r>
          </a:p>
          <a:p>
            <a:pPr marL="0" indent="0" algn="r">
              <a:buNone/>
            </a:pPr>
            <a:endParaRPr lang="ru-RU" sz="5200" dirty="0"/>
          </a:p>
          <a:p>
            <a:pPr marL="0" indent="0" algn="r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2521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45748"/>
            <a:ext cx="599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reflection blurRad="6350" stA="55000" endA="300" endPos="45500" dir="5400000" sy="-100000" algn="bl" rotWithShape="0"/>
                </a:effectLst>
              </a:rPr>
              <a:t>Что такое бюджет?</a:t>
            </a:r>
            <a:endParaRPr lang="ru-RU" sz="3600" b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5" y="1844824"/>
            <a:ext cx="26590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ДОХОДЫ</a:t>
            </a:r>
            <a:r>
              <a:rPr lang="en-US" sz="1400" b="1" dirty="0" smtClean="0"/>
              <a:t> </a:t>
            </a:r>
            <a:r>
              <a:rPr lang="ru-RU" sz="1400" b="1" dirty="0" smtClean="0"/>
              <a:t>БЮДЖЕТА </a:t>
            </a:r>
          </a:p>
          <a:p>
            <a:pPr algn="ctr"/>
            <a:r>
              <a:rPr lang="ru-RU" sz="1400" dirty="0" smtClean="0"/>
              <a:t>поступающие в бюджет денежные средства (налоги юридических и физических лиц, административные платежи и сборы, безвозмездные поступления</a:t>
            </a:r>
            <a:r>
              <a:rPr lang="ru-RU" sz="1400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1844824"/>
            <a:ext cx="31804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РАСХОДЫ БЮДЖЕТА</a:t>
            </a:r>
          </a:p>
          <a:p>
            <a:pPr algn="ctr"/>
            <a:r>
              <a:rPr lang="ru-RU" sz="1400" dirty="0" smtClean="0"/>
              <a:t>выплачиваемые из бюджета денежные средства (социальные выплаты населению, содержание государственных (муниципальных) учреждений (образование, ЖКХ, культура и другие) капитальное строительство и другие)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962144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БЮДЖЕТ</a:t>
            </a:r>
            <a:r>
              <a:rPr lang="ru-RU" sz="1400" dirty="0" smtClean="0"/>
              <a:t> (от </a:t>
            </a:r>
            <a:r>
              <a:rPr lang="ru-RU" sz="1400" dirty="0" err="1" smtClean="0"/>
              <a:t>старонормандского</a:t>
            </a:r>
            <a:r>
              <a:rPr lang="ru-RU" sz="1400" dirty="0" smtClean="0"/>
              <a:t> </a:t>
            </a:r>
            <a:r>
              <a:rPr lang="en-US" sz="1400" dirty="0" err="1" smtClean="0"/>
              <a:t>bougette</a:t>
            </a:r>
            <a:r>
              <a:rPr lang="ru-RU" sz="1400" dirty="0" smtClean="0"/>
              <a:t>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95173" y="4077072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Превышение доходов над расходами образует положительный остаток бюджета </a:t>
            </a:r>
            <a:r>
              <a:rPr lang="ru-RU" sz="1400" b="1" dirty="0" smtClean="0"/>
              <a:t>ПРОФИЦИТ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4059649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Если расходная часть бюджета превышает доходную, то бюджет формируется с </a:t>
            </a:r>
            <a:r>
              <a:rPr lang="ru-RU" sz="1400" b="1" dirty="0" smtClean="0"/>
              <a:t>ДЕФИЦИТОМ</a:t>
            </a:r>
            <a:endParaRPr lang="ru-RU" sz="14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894" y="1853967"/>
            <a:ext cx="2874695" cy="161986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136" y="3660707"/>
            <a:ext cx="1918209" cy="2144558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611560" y="6086171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бюджет.</a:t>
            </a:r>
            <a:endParaRPr lang="ru-RU" sz="14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2411760" y="4657752"/>
            <a:ext cx="936104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580112" y="4653136"/>
            <a:ext cx="936104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7" y="294788"/>
            <a:ext cx="640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reflection blurRad="6350" stA="55000" endA="300" endPos="45500" dir="5400000" sy="-100000" algn="bl" rotWithShape="0"/>
                </a:effectLst>
              </a:rPr>
              <a:t>КАКИЕ БЫВАЮТ БЮДЖЕТЫ? </a:t>
            </a:r>
            <a:endParaRPr lang="ru-RU" sz="36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628800"/>
            <a:ext cx="15121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Бюджет семьи</a:t>
            </a:r>
            <a:endParaRPr lang="ru-RU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3419872" y="198884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Бюджеты </a:t>
            </a:r>
            <a:r>
              <a:rPr lang="ru-RU" dirty="0" smtClean="0"/>
              <a:t>публично- правовых</a:t>
            </a:r>
            <a:r>
              <a:rPr lang="ru-RU" sz="1600" dirty="0" smtClean="0"/>
              <a:t> образований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1665675"/>
            <a:ext cx="25202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Бюджет организаций</a:t>
            </a:r>
            <a:endParaRPr lang="ru-RU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336922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Российской Федерации (федеральный бюджет, бюджеты государственных внебюджетных фондов РФ)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5337670"/>
            <a:ext cx="295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субъектов Российской Федерации (региональные бюджеты, бюджеты территориальных фондов ОМС)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5337670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муниципальных образований (местные бюджеты)</a:t>
            </a:r>
            <a:endParaRPr lang="ru-RU" sz="1400" dirty="0"/>
          </a:p>
        </p:txBody>
      </p:sp>
      <p:pic>
        <p:nvPicPr>
          <p:cNvPr id="1026" name="Picture 2" descr="C:\Users\Public\Pictures\Sample Pictures\флаг рф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30" y="3908172"/>
            <a:ext cx="2019300" cy="1428750"/>
          </a:xfrm>
          <a:prstGeom prst="rect">
            <a:avLst/>
          </a:prstGeom>
          <a:noFill/>
          <a:ln w="127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Sample Pictures\субъекты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041" y="3908172"/>
            <a:ext cx="2447925" cy="1428750"/>
          </a:xfrm>
          <a:prstGeom prst="rect">
            <a:avLst/>
          </a:prstGeom>
          <a:noFill/>
          <a:ln w="127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ublic\Pictures\Sample Pictures\murmanskay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671" y="3908172"/>
            <a:ext cx="2343785" cy="1437316"/>
          </a:xfrm>
          <a:prstGeom prst="rect">
            <a:avLst/>
          </a:prstGeom>
          <a:noFill/>
          <a:ln w="127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ublic\Pictures\Sample Pictures\7609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43663"/>
            <a:ext cx="1793768" cy="1485337"/>
          </a:xfrm>
          <a:prstGeom prst="rect">
            <a:avLst/>
          </a:prstGeom>
          <a:noFill/>
          <a:ln w="127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ublic\Pictures\Sample Pictures\socgrant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84121"/>
            <a:ext cx="1822409" cy="1444879"/>
          </a:xfrm>
          <a:prstGeom prst="rect">
            <a:avLst/>
          </a:prstGeom>
          <a:noFill/>
          <a:ln w="127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 стрелкой 14"/>
          <p:cNvCxnSpPr/>
          <p:nvPr/>
        </p:nvCxnSpPr>
        <p:spPr>
          <a:xfrm>
            <a:off x="6372200" y="1052736"/>
            <a:ext cx="504056" cy="528407"/>
          </a:xfrm>
          <a:prstGeom prst="straightConnector1">
            <a:avLst/>
          </a:prstGeom>
          <a:ln w="3810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195736" y="1052736"/>
            <a:ext cx="684000" cy="432048"/>
          </a:xfrm>
          <a:prstGeom prst="straightConnector1">
            <a:avLst/>
          </a:prstGeom>
          <a:ln w="3810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608002" y="1062694"/>
            <a:ext cx="1" cy="92865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987998" y="2852936"/>
            <a:ext cx="719906" cy="7920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541408" y="2852936"/>
            <a:ext cx="581115" cy="80514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608002" y="2852936"/>
            <a:ext cx="0" cy="7920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59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775" y="332656"/>
            <a:ext cx="8639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effectLst>
                  <a:reflection blurRad="6350" stA="55000" endA="300" endPos="45500" dir="5400000" sy="-100000" algn="bl" rotWithShape="0"/>
                </a:effectLst>
              </a:rPr>
              <a:t>ОСНОВЫ СОСТАВЛЕНИЯ ПРОЕКТА БЮДЖЕТА</a:t>
            </a:r>
            <a:endParaRPr lang="ru-RU" sz="32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1" y="5373216"/>
            <a:ext cx="81369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 Бюджет ЗАТО г. Североморск составляется на</a:t>
            </a:r>
            <a:r>
              <a:rPr lang="ru-RU" sz="2000" dirty="0" smtClean="0"/>
              <a:t> </a:t>
            </a:r>
            <a:r>
              <a:rPr lang="ru-RU" sz="1600" dirty="0"/>
              <a:t>основе прогноза социально-экономического развития в целях финансового обеспечения расходных </a:t>
            </a:r>
            <a:r>
              <a:rPr lang="ru-RU" sz="1600" dirty="0" smtClean="0"/>
              <a:t>обязательств муниципального  образования ЗАТО г. Североморск и утверждается сроком на три года – очередной финансовый год и на плановый период.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248301" y="2780928"/>
            <a:ext cx="2376263" cy="10156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Составление проекта бюджета ЗАТО г. Североморск основывается на:</a:t>
            </a:r>
            <a:endParaRPr lang="ru-RU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2882701" y="1628800"/>
            <a:ext cx="3146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Бюджетном Послании Президента Российской Федерации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418750" y="2996371"/>
            <a:ext cx="24482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Прогнозе социально-экономического развития ЗАТО г. Североморск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69513" y="2780928"/>
            <a:ext cx="20882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Основных направлениях бюджетной и налоговой политики ЗАТО г. Североморск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23559" y="4490360"/>
            <a:ext cx="2780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Муниципальных программах</a:t>
            </a:r>
            <a:endParaRPr lang="ru-RU" sz="1400" dirty="0"/>
          </a:p>
        </p:txBody>
      </p:sp>
      <p:pic>
        <p:nvPicPr>
          <p:cNvPr id="2050" name="Picture 2" descr="C:\Users\Public\Pictures\Sample Pictures\88890522_large_602457_338846686194132_1156640224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13" y="1124744"/>
            <a:ext cx="2258271" cy="139708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ublic\Pictures\Sample Pictures\бю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24744"/>
            <a:ext cx="2291511" cy="1363523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трелка вправо 8"/>
          <p:cNvSpPr/>
          <p:nvPr/>
        </p:nvSpPr>
        <p:spPr>
          <a:xfrm>
            <a:off x="5652117" y="3123387"/>
            <a:ext cx="5040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2778957" y="3123387"/>
            <a:ext cx="48920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4163478" y="2157812"/>
            <a:ext cx="484632" cy="4392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173189" y="3960703"/>
            <a:ext cx="484632" cy="420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Public\Pictures\Sample Pictures\диагр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50478"/>
            <a:ext cx="2291510" cy="1358497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ublic\Pictures\Sample Pictures\voe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41" y="3960703"/>
            <a:ext cx="2210443" cy="1348272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6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Рисунок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" y="2228850"/>
            <a:ext cx="9138804" cy="4629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1373640" y="435444"/>
            <a:ext cx="64807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dirty="0" smtClean="0">
                <a:effectLst>
                  <a:reflection blurRad="6350" stA="55000" endA="300" endPos="45500" dir="5400000" sy="-100000" algn="bl" rotWithShape="0"/>
                </a:effectLst>
              </a:rPr>
              <a:t>БЮДЖЕТНЫЙ ПРОЦЕСС</a:t>
            </a:r>
            <a:endParaRPr lang="ru-RU" sz="3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06551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Представляет собой деятельность по составлению проекта бюджета, его рассмотрению, утверждению, исполнению, составлению отчета об исполнении и его утверждению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20155119"/>
              </p:ext>
            </p:extLst>
          </p:nvPr>
        </p:nvGraphicFramePr>
        <p:xfrm>
          <a:off x="179512" y="2420888"/>
          <a:ext cx="867645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264188" y="5229200"/>
            <a:ext cx="1872208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год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5660511"/>
            <a:ext cx="2592288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период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251520" y="5582068"/>
            <a:ext cx="0" cy="5104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1520" y="6091822"/>
            <a:ext cx="8640960" cy="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8892480" y="5588503"/>
            <a:ext cx="0" cy="5047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6300192" y="4941168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8100392" y="4941168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6300192" y="5157192"/>
            <a:ext cx="1800200" cy="1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8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effectLst>
                  <a:reflection blurRad="6350" stA="55000" endA="300" endPos="45500" dir="5400000" sy="-100000" algn="bl" rotWithShape="0"/>
                </a:effectLst>
              </a:rPr>
              <a:t>ИЗ КАКИХ ПОСТУПЛЕНИЙ В НАСТОЯЩЕЕ ВРЕМЯ ФОРМИРУЕТСЯ</a:t>
            </a:r>
          </a:p>
          <a:p>
            <a:pPr algn="ctr"/>
            <a:r>
              <a:rPr lang="ru-RU" sz="2200" dirty="0" smtClean="0">
                <a:effectLst>
                  <a:reflection blurRad="6350" stA="55000" endA="300" endPos="45500" dir="5400000" sy="-100000" algn="bl" rotWithShape="0"/>
                </a:effectLst>
              </a:rPr>
              <a:t> ДОХОДНАЯ ЧАСТЬ БЮДЖЕТА?</a:t>
            </a:r>
            <a:endParaRPr lang="ru-RU" sz="22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58583532"/>
              </p:ext>
            </p:extLst>
          </p:nvPr>
        </p:nvGraphicFramePr>
        <p:xfrm>
          <a:off x="179512" y="1196752"/>
          <a:ext cx="8784976" cy="2866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09904141"/>
              </p:ext>
            </p:extLst>
          </p:nvPr>
        </p:nvGraphicFramePr>
        <p:xfrm>
          <a:off x="179512" y="4149080"/>
          <a:ext cx="8784976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5236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0143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reflection blurRad="6350" stA="55000" endA="300" endPos="45500" dir="5400000" sy="-100000" algn="bl" rotWithShape="0"/>
                </a:effectLst>
              </a:rPr>
              <a:t>КАК КЛАССИФИЦИРУЮТСЯ РАСХОДЫ БЮДЖЕТА?</a:t>
            </a:r>
            <a:endParaRPr lang="ru-RU" sz="28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268760"/>
            <a:ext cx="82809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/>
              <a:t>       Расходы бюджета – выплачиваемые из бюджета денежные средства, за исключением средств, являющихся источниками финансирования дефицита бюджета, и направляемые на финансовое обеспечение задач и функций государства и местного самоуправления.</a:t>
            </a:r>
            <a:endParaRPr lang="ru-RU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088424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     Формирование расходов осуществляется в соответствии с расходными обязательствами, обусловленными установленным законодательством разграничением полномочий (государственных полномочий Российской Федерации, государственных полномочий Мурманской области и полномочий муниципального образования ЗАТО г. Североморск), исполнение которых должно происходить в очередном финансовом году за счет средств соответствующих бюджетов.</a:t>
            </a:r>
            <a:endParaRPr lang="ru-RU" sz="1400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743908" y="3703256"/>
            <a:ext cx="1656184" cy="13819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Классификация расходов </a:t>
            </a:r>
          </a:p>
          <a:p>
            <a:pPr algn="ctr"/>
            <a:r>
              <a:rPr lang="ru-RU" sz="1400" dirty="0" smtClean="0"/>
              <a:t>по признакам</a:t>
            </a:r>
            <a:endParaRPr lang="ru-RU" sz="1400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2123728" y="4151904"/>
            <a:ext cx="1582234" cy="484632"/>
          </a:xfrm>
          <a:prstGeom prst="leftArrow">
            <a:avLst>
              <a:gd name="adj1" fmla="val 50000"/>
              <a:gd name="adj2" fmla="val 323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Функциональная</a:t>
            </a:r>
            <a:endParaRPr lang="ru-RU" sz="12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430678" y="4151904"/>
            <a:ext cx="1621709" cy="484632"/>
          </a:xfrm>
          <a:prstGeom prst="rightArrow">
            <a:avLst>
              <a:gd name="adj1" fmla="val 50000"/>
              <a:gd name="adj2" fmla="val 27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Ведомственная</a:t>
            </a:r>
            <a:endParaRPr lang="ru-RU" sz="1200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23528" y="3647689"/>
            <a:ext cx="1800200" cy="26538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классификация отражает направление средств бюджета на выполнение основных функций государства (раздел-подраздел-целевые статьи-виды расходов)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7052387" y="3684018"/>
            <a:ext cx="1818460" cy="261753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Классификация расходов бюджета непосредственно связана со структурой управления, она отображает группировку юридических лиц, получающих бюджетные средства (главные распорядители средств бюджета)</a:t>
            </a:r>
            <a:endParaRPr lang="ru-RU" sz="1200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3238031" y="5194191"/>
            <a:ext cx="259228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Э</a:t>
            </a:r>
            <a:r>
              <a:rPr lang="ru-RU" sz="1200" dirty="0" smtClean="0"/>
              <a:t>кономическая</a:t>
            </a:r>
            <a:endParaRPr lang="ru-RU" sz="1200" dirty="0"/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2243926" y="5642955"/>
            <a:ext cx="4704337" cy="65859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Классификация показывает деление расходов на текущие и капитальные, а также на выплату заработной платы, на материальные затраты, на приобретение товаров и услуг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6717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1663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>
                  <a:reflection blurRad="6350" stA="55000" endA="300" endPos="45500" dir="5400000" sy="-100000" algn="bl" rotWithShape="0"/>
                </a:effectLst>
              </a:rPr>
              <a:t>ГРАЖДАНИН, </a:t>
            </a:r>
          </a:p>
          <a:p>
            <a:pPr algn="ctr"/>
            <a:r>
              <a:rPr lang="ru-RU" sz="2800" dirty="0" smtClean="0">
                <a:effectLst>
                  <a:reflection blurRad="6350" stA="55000" endA="300" endPos="45500" dir="5400000" sy="-100000" algn="bl" rotWithShape="0"/>
                </a:effectLst>
              </a:rPr>
              <a:t>ЕГО УЧАСТИЕ В БЮДЖЕТНОМ ПРОЦЕССЕ</a:t>
            </a:r>
            <a:endParaRPr lang="ru-RU" sz="28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929293"/>
            <a:ext cx="5832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Помогает формировать доходную часть бюджета</a:t>
            </a:r>
            <a:endParaRPr lang="ru-RU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4110721"/>
            <a:ext cx="525658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/>
              <a:t>Получает социальные гарантии (образование, здравоохранение, жилищно-коммунальное хозяйство, культура, физическая культура и спорт, социальные льготы и другие направления социальных гарантий населению</a:t>
            </a:r>
            <a:r>
              <a:rPr lang="ru-RU" sz="1500" dirty="0"/>
              <a:t>) – расходная часть бюджета </a:t>
            </a: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2339047" y="1196752"/>
            <a:ext cx="4249177" cy="792088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ГРАЖДАНИН </a:t>
            </a:r>
          </a:p>
          <a:p>
            <a:pPr algn="ctr"/>
            <a:r>
              <a:rPr lang="ru-RU" sz="1500" dirty="0" smtClean="0"/>
              <a:t>как налогоплательщик</a:t>
            </a:r>
            <a:endParaRPr lang="ru-RU" sz="1500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339046" y="3294458"/>
            <a:ext cx="4249177" cy="792088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ГРАЖДАНИН </a:t>
            </a:r>
          </a:p>
          <a:p>
            <a:pPr algn="ctr"/>
            <a:r>
              <a:rPr lang="ru-RU" sz="1500" dirty="0"/>
              <a:t>к</a:t>
            </a:r>
            <a:r>
              <a:rPr lang="ru-RU" sz="1500" dirty="0" smtClean="0"/>
              <a:t>ак получатель социальных гарантий</a:t>
            </a:r>
            <a:endParaRPr lang="ru-RU" sz="1500" dirty="0"/>
          </a:p>
        </p:txBody>
      </p:sp>
      <p:pic>
        <p:nvPicPr>
          <p:cNvPr id="1026" name="Picture 2" descr="C:\Users\Public\Pictures\Sample Pictures\12932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185" y="2252458"/>
            <a:ext cx="4242039" cy="104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Sample Pictures\зд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8" y="3991285"/>
            <a:ext cx="615440" cy="636662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ublic\Pictures\Sample Pictures\обр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8" y="5188158"/>
            <a:ext cx="615440" cy="641083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ublic\Pictures\Sample Pictures\культ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509" y="3991285"/>
            <a:ext cx="634999" cy="60974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ublic\Pictures\Sample Pictures\жкх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40" y="5188157"/>
            <a:ext cx="616658" cy="6410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ublic\Pictures\Sample Pictures\спорт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17799"/>
            <a:ext cx="570359" cy="570359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Public\Pictures\Sample Pictures\обр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81308"/>
            <a:ext cx="672076" cy="606850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528" y="5829241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/>
              <a:t>Граждане – как налогоплательщики, и как потребители муниципальных услуг – должны быть уверены в том, что передаваемые ими в распоряжение муниципального образования средства используются прозрачно и эффективно, приносят конкретные результаты как для общества в целом, так и для каждой семьи, для каждого человека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31142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1265</TotalTime>
  <Words>1143</Words>
  <Application>Microsoft Office PowerPoint</Application>
  <PresentationFormat>Экран (4:3)</PresentationFormat>
  <Paragraphs>97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ЧТО ТАКОЕ БЮДЖЕТ ДЛЯ ГРАЖДАН?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Шкода</dc:creator>
  <cp:lastModifiedBy>Вячеслав Павлов</cp:lastModifiedBy>
  <cp:revision>90</cp:revision>
  <cp:lastPrinted>2014-01-24T05:49:03Z</cp:lastPrinted>
  <dcterms:created xsi:type="dcterms:W3CDTF">2014-01-21T08:42:27Z</dcterms:created>
  <dcterms:modified xsi:type="dcterms:W3CDTF">2014-01-28T11:43:57Z</dcterms:modified>
</cp:coreProperties>
</file>