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ДОХОДЫ БЮДЖЕТА – 2 910 500,3 тыс. руб. 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5.5292467503610707E-2"/>
                  <c:y val="-0.1272937992125984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9364665354330708E-2"/>
                  <c:y val="-0.1081441929133858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63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              (953 850,7 тыс. руб.)</c:v>
                </c:pt>
                <c:pt idx="1">
                  <c:v>Неналоговые доходы (116 576,6 тыс. руб.)</c:v>
                </c:pt>
                <c:pt idx="2">
                  <c:v>Безвозмездные поступления                      (1 840 073,0 тыс. руб.)</c:v>
                </c:pt>
              </c:strCache>
            </c:strRef>
          </c:cat>
          <c:val>
            <c:numRef>
              <c:f>Лист1!$B$2:$B$4</c:f>
              <c:numCache>
                <c:formatCode>_-* #,##0.0_р_._-;\-* #,##0.0_р_._-;_-* "-"??_р_._-;_-@_-</c:formatCode>
                <c:ptCount val="3"/>
                <c:pt idx="0">
                  <c:v>33</c:v>
                </c:pt>
                <c:pt idx="1">
                  <c:v>4</c:v>
                </c:pt>
                <c:pt idx="2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НАЛОГОВЫЕ ДОХОДЫ</a:t>
            </a:r>
            <a:r>
              <a:rPr lang="en-US" dirty="0" smtClean="0"/>
              <a:t> –</a:t>
            </a:r>
          </a:p>
          <a:p>
            <a:pPr>
              <a:defRPr/>
            </a:pPr>
            <a:r>
              <a:rPr lang="ru-RU" dirty="0" smtClean="0"/>
              <a:t> 953 850,7 тыс. руб.</a:t>
            </a:r>
            <a:endParaRPr lang="ru-RU" dirty="0"/>
          </a:p>
        </c:rich>
      </c:tx>
      <c:layout>
        <c:manualLayout>
          <c:xMode val="edge"/>
          <c:yMode val="edge"/>
          <c:x val="0.48210396213286244"/>
          <c:y val="5.7422560283999453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02051818803762E-2"/>
          <c:y val="8.0730048082512801E-2"/>
          <c:w val="0.64946986884498215"/>
          <c:h val="0.798272414176202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 953 850,7 тыс. руб.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Налоги на прибыль, доходы (845 490,1 тыс. руб.)</c:v>
                </c:pt>
                <c:pt idx="1">
                  <c:v>Налоги на товары (работы, услуги) (11 270,2 тыс. руб.)</c:v>
                </c:pt>
                <c:pt idx="2">
                  <c:v>Налоги на совокупный доход    (67 536,4 тыс. руб.)</c:v>
                </c:pt>
                <c:pt idx="3">
                  <c:v>Налоги на имущество    (23 735,0 тыс. руб.)</c:v>
                </c:pt>
                <c:pt idx="4">
                  <c:v>Государственная пошлина     (5 819,0 тыс. руб.)</c:v>
                </c:pt>
              </c:strCache>
            </c:strRef>
          </c:cat>
          <c:val>
            <c:numRef>
              <c:f>Лист1!$B$2:$B$6</c:f>
              <c:numCache>
                <c:formatCode>_-* #,##0.0_р_._-;\-* #,##0.0_р_._-;_-* "-"??_р_._-;_-@_-</c:formatCode>
                <c:ptCount val="5"/>
                <c:pt idx="0">
                  <c:v>845490.1</c:v>
                </c:pt>
                <c:pt idx="1">
                  <c:v>11270.2</c:v>
                </c:pt>
                <c:pt idx="2">
                  <c:v>67536.399999999994</c:v>
                </c:pt>
                <c:pt idx="3">
                  <c:v>23735</c:v>
                </c:pt>
                <c:pt idx="4">
                  <c:v>5819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НЕНАЛОГОВЫЕ ДОХОДЫ </a:t>
            </a:r>
            <a:r>
              <a:rPr lang="en-US" dirty="0" smtClean="0"/>
              <a:t>- </a:t>
            </a:r>
            <a:r>
              <a:rPr lang="ru-RU" dirty="0" smtClean="0"/>
              <a:t>116 </a:t>
            </a:r>
            <a:r>
              <a:rPr lang="ru-RU" dirty="0"/>
              <a:t>576,6 тыс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 ДОХОДЫ 116 576,6 тыс.руб.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3.933471558002128E-2"/>
                  <c:y val="-6.97599691988246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9650869097933534E-2"/>
                  <c:y val="5.545600297284976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Доходы от использования имущества    (47 091,0 тыс. руб.)</c:v>
                </c:pt>
                <c:pt idx="1">
                  <c:v>Платежи при пользовании природными ресурсами (1 974,0 тыс. руб.)</c:v>
                </c:pt>
                <c:pt idx="2">
                  <c:v>Доходы от продажи материальных и нематериальных активов (63 318,4 тыс. руб.)</c:v>
                </c:pt>
                <c:pt idx="3">
                  <c:v>Штрафы, санкции, возмещение ущерба (4 193,2 тыс. руб.)</c:v>
                </c:pt>
              </c:strCache>
            </c:strRef>
          </c:cat>
          <c:val>
            <c:numRef>
              <c:f>Лист1!$B$2:$B$5</c:f>
              <c:numCache>
                <c:formatCode>_-* #,##0.0_р_._-;\-* #,##0.0_р_._-;_-* "-"??_р_._-;_-@_-</c:formatCode>
                <c:ptCount val="4"/>
                <c:pt idx="0">
                  <c:v>47091</c:v>
                </c:pt>
                <c:pt idx="1">
                  <c:v>1974</c:v>
                </c:pt>
                <c:pt idx="2">
                  <c:v>63318.400000000001</c:v>
                </c:pt>
                <c:pt idx="3">
                  <c:v>4193.2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80458173868293048"/>
          <c:w val="1"/>
          <c:h val="0.18282052313472194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303043826129498E-2"/>
          <c:y val="0.12583622916722334"/>
          <c:w val="0.62018949341763152"/>
          <c:h val="0.860768634708661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- 3 185 602,5 тыс. руб.</c:v>
                </c:pt>
              </c:strCache>
            </c:strRef>
          </c:tx>
          <c:explosion val="25"/>
          <c:cat>
            <c:strRef>
              <c:f>Лист1!$A$2:$A$11</c:f>
              <c:strCache>
                <c:ptCount val="10"/>
                <c:pt idx="0">
                  <c:v>Общегосударственные вопросы (174 823,3 тыс. руб.)</c:v>
                </c:pt>
                <c:pt idx="1">
                  <c:v>Национальная безопасность и правоохранительная деятельность (22 417,5 тыс. руб.)</c:v>
                </c:pt>
                <c:pt idx="2">
                  <c:v>Национальная экономика (60 885,9 тыс. руб.)</c:v>
                </c:pt>
                <c:pt idx="3">
                  <c:v>Жилищно-коммунальное хозяйство (439 613,7 тыс. руб.)</c:v>
                </c:pt>
                <c:pt idx="4">
                  <c:v>Охрана окружающей среды (500,0 тыс. руб.)</c:v>
                </c:pt>
                <c:pt idx="5">
                  <c:v>Образование (2 148 246,6 тыс. руб.)</c:v>
                </c:pt>
                <c:pt idx="6">
                  <c:v>Культура и кинематография (223 768,7 тыс. руб.)</c:v>
                </c:pt>
                <c:pt idx="7">
                  <c:v>Социальная политика (93 277,4 тыс. руб.)</c:v>
                </c:pt>
                <c:pt idx="8">
                  <c:v>Физическая культура и спорт (7 628,1 тыс. руб.)</c:v>
                </c:pt>
                <c:pt idx="9">
                  <c:v>Средства массовой информации (14 441,3 тыс. руб.)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174823.3</c:v>
                </c:pt>
                <c:pt idx="1">
                  <c:v>22417.5</c:v>
                </c:pt>
                <c:pt idx="2">
                  <c:v>60885.9</c:v>
                </c:pt>
                <c:pt idx="3">
                  <c:v>439613.7</c:v>
                </c:pt>
                <c:pt idx="4">
                  <c:v>500</c:v>
                </c:pt>
                <c:pt idx="5">
                  <c:v>2148246.6</c:v>
                </c:pt>
                <c:pt idx="6">
                  <c:v>223768.7</c:v>
                </c:pt>
                <c:pt idx="7">
                  <c:v>93277.4</c:v>
                </c:pt>
                <c:pt idx="8">
                  <c:v>7628.1</c:v>
                </c:pt>
                <c:pt idx="9">
                  <c:v>14441.3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908206277733847"/>
          <c:y val="0.12435010737203601"/>
          <c:w val="0.37091793722266153"/>
          <c:h val="0.84811321948756746"/>
        </c:manualLayout>
      </c:layout>
      <c:overlay val="0"/>
      <c:txPr>
        <a:bodyPr/>
        <a:lstStyle/>
        <a:p>
          <a:pPr>
            <a:spcBef>
              <a:spcPts val="0"/>
            </a:spcBef>
            <a:defRPr sz="1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62DF32-4847-4F77-9531-8BAB1D512ADF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FFBD2DA-7101-4959-9BB7-3F9C903A861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Pictures\Sample Pictures\_Severomorsk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32" y="1895"/>
            <a:ext cx="9144000" cy="681337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1196" y="5763453"/>
            <a:ext cx="8201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entury Schoolbook" pitchFamily="18" charset="0"/>
              </a:rPr>
              <a:t>Бюджет ЗАТО г. Североморск на 2014 год</a:t>
            </a:r>
            <a:endParaRPr lang="ru-RU" sz="2800" b="1" i="1" dirty="0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2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91880" y="958662"/>
            <a:ext cx="302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РАСХОДЫ НА КУЛЬТУРУ </a:t>
            </a:r>
            <a:endParaRPr lang="ru-RU" b="1" dirty="0"/>
          </a:p>
        </p:txBody>
      </p:sp>
      <p:pic>
        <p:nvPicPr>
          <p:cNvPr id="3077" name="Picture 5" descr="C:\Users\Public\Pictures\Sample Pictures\культур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09893"/>
            <a:ext cx="1905000" cy="142875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617514" y="1844824"/>
            <a:ext cx="6048672" cy="818282"/>
          </a:xfrm>
          <a:prstGeom prst="rect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 бюджета ЗАТО г. Североморск в 2014 году предусмотрены в сумме </a:t>
            </a:r>
            <a:r>
              <a:rPr lang="ru-RU" sz="2000" b="1" dirty="0" smtClean="0"/>
              <a:t>223 768,7 </a:t>
            </a:r>
            <a:r>
              <a:rPr lang="ru-RU" dirty="0" smtClean="0"/>
              <a:t>тыс. рублей. </a:t>
            </a:r>
            <a:endParaRPr lang="ru-RU" dirty="0"/>
          </a:p>
        </p:txBody>
      </p:sp>
      <p:pic>
        <p:nvPicPr>
          <p:cNvPr id="3078" name="Picture 6" descr="C:\Users\Public\Pictures\Sample Pictures\для культ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89" y="428953"/>
            <a:ext cx="1484264" cy="142875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544490" y="2770188"/>
            <a:ext cx="627355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За счет средств бюджета ЗАТО г. Североморск осуществляется реализация муниципальной программы «Культура ЗАТО г. Североморск». В рамках этой программы  обеспечивается  деятельность 10 муниципальных учреждений, в том числе: МБУК ДК «Строитель», МБУК ДК «Судоремонтник», МБУК  Центр досуга молодежи, МБУК Североморская Централизованная библиотечная система и др. </a:t>
            </a:r>
          </a:p>
        </p:txBody>
      </p:sp>
      <p:pic>
        <p:nvPicPr>
          <p:cNvPr id="3079" name="Picture 7" descr="C:\Users\Public\Pictures\Sample Pictures\телевид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008945"/>
            <a:ext cx="1512168" cy="1143128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Public\Pictures\Sample Pictures\библ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82" y="5061887"/>
            <a:ext cx="1524170" cy="1143128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Public\Pictures\Sample Pictures\песня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777" y="5008945"/>
            <a:ext cx="1685689" cy="1143128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Public\Pictures\Sample Pictures\DSC_018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306" y="5008945"/>
            <a:ext cx="1621759" cy="108117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03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943103"/>
            <a:ext cx="5021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РАСХОДЫ НА СОЦИАЛЬНУЮ ПОЛИТИКУ</a:t>
            </a:r>
            <a:endParaRPr lang="ru-RU" b="1" dirty="0"/>
          </a:p>
        </p:txBody>
      </p:sp>
      <p:pic>
        <p:nvPicPr>
          <p:cNvPr id="4098" name="Picture 2" descr="C:\Users\Public\Pictures\Sample Pictures\соцпо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28953"/>
            <a:ext cx="1428750" cy="142875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70804" y="1813906"/>
            <a:ext cx="6048672" cy="818282"/>
          </a:xfrm>
          <a:prstGeom prst="rect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 бюджета ЗАТО г. Североморск в 2014 году предусмотрены в сумме </a:t>
            </a:r>
            <a:r>
              <a:rPr lang="ru-RU" sz="2000" b="1" dirty="0" smtClean="0"/>
              <a:t>93 277, 4 </a:t>
            </a:r>
            <a:r>
              <a:rPr lang="ru-RU" dirty="0" smtClean="0"/>
              <a:t>тыс. рублей. </a:t>
            </a:r>
            <a:endParaRPr lang="ru-RU" dirty="0"/>
          </a:p>
        </p:txBody>
      </p:sp>
      <p:pic>
        <p:nvPicPr>
          <p:cNvPr id="4099" name="Picture 3" descr="C:\Users\Public\Pictures\Sample Pictures\соцз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14" y="4725144"/>
            <a:ext cx="1440160" cy="10801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Public\Pictures\Sample Pictures\соцз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958251"/>
            <a:ext cx="1496908" cy="1122681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0222" y="2953250"/>
            <a:ext cx="652004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</a:t>
            </a:r>
            <a:r>
              <a:rPr lang="ru-RU" sz="1500" dirty="0" smtClean="0"/>
              <a:t>За счет указанных расходов обеспечивается реализация муниципальных подпрограмм «Доступная среда ЗАТО г. Североморск», «Дополнительные меры социальной поддержки отдельных категорий граждан ЗАТО г. Североморск», «Североморск – город без сирот» и др.</a:t>
            </a:r>
            <a:endParaRPr lang="ru-RU" sz="1500" dirty="0"/>
          </a:p>
        </p:txBody>
      </p:sp>
      <p:sp>
        <p:nvSpPr>
          <p:cNvPr id="6" name="TextBox 5"/>
          <p:cNvSpPr txBox="1"/>
          <p:nvPr/>
        </p:nvSpPr>
        <p:spPr>
          <a:xfrm>
            <a:off x="2506808" y="4411124"/>
            <a:ext cx="597666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       За счет собственных средств бюджета ЗАТО г. Североморск, а также за счет средств межбюджетных трансфертов,  предусмотрены бюджетные ассигнования на  реализацию различных мер социальной поддержки, в том числе: по оплате жилья и коммунальных услуг отдельным категориям граждан, предоставление жилых помещений детям-сиротам и детям, оставшимся без попечения родителей и др.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060036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2670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852192" y="1095503"/>
            <a:ext cx="593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РАСХОДЫ НА  ФИЗИЧЕСКУЮ КУЛЬТУРУ И СПОРТ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70804" y="1813906"/>
            <a:ext cx="6048672" cy="818282"/>
          </a:xfrm>
          <a:prstGeom prst="rect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 бюджета ЗАТО г. Североморск в 2014 году предусмотрены в сумме </a:t>
            </a:r>
            <a:r>
              <a:rPr lang="ru-RU" sz="2000" b="1" dirty="0" smtClean="0"/>
              <a:t>7 628,1 </a:t>
            </a:r>
            <a:r>
              <a:rPr lang="ru-RU" dirty="0" smtClean="0"/>
              <a:t>тыс. рублей. </a:t>
            </a:r>
            <a:endParaRPr lang="ru-RU" dirty="0"/>
          </a:p>
        </p:txBody>
      </p:sp>
      <p:pic>
        <p:nvPicPr>
          <p:cNvPr id="2050" name="Picture 2" descr="C:\Users\Public\Pictures\Sample Pictures\сп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916" y="710793"/>
            <a:ext cx="1080120" cy="1138751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2943796"/>
            <a:ext cx="81369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      За счет указанных средств осуществляется реализация муниципальной подпрограммы «Развитие физической культуры и спорта и формирования здорового образа жизни в ЗАТО г. Североморск», а также обеспечиваются мероприятия, связанные со строительством физкультурно- оздоровительного комплекса с встроенным тиром и бассейном. </a:t>
            </a:r>
            <a:endParaRPr lang="ru-RU" sz="1500" dirty="0"/>
          </a:p>
        </p:txBody>
      </p:sp>
      <p:pic>
        <p:nvPicPr>
          <p:cNvPr id="2051" name="Picture 3" descr="C:\Users\Public\Pictures\Sample Pictures\спортза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51" y="4708465"/>
            <a:ext cx="1540854" cy="1229405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ublic\Pictures\Sample Pictures\спорти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675095"/>
            <a:ext cx="1683700" cy="1262775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ublic\Pictures\Sample Pictures\спортив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682778"/>
            <a:ext cx="1632181" cy="122413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052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054415"/>
            <a:ext cx="6989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РАСХОДЫ НА  ЖИЛИЩНО-КОММУНАЛЬНОЕ ХОЗЯЙСТВО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70804" y="1813906"/>
            <a:ext cx="6048672" cy="818282"/>
          </a:xfrm>
          <a:prstGeom prst="rect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 бюджета ЗАТО г. Североморск в 2014 году предусмотрены в сумме </a:t>
            </a:r>
            <a:r>
              <a:rPr lang="ru-RU" sz="2000" b="1" dirty="0" smtClean="0"/>
              <a:t>439 613,7 </a:t>
            </a:r>
            <a:r>
              <a:rPr lang="ru-RU" dirty="0" smtClean="0"/>
              <a:t>тыс. рублей.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780928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За счет указанных средств проводятся мероприятия по:</a:t>
            </a:r>
          </a:p>
          <a:p>
            <a:pPr marL="285750" indent="-285750">
              <a:buFontTx/>
              <a:buChar char="-"/>
            </a:pPr>
            <a:r>
              <a:rPr lang="ru-RU" sz="1500" dirty="0" smtClean="0"/>
              <a:t>капитальному ремонту муниципального жилого фонда;</a:t>
            </a:r>
          </a:p>
          <a:p>
            <a:pPr marL="285750" indent="-285750" algn="just">
              <a:buFontTx/>
              <a:buChar char="-"/>
            </a:pPr>
            <a:r>
              <a:rPr lang="ru-RU" sz="1500" dirty="0" smtClean="0"/>
              <a:t>благоустройству ЗАТО г. Североморск, в том числе: освещению, содержанию автомобильных дорог и инженерных сооружений на них, озеленению и др.;</a:t>
            </a:r>
          </a:p>
          <a:p>
            <a:pPr marL="285750" indent="-285750">
              <a:buFontTx/>
              <a:buChar char="-"/>
            </a:pPr>
            <a:r>
              <a:rPr lang="ru-RU" sz="1500" dirty="0" smtClean="0"/>
              <a:t>энергосбережению и энергоэффективности. </a:t>
            </a:r>
          </a:p>
        </p:txBody>
      </p:sp>
      <p:pic>
        <p:nvPicPr>
          <p:cNvPr id="3074" name="Picture 2" descr="C:\Users\Public\Pictures\Sample Pictures\ж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15" y="649074"/>
            <a:ext cx="1185681" cy="1140078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ublic\Pictures\Sample Pictures\жкх до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857750"/>
            <a:ext cx="1440160" cy="10801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ublic\Pictures\Sample Pictures\жкх сев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84" y="4857750"/>
            <a:ext cx="1440160" cy="10801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Public\Pictures\Sample Pictures\жкх сч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394" y="4837526"/>
            <a:ext cx="1493523" cy="109282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458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        В бюджете ЗАТО г. Североморск обеспечена реализация установленных стратегических целей и приоритетов бюджетной политики Мурманской области и ЗАТО г. Североморск. Бюджетная политика ЗАТО г. Североморск нацелена на сохранение социальной и финансовой стабильности в ЗАТО г. Североморск, создание условий для устойчивого социально – экономического развития ЗАТО г. Североморск, полномасштабное внедрение программно – целевого принципа управления общественными финансами, обеспечение функционирования эффективной системы предоставления муниципальных услуг, повышение эффективности бюджетных расходов.</a:t>
            </a:r>
            <a:endParaRPr lang="ru-RU" dirty="0"/>
          </a:p>
        </p:txBody>
      </p:sp>
      <p:pic>
        <p:nvPicPr>
          <p:cNvPr id="4099" name="Picture 3" descr="C:\Users\Public\Pictures\Sample Pictures\кодек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76711"/>
            <a:ext cx="962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891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852936"/>
            <a:ext cx="34699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СПАСИБО ЗА ВНИМАНИЕ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10339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239" y="40466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</a:p>
          <a:p>
            <a:pPr algn="ctr"/>
            <a:r>
              <a:rPr lang="ru-RU" sz="20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ЗАТО Г. СЕВЕРОМОРСК НА 2014 ГОД</a:t>
            </a:r>
            <a:endParaRPr lang="ru-RU" sz="20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23528" y="1493168"/>
            <a:ext cx="2401708" cy="86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Налоговые доходы </a:t>
            </a:r>
          </a:p>
          <a:p>
            <a:pPr algn="ctr"/>
            <a:r>
              <a:rPr lang="ru-RU" sz="1700" dirty="0" smtClean="0"/>
              <a:t>953 850,7 тыс. руб.</a:t>
            </a:r>
            <a:endParaRPr lang="ru-RU" sz="1700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323528" y="2719112"/>
            <a:ext cx="2401707" cy="92591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Неналоговые доходы </a:t>
            </a:r>
          </a:p>
          <a:p>
            <a:pPr algn="ctr"/>
            <a:r>
              <a:rPr lang="ru-RU" sz="1700" dirty="0" smtClean="0"/>
              <a:t>116 576,6 тыс. руб. </a:t>
            </a:r>
            <a:endParaRPr lang="ru-RU" sz="1700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323528" y="4013064"/>
            <a:ext cx="2401708" cy="93610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Безвозмездные поступления </a:t>
            </a:r>
          </a:p>
          <a:p>
            <a:pPr algn="ctr"/>
            <a:r>
              <a:rPr lang="ru-RU" sz="1700" dirty="0" smtClean="0"/>
              <a:t>1 840 073,0 тыс. руб.</a:t>
            </a:r>
            <a:endParaRPr lang="ru-RU" sz="1700" dirty="0"/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3563888" y="1402640"/>
            <a:ext cx="1584176" cy="123427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Доходы в расчете</a:t>
            </a:r>
          </a:p>
          <a:p>
            <a:pPr algn="ctr"/>
            <a:r>
              <a:rPr lang="ru-RU" sz="1200" dirty="0" smtClean="0"/>
              <a:t> на 1 чел.</a:t>
            </a:r>
          </a:p>
          <a:p>
            <a:pPr algn="ctr"/>
            <a:r>
              <a:rPr lang="ru-RU" sz="1200" dirty="0" smtClean="0"/>
              <a:t>43 014,7 руб.</a:t>
            </a:r>
            <a:endParaRPr lang="ru-RU" sz="1200" dirty="0"/>
          </a:p>
        </p:txBody>
      </p:sp>
      <p:sp>
        <p:nvSpPr>
          <p:cNvPr id="10" name="Блок-схема: магнитный диск 9"/>
          <p:cNvSpPr/>
          <p:nvPr/>
        </p:nvSpPr>
        <p:spPr>
          <a:xfrm>
            <a:off x="3563888" y="4013063"/>
            <a:ext cx="1584176" cy="120771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Расходы в расчете на 1 чел </a:t>
            </a:r>
          </a:p>
          <a:p>
            <a:pPr algn="ctr"/>
            <a:r>
              <a:rPr lang="ru-RU" sz="1200" dirty="0" smtClean="0"/>
              <a:t> 47 080,4 руб.</a:t>
            </a:r>
            <a:endParaRPr lang="ru-RU" sz="1200" dirty="0"/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3554080" y="5589240"/>
            <a:ext cx="1584176" cy="961265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Численность населения </a:t>
            </a:r>
          </a:p>
          <a:p>
            <a:pPr algn="ctr"/>
            <a:r>
              <a:rPr lang="ru-RU" sz="900" dirty="0" smtClean="0"/>
              <a:t>ЗАТО г. Североморск</a:t>
            </a:r>
          </a:p>
          <a:p>
            <a:pPr algn="ctr"/>
            <a:r>
              <a:rPr lang="ru-RU" sz="900" dirty="0" smtClean="0"/>
              <a:t>67 663 чел.</a:t>
            </a:r>
            <a:endParaRPr lang="ru-RU" sz="9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25236" y="1275625"/>
            <a:ext cx="457200" cy="4216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latin typeface="Century Schoolbook" pitchFamily="18" charset="0"/>
                <a:cs typeface="Times New Roman" pitchFamily="18" charset="0"/>
              </a:rPr>
              <a:t>Доходы бюджета   2 910 500,3 тыс. руб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48672" y="1287246"/>
            <a:ext cx="457200" cy="4216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latin typeface="Century Schoolbook" pitchFamily="18" charset="0"/>
                <a:cs typeface="Times New Roman" pitchFamily="18" charset="0"/>
              </a:rPr>
              <a:t>Расходов бюджета 3 185 602,5 тыс. руб.</a:t>
            </a:r>
            <a:endParaRPr lang="ru-RU" sz="1600" dirty="0"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5" name="Пятиугольник 14"/>
          <p:cNvSpPr/>
          <p:nvPr/>
        </p:nvSpPr>
        <p:spPr>
          <a:xfrm rot="10800000" flipV="1">
            <a:off x="5905872" y="2042516"/>
            <a:ext cx="2965517" cy="676596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Жилищно-коммунальное хозяйство</a:t>
            </a:r>
          </a:p>
          <a:p>
            <a:pPr algn="ctr"/>
            <a:r>
              <a:rPr lang="ru-RU" sz="1500" dirty="0" smtClean="0"/>
              <a:t>439 613,7 тыс. руб.</a:t>
            </a:r>
            <a:endParaRPr lang="ru-RU" sz="1500" dirty="0"/>
          </a:p>
        </p:txBody>
      </p:sp>
      <p:sp>
        <p:nvSpPr>
          <p:cNvPr id="16" name="Пятиугольник 15"/>
          <p:cNvSpPr/>
          <p:nvPr/>
        </p:nvSpPr>
        <p:spPr>
          <a:xfrm rot="10800000" flipV="1">
            <a:off x="5936446" y="2849700"/>
            <a:ext cx="2934943" cy="66473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Культура и кинематография</a:t>
            </a:r>
          </a:p>
          <a:p>
            <a:pPr algn="ctr"/>
            <a:r>
              <a:rPr lang="ru-RU" sz="1500" dirty="0" smtClean="0"/>
              <a:t>223 768,7 тыс. руб.</a:t>
            </a:r>
            <a:endParaRPr lang="ru-RU" sz="1500" dirty="0"/>
          </a:p>
        </p:txBody>
      </p:sp>
      <p:sp>
        <p:nvSpPr>
          <p:cNvPr id="17" name="Пятиугольник 16"/>
          <p:cNvSpPr/>
          <p:nvPr/>
        </p:nvSpPr>
        <p:spPr>
          <a:xfrm rot="10800000" flipV="1">
            <a:off x="5936446" y="3599156"/>
            <a:ext cx="2979745" cy="61759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Социальная политика</a:t>
            </a:r>
          </a:p>
          <a:p>
            <a:pPr algn="ctr"/>
            <a:r>
              <a:rPr lang="ru-RU" sz="1500" dirty="0" smtClean="0"/>
              <a:t>93 277,4 тыс. руб.</a:t>
            </a:r>
            <a:endParaRPr lang="ru-RU" sz="1500" dirty="0"/>
          </a:p>
        </p:txBody>
      </p:sp>
      <p:sp>
        <p:nvSpPr>
          <p:cNvPr id="18" name="Пятиугольник 17"/>
          <p:cNvSpPr/>
          <p:nvPr/>
        </p:nvSpPr>
        <p:spPr>
          <a:xfrm rot="10800000" flipV="1">
            <a:off x="5914433" y="4302492"/>
            <a:ext cx="2986607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Национальная экономика</a:t>
            </a:r>
          </a:p>
          <a:p>
            <a:pPr algn="ctr"/>
            <a:r>
              <a:rPr lang="ru-RU" sz="1500" dirty="0" smtClean="0"/>
              <a:t>60 885,9 тыс. руб.</a:t>
            </a:r>
            <a:endParaRPr lang="ru-RU" sz="1500" dirty="0"/>
          </a:p>
        </p:txBody>
      </p:sp>
      <p:sp>
        <p:nvSpPr>
          <p:cNvPr id="19" name="Пятиугольник 18"/>
          <p:cNvSpPr/>
          <p:nvPr/>
        </p:nvSpPr>
        <p:spPr>
          <a:xfrm rot="10800000" flipV="1">
            <a:off x="5926958" y="1278406"/>
            <a:ext cx="2965521" cy="64807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Образование</a:t>
            </a:r>
          </a:p>
          <a:p>
            <a:pPr algn="ctr"/>
            <a:r>
              <a:rPr lang="ru-RU" sz="1500" dirty="0" smtClean="0"/>
              <a:t>2 148 246,6 тыс. руб.</a:t>
            </a:r>
            <a:endParaRPr lang="ru-RU" sz="1500" dirty="0"/>
          </a:p>
        </p:txBody>
      </p:sp>
      <p:sp>
        <p:nvSpPr>
          <p:cNvPr id="13" name="Выноска со стрелками влево/вправо 12"/>
          <p:cNvSpPr/>
          <p:nvPr/>
        </p:nvSpPr>
        <p:spPr>
          <a:xfrm>
            <a:off x="3203848" y="2996948"/>
            <a:ext cx="2244824" cy="77380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732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БЮДЖЕТ</a:t>
            </a:r>
          </a:p>
          <a:p>
            <a:pPr algn="ctr"/>
            <a:endParaRPr lang="ru-RU" dirty="0"/>
          </a:p>
        </p:txBody>
      </p:sp>
      <p:sp>
        <p:nvSpPr>
          <p:cNvPr id="21" name="Пятиугольник 20"/>
          <p:cNvSpPr/>
          <p:nvPr/>
        </p:nvSpPr>
        <p:spPr>
          <a:xfrm rot="10800000" flipV="1">
            <a:off x="5923003" y="4939582"/>
            <a:ext cx="2969469" cy="56239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Прочие расходы</a:t>
            </a:r>
          </a:p>
          <a:p>
            <a:pPr algn="ctr"/>
            <a:r>
              <a:rPr lang="ru-RU" sz="1500" dirty="0" smtClean="0"/>
              <a:t>219 810,5 тыс. руб.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75647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СТРУКТУРА ДОХОДОВ БЮДЖЕТА ЗАТО Г. СЕВЕРОМОРСК В 2014 ГОДУ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80115440"/>
              </p:ext>
            </p:extLst>
          </p:nvPr>
        </p:nvGraphicFramePr>
        <p:xfrm>
          <a:off x="395536" y="1397000"/>
          <a:ext cx="842493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49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66707119"/>
              </p:ext>
            </p:extLst>
          </p:nvPr>
        </p:nvGraphicFramePr>
        <p:xfrm>
          <a:off x="323528" y="332656"/>
          <a:ext cx="820891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13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3632582"/>
              </p:ext>
            </p:extLst>
          </p:nvPr>
        </p:nvGraphicFramePr>
        <p:xfrm>
          <a:off x="0" y="404664"/>
          <a:ext cx="903649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98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30687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Структура расходов бюджета ЗАТО г. Североморск в 2014 году</a:t>
            </a:r>
            <a:endParaRPr lang="ru-RU" sz="24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30413653"/>
              </p:ext>
            </p:extLst>
          </p:nvPr>
        </p:nvGraphicFramePr>
        <p:xfrm>
          <a:off x="323528" y="908720"/>
          <a:ext cx="856895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56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33265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Основные характеристики бюджета ЗАТО г. Североморск на 2014 год и  на плановый период 2015 и 2016 годов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384783"/>
              </p:ext>
            </p:extLst>
          </p:nvPr>
        </p:nvGraphicFramePr>
        <p:xfrm>
          <a:off x="935038" y="1670050"/>
          <a:ext cx="7273925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Лист" r:id="rId3" imgW="6324623" imgH="3438450" progId="Excel.Sheet.12">
                  <p:embed/>
                </p:oleObj>
              </mc:Choice>
              <mc:Fallback>
                <p:oleObj name="Лист" r:id="rId3" imgW="6324623" imgH="34384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038" y="1670050"/>
                        <a:ext cx="7273925" cy="433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76256" y="1409874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тыс.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56674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Public\Pictures\Sample Pictures\1351866937_vysshee-obrazovani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73" y="307230"/>
            <a:ext cx="2389124" cy="154724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effectLst>
            <a:softEdge rad="317500"/>
          </a:effectLst>
        </p:spPr>
      </p:pic>
      <p:sp>
        <p:nvSpPr>
          <p:cNvPr id="2" name="AutoShape 2" descr="http://otvetin.ru/uploads/posts/2010-09/1283802459_den_studenta.jpg"/>
          <p:cNvSpPr>
            <a:spLocks noChangeAspect="1" noChangeArrowheads="1"/>
          </p:cNvSpPr>
          <p:nvPr/>
        </p:nvSpPr>
        <p:spPr bwMode="auto">
          <a:xfrm>
            <a:off x="155575" y="-2544763"/>
            <a:ext cx="4333875" cy="531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://otvetin.ru/uploads/posts/2010-09/1283802459_den_studenta.jpg"/>
          <p:cNvSpPr>
            <a:spLocks noChangeAspect="1" noChangeArrowheads="1"/>
          </p:cNvSpPr>
          <p:nvPr/>
        </p:nvSpPr>
        <p:spPr bwMode="auto">
          <a:xfrm>
            <a:off x="307975" y="1412776"/>
            <a:ext cx="4333875" cy="150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53156" y="1628800"/>
            <a:ext cx="6048672" cy="734355"/>
          </a:xfrm>
          <a:prstGeom prst="rect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 бюджета ЗАТО г. Североморск в 2014 году предусмотрены в сумме </a:t>
            </a:r>
            <a:r>
              <a:rPr lang="ru-RU" sz="2000" b="1" dirty="0" smtClean="0"/>
              <a:t>2 148 246,6 </a:t>
            </a:r>
            <a:r>
              <a:rPr lang="ru-RU" dirty="0" smtClean="0"/>
              <a:t>тыс. рублей.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46153" y="2481516"/>
            <a:ext cx="6273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За счет средств бюджета ЗАТО г. Североморск осуществляется реализация муниципальной программы «Развитие образования ЗАТО г. Североморск». В рамках этой программы  обеспечивается  деятельность 50 муниципальных учреждений, в том числе:</a:t>
            </a:r>
          </a:p>
          <a:p>
            <a:pPr marL="285750" indent="-285750">
              <a:buFontTx/>
              <a:buChar char="-"/>
            </a:pPr>
            <a:r>
              <a:rPr lang="en-US" sz="1500" dirty="0" smtClean="0"/>
              <a:t>14 </a:t>
            </a:r>
            <a:r>
              <a:rPr lang="ru-RU" sz="1500" dirty="0" smtClean="0"/>
              <a:t>общеобразовательны</a:t>
            </a:r>
            <a:r>
              <a:rPr lang="ru-RU" sz="1500" dirty="0"/>
              <a:t>х</a:t>
            </a:r>
            <a:r>
              <a:rPr lang="ru-RU" sz="1500" dirty="0" smtClean="0"/>
              <a:t> школ;</a:t>
            </a:r>
          </a:p>
          <a:p>
            <a:pPr marL="285750" indent="-285750">
              <a:buFontTx/>
              <a:buChar char="-"/>
            </a:pPr>
            <a:r>
              <a:rPr lang="ru-RU" sz="1500" dirty="0" smtClean="0"/>
              <a:t>2 общеобразовательных школ - интернатов;</a:t>
            </a:r>
            <a:endParaRPr lang="ru-RU" sz="1500" dirty="0"/>
          </a:p>
          <a:p>
            <a:pPr marL="285750" indent="-285750">
              <a:buFontTx/>
              <a:buChar char="-"/>
            </a:pPr>
            <a:r>
              <a:rPr lang="ru-RU" sz="1500" dirty="0" smtClean="0"/>
              <a:t>17 дошкольных образовательных учреждений;</a:t>
            </a:r>
          </a:p>
          <a:p>
            <a:pPr marL="285750" indent="-285750">
              <a:buFontTx/>
              <a:buChar char="-"/>
            </a:pPr>
            <a:r>
              <a:rPr lang="ru-RU" sz="1500" dirty="0" smtClean="0"/>
              <a:t>12 учреждений дополнительного образования.</a:t>
            </a:r>
          </a:p>
        </p:txBody>
      </p:sp>
      <p:pic>
        <p:nvPicPr>
          <p:cNvPr id="2051" name="Picture 3" descr="C:\Users\Public\Pictures\Sample Pictures\детсад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402" y="3972266"/>
            <a:ext cx="1875128" cy="125008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5138" y="4597309"/>
            <a:ext cx="60486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За счет собственных  средств бюджета ЗАТО г. Североморск и субсидий из областного бюджета  предусмотрено строительство четырех детских дошкольных учреждений. </a:t>
            </a:r>
            <a:endParaRPr lang="ru-RU" sz="1500" dirty="0"/>
          </a:p>
        </p:txBody>
      </p:sp>
      <p:pic>
        <p:nvPicPr>
          <p:cNvPr id="2052" name="Picture 4" descr="C:\Users\Public\Pictures\Sample Pictures\StMLlQD6Vg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04" y="2735689"/>
            <a:ext cx="1853930" cy="139044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95617" y="952682"/>
            <a:ext cx="3571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РАСХОДЫ НА ОБРАЗОВАНИЕ</a:t>
            </a:r>
            <a:endParaRPr lang="ru-RU" b="1" dirty="0"/>
          </a:p>
        </p:txBody>
      </p:sp>
      <p:pic>
        <p:nvPicPr>
          <p:cNvPr id="9" name="Picture 6" descr="C:\Users\Public\Pictures\Sample Pictures\к обр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145" y="5523707"/>
            <a:ext cx="1103534" cy="869047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Public\Pictures\Sample Pictures\стадион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517232"/>
            <a:ext cx="1121010" cy="836575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Public\Pictures\Sample Pictures\интерн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617" y="5490961"/>
            <a:ext cx="1214415" cy="901793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482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03628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расходах на Образование предусмотрено также финансирование </a:t>
            </a:r>
          </a:p>
          <a:p>
            <a:pPr algn="ctr"/>
            <a:r>
              <a:rPr lang="ru-RU" dirty="0" smtClean="0"/>
              <a:t>мероприятий муниципальный программы «Улучшение качества и безопасности жизни населения», в части подпрограмм: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2996952"/>
            <a:ext cx="539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«Молодежь Североморска» - </a:t>
            </a:r>
            <a:r>
              <a:rPr lang="ru-RU" b="1" dirty="0" smtClean="0"/>
              <a:t>2 000,0 </a:t>
            </a:r>
            <a:r>
              <a:rPr lang="ru-RU" dirty="0" smtClean="0"/>
              <a:t>тыс. рублей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42900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«Профилактика наркомании, алкоголизма и токсикомании в ЗАТО г. Североморск» - </a:t>
            </a:r>
            <a:r>
              <a:rPr lang="ru-RU" b="1" dirty="0" smtClean="0"/>
              <a:t>500,0</a:t>
            </a:r>
            <a:r>
              <a:rPr lang="ru-RU" dirty="0" smtClean="0"/>
              <a:t> тыс. рублей</a:t>
            </a:r>
            <a:endParaRPr lang="ru-RU" dirty="0"/>
          </a:p>
        </p:txBody>
      </p:sp>
      <p:pic>
        <p:nvPicPr>
          <p:cNvPr id="5123" name="Picture 3" descr="C:\Users\Public\Pictures\Sample Pictures\моло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9"/>
            <a:ext cx="184204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Public\Pictures\Sample Pictures\молод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608867"/>
            <a:ext cx="1872208" cy="112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Public\Pictures\Sample Pictures\y_4174d57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295" y="5259400"/>
            <a:ext cx="1877161" cy="118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692696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   В рамках муниципальной программы «Развитие образования ЗАТО г. Североморск» утверждены расходы на отдых и оздоровление детей.  Объем средств на реализацию данных мероприятий составит </a:t>
            </a:r>
            <a:r>
              <a:rPr lang="ru-RU" b="1" dirty="0" smtClean="0"/>
              <a:t>28 382, 5 </a:t>
            </a:r>
            <a:r>
              <a:rPr lang="ru-RU" dirty="0" smtClean="0"/>
              <a:t>тыс. рублей.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622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1264</TotalTime>
  <Words>829</Words>
  <Application>Microsoft Office PowerPoint</Application>
  <PresentationFormat>Экран (4:3)</PresentationFormat>
  <Paragraphs>77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Бумажная</vt:lpstr>
      <vt:lpstr>Лист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Шкода</dc:creator>
  <cp:lastModifiedBy>Шкода</cp:lastModifiedBy>
  <cp:revision>90</cp:revision>
  <dcterms:created xsi:type="dcterms:W3CDTF">2014-01-24T07:41:00Z</dcterms:created>
  <dcterms:modified xsi:type="dcterms:W3CDTF">2014-03-13T08:54:12Z</dcterms:modified>
</cp:coreProperties>
</file>