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7" r:id="rId2"/>
    <p:sldId id="297" r:id="rId3"/>
    <p:sldId id="263" r:id="rId4"/>
    <p:sldId id="291" r:id="rId5"/>
    <p:sldId id="281" r:id="rId6"/>
    <p:sldId id="272" r:id="rId7"/>
    <p:sldId id="273" r:id="rId8"/>
    <p:sldId id="274" r:id="rId9"/>
    <p:sldId id="275" r:id="rId10"/>
    <p:sldId id="282" r:id="rId11"/>
    <p:sldId id="288" r:id="rId12"/>
    <p:sldId id="286" r:id="rId13"/>
    <p:sldId id="287" r:id="rId14"/>
    <p:sldId id="289" r:id="rId15"/>
    <p:sldId id="290" r:id="rId16"/>
    <p:sldId id="276" r:id="rId17"/>
    <p:sldId id="258" r:id="rId18"/>
    <p:sldId id="259" r:id="rId19"/>
    <p:sldId id="260" r:id="rId20"/>
    <p:sldId id="261" r:id="rId21"/>
    <p:sldId id="262" r:id="rId22"/>
    <p:sldId id="264" r:id="rId23"/>
    <p:sldId id="267" r:id="rId24"/>
    <p:sldId id="265" r:id="rId25"/>
    <p:sldId id="266" r:id="rId26"/>
    <p:sldId id="268" r:id="rId27"/>
    <p:sldId id="269" r:id="rId28"/>
    <p:sldId id="277" r:id="rId29"/>
    <p:sldId id="283" r:id="rId30"/>
    <p:sldId id="284" r:id="rId31"/>
    <p:sldId id="285" r:id="rId32"/>
    <p:sldId id="292" r:id="rId33"/>
    <p:sldId id="293" r:id="rId34"/>
    <p:sldId id="294" r:id="rId35"/>
    <p:sldId id="295" r:id="rId36"/>
    <p:sldId id="296" r:id="rId37"/>
    <p:sldId id="280" r:id="rId38"/>
    <p:sldId id="278" r:id="rId39"/>
    <p:sldId id="279" r:id="rId40"/>
    <p:sldId id="271" r:id="rId41"/>
    <p:sldId id="270"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Excel3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a:t>Численность населения </a:t>
            </a:r>
            <a:r>
              <a:rPr lang="ru-RU" sz="800" baseline="0" dirty="0"/>
              <a:t>(тыс. чел)</a:t>
            </a:r>
          </a:p>
        </c:rich>
      </c:tx>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Численность населения (тыс. чел)</c:v>
                </c:pt>
              </c:strCache>
            </c:strRef>
          </c:tx>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58.6</c:v>
                </c:pt>
                <c:pt idx="1">
                  <c:v>58.7</c:v>
                </c:pt>
                <c:pt idx="2">
                  <c:v>58.9</c:v>
                </c:pt>
              </c:numCache>
            </c:numRef>
          </c:val>
          <c:smooth val="0"/>
        </c:ser>
        <c:dLbls>
          <c:showLegendKey val="0"/>
          <c:showVal val="0"/>
          <c:showCatName val="0"/>
          <c:showSerName val="0"/>
          <c:showPercent val="0"/>
          <c:showBubbleSize val="0"/>
        </c:dLbls>
        <c:axId val="73382912"/>
        <c:axId val="106870656"/>
        <c:axId val="212636992"/>
      </c:line3DChart>
      <c:catAx>
        <c:axId val="73382912"/>
        <c:scaling>
          <c:orientation val="minMax"/>
        </c:scaling>
        <c:delete val="0"/>
        <c:axPos val="b"/>
        <c:majorTickMark val="out"/>
        <c:minorTickMark val="none"/>
        <c:tickLblPos val="nextTo"/>
        <c:txPr>
          <a:bodyPr/>
          <a:lstStyle/>
          <a:p>
            <a:pPr>
              <a:defRPr sz="1000" baseline="0"/>
            </a:pPr>
            <a:endParaRPr lang="ru-RU"/>
          </a:p>
        </c:txPr>
        <c:crossAx val="106870656"/>
        <c:crosses val="autoZero"/>
        <c:auto val="1"/>
        <c:lblAlgn val="ctr"/>
        <c:lblOffset val="100"/>
        <c:noMultiLvlLbl val="0"/>
      </c:catAx>
      <c:valAx>
        <c:axId val="10687065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73382912"/>
        <c:crosses val="autoZero"/>
        <c:crossBetween val="between"/>
      </c:valAx>
      <c:serAx>
        <c:axId val="212636992"/>
        <c:scaling>
          <c:orientation val="minMax"/>
        </c:scaling>
        <c:delete val="1"/>
        <c:axPos val="b"/>
        <c:majorTickMark val="out"/>
        <c:minorTickMark val="none"/>
        <c:tickLblPos val="nextTo"/>
        <c:crossAx val="106870656"/>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000" dirty="0" smtClean="0"/>
              <a:t>Динамика изменений объема</a:t>
            </a:r>
            <a:r>
              <a:rPr lang="ru-RU" sz="1000" baseline="0" dirty="0" smtClean="0"/>
              <a:t> средств, предусмотренных на переселение граждан из закрытых административно –территориальных образований  (тыс.  руб.)</a:t>
            </a:r>
            <a:endParaRPr lang="ru-RU" sz="1000" dirty="0"/>
          </a:p>
        </c:rich>
      </c:tx>
      <c:layout/>
      <c:overlay val="0"/>
    </c:title>
    <c:autoTitleDeleted val="0"/>
    <c:plotArea>
      <c:layout/>
      <c:lineChart>
        <c:grouping val="standard"/>
        <c:varyColors val="0"/>
        <c:ser>
          <c:idx val="0"/>
          <c:order val="0"/>
          <c:tx>
            <c:strRef>
              <c:f>Лист1!$B$1</c:f>
              <c:strCache>
                <c:ptCount val="1"/>
                <c:pt idx="0">
                  <c:v>Ряд 1</c:v>
                </c:pt>
              </c:strCache>
            </c:strRef>
          </c:tx>
          <c:marker>
            <c:symbol val="none"/>
          </c:marker>
          <c:dLbls>
            <c:numFmt formatCode="#,##0" sourceLinked="0"/>
            <c:showLegendKey val="0"/>
            <c:showVal val="1"/>
            <c:showCatName val="0"/>
            <c:showSerName val="0"/>
            <c:showPercent val="0"/>
            <c:showBubbleSize val="0"/>
            <c:showLeaderLines val="0"/>
          </c:dLbls>
          <c:cat>
            <c:strRef>
              <c:f>Лист1!$A$2:$A$6</c:f>
              <c:strCache>
                <c:ptCount val="5"/>
                <c:pt idx="0">
                  <c:v>2013 год</c:v>
                </c:pt>
                <c:pt idx="1">
                  <c:v>2014 год</c:v>
                </c:pt>
                <c:pt idx="2">
                  <c:v>2015 год</c:v>
                </c:pt>
                <c:pt idx="3">
                  <c:v>2016 год</c:v>
                </c:pt>
                <c:pt idx="4">
                  <c:v>2017 год</c:v>
                </c:pt>
              </c:strCache>
            </c:strRef>
          </c:cat>
          <c:val>
            <c:numRef>
              <c:f>Лист1!$B$2:$B$6</c:f>
              <c:numCache>
                <c:formatCode>_-* #,##0_р_._-;\-* #,##0_р_._-;_-* "-"??_р_._-;_-@_-</c:formatCode>
                <c:ptCount val="5"/>
                <c:pt idx="0">
                  <c:v>96839</c:v>
                </c:pt>
                <c:pt idx="1">
                  <c:v>91581</c:v>
                </c:pt>
                <c:pt idx="2">
                  <c:v>76280</c:v>
                </c:pt>
                <c:pt idx="3">
                  <c:v>74666</c:v>
                </c:pt>
                <c:pt idx="4">
                  <c:v>75019</c:v>
                </c:pt>
              </c:numCache>
            </c:numRef>
          </c:val>
          <c:smooth val="0"/>
        </c:ser>
        <c:dLbls>
          <c:showLegendKey val="0"/>
          <c:showVal val="0"/>
          <c:showCatName val="0"/>
          <c:showSerName val="0"/>
          <c:showPercent val="0"/>
          <c:showBubbleSize val="0"/>
        </c:dLbls>
        <c:marker val="1"/>
        <c:smooth val="0"/>
        <c:axId val="40041088"/>
        <c:axId val="40042880"/>
      </c:lineChart>
      <c:catAx>
        <c:axId val="40041088"/>
        <c:scaling>
          <c:orientation val="minMax"/>
        </c:scaling>
        <c:delete val="0"/>
        <c:axPos val="b"/>
        <c:majorTickMark val="out"/>
        <c:minorTickMark val="none"/>
        <c:tickLblPos val="nextTo"/>
        <c:txPr>
          <a:bodyPr/>
          <a:lstStyle/>
          <a:p>
            <a:pPr>
              <a:defRPr sz="1000" baseline="0"/>
            </a:pPr>
            <a:endParaRPr lang="ru-RU"/>
          </a:p>
        </c:txPr>
        <c:crossAx val="40042880"/>
        <c:crosses val="autoZero"/>
        <c:auto val="1"/>
        <c:lblAlgn val="ctr"/>
        <c:lblOffset val="100"/>
        <c:noMultiLvlLbl val="0"/>
      </c:catAx>
      <c:valAx>
        <c:axId val="40042880"/>
        <c:scaling>
          <c:orientation val="minMax"/>
        </c:scaling>
        <c:delete val="0"/>
        <c:axPos val="l"/>
        <c:majorGridlines/>
        <c:numFmt formatCode="_-* #,##0_р_._-;\-* #,##0_р_._-;_-* &quot;-&quot;??_р_._-;_-@_-" sourceLinked="1"/>
        <c:majorTickMark val="out"/>
        <c:minorTickMark val="none"/>
        <c:tickLblPos val="nextTo"/>
        <c:spPr>
          <a:ln cmpd="sng"/>
        </c:spPr>
        <c:txPr>
          <a:bodyPr/>
          <a:lstStyle/>
          <a:p>
            <a:pPr>
              <a:defRPr sz="1000" baseline="0"/>
            </a:pPr>
            <a:endParaRPr lang="ru-RU"/>
          </a:p>
        </c:txPr>
        <c:crossAx val="40041088"/>
        <c:crosses val="autoZero"/>
        <c:crossBetween val="between"/>
        <c:minorUnit val="2000"/>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Общегосударственные расходы</c:v>
                </c:pt>
              </c:strCache>
            </c:strRef>
          </c:cat>
          <c:val>
            <c:numRef>
              <c:f>Лист1!$B$2</c:f>
              <c:numCache>
                <c:formatCode>General</c:formatCode>
                <c:ptCount val="1"/>
                <c:pt idx="0">
                  <c:v>177497.9</c:v>
                </c:pt>
              </c:numCache>
            </c:numRef>
          </c:val>
        </c:ser>
        <c:ser>
          <c:idx val="1"/>
          <c:order val="1"/>
          <c:tx>
            <c:strRef>
              <c:f>Лист1!$C$1</c:f>
              <c:strCache>
                <c:ptCount val="1"/>
                <c:pt idx="0">
                  <c:v>2016 год</c:v>
                </c:pt>
              </c:strCache>
            </c:strRef>
          </c:tx>
          <c:invertIfNegative val="0"/>
          <c:cat>
            <c:strRef>
              <c:f>Лист1!$A$2</c:f>
              <c:strCache>
                <c:ptCount val="1"/>
                <c:pt idx="0">
                  <c:v>Общегосударственные расходы</c:v>
                </c:pt>
              </c:strCache>
            </c:strRef>
          </c:cat>
          <c:val>
            <c:numRef>
              <c:f>Лист1!$C$2</c:f>
              <c:numCache>
                <c:formatCode>General</c:formatCode>
                <c:ptCount val="1"/>
                <c:pt idx="0">
                  <c:v>166461.1</c:v>
                </c:pt>
              </c:numCache>
            </c:numRef>
          </c:val>
        </c:ser>
        <c:ser>
          <c:idx val="2"/>
          <c:order val="2"/>
          <c:tx>
            <c:strRef>
              <c:f>Лист1!$D$1</c:f>
              <c:strCache>
                <c:ptCount val="1"/>
                <c:pt idx="0">
                  <c:v>2017 год</c:v>
                </c:pt>
              </c:strCache>
            </c:strRef>
          </c:tx>
          <c:invertIfNegative val="0"/>
          <c:cat>
            <c:strRef>
              <c:f>Лист1!$A$2</c:f>
              <c:strCache>
                <c:ptCount val="1"/>
                <c:pt idx="0">
                  <c:v>Общегосударственные расходы</c:v>
                </c:pt>
              </c:strCache>
            </c:strRef>
          </c:cat>
          <c:val>
            <c:numRef>
              <c:f>Лист1!$D$2</c:f>
              <c:numCache>
                <c:formatCode>General</c:formatCode>
                <c:ptCount val="1"/>
                <c:pt idx="0">
                  <c:v>169589.9</c:v>
                </c:pt>
              </c:numCache>
            </c:numRef>
          </c:val>
        </c:ser>
        <c:dLbls>
          <c:showLegendKey val="0"/>
          <c:showVal val="0"/>
          <c:showCatName val="0"/>
          <c:showSerName val="0"/>
          <c:showPercent val="0"/>
          <c:showBubbleSize val="0"/>
        </c:dLbls>
        <c:gapWidth val="150"/>
        <c:axId val="28963584"/>
        <c:axId val="28965120"/>
      </c:barChart>
      <c:catAx>
        <c:axId val="28963584"/>
        <c:scaling>
          <c:orientation val="minMax"/>
        </c:scaling>
        <c:delete val="0"/>
        <c:axPos val="b"/>
        <c:majorTickMark val="out"/>
        <c:minorTickMark val="none"/>
        <c:tickLblPos val="nextTo"/>
        <c:txPr>
          <a:bodyPr/>
          <a:lstStyle/>
          <a:p>
            <a:pPr>
              <a:defRPr sz="1000" baseline="0"/>
            </a:pPr>
            <a:endParaRPr lang="ru-RU"/>
          </a:p>
        </c:txPr>
        <c:crossAx val="28965120"/>
        <c:crosses val="autoZero"/>
        <c:auto val="1"/>
        <c:lblAlgn val="ctr"/>
        <c:lblOffset val="100"/>
        <c:noMultiLvlLbl val="0"/>
      </c:catAx>
      <c:valAx>
        <c:axId val="28965120"/>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8963584"/>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Лист1!$B$2</c:f>
              <c:numCache>
                <c:formatCode>General</c:formatCode>
                <c:ptCount val="1"/>
                <c:pt idx="0">
                  <c:v>14870.4</c:v>
                </c:pt>
              </c:numCache>
            </c:numRef>
          </c:val>
        </c:ser>
        <c:ser>
          <c:idx val="1"/>
          <c:order val="1"/>
          <c:tx>
            <c:strRef>
              <c:f>Лист1!$C$1</c:f>
              <c:strCache>
                <c:ptCount val="1"/>
                <c:pt idx="0">
                  <c:v>2016 год</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Лист1!$C$2</c:f>
              <c:numCache>
                <c:formatCode>General</c:formatCode>
                <c:ptCount val="1"/>
                <c:pt idx="0">
                  <c:v>9881.7999999999993</c:v>
                </c:pt>
              </c:numCache>
            </c:numRef>
          </c:val>
        </c:ser>
        <c:ser>
          <c:idx val="2"/>
          <c:order val="2"/>
          <c:tx>
            <c:strRef>
              <c:f>Лист1!$D$1</c:f>
              <c:strCache>
                <c:ptCount val="1"/>
                <c:pt idx="0">
                  <c:v>2017 год</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Лист1!$D$2</c:f>
              <c:numCache>
                <c:formatCode>General</c:formatCode>
                <c:ptCount val="1"/>
                <c:pt idx="0">
                  <c:v>10146.200000000001</c:v>
                </c:pt>
              </c:numCache>
            </c:numRef>
          </c:val>
        </c:ser>
        <c:dLbls>
          <c:showLegendKey val="0"/>
          <c:showVal val="0"/>
          <c:showCatName val="0"/>
          <c:showSerName val="0"/>
          <c:showPercent val="0"/>
          <c:showBubbleSize val="0"/>
        </c:dLbls>
        <c:gapWidth val="150"/>
        <c:axId val="29345280"/>
        <c:axId val="29377280"/>
      </c:barChart>
      <c:catAx>
        <c:axId val="29345280"/>
        <c:scaling>
          <c:orientation val="minMax"/>
        </c:scaling>
        <c:delete val="0"/>
        <c:axPos val="b"/>
        <c:majorTickMark val="out"/>
        <c:minorTickMark val="none"/>
        <c:tickLblPos val="nextTo"/>
        <c:txPr>
          <a:bodyPr/>
          <a:lstStyle/>
          <a:p>
            <a:pPr>
              <a:defRPr sz="1000" baseline="0"/>
            </a:pPr>
            <a:endParaRPr lang="ru-RU"/>
          </a:p>
        </c:txPr>
        <c:crossAx val="29377280"/>
        <c:crossesAt val="0"/>
        <c:auto val="1"/>
        <c:lblAlgn val="ctr"/>
        <c:lblOffset val="100"/>
        <c:noMultiLvlLbl val="0"/>
      </c:catAx>
      <c:valAx>
        <c:axId val="29377280"/>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9345280"/>
        <c:crosses val="autoZero"/>
        <c:crossBetween val="between"/>
        <c:majorUnit val="5000"/>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Национальная эконоимика</c:v>
                </c:pt>
              </c:strCache>
            </c:strRef>
          </c:cat>
          <c:val>
            <c:numRef>
              <c:f>Лист1!$B$2</c:f>
              <c:numCache>
                <c:formatCode>General</c:formatCode>
                <c:ptCount val="1"/>
                <c:pt idx="0">
                  <c:v>116762.1</c:v>
                </c:pt>
              </c:numCache>
            </c:numRef>
          </c:val>
        </c:ser>
        <c:ser>
          <c:idx val="1"/>
          <c:order val="1"/>
          <c:tx>
            <c:strRef>
              <c:f>Лист1!$C$1</c:f>
              <c:strCache>
                <c:ptCount val="1"/>
                <c:pt idx="0">
                  <c:v>2016 год</c:v>
                </c:pt>
              </c:strCache>
            </c:strRef>
          </c:tx>
          <c:invertIfNegative val="0"/>
          <c:cat>
            <c:strRef>
              <c:f>Лист1!$A$2</c:f>
              <c:strCache>
                <c:ptCount val="1"/>
                <c:pt idx="0">
                  <c:v>Национальная эконоимика</c:v>
                </c:pt>
              </c:strCache>
            </c:strRef>
          </c:cat>
          <c:val>
            <c:numRef>
              <c:f>Лист1!$C$2</c:f>
              <c:numCache>
                <c:formatCode>General</c:formatCode>
                <c:ptCount val="1"/>
                <c:pt idx="0">
                  <c:v>115303.8</c:v>
                </c:pt>
              </c:numCache>
            </c:numRef>
          </c:val>
        </c:ser>
        <c:ser>
          <c:idx val="2"/>
          <c:order val="2"/>
          <c:tx>
            <c:strRef>
              <c:f>Лист1!$D$1</c:f>
              <c:strCache>
                <c:ptCount val="1"/>
                <c:pt idx="0">
                  <c:v>2017 год</c:v>
                </c:pt>
              </c:strCache>
            </c:strRef>
          </c:tx>
          <c:invertIfNegative val="0"/>
          <c:cat>
            <c:strRef>
              <c:f>Лист1!$A$2</c:f>
              <c:strCache>
                <c:ptCount val="1"/>
                <c:pt idx="0">
                  <c:v>Национальная эконоимика</c:v>
                </c:pt>
              </c:strCache>
            </c:strRef>
          </c:cat>
          <c:val>
            <c:numRef>
              <c:f>Лист1!$D$2</c:f>
              <c:numCache>
                <c:formatCode>General</c:formatCode>
                <c:ptCount val="1"/>
                <c:pt idx="0">
                  <c:v>117237.4</c:v>
                </c:pt>
              </c:numCache>
            </c:numRef>
          </c:val>
        </c:ser>
        <c:dLbls>
          <c:showLegendKey val="0"/>
          <c:showVal val="0"/>
          <c:showCatName val="0"/>
          <c:showSerName val="0"/>
          <c:showPercent val="0"/>
          <c:showBubbleSize val="0"/>
        </c:dLbls>
        <c:gapWidth val="150"/>
        <c:axId val="30410240"/>
        <c:axId val="30411776"/>
      </c:barChart>
      <c:catAx>
        <c:axId val="30410240"/>
        <c:scaling>
          <c:orientation val="minMax"/>
        </c:scaling>
        <c:delete val="0"/>
        <c:axPos val="b"/>
        <c:majorTickMark val="out"/>
        <c:minorTickMark val="none"/>
        <c:tickLblPos val="nextTo"/>
        <c:txPr>
          <a:bodyPr/>
          <a:lstStyle/>
          <a:p>
            <a:pPr>
              <a:defRPr sz="1000" baseline="0"/>
            </a:pPr>
            <a:endParaRPr lang="ru-RU"/>
          </a:p>
        </c:txPr>
        <c:crossAx val="30411776"/>
        <c:crosses val="autoZero"/>
        <c:auto val="1"/>
        <c:lblAlgn val="ctr"/>
        <c:lblOffset val="100"/>
        <c:noMultiLvlLbl val="0"/>
      </c:catAx>
      <c:valAx>
        <c:axId val="3041177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041024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Жилищно-коммунальное хозяйство</c:v>
                </c:pt>
              </c:strCache>
            </c:strRef>
          </c:cat>
          <c:val>
            <c:numRef>
              <c:f>Лист1!$B$2</c:f>
              <c:numCache>
                <c:formatCode>General</c:formatCode>
                <c:ptCount val="1"/>
                <c:pt idx="0">
                  <c:v>177690.7</c:v>
                </c:pt>
              </c:numCache>
            </c:numRef>
          </c:val>
        </c:ser>
        <c:ser>
          <c:idx val="1"/>
          <c:order val="1"/>
          <c:tx>
            <c:strRef>
              <c:f>Лист1!$C$1</c:f>
              <c:strCache>
                <c:ptCount val="1"/>
                <c:pt idx="0">
                  <c:v>2016 год</c:v>
                </c:pt>
              </c:strCache>
            </c:strRef>
          </c:tx>
          <c:invertIfNegative val="0"/>
          <c:cat>
            <c:strRef>
              <c:f>Лист1!$A$2</c:f>
              <c:strCache>
                <c:ptCount val="1"/>
                <c:pt idx="0">
                  <c:v>Жилищно-коммунальное хозяйство</c:v>
                </c:pt>
              </c:strCache>
            </c:strRef>
          </c:cat>
          <c:val>
            <c:numRef>
              <c:f>Лист1!$C$2</c:f>
              <c:numCache>
                <c:formatCode>General</c:formatCode>
                <c:ptCount val="1"/>
                <c:pt idx="0">
                  <c:v>178552.5</c:v>
                </c:pt>
              </c:numCache>
            </c:numRef>
          </c:val>
        </c:ser>
        <c:ser>
          <c:idx val="2"/>
          <c:order val="2"/>
          <c:tx>
            <c:strRef>
              <c:f>Лист1!$D$1</c:f>
              <c:strCache>
                <c:ptCount val="1"/>
                <c:pt idx="0">
                  <c:v>2017 год</c:v>
                </c:pt>
              </c:strCache>
            </c:strRef>
          </c:tx>
          <c:invertIfNegative val="0"/>
          <c:cat>
            <c:strRef>
              <c:f>Лист1!$A$2</c:f>
              <c:strCache>
                <c:ptCount val="1"/>
                <c:pt idx="0">
                  <c:v>Жилищно-коммунальное хозяйство</c:v>
                </c:pt>
              </c:strCache>
            </c:strRef>
          </c:cat>
          <c:val>
            <c:numRef>
              <c:f>Лист1!$D$2</c:f>
              <c:numCache>
                <c:formatCode>General</c:formatCode>
                <c:ptCount val="1"/>
                <c:pt idx="0">
                  <c:v>179523.3</c:v>
                </c:pt>
              </c:numCache>
            </c:numRef>
          </c:val>
        </c:ser>
        <c:dLbls>
          <c:showLegendKey val="0"/>
          <c:showVal val="0"/>
          <c:showCatName val="0"/>
          <c:showSerName val="0"/>
          <c:showPercent val="0"/>
          <c:showBubbleSize val="0"/>
        </c:dLbls>
        <c:gapWidth val="150"/>
        <c:axId val="33759616"/>
        <c:axId val="33761152"/>
      </c:barChart>
      <c:catAx>
        <c:axId val="33759616"/>
        <c:scaling>
          <c:orientation val="minMax"/>
        </c:scaling>
        <c:delete val="0"/>
        <c:axPos val="b"/>
        <c:majorTickMark val="out"/>
        <c:minorTickMark val="none"/>
        <c:tickLblPos val="nextTo"/>
        <c:txPr>
          <a:bodyPr/>
          <a:lstStyle/>
          <a:p>
            <a:pPr>
              <a:defRPr sz="1000" baseline="0"/>
            </a:pPr>
            <a:endParaRPr lang="ru-RU"/>
          </a:p>
        </c:txPr>
        <c:crossAx val="33761152"/>
        <c:crosses val="autoZero"/>
        <c:auto val="1"/>
        <c:lblAlgn val="ctr"/>
        <c:lblOffset val="100"/>
        <c:noMultiLvlLbl val="0"/>
      </c:catAx>
      <c:valAx>
        <c:axId val="3376115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375961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Охрана окружающей среды</c:v>
                </c:pt>
              </c:strCache>
            </c:strRef>
          </c:cat>
          <c:val>
            <c:numRef>
              <c:f>Лист1!$B$2</c:f>
              <c:numCache>
                <c:formatCode>General</c:formatCode>
                <c:ptCount val="1"/>
                <c:pt idx="0">
                  <c:v>7110.8</c:v>
                </c:pt>
              </c:numCache>
            </c:numRef>
          </c:val>
        </c:ser>
        <c:ser>
          <c:idx val="1"/>
          <c:order val="1"/>
          <c:tx>
            <c:strRef>
              <c:f>Лист1!$C$1</c:f>
              <c:strCache>
                <c:ptCount val="1"/>
                <c:pt idx="0">
                  <c:v>2016 год</c:v>
                </c:pt>
              </c:strCache>
            </c:strRef>
          </c:tx>
          <c:invertIfNegative val="0"/>
          <c:cat>
            <c:strRef>
              <c:f>Лист1!$A$2</c:f>
              <c:strCache>
                <c:ptCount val="1"/>
                <c:pt idx="0">
                  <c:v>Охрана окружающей среды</c:v>
                </c:pt>
              </c:strCache>
            </c:strRef>
          </c:cat>
          <c:val>
            <c:numRef>
              <c:f>Лист1!$C$2</c:f>
              <c:numCache>
                <c:formatCode>General</c:formatCode>
                <c:ptCount val="1"/>
                <c:pt idx="0">
                  <c:v>0</c:v>
                </c:pt>
              </c:numCache>
            </c:numRef>
          </c:val>
        </c:ser>
        <c:ser>
          <c:idx val="2"/>
          <c:order val="2"/>
          <c:tx>
            <c:strRef>
              <c:f>Лист1!$D$1</c:f>
              <c:strCache>
                <c:ptCount val="1"/>
                <c:pt idx="0">
                  <c:v>2017 год</c:v>
                </c:pt>
              </c:strCache>
            </c:strRef>
          </c:tx>
          <c:invertIfNegative val="0"/>
          <c:cat>
            <c:strRef>
              <c:f>Лист1!$A$2</c:f>
              <c:strCache>
                <c:ptCount val="1"/>
                <c:pt idx="0">
                  <c:v>Охрана окружающей среды</c:v>
                </c:pt>
              </c:strCache>
            </c:strRef>
          </c:cat>
          <c:val>
            <c:numRef>
              <c:f>Лист1!$D$2</c:f>
              <c:numCache>
                <c:formatCode>General</c:formatCode>
                <c:ptCount val="1"/>
                <c:pt idx="0">
                  <c:v>0</c:v>
                </c:pt>
              </c:numCache>
            </c:numRef>
          </c:val>
        </c:ser>
        <c:dLbls>
          <c:showLegendKey val="0"/>
          <c:showVal val="0"/>
          <c:showCatName val="0"/>
          <c:showSerName val="0"/>
          <c:showPercent val="0"/>
          <c:showBubbleSize val="0"/>
        </c:dLbls>
        <c:gapWidth val="150"/>
        <c:axId val="33786880"/>
        <c:axId val="33796864"/>
      </c:barChart>
      <c:catAx>
        <c:axId val="33786880"/>
        <c:scaling>
          <c:orientation val="minMax"/>
        </c:scaling>
        <c:delete val="0"/>
        <c:axPos val="b"/>
        <c:majorTickMark val="out"/>
        <c:minorTickMark val="none"/>
        <c:tickLblPos val="nextTo"/>
        <c:txPr>
          <a:bodyPr/>
          <a:lstStyle/>
          <a:p>
            <a:pPr>
              <a:defRPr sz="1000" baseline="0"/>
            </a:pPr>
            <a:endParaRPr lang="ru-RU"/>
          </a:p>
        </c:txPr>
        <c:crossAx val="33796864"/>
        <c:crosses val="autoZero"/>
        <c:auto val="1"/>
        <c:lblAlgn val="ctr"/>
        <c:lblOffset val="100"/>
        <c:noMultiLvlLbl val="0"/>
      </c:catAx>
      <c:valAx>
        <c:axId val="3379686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378688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Образование</c:v>
                </c:pt>
              </c:strCache>
            </c:strRef>
          </c:cat>
          <c:val>
            <c:numRef>
              <c:f>Лист1!$B$2</c:f>
              <c:numCache>
                <c:formatCode>General</c:formatCode>
                <c:ptCount val="1"/>
                <c:pt idx="0">
                  <c:v>1850312.9</c:v>
                </c:pt>
              </c:numCache>
            </c:numRef>
          </c:val>
        </c:ser>
        <c:ser>
          <c:idx val="1"/>
          <c:order val="1"/>
          <c:tx>
            <c:strRef>
              <c:f>Лист1!$C$1</c:f>
              <c:strCache>
                <c:ptCount val="1"/>
                <c:pt idx="0">
                  <c:v>2016 год</c:v>
                </c:pt>
              </c:strCache>
            </c:strRef>
          </c:tx>
          <c:invertIfNegative val="0"/>
          <c:cat>
            <c:strRef>
              <c:f>Лист1!$A$2</c:f>
              <c:strCache>
                <c:ptCount val="1"/>
                <c:pt idx="0">
                  <c:v>Образование</c:v>
                </c:pt>
              </c:strCache>
            </c:strRef>
          </c:cat>
          <c:val>
            <c:numRef>
              <c:f>Лист1!$C$2</c:f>
              <c:numCache>
                <c:formatCode>General</c:formatCode>
                <c:ptCount val="1"/>
                <c:pt idx="0">
                  <c:v>1632553.6</c:v>
                </c:pt>
              </c:numCache>
            </c:numRef>
          </c:val>
        </c:ser>
        <c:ser>
          <c:idx val="2"/>
          <c:order val="2"/>
          <c:tx>
            <c:strRef>
              <c:f>Лист1!$D$1</c:f>
              <c:strCache>
                <c:ptCount val="1"/>
                <c:pt idx="0">
                  <c:v>2017 год</c:v>
                </c:pt>
              </c:strCache>
            </c:strRef>
          </c:tx>
          <c:invertIfNegative val="0"/>
          <c:cat>
            <c:strRef>
              <c:f>Лист1!$A$2</c:f>
              <c:strCache>
                <c:ptCount val="1"/>
                <c:pt idx="0">
                  <c:v>Образование</c:v>
                </c:pt>
              </c:strCache>
            </c:strRef>
          </c:cat>
          <c:val>
            <c:numRef>
              <c:f>Лист1!$D$2</c:f>
              <c:numCache>
                <c:formatCode>General</c:formatCode>
                <c:ptCount val="1"/>
                <c:pt idx="0">
                  <c:v>1614748.6</c:v>
                </c:pt>
              </c:numCache>
            </c:numRef>
          </c:val>
        </c:ser>
        <c:dLbls>
          <c:showLegendKey val="0"/>
          <c:showVal val="0"/>
          <c:showCatName val="0"/>
          <c:showSerName val="0"/>
          <c:showPercent val="0"/>
          <c:showBubbleSize val="0"/>
        </c:dLbls>
        <c:gapWidth val="150"/>
        <c:axId val="35848576"/>
        <c:axId val="35850112"/>
      </c:barChart>
      <c:catAx>
        <c:axId val="35848576"/>
        <c:scaling>
          <c:orientation val="minMax"/>
        </c:scaling>
        <c:delete val="0"/>
        <c:axPos val="b"/>
        <c:majorTickMark val="out"/>
        <c:minorTickMark val="none"/>
        <c:tickLblPos val="nextTo"/>
        <c:txPr>
          <a:bodyPr/>
          <a:lstStyle/>
          <a:p>
            <a:pPr>
              <a:defRPr sz="1000" baseline="0"/>
            </a:pPr>
            <a:endParaRPr lang="ru-RU"/>
          </a:p>
        </c:txPr>
        <c:crossAx val="35850112"/>
        <c:crosses val="autoZero"/>
        <c:auto val="1"/>
        <c:lblAlgn val="ctr"/>
        <c:lblOffset val="100"/>
        <c:noMultiLvlLbl val="0"/>
      </c:catAx>
      <c:valAx>
        <c:axId val="3585011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584857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Культура, кинематография</c:v>
                </c:pt>
              </c:strCache>
            </c:strRef>
          </c:cat>
          <c:val>
            <c:numRef>
              <c:f>Лист1!$B$2</c:f>
              <c:numCache>
                <c:formatCode>General</c:formatCode>
                <c:ptCount val="1"/>
                <c:pt idx="0">
                  <c:v>195525.8</c:v>
                </c:pt>
              </c:numCache>
            </c:numRef>
          </c:val>
        </c:ser>
        <c:ser>
          <c:idx val="1"/>
          <c:order val="1"/>
          <c:tx>
            <c:strRef>
              <c:f>Лист1!$C$1</c:f>
              <c:strCache>
                <c:ptCount val="1"/>
                <c:pt idx="0">
                  <c:v>2016 год</c:v>
                </c:pt>
              </c:strCache>
            </c:strRef>
          </c:tx>
          <c:invertIfNegative val="0"/>
          <c:cat>
            <c:strRef>
              <c:f>Лист1!$A$2</c:f>
              <c:strCache>
                <c:ptCount val="1"/>
                <c:pt idx="0">
                  <c:v>Культура, кинематография</c:v>
                </c:pt>
              </c:strCache>
            </c:strRef>
          </c:cat>
          <c:val>
            <c:numRef>
              <c:f>Лист1!$C$2</c:f>
              <c:numCache>
                <c:formatCode>General</c:formatCode>
                <c:ptCount val="1"/>
                <c:pt idx="0">
                  <c:v>189334.8</c:v>
                </c:pt>
              </c:numCache>
            </c:numRef>
          </c:val>
        </c:ser>
        <c:ser>
          <c:idx val="2"/>
          <c:order val="2"/>
          <c:tx>
            <c:strRef>
              <c:f>Лист1!$D$1</c:f>
              <c:strCache>
                <c:ptCount val="1"/>
                <c:pt idx="0">
                  <c:v>2017 год</c:v>
                </c:pt>
              </c:strCache>
            </c:strRef>
          </c:tx>
          <c:invertIfNegative val="0"/>
          <c:cat>
            <c:strRef>
              <c:f>Лист1!$A$2</c:f>
              <c:strCache>
                <c:ptCount val="1"/>
                <c:pt idx="0">
                  <c:v>Культура, кинематография</c:v>
                </c:pt>
              </c:strCache>
            </c:strRef>
          </c:cat>
          <c:val>
            <c:numRef>
              <c:f>Лист1!$D$2</c:f>
              <c:numCache>
                <c:formatCode>General</c:formatCode>
                <c:ptCount val="1"/>
                <c:pt idx="0">
                  <c:v>201899.8</c:v>
                </c:pt>
              </c:numCache>
            </c:numRef>
          </c:val>
        </c:ser>
        <c:dLbls>
          <c:showLegendKey val="0"/>
          <c:showVal val="0"/>
          <c:showCatName val="0"/>
          <c:showSerName val="0"/>
          <c:showPercent val="0"/>
          <c:showBubbleSize val="0"/>
        </c:dLbls>
        <c:gapWidth val="150"/>
        <c:axId val="35888128"/>
        <c:axId val="35894016"/>
      </c:barChart>
      <c:catAx>
        <c:axId val="35888128"/>
        <c:scaling>
          <c:orientation val="minMax"/>
        </c:scaling>
        <c:delete val="0"/>
        <c:axPos val="b"/>
        <c:majorTickMark val="out"/>
        <c:minorTickMark val="none"/>
        <c:tickLblPos val="nextTo"/>
        <c:txPr>
          <a:bodyPr/>
          <a:lstStyle/>
          <a:p>
            <a:pPr>
              <a:defRPr sz="1000" baseline="0"/>
            </a:pPr>
            <a:endParaRPr lang="ru-RU"/>
          </a:p>
        </c:txPr>
        <c:crossAx val="35894016"/>
        <c:crosses val="autoZero"/>
        <c:auto val="1"/>
        <c:lblAlgn val="ctr"/>
        <c:lblOffset val="100"/>
        <c:noMultiLvlLbl val="0"/>
      </c:catAx>
      <c:valAx>
        <c:axId val="3589401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5888128"/>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Социальная политика</c:v>
                </c:pt>
              </c:strCache>
            </c:strRef>
          </c:cat>
          <c:val>
            <c:numRef>
              <c:f>Лист1!$B$2</c:f>
              <c:numCache>
                <c:formatCode>General</c:formatCode>
                <c:ptCount val="1"/>
                <c:pt idx="0">
                  <c:v>87096.3</c:v>
                </c:pt>
              </c:numCache>
            </c:numRef>
          </c:val>
        </c:ser>
        <c:ser>
          <c:idx val="1"/>
          <c:order val="1"/>
          <c:tx>
            <c:strRef>
              <c:f>Лист1!$C$1</c:f>
              <c:strCache>
                <c:ptCount val="1"/>
                <c:pt idx="0">
                  <c:v>2016 год</c:v>
                </c:pt>
              </c:strCache>
            </c:strRef>
          </c:tx>
          <c:invertIfNegative val="0"/>
          <c:cat>
            <c:strRef>
              <c:f>Лист1!$A$2</c:f>
              <c:strCache>
                <c:ptCount val="1"/>
                <c:pt idx="0">
                  <c:v>Социальная политика</c:v>
                </c:pt>
              </c:strCache>
            </c:strRef>
          </c:cat>
          <c:val>
            <c:numRef>
              <c:f>Лист1!$C$2</c:f>
              <c:numCache>
                <c:formatCode>General</c:formatCode>
                <c:ptCount val="1"/>
                <c:pt idx="0">
                  <c:v>87424.2</c:v>
                </c:pt>
              </c:numCache>
            </c:numRef>
          </c:val>
        </c:ser>
        <c:ser>
          <c:idx val="2"/>
          <c:order val="2"/>
          <c:tx>
            <c:strRef>
              <c:f>Лист1!$D$1</c:f>
              <c:strCache>
                <c:ptCount val="1"/>
                <c:pt idx="0">
                  <c:v>2017 год</c:v>
                </c:pt>
              </c:strCache>
            </c:strRef>
          </c:tx>
          <c:invertIfNegative val="0"/>
          <c:cat>
            <c:strRef>
              <c:f>Лист1!$A$2</c:f>
              <c:strCache>
                <c:ptCount val="1"/>
                <c:pt idx="0">
                  <c:v>Социальная политика</c:v>
                </c:pt>
              </c:strCache>
            </c:strRef>
          </c:cat>
          <c:val>
            <c:numRef>
              <c:f>Лист1!$D$2</c:f>
              <c:numCache>
                <c:formatCode>General</c:formatCode>
                <c:ptCount val="1"/>
                <c:pt idx="0">
                  <c:v>85202.2</c:v>
                </c:pt>
              </c:numCache>
            </c:numRef>
          </c:val>
        </c:ser>
        <c:dLbls>
          <c:showLegendKey val="0"/>
          <c:showVal val="0"/>
          <c:showCatName val="0"/>
          <c:showSerName val="0"/>
          <c:showPercent val="0"/>
          <c:showBubbleSize val="0"/>
        </c:dLbls>
        <c:gapWidth val="150"/>
        <c:axId val="39478016"/>
        <c:axId val="39479552"/>
      </c:barChart>
      <c:catAx>
        <c:axId val="39478016"/>
        <c:scaling>
          <c:orientation val="minMax"/>
        </c:scaling>
        <c:delete val="0"/>
        <c:axPos val="b"/>
        <c:majorTickMark val="out"/>
        <c:minorTickMark val="none"/>
        <c:tickLblPos val="nextTo"/>
        <c:txPr>
          <a:bodyPr/>
          <a:lstStyle/>
          <a:p>
            <a:pPr>
              <a:defRPr sz="1000" baseline="0"/>
            </a:pPr>
            <a:endParaRPr lang="ru-RU"/>
          </a:p>
        </c:txPr>
        <c:crossAx val="39479552"/>
        <c:crosses val="autoZero"/>
        <c:auto val="1"/>
        <c:lblAlgn val="ctr"/>
        <c:lblOffset val="100"/>
        <c:noMultiLvlLbl val="0"/>
      </c:catAx>
      <c:valAx>
        <c:axId val="3947955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947801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Физическая культура и спорт</c:v>
                </c:pt>
              </c:strCache>
            </c:strRef>
          </c:cat>
          <c:val>
            <c:numRef>
              <c:f>Лист1!$B$2</c:f>
              <c:numCache>
                <c:formatCode>General</c:formatCode>
                <c:ptCount val="1"/>
                <c:pt idx="0">
                  <c:v>18080.900000000001</c:v>
                </c:pt>
              </c:numCache>
            </c:numRef>
          </c:val>
        </c:ser>
        <c:ser>
          <c:idx val="1"/>
          <c:order val="1"/>
          <c:tx>
            <c:strRef>
              <c:f>Лист1!$C$1</c:f>
              <c:strCache>
                <c:ptCount val="1"/>
                <c:pt idx="0">
                  <c:v>2016 год</c:v>
                </c:pt>
              </c:strCache>
            </c:strRef>
          </c:tx>
          <c:invertIfNegative val="0"/>
          <c:cat>
            <c:strRef>
              <c:f>Лист1!$A$2</c:f>
              <c:strCache>
                <c:ptCount val="1"/>
                <c:pt idx="0">
                  <c:v>Физическая культура и спорт</c:v>
                </c:pt>
              </c:strCache>
            </c:strRef>
          </c:cat>
          <c:val>
            <c:numRef>
              <c:f>Лист1!$C$2</c:f>
              <c:numCache>
                <c:formatCode>General</c:formatCode>
                <c:ptCount val="1"/>
                <c:pt idx="0">
                  <c:v>1080.9000000000001</c:v>
                </c:pt>
              </c:numCache>
            </c:numRef>
          </c:val>
        </c:ser>
        <c:ser>
          <c:idx val="2"/>
          <c:order val="2"/>
          <c:tx>
            <c:strRef>
              <c:f>Лист1!$D$1</c:f>
              <c:strCache>
                <c:ptCount val="1"/>
                <c:pt idx="0">
                  <c:v>2017 год</c:v>
                </c:pt>
              </c:strCache>
            </c:strRef>
          </c:tx>
          <c:invertIfNegative val="0"/>
          <c:cat>
            <c:strRef>
              <c:f>Лист1!$A$2</c:f>
              <c:strCache>
                <c:ptCount val="1"/>
                <c:pt idx="0">
                  <c:v>Физическая культура и спорт</c:v>
                </c:pt>
              </c:strCache>
            </c:strRef>
          </c:cat>
          <c:val>
            <c:numRef>
              <c:f>Лист1!$D$2</c:f>
              <c:numCache>
                <c:formatCode>General</c:formatCode>
                <c:ptCount val="1"/>
                <c:pt idx="0">
                  <c:v>580.9</c:v>
                </c:pt>
              </c:numCache>
            </c:numRef>
          </c:val>
        </c:ser>
        <c:dLbls>
          <c:showLegendKey val="0"/>
          <c:showVal val="0"/>
          <c:showCatName val="0"/>
          <c:showSerName val="0"/>
          <c:showPercent val="0"/>
          <c:showBubbleSize val="0"/>
        </c:dLbls>
        <c:gapWidth val="150"/>
        <c:axId val="37182848"/>
        <c:axId val="37188736"/>
      </c:barChart>
      <c:catAx>
        <c:axId val="37182848"/>
        <c:scaling>
          <c:orientation val="minMax"/>
        </c:scaling>
        <c:delete val="0"/>
        <c:axPos val="b"/>
        <c:majorTickMark val="out"/>
        <c:minorTickMark val="none"/>
        <c:tickLblPos val="nextTo"/>
        <c:txPr>
          <a:bodyPr/>
          <a:lstStyle/>
          <a:p>
            <a:pPr>
              <a:defRPr sz="1000" baseline="0"/>
            </a:pPr>
            <a:endParaRPr lang="ru-RU"/>
          </a:p>
        </c:txPr>
        <c:crossAx val="37188736"/>
        <c:crosses val="autoZero"/>
        <c:auto val="1"/>
        <c:lblAlgn val="ctr"/>
        <c:lblOffset val="100"/>
        <c:noMultiLvlLbl val="0"/>
      </c:catAx>
      <c:valAx>
        <c:axId val="3718873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7182848"/>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a:t>Общий коэффициент </a:t>
            </a:r>
            <a:r>
              <a:rPr lang="ru-RU" sz="1500" baseline="0" dirty="0" smtClean="0"/>
              <a:t>рождаемости </a:t>
            </a:r>
          </a:p>
          <a:p>
            <a:pPr>
              <a:defRPr sz="1500" baseline="0"/>
            </a:pPr>
            <a:r>
              <a:rPr lang="ru-RU" sz="800" baseline="0" dirty="0" smtClean="0"/>
              <a:t>(человек на 1000 населения)</a:t>
            </a:r>
            <a:endParaRPr lang="ru-RU" sz="800" baseline="0" dirty="0"/>
          </a:p>
        </c:rich>
      </c:tx>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Общий коэффициент рождаемости</c:v>
                </c:pt>
              </c:strCache>
            </c:strRef>
          </c:tx>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12.8</c:v>
                </c:pt>
                <c:pt idx="1">
                  <c:v>12.8</c:v>
                </c:pt>
                <c:pt idx="2">
                  <c:v>13.1</c:v>
                </c:pt>
              </c:numCache>
            </c:numRef>
          </c:val>
          <c:smooth val="0"/>
        </c:ser>
        <c:dLbls>
          <c:showLegendKey val="0"/>
          <c:showVal val="0"/>
          <c:showCatName val="0"/>
          <c:showSerName val="0"/>
          <c:showPercent val="0"/>
          <c:showBubbleSize val="0"/>
        </c:dLbls>
        <c:axId val="231330560"/>
        <c:axId val="212642816"/>
        <c:axId val="69241472"/>
      </c:line3DChart>
      <c:catAx>
        <c:axId val="231330560"/>
        <c:scaling>
          <c:orientation val="minMax"/>
        </c:scaling>
        <c:delete val="0"/>
        <c:axPos val="b"/>
        <c:majorTickMark val="out"/>
        <c:minorTickMark val="none"/>
        <c:tickLblPos val="nextTo"/>
        <c:txPr>
          <a:bodyPr/>
          <a:lstStyle/>
          <a:p>
            <a:pPr>
              <a:defRPr sz="1000" baseline="0"/>
            </a:pPr>
            <a:endParaRPr lang="ru-RU"/>
          </a:p>
        </c:txPr>
        <c:crossAx val="212642816"/>
        <c:crosses val="autoZero"/>
        <c:auto val="1"/>
        <c:lblAlgn val="ctr"/>
        <c:lblOffset val="100"/>
        <c:noMultiLvlLbl val="0"/>
      </c:catAx>
      <c:valAx>
        <c:axId val="21264281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31330560"/>
        <c:crosses val="autoZero"/>
        <c:crossBetween val="between"/>
      </c:valAx>
      <c:serAx>
        <c:axId val="69241472"/>
        <c:scaling>
          <c:orientation val="minMax"/>
        </c:scaling>
        <c:delete val="1"/>
        <c:axPos val="b"/>
        <c:majorTickMark val="out"/>
        <c:minorTickMark val="none"/>
        <c:tickLblPos val="nextTo"/>
        <c:crossAx val="212642816"/>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Средства массовой информации</c:v>
                </c:pt>
              </c:strCache>
            </c:strRef>
          </c:cat>
          <c:val>
            <c:numRef>
              <c:f>Лист1!$B$2</c:f>
              <c:numCache>
                <c:formatCode>General</c:formatCode>
                <c:ptCount val="1"/>
                <c:pt idx="0">
                  <c:v>14757.3</c:v>
                </c:pt>
              </c:numCache>
            </c:numRef>
          </c:val>
        </c:ser>
        <c:ser>
          <c:idx val="1"/>
          <c:order val="1"/>
          <c:tx>
            <c:strRef>
              <c:f>Лист1!$C$1</c:f>
              <c:strCache>
                <c:ptCount val="1"/>
                <c:pt idx="0">
                  <c:v>2016 год</c:v>
                </c:pt>
              </c:strCache>
            </c:strRef>
          </c:tx>
          <c:invertIfNegative val="0"/>
          <c:cat>
            <c:strRef>
              <c:f>Лист1!$A$2</c:f>
              <c:strCache>
                <c:ptCount val="1"/>
                <c:pt idx="0">
                  <c:v>Средства массовой информации</c:v>
                </c:pt>
              </c:strCache>
            </c:strRef>
          </c:cat>
          <c:val>
            <c:numRef>
              <c:f>Лист1!$C$2</c:f>
              <c:numCache>
                <c:formatCode>General</c:formatCode>
                <c:ptCount val="1"/>
                <c:pt idx="0">
                  <c:v>15408.6</c:v>
                </c:pt>
              </c:numCache>
            </c:numRef>
          </c:val>
        </c:ser>
        <c:ser>
          <c:idx val="2"/>
          <c:order val="2"/>
          <c:tx>
            <c:strRef>
              <c:f>Лист1!$D$1</c:f>
              <c:strCache>
                <c:ptCount val="1"/>
                <c:pt idx="0">
                  <c:v>2017 год</c:v>
                </c:pt>
              </c:strCache>
            </c:strRef>
          </c:tx>
          <c:invertIfNegative val="0"/>
          <c:cat>
            <c:strRef>
              <c:f>Лист1!$A$2</c:f>
              <c:strCache>
                <c:ptCount val="1"/>
                <c:pt idx="0">
                  <c:v>Средства массовой информации</c:v>
                </c:pt>
              </c:strCache>
            </c:strRef>
          </c:cat>
          <c:val>
            <c:numRef>
              <c:f>Лист1!$D$2</c:f>
              <c:numCache>
                <c:formatCode>General</c:formatCode>
                <c:ptCount val="1"/>
                <c:pt idx="0">
                  <c:v>16038.4</c:v>
                </c:pt>
              </c:numCache>
            </c:numRef>
          </c:val>
        </c:ser>
        <c:dLbls>
          <c:showLegendKey val="0"/>
          <c:showVal val="0"/>
          <c:showCatName val="0"/>
          <c:showSerName val="0"/>
          <c:showPercent val="0"/>
          <c:showBubbleSize val="0"/>
        </c:dLbls>
        <c:gapWidth val="150"/>
        <c:axId val="37198080"/>
        <c:axId val="37199872"/>
      </c:barChart>
      <c:catAx>
        <c:axId val="37198080"/>
        <c:scaling>
          <c:orientation val="minMax"/>
        </c:scaling>
        <c:delete val="0"/>
        <c:axPos val="b"/>
        <c:majorTickMark val="out"/>
        <c:minorTickMark val="none"/>
        <c:tickLblPos val="nextTo"/>
        <c:txPr>
          <a:bodyPr/>
          <a:lstStyle/>
          <a:p>
            <a:pPr>
              <a:defRPr sz="1000" baseline="0"/>
            </a:pPr>
            <a:endParaRPr lang="ru-RU"/>
          </a:p>
        </c:txPr>
        <c:crossAx val="37199872"/>
        <c:crosses val="autoZero"/>
        <c:auto val="1"/>
        <c:lblAlgn val="ctr"/>
        <c:lblOffset val="100"/>
        <c:noMultiLvlLbl val="0"/>
      </c:catAx>
      <c:valAx>
        <c:axId val="3719987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719808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2015 год</c:v>
                </c:pt>
              </c:strCache>
            </c:strRef>
          </c:tx>
          <c:invertIfNegative val="0"/>
          <c:cat>
            <c:strRef>
              <c:f>Лист1!$A$2</c:f>
              <c:strCache>
                <c:ptCount val="1"/>
                <c:pt idx="0">
                  <c:v>Обслуживание муниципального долга</c:v>
                </c:pt>
              </c:strCache>
            </c:strRef>
          </c:cat>
          <c:val>
            <c:numRef>
              <c:f>Лист1!$B$2</c:f>
              <c:numCache>
                <c:formatCode>General</c:formatCode>
                <c:ptCount val="1"/>
                <c:pt idx="0">
                  <c:v>8246.7000000000007</c:v>
                </c:pt>
              </c:numCache>
            </c:numRef>
          </c:val>
        </c:ser>
        <c:ser>
          <c:idx val="1"/>
          <c:order val="1"/>
          <c:tx>
            <c:strRef>
              <c:f>Лист1!$C$1</c:f>
              <c:strCache>
                <c:ptCount val="1"/>
                <c:pt idx="0">
                  <c:v>2016 год</c:v>
                </c:pt>
              </c:strCache>
            </c:strRef>
          </c:tx>
          <c:invertIfNegative val="0"/>
          <c:cat>
            <c:strRef>
              <c:f>Лист1!$A$2</c:f>
              <c:strCache>
                <c:ptCount val="1"/>
                <c:pt idx="0">
                  <c:v>Обслуживание муниципального долга</c:v>
                </c:pt>
              </c:strCache>
            </c:strRef>
          </c:cat>
          <c:val>
            <c:numRef>
              <c:f>Лист1!$C$2</c:f>
              <c:numCache>
                <c:formatCode>General</c:formatCode>
                <c:ptCount val="1"/>
                <c:pt idx="0">
                  <c:v>13464.4</c:v>
                </c:pt>
              </c:numCache>
            </c:numRef>
          </c:val>
        </c:ser>
        <c:ser>
          <c:idx val="2"/>
          <c:order val="2"/>
          <c:tx>
            <c:strRef>
              <c:f>Лист1!$D$1</c:f>
              <c:strCache>
                <c:ptCount val="1"/>
                <c:pt idx="0">
                  <c:v>2017 год</c:v>
                </c:pt>
              </c:strCache>
            </c:strRef>
          </c:tx>
          <c:invertIfNegative val="0"/>
          <c:cat>
            <c:strRef>
              <c:f>Лист1!$A$2</c:f>
              <c:strCache>
                <c:ptCount val="1"/>
                <c:pt idx="0">
                  <c:v>Обслуживание муниципального долга</c:v>
                </c:pt>
              </c:strCache>
            </c:strRef>
          </c:cat>
          <c:val>
            <c:numRef>
              <c:f>Лист1!$D$2</c:f>
              <c:numCache>
                <c:formatCode>General</c:formatCode>
                <c:ptCount val="1"/>
                <c:pt idx="0">
                  <c:v>18892.5</c:v>
                </c:pt>
              </c:numCache>
            </c:numRef>
          </c:val>
        </c:ser>
        <c:dLbls>
          <c:showLegendKey val="0"/>
          <c:showVal val="0"/>
          <c:showCatName val="0"/>
          <c:showSerName val="0"/>
          <c:showPercent val="0"/>
          <c:showBubbleSize val="0"/>
        </c:dLbls>
        <c:gapWidth val="150"/>
        <c:axId val="39238656"/>
        <c:axId val="39600896"/>
      </c:barChart>
      <c:catAx>
        <c:axId val="39238656"/>
        <c:scaling>
          <c:orientation val="minMax"/>
        </c:scaling>
        <c:delete val="0"/>
        <c:axPos val="b"/>
        <c:majorTickMark val="out"/>
        <c:minorTickMark val="none"/>
        <c:tickLblPos val="nextTo"/>
        <c:txPr>
          <a:bodyPr/>
          <a:lstStyle/>
          <a:p>
            <a:pPr>
              <a:defRPr sz="1000" baseline="0"/>
            </a:pPr>
            <a:endParaRPr lang="ru-RU"/>
          </a:p>
        </c:txPr>
        <c:crossAx val="39600896"/>
        <c:crosses val="autoZero"/>
        <c:auto val="1"/>
        <c:lblAlgn val="ctr"/>
        <c:lblOffset val="100"/>
        <c:noMultiLvlLbl val="0"/>
      </c:catAx>
      <c:valAx>
        <c:axId val="3960089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923865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2009928584323964"/>
          <c:y val="5.2034857114250446E-2"/>
          <c:w val="0.54963275483661644"/>
          <c:h val="0.53267235010434577"/>
        </c:manualLayout>
      </c:layout>
      <c:bar3DChart>
        <c:barDir val="col"/>
        <c:grouping val="standard"/>
        <c:varyColors val="0"/>
        <c:ser>
          <c:idx val="0"/>
          <c:order val="0"/>
          <c:tx>
            <c:strRef>
              <c:f>Лист1!$B$1</c:f>
              <c:strCache>
                <c:ptCount val="1"/>
                <c:pt idx="0">
                  <c:v>на 01.01.2016</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Лист1!$B$2</c:f>
              <c:numCache>
                <c:formatCode>General</c:formatCode>
                <c:ptCount val="1"/>
                <c:pt idx="0">
                  <c:v>100000</c:v>
                </c:pt>
              </c:numCache>
            </c:numRef>
          </c:val>
        </c:ser>
        <c:ser>
          <c:idx val="1"/>
          <c:order val="1"/>
          <c:tx>
            <c:strRef>
              <c:f>Лист1!$C$1</c:f>
              <c:strCache>
                <c:ptCount val="1"/>
                <c:pt idx="0">
                  <c:v>на 01.01.2017</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Лист1!$C$2</c:f>
              <c:numCache>
                <c:formatCode>General</c:formatCode>
                <c:ptCount val="1"/>
                <c:pt idx="0">
                  <c:v>203000</c:v>
                </c:pt>
              </c:numCache>
            </c:numRef>
          </c:val>
        </c:ser>
        <c:ser>
          <c:idx val="2"/>
          <c:order val="2"/>
          <c:tx>
            <c:strRef>
              <c:f>Лист1!$D$1</c:f>
              <c:strCache>
                <c:ptCount val="1"/>
                <c:pt idx="0">
                  <c:v>на 01.01.2018</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Лист1!$D$2</c:f>
              <c:numCache>
                <c:formatCode>General</c:formatCode>
                <c:ptCount val="1"/>
                <c:pt idx="0">
                  <c:v>307000</c:v>
                </c:pt>
              </c:numCache>
            </c:numRef>
          </c:val>
        </c:ser>
        <c:dLbls>
          <c:showLegendKey val="0"/>
          <c:showVal val="0"/>
          <c:showCatName val="0"/>
          <c:showSerName val="0"/>
          <c:showPercent val="0"/>
          <c:showBubbleSize val="0"/>
        </c:dLbls>
        <c:gapWidth val="150"/>
        <c:shape val="pyramid"/>
        <c:axId val="39628160"/>
        <c:axId val="39634048"/>
        <c:axId val="37206208"/>
      </c:bar3DChart>
      <c:catAx>
        <c:axId val="39628160"/>
        <c:scaling>
          <c:orientation val="minMax"/>
        </c:scaling>
        <c:delete val="0"/>
        <c:axPos val="b"/>
        <c:majorTickMark val="out"/>
        <c:minorTickMark val="none"/>
        <c:tickLblPos val="nextTo"/>
        <c:txPr>
          <a:bodyPr/>
          <a:lstStyle/>
          <a:p>
            <a:pPr>
              <a:defRPr sz="1000" baseline="0"/>
            </a:pPr>
            <a:endParaRPr lang="ru-RU"/>
          </a:p>
        </c:txPr>
        <c:crossAx val="39634048"/>
        <c:crosses val="autoZero"/>
        <c:auto val="1"/>
        <c:lblAlgn val="ctr"/>
        <c:lblOffset val="100"/>
        <c:noMultiLvlLbl val="0"/>
      </c:catAx>
      <c:valAx>
        <c:axId val="39634048"/>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9628160"/>
        <c:crosses val="autoZero"/>
        <c:crossBetween val="between"/>
      </c:valAx>
      <c:serAx>
        <c:axId val="37206208"/>
        <c:scaling>
          <c:orientation val="minMax"/>
        </c:scaling>
        <c:delete val="0"/>
        <c:axPos val="b"/>
        <c:majorTickMark val="out"/>
        <c:minorTickMark val="none"/>
        <c:tickLblPos val="nextTo"/>
        <c:txPr>
          <a:bodyPr/>
          <a:lstStyle/>
          <a:p>
            <a:pPr>
              <a:defRPr sz="1000" baseline="0"/>
            </a:pPr>
            <a:endParaRPr lang="ru-RU"/>
          </a:p>
        </c:txPr>
        <c:crossAx val="39634048"/>
        <c:crosses val="autoZero"/>
      </c:ser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2015 год</c:v>
                </c:pt>
              </c:strCache>
            </c:strRef>
          </c:tx>
          <c:invertIfNegative val="0"/>
          <c:dLbls>
            <c:txPr>
              <a:bodyPr/>
              <a:lstStyle/>
              <a:p>
                <a:pPr>
                  <a:defRPr sz="10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Лист1!$B$2</c:f>
              <c:numCache>
                <c:formatCode>General</c:formatCode>
                <c:ptCount val="1"/>
                <c:pt idx="0">
                  <c:v>100000</c:v>
                </c:pt>
              </c:numCache>
            </c:numRef>
          </c:val>
        </c:ser>
        <c:ser>
          <c:idx val="1"/>
          <c:order val="1"/>
          <c:tx>
            <c:strRef>
              <c:f>Лист1!$C$1</c:f>
              <c:strCache>
                <c:ptCount val="1"/>
                <c:pt idx="0">
                  <c:v>2016 год</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Лист1!$C$2</c:f>
              <c:numCache>
                <c:formatCode>General</c:formatCode>
                <c:ptCount val="1"/>
                <c:pt idx="0">
                  <c:v>303000</c:v>
                </c:pt>
              </c:numCache>
            </c:numRef>
          </c:val>
        </c:ser>
        <c:ser>
          <c:idx val="2"/>
          <c:order val="2"/>
          <c:tx>
            <c:strRef>
              <c:f>Лист1!$D$1</c:f>
              <c:strCache>
                <c:ptCount val="1"/>
                <c:pt idx="0">
                  <c:v>2017 год</c:v>
                </c:pt>
              </c:strCache>
            </c:strRef>
          </c:tx>
          <c:invertIfNegative val="0"/>
          <c:dLbls>
            <c:txPr>
              <a:bodyPr/>
              <a:lstStyle/>
              <a:p>
                <a:pPr>
                  <a:defRPr sz="10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Лист1!$D$2</c:f>
              <c:numCache>
                <c:formatCode>General</c:formatCode>
                <c:ptCount val="1"/>
                <c:pt idx="0">
                  <c:v>510000</c:v>
                </c:pt>
              </c:numCache>
            </c:numRef>
          </c:val>
        </c:ser>
        <c:dLbls>
          <c:showLegendKey val="0"/>
          <c:showVal val="0"/>
          <c:showCatName val="0"/>
          <c:showSerName val="0"/>
          <c:showPercent val="0"/>
          <c:showBubbleSize val="0"/>
        </c:dLbls>
        <c:gapWidth val="150"/>
        <c:shape val="pyramid"/>
        <c:axId val="39302272"/>
        <c:axId val="39303808"/>
        <c:axId val="39629248"/>
      </c:bar3DChart>
      <c:catAx>
        <c:axId val="39302272"/>
        <c:scaling>
          <c:orientation val="minMax"/>
        </c:scaling>
        <c:delete val="0"/>
        <c:axPos val="b"/>
        <c:majorTickMark val="out"/>
        <c:minorTickMark val="none"/>
        <c:tickLblPos val="nextTo"/>
        <c:txPr>
          <a:bodyPr/>
          <a:lstStyle/>
          <a:p>
            <a:pPr>
              <a:defRPr sz="1000" baseline="0"/>
            </a:pPr>
            <a:endParaRPr lang="ru-RU"/>
          </a:p>
        </c:txPr>
        <c:crossAx val="39303808"/>
        <c:crosses val="autoZero"/>
        <c:auto val="1"/>
        <c:lblAlgn val="ctr"/>
        <c:lblOffset val="100"/>
        <c:noMultiLvlLbl val="0"/>
      </c:catAx>
      <c:valAx>
        <c:axId val="39303808"/>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9302272"/>
        <c:crosses val="autoZero"/>
        <c:crossBetween val="between"/>
      </c:valAx>
      <c:serAx>
        <c:axId val="39629248"/>
        <c:scaling>
          <c:orientation val="minMax"/>
        </c:scaling>
        <c:delete val="0"/>
        <c:axPos val="b"/>
        <c:majorTickMark val="out"/>
        <c:minorTickMark val="none"/>
        <c:tickLblPos val="nextTo"/>
        <c:txPr>
          <a:bodyPr/>
          <a:lstStyle/>
          <a:p>
            <a:pPr>
              <a:defRPr sz="1000" baseline="0"/>
            </a:pPr>
            <a:endParaRPr lang="ru-RU"/>
          </a:p>
        </c:txPr>
        <c:crossAx val="39303808"/>
        <c:crosses val="autoZero"/>
      </c:ser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ru-RU" b="1" dirty="0" smtClean="0"/>
              <a:t>ДОХОДЫ БЮДЖЕТА </a:t>
            </a:r>
            <a:r>
              <a:rPr lang="ru-RU" b="0" dirty="0" smtClean="0"/>
              <a:t>–  </a:t>
            </a:r>
            <a:r>
              <a:rPr lang="ru-RU" b="1" dirty="0" smtClean="0"/>
              <a:t>2 504 180,2 тыс. руб. </a:t>
            </a:r>
            <a:endParaRPr lang="ru-RU" b="1"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ДОХОДЫ</c:v>
                </c:pt>
              </c:strCache>
            </c:strRef>
          </c:tx>
          <c:explosion val="25"/>
          <c:dLbls>
            <c:dLbl>
              <c:idx val="0"/>
              <c:layout/>
              <c:tx>
                <c:rich>
                  <a:bodyPr/>
                  <a:lstStyle/>
                  <a:p>
                    <a:r>
                      <a:rPr lang="en-US"/>
                      <a:t> </a:t>
                    </a:r>
                    <a:r>
                      <a:rPr lang="en-US" smtClean="0"/>
                      <a:t>34,64</a:t>
                    </a:r>
                    <a:r>
                      <a:rPr lang="ru-RU" smtClean="0"/>
                      <a:t>%</a:t>
                    </a:r>
                    <a:r>
                      <a:rPr lang="en-US" smtClean="0"/>
                      <a:t>   </a:t>
                    </a:r>
                    <a:endParaRPr lang="en-US"/>
                  </a:p>
                </c:rich>
              </c:tx>
              <c:showLegendKey val="1"/>
              <c:showVal val="1"/>
              <c:showCatName val="0"/>
              <c:showSerName val="0"/>
              <c:showPercent val="0"/>
              <c:showBubbleSize val="0"/>
            </c:dLbl>
            <c:dLbl>
              <c:idx val="1"/>
              <c:layout>
                <c:manualLayout>
                  <c:x val="-5.5292467503610707E-2"/>
                  <c:y val="-0.12729379921259842"/>
                </c:manualLayout>
              </c:layout>
              <c:tx>
                <c:rich>
                  <a:bodyPr/>
                  <a:lstStyle/>
                  <a:p>
                    <a:r>
                      <a:rPr lang="en-US" dirty="0"/>
                      <a:t> </a:t>
                    </a:r>
                    <a:r>
                      <a:rPr lang="en-US" dirty="0" smtClean="0"/>
                      <a:t>4,91</a:t>
                    </a:r>
                    <a:r>
                      <a:rPr lang="ru-RU" dirty="0" smtClean="0"/>
                      <a:t>%</a:t>
                    </a:r>
                    <a:r>
                      <a:rPr lang="en-US" dirty="0" smtClean="0"/>
                      <a:t>   </a:t>
                    </a:r>
                    <a:endParaRPr lang="en-US" dirty="0"/>
                  </a:p>
                </c:rich>
              </c:tx>
              <c:showLegendKey val="1"/>
              <c:showVal val="1"/>
              <c:showCatName val="0"/>
              <c:showSerName val="0"/>
              <c:showPercent val="0"/>
              <c:showBubbleSize val="0"/>
            </c:dLbl>
            <c:dLbl>
              <c:idx val="2"/>
              <c:layout>
                <c:manualLayout>
                  <c:x val="9.9364665354330708E-2"/>
                  <c:y val="-0.10814419291338583"/>
                </c:manualLayout>
              </c:layout>
              <c:tx>
                <c:rich>
                  <a:bodyPr/>
                  <a:lstStyle/>
                  <a:p>
                    <a:r>
                      <a:rPr lang="en-US" dirty="0"/>
                      <a:t> </a:t>
                    </a:r>
                    <a:r>
                      <a:rPr lang="en-US" dirty="0" smtClean="0"/>
                      <a:t>60,44</a:t>
                    </a:r>
                    <a:r>
                      <a:rPr lang="ru-RU" dirty="0" smtClean="0"/>
                      <a:t>%</a:t>
                    </a:r>
                    <a:r>
                      <a:rPr lang="en-US" dirty="0" smtClean="0"/>
                      <a:t>   </a:t>
                    </a:r>
                    <a:endParaRPr lang="en-US" dirty="0"/>
                  </a:p>
                </c:rich>
              </c:tx>
              <c:showLegendKey val="0"/>
              <c:showVal val="1"/>
              <c:showCatName val="0"/>
              <c:showSerName val="0"/>
              <c:showPercent val="0"/>
              <c:showBubbleSize val="0"/>
            </c:dLbl>
            <c:showLegendKey val="1"/>
            <c:showVal val="1"/>
            <c:showCatName val="0"/>
            <c:showSerName val="0"/>
            <c:showPercent val="0"/>
            <c:showBubbleSize val="0"/>
            <c:showLeaderLines val="0"/>
          </c:dLbls>
          <c:cat>
            <c:strRef>
              <c:f>Лист1!$A$2:$A$4</c:f>
              <c:strCache>
                <c:ptCount val="3"/>
                <c:pt idx="0">
                  <c:v>Налоговые доходы              (867 513,9 тыс. руб.)</c:v>
                </c:pt>
                <c:pt idx="1">
                  <c:v>Неналоговые доходы (123 025,0  тыс. руб.)</c:v>
                </c:pt>
                <c:pt idx="2">
                  <c:v>Безвозмездные поступления                        (1 513 641,3 тыс. руб.)</c:v>
                </c:pt>
              </c:strCache>
            </c:strRef>
          </c:cat>
          <c:val>
            <c:numRef>
              <c:f>Лист1!$B$2:$B$4</c:f>
              <c:numCache>
                <c:formatCode>_(* #,##0.00_);_(* \(#,##0.00\);_(* "-"??_);_(@_)</c:formatCode>
                <c:ptCount val="3"/>
                <c:pt idx="0">
                  <c:v>34.642631602124403</c:v>
                </c:pt>
                <c:pt idx="1">
                  <c:v>4.9127853806927977</c:v>
                </c:pt>
                <c:pt idx="2">
                  <c:v>60.444583017182794</c:v>
                </c:pt>
              </c:numCache>
            </c:numRef>
          </c:val>
        </c:ser>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НАЛОГОВЫЕ ДОХОДЫ</a:t>
            </a:r>
            <a:r>
              <a:rPr lang="en-US" dirty="0" smtClean="0"/>
              <a:t> –</a:t>
            </a:r>
          </a:p>
          <a:p>
            <a:pPr>
              <a:defRPr/>
            </a:pPr>
            <a:r>
              <a:rPr lang="ru-RU" dirty="0" smtClean="0"/>
              <a:t> 867 513,9 тыс. руб.</a:t>
            </a:r>
            <a:endParaRPr lang="ru-RU" dirty="0"/>
          </a:p>
        </c:rich>
      </c:tx>
      <c:layout>
        <c:manualLayout>
          <c:xMode val="edge"/>
          <c:yMode val="edge"/>
          <c:x val="0.48210396213286244"/>
          <c:y val="5.7422560283999453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8902051818803762E-2"/>
          <c:y val="8.0730048082512801E-2"/>
          <c:w val="0.64946986884498215"/>
          <c:h val="0.79827241417620265"/>
        </c:manualLayout>
      </c:layout>
      <c:pie3DChart>
        <c:varyColors val="1"/>
        <c:ser>
          <c:idx val="0"/>
          <c:order val="0"/>
          <c:tx>
            <c:strRef>
              <c:f>Лист1!$B$1</c:f>
              <c:strCache>
                <c:ptCount val="1"/>
                <c:pt idx="0">
                  <c:v>Налоговые доходы 867 513,9  тыс. руб.</c:v>
                </c:pt>
              </c:strCache>
            </c:strRef>
          </c:tx>
          <c:explosion val="25"/>
          <c:dLbls>
            <c:showLegendKey val="1"/>
            <c:showVal val="0"/>
            <c:showCatName val="0"/>
            <c:showSerName val="0"/>
            <c:showPercent val="1"/>
            <c:showBubbleSize val="0"/>
            <c:separator>
</c:separator>
            <c:showLeaderLines val="1"/>
          </c:dLbls>
          <c:cat>
            <c:strRef>
              <c:f>Лист1!$A$2:$A$6</c:f>
              <c:strCache>
                <c:ptCount val="5"/>
                <c:pt idx="0">
                  <c:v>Налоги на прибыль, доходы (772 131,0 тыс. руб.)</c:v>
                </c:pt>
                <c:pt idx="1">
                  <c:v>Налоги на товары (работы, услуги) (10 543,0 тыс. руб.)</c:v>
                </c:pt>
                <c:pt idx="2">
                  <c:v>Налоги на совокупный доход    (53 059,6 тыс. руб.)</c:v>
                </c:pt>
                <c:pt idx="3">
                  <c:v>Налоги на имущество    (23 460,3 тыс. руб.)</c:v>
                </c:pt>
                <c:pt idx="4">
                  <c:v>Государственная пошлина     (8 320,0 тыс. руб.)</c:v>
                </c:pt>
              </c:strCache>
            </c:strRef>
          </c:cat>
          <c:val>
            <c:numRef>
              <c:f>Лист1!$B$2:$B$6</c:f>
              <c:numCache>
                <c:formatCode>_-* #,##0.0_р_._-;\-* #,##0.0_р_._-;_-* "-"??_р_._-;_-@_-</c:formatCode>
                <c:ptCount val="5"/>
                <c:pt idx="0">
                  <c:v>772131</c:v>
                </c:pt>
                <c:pt idx="1">
                  <c:v>10543</c:v>
                </c:pt>
                <c:pt idx="2">
                  <c:v>53059.6</c:v>
                </c:pt>
                <c:pt idx="3">
                  <c:v>23460.3</c:v>
                </c:pt>
                <c:pt idx="4">
                  <c:v>8320</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НЕНАЛОГОВЫЕ ДОХОДЫ </a:t>
            </a:r>
            <a:r>
              <a:rPr lang="en-US" dirty="0" smtClean="0"/>
              <a:t>– </a:t>
            </a:r>
            <a:r>
              <a:rPr lang="ru-RU" dirty="0" smtClean="0"/>
              <a:t>123 025,0 тыс.</a:t>
            </a:r>
            <a:r>
              <a:rPr lang="en-US" dirty="0" smtClean="0"/>
              <a:t> </a:t>
            </a:r>
            <a:r>
              <a:rPr lang="ru-RU" dirty="0" smtClean="0"/>
              <a:t>руб</a:t>
            </a:r>
            <a:r>
              <a:rPr lang="ru-RU" dirty="0"/>
              <a: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НЕНАЛОГОВЫЕ ДОХОДЫ 123 025,0 тыс.руб.</c:v>
                </c:pt>
              </c:strCache>
            </c:strRef>
          </c:tx>
          <c:explosion val="25"/>
          <c:dLbls>
            <c:dLbl>
              <c:idx val="1"/>
              <c:layout>
                <c:manualLayout>
                  <c:x val="-3.933471558002128E-2"/>
                  <c:y val="-6.9759969198824656E-2"/>
                </c:manualLayout>
              </c:layout>
              <c:showLegendKey val="0"/>
              <c:showVal val="0"/>
              <c:showCatName val="0"/>
              <c:showSerName val="0"/>
              <c:showPercent val="1"/>
              <c:showBubbleSize val="0"/>
            </c:dLbl>
            <c:dLbl>
              <c:idx val="3"/>
              <c:layout>
                <c:manualLayout>
                  <c:x val="1.9650869097933534E-2"/>
                  <c:y val="5.5456002972849763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Лист1!$A$2:$A$5</c:f>
              <c:strCache>
                <c:ptCount val="4"/>
                <c:pt idx="0">
                  <c:v>Доходы от использования имущества    (47 641,0 тыс. руб.)</c:v>
                </c:pt>
                <c:pt idx="1">
                  <c:v>Платежи при пользовании природными ресурсами (1 216,9 тыс. руб.)</c:v>
                </c:pt>
                <c:pt idx="2">
                  <c:v>Доходы от продажи материальных и нематериальных активов (65 875,8 тыс. руб.)</c:v>
                </c:pt>
                <c:pt idx="3">
                  <c:v>Штрафы, санкции, возмещение ущерба (8 291,3 тыс. руб.)</c:v>
                </c:pt>
              </c:strCache>
            </c:strRef>
          </c:cat>
          <c:val>
            <c:numRef>
              <c:f>Лист1!$B$2:$B$5</c:f>
              <c:numCache>
                <c:formatCode>_-* #,##0.0_р_._-;\-* #,##0.0_р_._-;_-* "-"??_р_._-;_-@_-</c:formatCode>
                <c:ptCount val="4"/>
                <c:pt idx="0">
                  <c:v>47641</c:v>
                </c:pt>
                <c:pt idx="1">
                  <c:v>1216.9000000000001</c:v>
                </c:pt>
                <c:pt idx="2">
                  <c:v>65875.8</c:v>
                </c:pt>
                <c:pt idx="3">
                  <c:v>8291.2999999999993</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80458173868293048"/>
          <c:w val="1"/>
          <c:h val="0.18282052313472194"/>
        </c:manualLayout>
      </c:layout>
      <c:overlay val="0"/>
      <c:txPr>
        <a:bodyPr/>
        <a:lstStyle/>
        <a:p>
          <a:pPr>
            <a:defRPr sz="16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Расходы бюджета </a:t>
            </a:r>
            <a:r>
              <a:rPr lang="ru-RU" dirty="0" smtClean="0"/>
              <a:t>– 2 667 951,8 тыс</a:t>
            </a:r>
            <a:r>
              <a:rPr lang="ru-RU" dirty="0"/>
              <a:t>. руб.</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446284679853499E-3"/>
          <c:y val="0.15262650141545453"/>
          <c:w val="0.54825932364527807"/>
          <c:h val="0.76030511377779408"/>
        </c:manualLayout>
      </c:layout>
      <c:pie3DChart>
        <c:varyColors val="1"/>
        <c:ser>
          <c:idx val="0"/>
          <c:order val="0"/>
          <c:tx>
            <c:strRef>
              <c:f>Лист1!$B$1</c:f>
              <c:strCache>
                <c:ptCount val="1"/>
                <c:pt idx="0">
                  <c:v>Расходы бюджета - 2 667 951,8  тыс. руб.</c:v>
                </c:pt>
              </c:strCache>
            </c:strRef>
          </c:tx>
          <c:explosion val="25"/>
          <c:dLbls>
            <c:numFmt formatCode="0.0%" sourceLinked="0"/>
            <c:showLegendKey val="1"/>
            <c:showVal val="0"/>
            <c:showCatName val="0"/>
            <c:showSerName val="0"/>
            <c:showPercent val="1"/>
            <c:showBubbleSize val="0"/>
            <c:showLeaderLines val="1"/>
          </c:dLbls>
          <c:cat>
            <c:strRef>
              <c:f>Лист1!$A$2:$A$12</c:f>
              <c:strCache>
                <c:ptCount val="11"/>
                <c:pt idx="0">
                  <c:v>Общегосударственные вопросы (177 497,9 тыс. руб.)</c:v>
                </c:pt>
                <c:pt idx="1">
                  <c:v>Национальная безопасность и правоохранительная деятельность (14 870,4 тыс. руб.)</c:v>
                </c:pt>
                <c:pt idx="2">
                  <c:v>Национальная экономика (116 762,1 тыс. руб.)</c:v>
                </c:pt>
                <c:pt idx="3">
                  <c:v>Жилищно-коммунальное хозяйство (177 690,7 тыс. руб.)</c:v>
                </c:pt>
                <c:pt idx="4">
                  <c:v>Охрана окружающей среды (7 110,8 тыс. руб.)</c:v>
                </c:pt>
                <c:pt idx="5">
                  <c:v>Образование (1 850 312,9 тыс. руб.)</c:v>
                </c:pt>
                <c:pt idx="6">
                  <c:v>Культура и кинематография (195 525,8 тыс. руб.)</c:v>
                </c:pt>
                <c:pt idx="7">
                  <c:v>Социальная политика (87 096,3 тыс. руб.)</c:v>
                </c:pt>
                <c:pt idx="8">
                  <c:v>Физическая культура и спорт (18 080,9 тыс. руб.)</c:v>
                </c:pt>
                <c:pt idx="9">
                  <c:v>Средства массовой информации (14 757,3  тыс. руб.)</c:v>
                </c:pt>
                <c:pt idx="10">
                  <c:v>Обслуживание государственного и муниципального долга   (8 246,7 тыс. руб.)</c:v>
                </c:pt>
              </c:strCache>
            </c:strRef>
          </c:cat>
          <c:val>
            <c:numRef>
              <c:f>Лист1!$B$2:$B$12</c:f>
              <c:numCache>
                <c:formatCode>General</c:formatCode>
                <c:ptCount val="11"/>
                <c:pt idx="0">
                  <c:v>177497.9</c:v>
                </c:pt>
                <c:pt idx="1">
                  <c:v>14870.4</c:v>
                </c:pt>
                <c:pt idx="2">
                  <c:v>116762.1</c:v>
                </c:pt>
                <c:pt idx="3">
                  <c:v>177690.7</c:v>
                </c:pt>
                <c:pt idx="4">
                  <c:v>7110.8</c:v>
                </c:pt>
                <c:pt idx="5">
                  <c:v>1850312.9</c:v>
                </c:pt>
                <c:pt idx="6">
                  <c:v>195525.8</c:v>
                </c:pt>
                <c:pt idx="7">
                  <c:v>87096.3</c:v>
                </c:pt>
                <c:pt idx="8">
                  <c:v>18080.900000000001</c:v>
                </c:pt>
                <c:pt idx="9">
                  <c:v>14757.3</c:v>
                </c:pt>
                <c:pt idx="10">
                  <c:v>8246.7000000000007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53714911695152456"/>
          <c:y val="0.33015617814616943"/>
          <c:w val="0.46285088304847544"/>
          <c:h val="0.65644868572971493"/>
        </c:manualLayout>
      </c:layout>
      <c:overlay val="0"/>
      <c:txPr>
        <a:bodyPr/>
        <a:lstStyle/>
        <a:p>
          <a:pPr>
            <a:spcBef>
              <a:spcPts val="0"/>
            </a:spcBef>
            <a:defRPr sz="1200" kern="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b="0" baseline="0" dirty="0"/>
              <a:t>Муниципальные программы  бюджета ЗАТО г. Североморск в 2015 году</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Муниципальные программы  бюджета ЗАТО г. Североморск в 2015 году</c:v>
                </c:pt>
              </c:strCache>
            </c:strRef>
          </c:tx>
          <c:explosion val="25"/>
          <c:dLbls>
            <c:numFmt formatCode="0.0%" sourceLinked="0"/>
            <c:showLegendKey val="1"/>
            <c:showVal val="0"/>
            <c:showCatName val="0"/>
            <c:showSerName val="0"/>
            <c:showPercent val="1"/>
            <c:showBubbleSize val="0"/>
            <c:showLeaderLines val="1"/>
          </c:dLbls>
          <c:cat>
            <c:strRef>
              <c:f>Лист1!$A$2:$A$8</c:f>
              <c:strCache>
                <c:ptCount val="7"/>
                <c:pt idx="0">
                  <c:v>Муниципальная программа "Улучшение качества и  безопасности жизни населения на 2014-2020 годы"</c:v>
                </c:pt>
                <c:pt idx="1">
                  <c:v>Муниципальная программа "Развитие конкурентоспособной экономики" на 2014-2020 годы</c:v>
                </c:pt>
                <c:pt idx="2">
                  <c:v>Муниципальная программа "Развитие муниципального управления и гражданского общества в ЗАТО г. Североморск" на 2014-2020 годы</c:v>
                </c:pt>
                <c:pt idx="3">
                  <c:v>Муниципальная программа "Обеспечение комфортной городской среды в ЗАТО г. Североморск" на 2014-2020 годы</c:v>
                </c:pt>
                <c:pt idx="4">
                  <c:v>Муниципальная программа "Развитие образования ЗАТО г. Североморск" на 2014-2020 годы</c:v>
                </c:pt>
                <c:pt idx="5">
                  <c:v>Муниципальная программа "Культура ЗАТО г. Североморск" на 2014-2020 годы</c:v>
                </c:pt>
                <c:pt idx="6">
                  <c:v>Непрограммная деятельность</c:v>
                </c:pt>
              </c:strCache>
            </c:strRef>
          </c:cat>
          <c:val>
            <c:numRef>
              <c:f>Лист1!$B$2:$B$8</c:f>
              <c:numCache>
                <c:formatCode>_-* #,##0.0_р_._-;\-* #,##0.0_р_._-;_-* "-"??_р_._-;_-@_-</c:formatCode>
                <c:ptCount val="7"/>
                <c:pt idx="0">
                  <c:v>27567.49</c:v>
                </c:pt>
                <c:pt idx="1">
                  <c:v>358</c:v>
                </c:pt>
                <c:pt idx="2">
                  <c:v>18055.400000000001</c:v>
                </c:pt>
                <c:pt idx="3">
                  <c:v>143218.315</c:v>
                </c:pt>
                <c:pt idx="4">
                  <c:v>1483777.1</c:v>
                </c:pt>
                <c:pt idx="5">
                  <c:v>289798.8</c:v>
                </c:pt>
                <c:pt idx="6">
                  <c:v>705176.66299999994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323332718210214"/>
          <c:y val="0.11671629883314093"/>
          <c:w val="0.33779874270090515"/>
          <c:h val="0.86904031597133324"/>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Муниципальные программы </c:v>
                </c:pt>
              </c:strCache>
            </c:strRef>
          </c:tx>
          <c:invertIfNegative val="0"/>
          <c:cat>
            <c:strRef>
              <c:f>Лист1!$A$2:$A$4</c:f>
              <c:strCache>
                <c:ptCount val="3"/>
                <c:pt idx="0">
                  <c:v>2015 год</c:v>
                </c:pt>
                <c:pt idx="1">
                  <c:v>2016 год</c:v>
                </c:pt>
                <c:pt idx="2">
                  <c:v>2017 год</c:v>
                </c:pt>
              </c:strCache>
            </c:strRef>
          </c:cat>
          <c:val>
            <c:numRef>
              <c:f>Лист1!$B$2:$B$4</c:f>
              <c:numCache>
                <c:formatCode>General</c:formatCode>
                <c:ptCount val="3"/>
                <c:pt idx="0">
                  <c:v>2136782.7999999998</c:v>
                </c:pt>
                <c:pt idx="1">
                  <c:v>2010761.4</c:v>
                </c:pt>
                <c:pt idx="2">
                  <c:v>2102126.4</c:v>
                </c:pt>
              </c:numCache>
            </c:numRef>
          </c:val>
        </c:ser>
        <c:ser>
          <c:idx val="1"/>
          <c:order val="1"/>
          <c:tx>
            <c:strRef>
              <c:f>Лист1!$C$1</c:f>
              <c:strCache>
                <c:ptCount val="1"/>
                <c:pt idx="0">
                  <c:v>Непрограммная деятельность</c:v>
                </c:pt>
              </c:strCache>
            </c:strRef>
          </c:tx>
          <c:invertIfNegative val="0"/>
          <c:cat>
            <c:strRef>
              <c:f>Лист1!$A$2:$A$4</c:f>
              <c:strCache>
                <c:ptCount val="3"/>
                <c:pt idx="0">
                  <c:v>2015 год</c:v>
                </c:pt>
                <c:pt idx="1">
                  <c:v>2016 год</c:v>
                </c:pt>
                <c:pt idx="2">
                  <c:v>2017 год</c:v>
                </c:pt>
              </c:strCache>
            </c:strRef>
          </c:cat>
          <c:val>
            <c:numRef>
              <c:f>Лист1!$C$2:$C$4</c:f>
              <c:numCache>
                <c:formatCode>General</c:formatCode>
                <c:ptCount val="3"/>
                <c:pt idx="0">
                  <c:v>672249.6</c:v>
                </c:pt>
                <c:pt idx="1">
                  <c:v>398704.2</c:v>
                </c:pt>
                <c:pt idx="2">
                  <c:v>311732.8</c:v>
                </c:pt>
              </c:numCache>
            </c:numRef>
          </c:val>
        </c:ser>
        <c:dLbls>
          <c:showLegendKey val="0"/>
          <c:showVal val="0"/>
          <c:showCatName val="0"/>
          <c:showSerName val="0"/>
          <c:showPercent val="0"/>
          <c:showBubbleSize val="0"/>
        </c:dLbls>
        <c:gapWidth val="150"/>
        <c:shape val="cylinder"/>
        <c:axId val="128576128"/>
        <c:axId val="128699008"/>
        <c:axId val="0"/>
      </c:bar3DChart>
      <c:catAx>
        <c:axId val="128576128"/>
        <c:scaling>
          <c:orientation val="minMax"/>
        </c:scaling>
        <c:delete val="0"/>
        <c:axPos val="b"/>
        <c:majorTickMark val="out"/>
        <c:minorTickMark val="none"/>
        <c:tickLblPos val="nextTo"/>
        <c:txPr>
          <a:bodyPr/>
          <a:lstStyle/>
          <a:p>
            <a:pPr>
              <a:defRPr sz="1000" baseline="0"/>
            </a:pPr>
            <a:endParaRPr lang="ru-RU"/>
          </a:p>
        </c:txPr>
        <c:crossAx val="128699008"/>
        <c:crosses val="autoZero"/>
        <c:auto val="1"/>
        <c:lblAlgn val="ctr"/>
        <c:lblOffset val="100"/>
        <c:noMultiLvlLbl val="0"/>
      </c:catAx>
      <c:valAx>
        <c:axId val="128699008"/>
        <c:scaling>
          <c:orientation val="minMax"/>
        </c:scaling>
        <c:delete val="0"/>
        <c:axPos val="l"/>
        <c:majorGridlines/>
        <c:numFmt formatCode="0%" sourceLinked="1"/>
        <c:majorTickMark val="out"/>
        <c:minorTickMark val="none"/>
        <c:tickLblPos val="nextTo"/>
        <c:txPr>
          <a:bodyPr/>
          <a:lstStyle/>
          <a:p>
            <a:pPr>
              <a:defRPr sz="1000" baseline="0"/>
            </a:pPr>
            <a:endParaRPr lang="ru-RU"/>
          </a:p>
        </c:txPr>
        <c:crossAx val="128576128"/>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a:t>Численность населения в трудоспособном возрасте </a:t>
            </a:r>
            <a:r>
              <a:rPr lang="ru-RU" sz="800" baseline="0" dirty="0"/>
              <a:t>(</a:t>
            </a:r>
            <a:r>
              <a:rPr lang="ru-RU" sz="800" baseline="0" dirty="0" err="1"/>
              <a:t>тыс.чел</a:t>
            </a:r>
            <a:r>
              <a:rPr lang="ru-RU" sz="800" baseline="0" dirty="0"/>
              <a:t>.)</a:t>
            </a:r>
          </a:p>
        </c:rich>
      </c:tx>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Численность населения в трудоспособном возрасте (тыс.чел.)</c:v>
                </c:pt>
              </c:strCache>
            </c:strRef>
          </c:tx>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40.799999999999997</c:v>
                </c:pt>
                <c:pt idx="1">
                  <c:v>41.1</c:v>
                </c:pt>
                <c:pt idx="2">
                  <c:v>42</c:v>
                </c:pt>
              </c:numCache>
            </c:numRef>
          </c:val>
          <c:smooth val="0"/>
        </c:ser>
        <c:dLbls>
          <c:showLegendKey val="0"/>
          <c:showVal val="0"/>
          <c:showCatName val="0"/>
          <c:showSerName val="0"/>
          <c:showPercent val="0"/>
          <c:showBubbleSize val="0"/>
        </c:dLbls>
        <c:axId val="231319424"/>
        <c:axId val="231332864"/>
        <c:axId val="128480576"/>
      </c:line3DChart>
      <c:catAx>
        <c:axId val="231319424"/>
        <c:scaling>
          <c:orientation val="minMax"/>
        </c:scaling>
        <c:delete val="0"/>
        <c:axPos val="b"/>
        <c:majorTickMark val="out"/>
        <c:minorTickMark val="none"/>
        <c:tickLblPos val="nextTo"/>
        <c:txPr>
          <a:bodyPr/>
          <a:lstStyle/>
          <a:p>
            <a:pPr>
              <a:defRPr sz="1000" baseline="0"/>
            </a:pPr>
            <a:endParaRPr lang="ru-RU"/>
          </a:p>
        </c:txPr>
        <c:crossAx val="231332864"/>
        <c:crosses val="autoZero"/>
        <c:auto val="1"/>
        <c:lblAlgn val="ctr"/>
        <c:lblOffset val="100"/>
        <c:noMultiLvlLbl val="0"/>
      </c:catAx>
      <c:valAx>
        <c:axId val="23133286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31319424"/>
        <c:crosses val="autoZero"/>
        <c:crossBetween val="between"/>
      </c:valAx>
      <c:serAx>
        <c:axId val="128480576"/>
        <c:scaling>
          <c:orientation val="minMax"/>
        </c:scaling>
        <c:delete val="1"/>
        <c:axPos val="b"/>
        <c:majorTickMark val="out"/>
        <c:minorTickMark val="none"/>
        <c:tickLblPos val="nextTo"/>
        <c:crossAx val="231332864"/>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a:t>Численность детей в дошкольных образовательных учреждениях </a:t>
            </a:r>
            <a:r>
              <a:rPr lang="ru-RU" sz="800" baseline="0" dirty="0"/>
              <a:t>( чел.)</a:t>
            </a:r>
          </a:p>
        </c:rich>
      </c:tx>
      <c:layout>
        <c:manualLayout>
          <c:xMode val="edge"/>
          <c:yMode val="edge"/>
          <c:x val="0.14669203421842017"/>
          <c:y val="3.9193176066856766E-2"/>
        </c:manualLayout>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Численность детей в дошкольных образовательных учреждениях ( чел.)</c:v>
                </c:pt>
              </c:strCache>
            </c:strRef>
          </c:tx>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3710</c:v>
                </c:pt>
                <c:pt idx="1">
                  <c:v>3710</c:v>
                </c:pt>
                <c:pt idx="2">
                  <c:v>3930</c:v>
                </c:pt>
              </c:numCache>
            </c:numRef>
          </c:val>
          <c:smooth val="0"/>
        </c:ser>
        <c:dLbls>
          <c:showLegendKey val="0"/>
          <c:showVal val="0"/>
          <c:showCatName val="0"/>
          <c:showSerName val="0"/>
          <c:showPercent val="0"/>
          <c:showBubbleSize val="0"/>
        </c:dLbls>
        <c:axId val="223640960"/>
        <c:axId val="223642752"/>
        <c:axId val="223478208"/>
      </c:line3DChart>
      <c:catAx>
        <c:axId val="223640960"/>
        <c:scaling>
          <c:orientation val="minMax"/>
        </c:scaling>
        <c:delete val="0"/>
        <c:axPos val="b"/>
        <c:majorTickMark val="out"/>
        <c:minorTickMark val="none"/>
        <c:tickLblPos val="nextTo"/>
        <c:txPr>
          <a:bodyPr/>
          <a:lstStyle/>
          <a:p>
            <a:pPr>
              <a:defRPr sz="1000" baseline="0"/>
            </a:pPr>
            <a:endParaRPr lang="ru-RU"/>
          </a:p>
        </c:txPr>
        <c:crossAx val="223642752"/>
        <c:crosses val="autoZero"/>
        <c:auto val="1"/>
        <c:lblAlgn val="ctr"/>
        <c:lblOffset val="100"/>
        <c:noMultiLvlLbl val="0"/>
      </c:catAx>
      <c:valAx>
        <c:axId val="22364275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23640960"/>
        <c:crosses val="autoZero"/>
        <c:crossBetween val="between"/>
      </c:valAx>
      <c:serAx>
        <c:axId val="223478208"/>
        <c:scaling>
          <c:orientation val="minMax"/>
        </c:scaling>
        <c:delete val="1"/>
        <c:axPos val="b"/>
        <c:majorTickMark val="out"/>
        <c:minorTickMark val="none"/>
        <c:tickLblPos val="nextTo"/>
        <c:crossAx val="223642752"/>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a:t>Численность учащихся в общеобразовательных учреждениях </a:t>
            </a:r>
            <a:r>
              <a:rPr lang="ru-RU" sz="800" baseline="0" dirty="0"/>
              <a:t>(чел.)</a:t>
            </a:r>
          </a:p>
        </c:rich>
      </c:tx>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Численность учащихся в общеобразовательных учреждениях (чел.)</c:v>
                </c:pt>
              </c:strCache>
            </c:strRef>
          </c:tx>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6100</c:v>
                </c:pt>
                <c:pt idx="1">
                  <c:v>6100</c:v>
                </c:pt>
                <c:pt idx="2">
                  <c:v>6130</c:v>
                </c:pt>
              </c:numCache>
            </c:numRef>
          </c:val>
          <c:smooth val="0"/>
        </c:ser>
        <c:dLbls>
          <c:showLegendKey val="0"/>
          <c:showVal val="0"/>
          <c:showCatName val="0"/>
          <c:showSerName val="0"/>
          <c:showPercent val="0"/>
          <c:showBubbleSize val="0"/>
        </c:dLbls>
        <c:axId val="87127552"/>
        <c:axId val="87179264"/>
        <c:axId val="231292416"/>
      </c:line3DChart>
      <c:catAx>
        <c:axId val="87127552"/>
        <c:scaling>
          <c:orientation val="minMax"/>
        </c:scaling>
        <c:delete val="0"/>
        <c:axPos val="b"/>
        <c:majorTickMark val="out"/>
        <c:minorTickMark val="none"/>
        <c:tickLblPos val="nextTo"/>
        <c:txPr>
          <a:bodyPr/>
          <a:lstStyle/>
          <a:p>
            <a:pPr>
              <a:defRPr sz="1000" baseline="0"/>
            </a:pPr>
            <a:endParaRPr lang="ru-RU"/>
          </a:p>
        </c:txPr>
        <c:crossAx val="87179264"/>
        <c:crosses val="autoZero"/>
        <c:auto val="1"/>
        <c:lblAlgn val="ctr"/>
        <c:lblOffset val="100"/>
        <c:noMultiLvlLbl val="0"/>
      </c:catAx>
      <c:valAx>
        <c:axId val="8717926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87127552"/>
        <c:crosses val="autoZero"/>
        <c:crossBetween val="between"/>
      </c:valAx>
      <c:serAx>
        <c:axId val="231292416"/>
        <c:scaling>
          <c:orientation val="minMax"/>
        </c:scaling>
        <c:delete val="1"/>
        <c:axPos val="b"/>
        <c:majorTickMark val="out"/>
        <c:minorTickMark val="none"/>
        <c:tickLblPos val="nextTo"/>
        <c:crossAx val="87179264"/>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ru-RU" sz="1500" baseline="0" dirty="0" err="1" smtClean="0"/>
              <a:t>Cреднемесячная</a:t>
            </a:r>
            <a:r>
              <a:rPr lang="ru-RU" sz="1500" baseline="0" dirty="0" smtClean="0"/>
              <a:t> </a:t>
            </a:r>
            <a:r>
              <a:rPr lang="ru-RU" sz="1500" baseline="0" dirty="0"/>
              <a:t>начисленная заработная плата </a:t>
            </a:r>
            <a:r>
              <a:rPr lang="ru-RU" sz="1500" baseline="0" dirty="0" smtClean="0"/>
              <a:t>на </a:t>
            </a:r>
            <a:r>
              <a:rPr lang="ru-RU" sz="1500" baseline="0" dirty="0"/>
              <a:t>одного работника </a:t>
            </a:r>
            <a:r>
              <a:rPr lang="ru-RU" sz="800" baseline="0" dirty="0"/>
              <a:t>(руб.)</a:t>
            </a:r>
          </a:p>
        </c:rich>
      </c:tx>
      <c:layout/>
      <c:overlay val="0"/>
    </c:title>
    <c:autoTitleDeleted val="0"/>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Cредняя начисленная заработная плата в месяц на одного работника (руб.)</c:v>
                </c:pt>
              </c:strCache>
            </c:strRef>
          </c:tx>
          <c:cat>
            <c:strRef>
              <c:f>Лист1!$A$2:$A$4</c:f>
              <c:strCache>
                <c:ptCount val="3"/>
                <c:pt idx="0">
                  <c:v>2015 год</c:v>
                </c:pt>
                <c:pt idx="1">
                  <c:v>2016 год</c:v>
                </c:pt>
                <c:pt idx="2">
                  <c:v>2017 год</c:v>
                </c:pt>
              </c:strCache>
            </c:strRef>
          </c:cat>
          <c:val>
            <c:numRef>
              <c:f>Лист1!$B$2:$B$4</c:f>
              <c:numCache>
                <c:formatCode>General</c:formatCode>
                <c:ptCount val="3"/>
                <c:pt idx="0">
                  <c:v>47106.5</c:v>
                </c:pt>
                <c:pt idx="1">
                  <c:v>49300.800000000003</c:v>
                </c:pt>
                <c:pt idx="2">
                  <c:v>49986</c:v>
                </c:pt>
              </c:numCache>
            </c:numRef>
          </c:val>
          <c:smooth val="0"/>
        </c:ser>
        <c:dLbls>
          <c:showLegendKey val="0"/>
          <c:showVal val="0"/>
          <c:showCatName val="0"/>
          <c:showSerName val="0"/>
          <c:showPercent val="0"/>
          <c:showBubbleSize val="0"/>
        </c:dLbls>
        <c:axId val="223666176"/>
        <c:axId val="224180096"/>
        <c:axId val="233112448"/>
      </c:line3DChart>
      <c:catAx>
        <c:axId val="223666176"/>
        <c:scaling>
          <c:orientation val="minMax"/>
        </c:scaling>
        <c:delete val="0"/>
        <c:axPos val="b"/>
        <c:majorTickMark val="out"/>
        <c:minorTickMark val="none"/>
        <c:tickLblPos val="nextTo"/>
        <c:txPr>
          <a:bodyPr/>
          <a:lstStyle/>
          <a:p>
            <a:pPr>
              <a:defRPr sz="1000" baseline="0"/>
            </a:pPr>
            <a:endParaRPr lang="ru-RU"/>
          </a:p>
        </c:txPr>
        <c:crossAx val="224180096"/>
        <c:crosses val="autoZero"/>
        <c:auto val="1"/>
        <c:lblAlgn val="ctr"/>
        <c:lblOffset val="100"/>
        <c:noMultiLvlLbl val="0"/>
      </c:catAx>
      <c:valAx>
        <c:axId val="22418009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23666176"/>
        <c:crosses val="autoZero"/>
        <c:crossBetween val="between"/>
      </c:valAx>
      <c:serAx>
        <c:axId val="233112448"/>
        <c:scaling>
          <c:orientation val="minMax"/>
        </c:scaling>
        <c:delete val="1"/>
        <c:axPos val="b"/>
        <c:majorTickMark val="out"/>
        <c:minorTickMark val="none"/>
        <c:tickLblPos val="nextTo"/>
        <c:crossAx val="224180096"/>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Доходы бюджета</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2504180.2000000002</c:v>
                </c:pt>
                <c:pt idx="1">
                  <c:v>2343015.7999999998</c:v>
                </c:pt>
                <c:pt idx="2">
                  <c:v>2377613.1</c:v>
                </c:pt>
              </c:numCache>
            </c:numRef>
          </c:val>
        </c:ser>
        <c:ser>
          <c:idx val="1"/>
          <c:order val="1"/>
          <c:tx>
            <c:strRef>
              <c:f>Лист1!$C$1</c:f>
              <c:strCache>
                <c:ptCount val="1"/>
                <c:pt idx="0">
                  <c:v>Расходы бюджета</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Лист1!$C$2:$C$4</c:f>
              <c:numCache>
                <c:formatCode>General</c:formatCode>
                <c:ptCount val="3"/>
                <c:pt idx="0">
                  <c:v>2667951.7999999998</c:v>
                </c:pt>
                <c:pt idx="1">
                  <c:v>2409465.6</c:v>
                </c:pt>
                <c:pt idx="2">
                  <c:v>2413859.2000000002</c:v>
                </c:pt>
              </c:numCache>
            </c:numRef>
          </c:val>
        </c:ser>
        <c:ser>
          <c:idx val="2"/>
          <c:order val="2"/>
          <c:tx>
            <c:strRef>
              <c:f>Лист1!$D$1</c:f>
              <c:strCache>
                <c:ptCount val="1"/>
                <c:pt idx="0">
                  <c:v>Дефицит бюджета</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Лист1!$D$2:$D$4</c:f>
              <c:numCache>
                <c:formatCode>General</c:formatCode>
                <c:ptCount val="3"/>
                <c:pt idx="0">
                  <c:v>163771.5</c:v>
                </c:pt>
                <c:pt idx="1">
                  <c:v>103409.8</c:v>
                </c:pt>
                <c:pt idx="2">
                  <c:v>110769.60000000001</c:v>
                </c:pt>
              </c:numCache>
            </c:numRef>
          </c:val>
        </c:ser>
        <c:dLbls>
          <c:showLegendKey val="0"/>
          <c:showVal val="0"/>
          <c:showCatName val="0"/>
          <c:showSerName val="0"/>
          <c:showPercent val="0"/>
          <c:showBubbleSize val="0"/>
        </c:dLbls>
        <c:gapWidth val="150"/>
        <c:axId val="79857920"/>
        <c:axId val="82795520"/>
      </c:barChart>
      <c:catAx>
        <c:axId val="79857920"/>
        <c:scaling>
          <c:orientation val="minMax"/>
        </c:scaling>
        <c:delete val="0"/>
        <c:axPos val="b"/>
        <c:majorTickMark val="out"/>
        <c:minorTickMark val="none"/>
        <c:tickLblPos val="nextTo"/>
        <c:txPr>
          <a:bodyPr/>
          <a:lstStyle/>
          <a:p>
            <a:pPr>
              <a:defRPr sz="1000" baseline="0"/>
            </a:pPr>
            <a:endParaRPr lang="ru-RU"/>
          </a:p>
        </c:txPr>
        <c:crossAx val="82795520"/>
        <c:crosses val="autoZero"/>
        <c:auto val="1"/>
        <c:lblAlgn val="ctr"/>
        <c:lblOffset val="100"/>
        <c:noMultiLvlLbl val="0"/>
      </c:catAx>
      <c:valAx>
        <c:axId val="82795520"/>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7985792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2015 год</c:v>
                </c:pt>
              </c:strCache>
            </c:strRef>
          </c:tx>
          <c:invertIfNegative val="0"/>
          <c:cat>
            <c:strRef>
              <c:f>Лист1!$A$2</c:f>
              <c:strCache>
                <c:ptCount val="1"/>
                <c:pt idx="0">
                  <c:v>Налоговые и неналоговые доходы</c:v>
                </c:pt>
              </c:strCache>
            </c:strRef>
          </c:cat>
          <c:val>
            <c:numRef>
              <c:f>Лист1!$B$2</c:f>
              <c:numCache>
                <c:formatCode>General</c:formatCode>
                <c:ptCount val="1"/>
                <c:pt idx="0">
                  <c:v>990538.9</c:v>
                </c:pt>
              </c:numCache>
            </c:numRef>
          </c:val>
        </c:ser>
        <c:ser>
          <c:idx val="1"/>
          <c:order val="1"/>
          <c:tx>
            <c:strRef>
              <c:f>Лист1!$C$1</c:f>
              <c:strCache>
                <c:ptCount val="1"/>
                <c:pt idx="0">
                  <c:v>2016 год</c:v>
                </c:pt>
              </c:strCache>
            </c:strRef>
          </c:tx>
          <c:invertIfNegative val="0"/>
          <c:cat>
            <c:strRef>
              <c:f>Лист1!$A$2</c:f>
              <c:strCache>
                <c:ptCount val="1"/>
                <c:pt idx="0">
                  <c:v>Налоговые и неналоговые доходы</c:v>
                </c:pt>
              </c:strCache>
            </c:strRef>
          </c:cat>
          <c:val>
            <c:numRef>
              <c:f>Лист1!$C$2</c:f>
              <c:numCache>
                <c:formatCode>General</c:formatCode>
                <c:ptCount val="1"/>
                <c:pt idx="0">
                  <c:v>1031152.2</c:v>
                </c:pt>
              </c:numCache>
            </c:numRef>
          </c:val>
        </c:ser>
        <c:ser>
          <c:idx val="2"/>
          <c:order val="2"/>
          <c:tx>
            <c:strRef>
              <c:f>Лист1!$D$1</c:f>
              <c:strCache>
                <c:ptCount val="1"/>
                <c:pt idx="0">
                  <c:v>2017 год</c:v>
                </c:pt>
              </c:strCache>
            </c:strRef>
          </c:tx>
          <c:invertIfNegative val="0"/>
          <c:cat>
            <c:strRef>
              <c:f>Лист1!$A$2</c:f>
              <c:strCache>
                <c:ptCount val="1"/>
                <c:pt idx="0">
                  <c:v>Налоговые и неналоговые доходы</c:v>
                </c:pt>
              </c:strCache>
            </c:strRef>
          </c:cat>
          <c:val>
            <c:numRef>
              <c:f>Лист1!$D$2</c:f>
              <c:numCache>
                <c:formatCode>General</c:formatCode>
                <c:ptCount val="1"/>
                <c:pt idx="0">
                  <c:v>1062160.7</c:v>
                </c:pt>
              </c:numCache>
            </c:numRef>
          </c:val>
        </c:ser>
        <c:dLbls>
          <c:showLegendKey val="0"/>
          <c:showVal val="0"/>
          <c:showCatName val="0"/>
          <c:showSerName val="0"/>
          <c:showPercent val="0"/>
          <c:showBubbleSize val="0"/>
        </c:dLbls>
        <c:gapWidth val="150"/>
        <c:shape val="pyramid"/>
        <c:axId val="21894272"/>
        <c:axId val="21895808"/>
        <c:axId val="82811520"/>
      </c:bar3DChart>
      <c:catAx>
        <c:axId val="21894272"/>
        <c:scaling>
          <c:orientation val="minMax"/>
        </c:scaling>
        <c:delete val="0"/>
        <c:axPos val="b"/>
        <c:majorTickMark val="out"/>
        <c:minorTickMark val="none"/>
        <c:tickLblPos val="nextTo"/>
        <c:txPr>
          <a:bodyPr/>
          <a:lstStyle/>
          <a:p>
            <a:pPr>
              <a:defRPr sz="1200" baseline="0"/>
            </a:pPr>
            <a:endParaRPr lang="ru-RU"/>
          </a:p>
        </c:txPr>
        <c:crossAx val="21895808"/>
        <c:crosses val="autoZero"/>
        <c:auto val="1"/>
        <c:lblAlgn val="ctr"/>
        <c:lblOffset val="100"/>
        <c:noMultiLvlLbl val="0"/>
      </c:catAx>
      <c:valAx>
        <c:axId val="21895808"/>
        <c:scaling>
          <c:orientation val="minMax"/>
        </c:scaling>
        <c:delete val="0"/>
        <c:axPos val="l"/>
        <c:majorGridlines/>
        <c:minorGridlines/>
        <c:numFmt formatCode="#,##0.0" sourceLinked="0"/>
        <c:majorTickMark val="out"/>
        <c:minorTickMark val="none"/>
        <c:tickLblPos val="nextTo"/>
        <c:txPr>
          <a:bodyPr/>
          <a:lstStyle/>
          <a:p>
            <a:pPr>
              <a:defRPr sz="1000" baseline="0"/>
            </a:pPr>
            <a:endParaRPr lang="ru-RU"/>
          </a:p>
        </c:txPr>
        <c:crossAx val="21894272"/>
        <c:crosses val="autoZero"/>
        <c:crossBetween val="between"/>
      </c:valAx>
      <c:serAx>
        <c:axId val="82811520"/>
        <c:scaling>
          <c:orientation val="minMax"/>
        </c:scaling>
        <c:delete val="0"/>
        <c:axPos val="b"/>
        <c:majorTickMark val="out"/>
        <c:minorTickMark val="none"/>
        <c:tickLblPos val="nextTo"/>
        <c:txPr>
          <a:bodyPr/>
          <a:lstStyle/>
          <a:p>
            <a:pPr>
              <a:defRPr sz="1000" baseline="0"/>
            </a:pPr>
            <a:endParaRPr lang="ru-RU"/>
          </a:p>
        </c:txPr>
        <c:crossAx val="21895808"/>
        <c:crosses val="autoZero"/>
      </c:serAx>
      <c:spPr>
        <a:noFill/>
      </c:spPr>
    </c:plotArea>
    <c:legend>
      <c:legendPos val="b"/>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3790205646666"/>
          <c:y val="2.1525941562048661E-2"/>
          <c:w val="0.73212093243200893"/>
          <c:h val="0.76276302633040771"/>
        </c:manualLayout>
      </c:layout>
      <c:barChart>
        <c:barDir val="col"/>
        <c:grouping val="clustered"/>
        <c:varyColors val="0"/>
        <c:ser>
          <c:idx val="0"/>
          <c:order val="0"/>
          <c:tx>
            <c:strRef>
              <c:f>Лист1!$B$1</c:f>
              <c:strCache>
                <c:ptCount val="1"/>
                <c:pt idx="0">
                  <c:v>2015 год</c:v>
                </c:pt>
              </c:strCache>
            </c:strRef>
          </c:tx>
          <c:invertIfNegative val="0"/>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Лист1!$B$2:$B$3</c:f>
              <c:numCache>
                <c:formatCode>General</c:formatCode>
                <c:ptCount val="2"/>
                <c:pt idx="0">
                  <c:v>20832</c:v>
                </c:pt>
                <c:pt idx="1">
                  <c:v>435329.5</c:v>
                </c:pt>
              </c:numCache>
            </c:numRef>
          </c:val>
        </c:ser>
        <c:ser>
          <c:idx val="1"/>
          <c:order val="1"/>
          <c:tx>
            <c:strRef>
              <c:f>Лист1!$C$1</c:f>
              <c:strCache>
                <c:ptCount val="1"/>
                <c:pt idx="0">
                  <c:v>2016 год</c:v>
                </c:pt>
              </c:strCache>
            </c:strRef>
          </c:tx>
          <c:invertIfNegative val="0"/>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Лист1!$C$2:$C$3</c:f>
              <c:numCache>
                <c:formatCode>General</c:formatCode>
                <c:ptCount val="2"/>
                <c:pt idx="0">
                  <c:v>20832</c:v>
                </c:pt>
                <c:pt idx="1">
                  <c:v>323005.8</c:v>
                </c:pt>
              </c:numCache>
            </c:numRef>
          </c:val>
        </c:ser>
        <c:ser>
          <c:idx val="2"/>
          <c:order val="2"/>
          <c:tx>
            <c:strRef>
              <c:f>Лист1!$D$1</c:f>
              <c:strCache>
                <c:ptCount val="1"/>
                <c:pt idx="0">
                  <c:v>2017 год</c:v>
                </c:pt>
              </c:strCache>
            </c:strRef>
          </c:tx>
          <c:invertIfNegative val="0"/>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Лист1!$D$2:$D$3</c:f>
              <c:numCache>
                <c:formatCode>General</c:formatCode>
                <c:ptCount val="2"/>
                <c:pt idx="0">
                  <c:v>18016</c:v>
                </c:pt>
                <c:pt idx="1">
                  <c:v>299522</c:v>
                </c:pt>
              </c:numCache>
            </c:numRef>
          </c:val>
        </c:ser>
        <c:dLbls>
          <c:showLegendKey val="0"/>
          <c:showVal val="0"/>
          <c:showCatName val="0"/>
          <c:showSerName val="0"/>
          <c:showPercent val="0"/>
          <c:showBubbleSize val="0"/>
        </c:dLbls>
        <c:gapWidth val="150"/>
        <c:axId val="66602496"/>
        <c:axId val="66604032"/>
      </c:barChart>
      <c:catAx>
        <c:axId val="66602496"/>
        <c:scaling>
          <c:orientation val="minMax"/>
        </c:scaling>
        <c:delete val="0"/>
        <c:axPos val="b"/>
        <c:majorGridlines/>
        <c:minorGridlines/>
        <c:majorTickMark val="out"/>
        <c:minorTickMark val="none"/>
        <c:tickLblPos val="low"/>
        <c:txPr>
          <a:bodyPr/>
          <a:lstStyle/>
          <a:p>
            <a:pPr>
              <a:defRPr sz="900" baseline="0"/>
            </a:pPr>
            <a:endParaRPr lang="ru-RU"/>
          </a:p>
        </c:txPr>
        <c:crossAx val="66604032"/>
        <c:crosses val="autoZero"/>
        <c:auto val="1"/>
        <c:lblAlgn val="ctr"/>
        <c:lblOffset val="100"/>
        <c:noMultiLvlLbl val="0"/>
      </c:catAx>
      <c:valAx>
        <c:axId val="66604032"/>
        <c:scaling>
          <c:orientation val="minMax"/>
        </c:scaling>
        <c:delete val="0"/>
        <c:axPos val="l"/>
        <c:majorGridlines/>
        <c:numFmt formatCode="General" sourceLinked="1"/>
        <c:majorTickMark val="out"/>
        <c:minorTickMark val="none"/>
        <c:tickLblPos val="nextTo"/>
        <c:txPr>
          <a:bodyPr/>
          <a:lstStyle/>
          <a:p>
            <a:pPr>
              <a:defRPr sz="1000" baseline="0"/>
            </a:pPr>
            <a:endParaRPr lang="ru-RU"/>
          </a:p>
        </c:txPr>
        <c:crossAx val="6660249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62DF32-4847-4F77-9531-8BAB1D512ADF}" type="datetimeFigureOut">
              <a:rPr lang="ru-RU" smtClean="0"/>
              <a:t>22.06.2015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t>22.06.2015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t>22.06.2015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t>22.06.2015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62DF32-4847-4F77-9531-8BAB1D512ADF}" type="datetimeFigureOut">
              <a:rPr lang="ru-RU" smtClean="0"/>
              <a:t>22.06.2015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762DF32-4847-4F77-9531-8BAB1D512ADF}" type="datetimeFigureOut">
              <a:rPr lang="ru-RU" smtClean="0"/>
              <a:t>22.06.2015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FBD2DA-7101-4959-9BB7-3F9C903A8615}"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62DF32-4847-4F77-9531-8BAB1D512ADF}" type="datetimeFigureOut">
              <a:rPr lang="ru-RU" smtClean="0"/>
              <a:t>22.06.2015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762DF32-4847-4F77-9531-8BAB1D512ADF}" type="datetimeFigureOut">
              <a:rPr lang="ru-RU" smtClean="0"/>
              <a:t>22.06.2015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762DF32-4847-4F77-9531-8BAB1D512ADF}" type="datetimeFigureOut">
              <a:rPr lang="ru-RU" smtClean="0"/>
              <a:t>22.06.2015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62DF32-4847-4F77-9531-8BAB1D512ADF}" type="datetimeFigureOut">
              <a:rPr lang="ru-RU" smtClean="0"/>
              <a:t>22.06.2015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FBD2DA-7101-4959-9BB7-3F9C903A8615}"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62DF32-4847-4F77-9531-8BAB1D512ADF}" type="datetimeFigureOut">
              <a:rPr lang="ru-RU" smtClean="0"/>
              <a:t>22.06.2015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FBD2DA-7101-4959-9BB7-3F9C903A8615}"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762DF32-4847-4F77-9531-8BAB1D512ADF}" type="datetimeFigureOut">
              <a:rPr lang="ru-RU" smtClean="0"/>
              <a:t>22.06.2015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FBD2DA-7101-4959-9BB7-3F9C903A8615}"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mailto:finans@severm.mels.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Sample Pictures\_Severomors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4016"/>
            <a:ext cx="9144000" cy="68133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373216"/>
            <a:ext cx="7186583" cy="1384995"/>
          </a:xfrm>
          <a:prstGeom prst="rect">
            <a:avLst/>
          </a:prstGeom>
          <a:noFill/>
        </p:spPr>
        <p:txBody>
          <a:bodyPr wrap="none" rtlCol="0">
            <a:spAutoFit/>
          </a:bodyPr>
          <a:lstStyle/>
          <a:p>
            <a:pPr algn="ctr"/>
            <a:r>
              <a:rPr lang="ru-RU" sz="2800" b="1" i="1" dirty="0" smtClean="0">
                <a:effectLst>
                  <a:outerShdw blurRad="63500" sx="102000" sy="102000" algn="ctr" rotWithShape="0">
                    <a:prstClr val="black">
                      <a:alpha val="40000"/>
                    </a:prstClr>
                  </a:outerShdw>
                </a:effectLst>
                <a:latin typeface="Century Schoolbook" pitchFamily="18" charset="0"/>
              </a:rPr>
              <a:t>Бюджет ЗАТО г. Североморск </a:t>
            </a:r>
          </a:p>
          <a:p>
            <a:pPr algn="ctr"/>
            <a:r>
              <a:rPr lang="ru-RU" sz="2800" b="1" i="1" dirty="0" smtClean="0">
                <a:effectLst>
                  <a:outerShdw blurRad="63500" sx="102000" sy="102000" algn="ctr" rotWithShape="0">
                    <a:prstClr val="black">
                      <a:alpha val="40000"/>
                    </a:prstClr>
                  </a:outerShdw>
                </a:effectLst>
                <a:latin typeface="Century Schoolbook" pitchFamily="18" charset="0"/>
              </a:rPr>
              <a:t>на 201</a:t>
            </a:r>
            <a:r>
              <a:rPr lang="en-US" sz="2800" b="1" i="1" dirty="0" smtClean="0">
                <a:effectLst>
                  <a:outerShdw blurRad="63500" sx="102000" sy="102000" algn="ctr" rotWithShape="0">
                    <a:prstClr val="black">
                      <a:alpha val="40000"/>
                    </a:prstClr>
                  </a:outerShdw>
                </a:effectLst>
                <a:latin typeface="Century Schoolbook" pitchFamily="18" charset="0"/>
              </a:rPr>
              <a:t>5</a:t>
            </a:r>
            <a:r>
              <a:rPr lang="ru-RU" sz="2800" b="1" i="1" dirty="0" smtClean="0">
                <a:effectLst>
                  <a:outerShdw blurRad="63500" sx="102000" sy="102000" algn="ctr" rotWithShape="0">
                    <a:prstClr val="black">
                      <a:alpha val="40000"/>
                    </a:prstClr>
                  </a:outerShdw>
                </a:effectLst>
                <a:latin typeface="Century Schoolbook" pitchFamily="18" charset="0"/>
              </a:rPr>
              <a:t> год</a:t>
            </a:r>
            <a:r>
              <a:rPr lang="en-US" sz="2800" b="1" i="1" dirty="0" smtClean="0">
                <a:effectLst>
                  <a:outerShdw blurRad="63500" sx="102000" sy="102000" algn="ctr" rotWithShape="0">
                    <a:prstClr val="black">
                      <a:alpha val="40000"/>
                    </a:prstClr>
                  </a:outerShdw>
                </a:effectLst>
                <a:latin typeface="Century Schoolbook" pitchFamily="18" charset="0"/>
              </a:rPr>
              <a:t> </a:t>
            </a:r>
            <a:endParaRPr lang="ru-RU" sz="2800" b="1" i="1" dirty="0" smtClean="0">
              <a:effectLst>
                <a:outerShdw blurRad="63500" sx="102000" sy="102000" algn="ctr" rotWithShape="0">
                  <a:prstClr val="black">
                    <a:alpha val="40000"/>
                  </a:prstClr>
                </a:outerShdw>
              </a:effectLst>
              <a:latin typeface="Century Schoolbook" pitchFamily="18" charset="0"/>
            </a:endParaRPr>
          </a:p>
          <a:p>
            <a:pPr algn="ctr"/>
            <a:r>
              <a:rPr lang="ru-RU" sz="2800" b="1" i="1" dirty="0" smtClean="0">
                <a:effectLst>
                  <a:outerShdw blurRad="63500" sx="102000" sy="102000" algn="ctr" rotWithShape="0">
                    <a:prstClr val="black">
                      <a:alpha val="40000"/>
                    </a:prstClr>
                  </a:outerShdw>
                </a:effectLst>
                <a:latin typeface="Century Schoolbook" pitchFamily="18" charset="0"/>
              </a:rPr>
              <a:t>и плановый период 2016 и 2017 годов</a:t>
            </a:r>
            <a:endParaRPr lang="ru-RU" sz="2800" b="1" i="1" dirty="0">
              <a:effectLst>
                <a:outerShdw blurRad="63500" sx="102000" sy="102000" algn="ctr" rotWithShape="0">
                  <a:prstClr val="black">
                    <a:alpha val="40000"/>
                  </a:prstClr>
                </a:outerShdw>
              </a:effectLst>
              <a:latin typeface="Century Schoolbook" pitchFamily="18" charset="0"/>
            </a:endParaRPr>
          </a:p>
        </p:txBody>
      </p:sp>
    </p:spTree>
    <p:extLst>
      <p:ext uri="{BB962C8B-B14F-4D97-AF65-F5344CB8AC3E}">
        <p14:creationId xmlns:p14="http://schemas.microsoft.com/office/powerpoint/2010/main" val="337825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772839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2015 год и плановый период 2016 и 2017 годов</a:t>
            </a:r>
            <a:endParaRPr lang="ru-RU" sz="2000" b="1" dirty="0"/>
          </a:p>
        </p:txBody>
      </p:sp>
      <p:graphicFrame>
        <p:nvGraphicFramePr>
          <p:cNvPr id="4" name="Таблица 3"/>
          <p:cNvGraphicFramePr>
            <a:graphicFrameLocks noGrp="1"/>
          </p:cNvGraphicFramePr>
          <p:nvPr>
            <p:extLst>
              <p:ext uri="{D42A27DB-BD31-4B8C-83A1-F6EECF244321}">
                <p14:modId xmlns:p14="http://schemas.microsoft.com/office/powerpoint/2010/main" val="878361197"/>
              </p:ext>
            </p:extLst>
          </p:nvPr>
        </p:nvGraphicFramePr>
        <p:xfrm>
          <a:off x="859559" y="2204864"/>
          <a:ext cx="7408861" cy="2829890"/>
        </p:xfrm>
        <a:graphic>
          <a:graphicData uri="http://schemas.openxmlformats.org/drawingml/2006/table">
            <a:tbl>
              <a:tblPr/>
              <a:tblGrid>
                <a:gridCol w="4046711"/>
                <a:gridCol w="415936"/>
                <a:gridCol w="415936"/>
                <a:gridCol w="843426"/>
                <a:gridCol w="843426"/>
                <a:gridCol w="843426"/>
              </a:tblGrid>
              <a:tr h="442104">
                <a:tc>
                  <a:txBody>
                    <a:bodyPr/>
                    <a:lstStyle/>
                    <a:p>
                      <a:pPr algn="ctr" fontAlgn="ctr"/>
                      <a:r>
                        <a:rPr lang="ru-RU" sz="1000" b="0" i="0" u="none" strike="noStrike" dirty="0" smtClean="0">
                          <a:solidFill>
                            <a:srgbClr val="000000"/>
                          </a:solidFill>
                          <a:effectLst/>
                          <a:latin typeface="Times New Roman"/>
                        </a:rPr>
                        <a:t>Наименование</a:t>
                      </a:r>
                      <a:endParaRPr lang="ru-RU" sz="1000" b="0" i="0" u="none" strike="noStrike" dirty="0">
                        <a:solidFill>
                          <a:srgbClr val="000000"/>
                        </a:solidFill>
                        <a:effectLst/>
                        <a:latin typeface="Times New Roman"/>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Разд.</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Подр.</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1" i="0" u="none" strike="noStrike" dirty="0">
                          <a:solidFill>
                            <a:srgbClr val="000000"/>
                          </a:solidFill>
                          <a:effectLst/>
                          <a:latin typeface="Times New Roman"/>
                        </a:rPr>
                        <a:t>  ОБЩЕГОСУДАРСТВЕННЫЕ ВОПРОСЫ</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177 497,9</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166 461,1</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169 589,9</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61">
                <a:tc>
                  <a:txBody>
                    <a:bodyPr/>
                    <a:lstStyle/>
                    <a:p>
                      <a:pPr algn="l" fontAlgn="t"/>
                      <a:r>
                        <a:rPr lang="ru-RU" sz="1000" b="0" i="0" u="none" strike="noStrike">
                          <a:solidFill>
                            <a:srgbClr val="000000"/>
                          </a:solidFill>
                          <a:effectLst/>
                          <a:latin typeface="Times New Roman"/>
                        </a:rPr>
                        <a:t>    Функционирование высшего должностного лица субъекта Российской Федерации и муниципального образования</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02</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2 862,8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2 422,8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2 362,8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61">
                <a:tc>
                  <a:txBody>
                    <a:bodyPr/>
                    <a:lstStyle/>
                    <a:p>
                      <a:pPr algn="l" fontAlgn="t"/>
                      <a:r>
                        <a:rPr lang="ru-RU" sz="1000" b="0" i="0" u="none" strike="noStrike" dirty="0">
                          <a:solidFill>
                            <a:srgbClr val="000000"/>
                          </a:solidFill>
                          <a:effectLst/>
                          <a:latin typeface="Times New Roman"/>
                        </a:rPr>
                        <a:t>    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03</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6 086,6</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5 890,7</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5 907,1</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566">
                <a:tc>
                  <a:txBody>
                    <a:bodyPr/>
                    <a:lstStyle/>
                    <a:p>
                      <a:pPr algn="l" fontAlgn="t"/>
                      <a:r>
                        <a:rPr lang="ru-RU" sz="1000" b="0" i="0" u="none" strike="noStrike">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94 386,9</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93 616,6</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93 641,3</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0" i="0" u="none" strike="noStrike">
                          <a:solidFill>
                            <a:srgbClr val="000000"/>
                          </a:solidFill>
                          <a:effectLst/>
                          <a:latin typeface="Times New Roman"/>
                        </a:rPr>
                        <a:t>    Судебная система</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121,6</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61">
                <a:tc>
                  <a:txBody>
                    <a:bodyPr/>
                    <a:lstStyle/>
                    <a:p>
                      <a:pPr algn="l" fontAlgn="t"/>
                      <a:r>
                        <a:rPr lang="ru-RU" sz="1000" b="0" i="0" u="none" strike="noStrike">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06</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2 689,3</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2 539,3</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2 539,3</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0" i="0" u="none" strike="noStrike">
                          <a:solidFill>
                            <a:srgbClr val="000000"/>
                          </a:solidFill>
                          <a:effectLst/>
                          <a:latin typeface="Times New Roman"/>
                        </a:rPr>
                        <a:t>    Обеспечение проведения выборов и референдумов</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4 476,5</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0" i="0" u="none" strike="noStrike">
                          <a:solidFill>
                            <a:srgbClr val="000000"/>
                          </a:solidFill>
                          <a:effectLst/>
                          <a:latin typeface="Times New Roman"/>
                        </a:rPr>
                        <a:t>    Резервные фонды</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3 000,0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1 500,0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1 500,0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0" i="0" u="none" strike="noStrike">
                          <a:solidFill>
                            <a:srgbClr val="000000"/>
                          </a:solidFill>
                          <a:effectLst/>
                          <a:latin typeface="Times New Roman"/>
                        </a:rPr>
                        <a:t>    Другие общегосударственные вопросы</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13</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63 995,8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60 370,1</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63 639,4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372365" y="1988840"/>
            <a:ext cx="2903359"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Общегосударственные вопросы</a:t>
            </a:r>
            <a:endParaRPr lang="ru-RU" sz="1500" dirty="0"/>
          </a:p>
        </p:txBody>
      </p:sp>
      <p:graphicFrame>
        <p:nvGraphicFramePr>
          <p:cNvPr id="6" name="Диаграмма 5"/>
          <p:cNvGraphicFramePr/>
          <p:nvPr>
            <p:extLst>
              <p:ext uri="{D42A27DB-BD31-4B8C-83A1-F6EECF244321}">
                <p14:modId xmlns:p14="http://schemas.microsoft.com/office/powerpoint/2010/main" val="3287760392"/>
              </p:ext>
            </p:extLst>
          </p:nvPr>
        </p:nvGraphicFramePr>
        <p:xfrm>
          <a:off x="1348127" y="5229200"/>
          <a:ext cx="6096000" cy="125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334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90382"/>
            <a:ext cx="5711820"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Национальная безопасность и правоохранительная деятельность</a:t>
            </a:r>
            <a:endParaRPr lang="ru-RU" sz="1500" dirty="0"/>
          </a:p>
        </p:txBody>
      </p:sp>
      <p:graphicFrame>
        <p:nvGraphicFramePr>
          <p:cNvPr id="3" name="Таблица 2"/>
          <p:cNvGraphicFramePr>
            <a:graphicFrameLocks noGrp="1"/>
          </p:cNvGraphicFramePr>
          <p:nvPr>
            <p:extLst>
              <p:ext uri="{D42A27DB-BD31-4B8C-83A1-F6EECF244321}">
                <p14:modId xmlns:p14="http://schemas.microsoft.com/office/powerpoint/2010/main" val="4015137954"/>
              </p:ext>
            </p:extLst>
          </p:nvPr>
        </p:nvGraphicFramePr>
        <p:xfrm>
          <a:off x="251520" y="2229032"/>
          <a:ext cx="5369430" cy="2176945"/>
        </p:xfrm>
        <a:graphic>
          <a:graphicData uri="http://schemas.openxmlformats.org/drawingml/2006/table">
            <a:tbl>
              <a:tblPr/>
              <a:tblGrid>
                <a:gridCol w="2520279"/>
                <a:gridCol w="360040"/>
                <a:gridCol w="360040"/>
                <a:gridCol w="648072"/>
                <a:gridCol w="720080"/>
                <a:gridCol w="760919"/>
              </a:tblGrid>
              <a:tr h="442104">
                <a:tc>
                  <a:txBody>
                    <a:bodyPr/>
                    <a:lstStyle/>
                    <a:p>
                      <a:pPr algn="ctr" fontAlgn="ctr"/>
                      <a:r>
                        <a:rPr lang="ru-RU" sz="1000" b="0" i="0" u="none" strike="noStrike" dirty="0" smtClean="0">
                          <a:solidFill>
                            <a:srgbClr val="000000"/>
                          </a:solidFill>
                          <a:effectLst/>
                          <a:latin typeface="Times New Roman"/>
                        </a:rPr>
                        <a:t>Наименование</a:t>
                      </a:r>
                      <a:endParaRPr lang="ru-RU" sz="1000" b="0" i="0" u="none" strike="noStrike" dirty="0">
                        <a:solidFill>
                          <a:srgbClr val="000000"/>
                        </a:solidFill>
                        <a:effectLst/>
                        <a:latin typeface="Times New Roman"/>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Подр.</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724">
                <a:tc>
                  <a:txBody>
                    <a:bodyPr/>
                    <a:lstStyle/>
                    <a:p>
                      <a:pPr algn="l" fontAlgn="t"/>
                      <a:r>
                        <a:rPr lang="ru-RU" sz="1000" b="1" i="0" u="none" strike="noStrike" dirty="0">
                          <a:solidFill>
                            <a:srgbClr val="000000"/>
                          </a:solidFill>
                          <a:effectLst/>
                          <a:latin typeface="Times New Roman"/>
                        </a:rPr>
                        <a:t>  НАЦИОНАЛЬНАЯ БЕЗОПАСНОСТЬ И ПРАВООХРАНИТЕЛЬНАЯ ДЕЯТЕЛЬНОСТЬ</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03</a:t>
                      </a:r>
                      <a:endParaRPr lang="ru-RU" sz="1000" b="1"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00</a:t>
                      </a:r>
                      <a:endParaRPr lang="ru-RU" sz="1000" b="1"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14 870,4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9 881,8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10 146,2</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68">
                <a:tc>
                  <a:txBody>
                    <a:bodyPr/>
                    <a:lstStyle/>
                    <a:p>
                      <a:pPr algn="l" fontAlgn="t"/>
                      <a:r>
                        <a:rPr lang="ru-RU" sz="1000" b="0" i="0" u="none" strike="noStrike" dirty="0">
                          <a:solidFill>
                            <a:srgbClr val="000000"/>
                          </a:solidFill>
                          <a:effectLst/>
                          <a:latin typeface="Times New Roman"/>
                        </a:rPr>
                        <a:t>    Органы юстиции</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03</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04</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2 631,4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2 631,4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2 631,4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61">
                <a:tc>
                  <a:txBody>
                    <a:bodyPr/>
                    <a:lstStyle/>
                    <a:p>
                      <a:pPr algn="l" fontAlgn="t"/>
                      <a:r>
                        <a:rPr lang="ru-RU" sz="1000" b="0" i="0"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smtClean="0">
                        <a:solidFill>
                          <a:srgbClr val="000000"/>
                        </a:solidFill>
                        <a:effectLst/>
                        <a:latin typeface="Times New Roman"/>
                      </a:endParaRPr>
                    </a:p>
                    <a:p>
                      <a:pPr algn="ctr" fontAlgn="t"/>
                      <a:r>
                        <a:rPr lang="ru-RU" sz="1000" b="0" i="0" u="none" strike="noStrike" dirty="0" smtClean="0">
                          <a:solidFill>
                            <a:srgbClr val="000000"/>
                          </a:solidFill>
                          <a:effectLst/>
                          <a:latin typeface="Times New Roman"/>
                        </a:rPr>
                        <a:t>03</a:t>
                      </a:r>
                      <a:endParaRPr lang="ru-RU" sz="1000" b="0"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smtClean="0">
                        <a:solidFill>
                          <a:srgbClr val="000000"/>
                        </a:solidFill>
                        <a:effectLst/>
                        <a:latin typeface="Times New Roman"/>
                      </a:endParaRPr>
                    </a:p>
                    <a:p>
                      <a:pPr algn="ctr" fontAlgn="t"/>
                      <a:r>
                        <a:rPr lang="ru-RU" sz="1000" b="0" i="0" u="none" strike="noStrike" dirty="0" smtClean="0">
                          <a:solidFill>
                            <a:srgbClr val="000000"/>
                          </a:solidFill>
                          <a:effectLst/>
                          <a:latin typeface="Times New Roman"/>
                        </a:rPr>
                        <a:t>09</a:t>
                      </a:r>
                      <a:endParaRPr lang="ru-RU" sz="1000" b="0"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6 709,0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6 250,4</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6 514,8</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61">
                <a:tc>
                  <a:txBody>
                    <a:bodyPr/>
                    <a:lstStyle/>
                    <a:p>
                      <a:pPr algn="l" fontAlgn="t"/>
                      <a:r>
                        <a:rPr lang="ru-RU" sz="1000" b="0" i="0" u="none" strike="noStrike">
                          <a:solidFill>
                            <a:srgbClr val="000000"/>
                          </a:solidFill>
                          <a:effectLst/>
                          <a:latin typeface="Times New Roman"/>
                        </a:rPr>
                        <a:t>    Другие вопросы в области национальной безопасности и правоохранительной деятельности</a:t>
                      </a: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smtClean="0">
                        <a:solidFill>
                          <a:srgbClr val="000000"/>
                        </a:solidFill>
                        <a:effectLst/>
                        <a:latin typeface="Times New Roman"/>
                      </a:endParaRPr>
                    </a:p>
                    <a:p>
                      <a:pPr algn="ctr" fontAlgn="t"/>
                      <a:r>
                        <a:rPr lang="ru-RU" sz="1000" b="0" i="0" u="none" strike="noStrike" dirty="0" smtClean="0">
                          <a:solidFill>
                            <a:srgbClr val="000000"/>
                          </a:solidFill>
                          <a:effectLst/>
                          <a:latin typeface="Times New Roman"/>
                        </a:rPr>
                        <a:t>03</a:t>
                      </a:r>
                      <a:endParaRPr lang="ru-RU" sz="1000" b="0"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smtClean="0">
                        <a:solidFill>
                          <a:srgbClr val="000000"/>
                        </a:solidFill>
                        <a:effectLst/>
                        <a:latin typeface="Times New Roman"/>
                      </a:endParaRPr>
                    </a:p>
                    <a:p>
                      <a:pPr algn="ctr" fontAlgn="t"/>
                      <a:r>
                        <a:rPr lang="ru-RU" sz="1000" b="0" i="0" u="none" strike="noStrike" dirty="0" smtClean="0">
                          <a:solidFill>
                            <a:srgbClr val="000000"/>
                          </a:solidFill>
                          <a:effectLst/>
                          <a:latin typeface="Times New Roman"/>
                        </a:rPr>
                        <a:t>14</a:t>
                      </a:r>
                      <a:endParaRPr lang="ru-RU" sz="1000" b="0" i="0" u="none" strike="noStrike" dirty="0">
                        <a:solidFill>
                          <a:srgbClr val="000000"/>
                        </a:solidFill>
                        <a:effectLst/>
                        <a:latin typeface="Times New Roman"/>
                      </a:endParaRPr>
                    </a:p>
                  </a:txBody>
                  <a:tcPr marL="8669" marR="8669" marT="8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5 530,0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1 000,0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1 000,0</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674062295"/>
              </p:ext>
            </p:extLst>
          </p:nvPr>
        </p:nvGraphicFramePr>
        <p:xfrm>
          <a:off x="229283" y="4869160"/>
          <a:ext cx="5451291" cy="1416516"/>
        </p:xfrm>
        <a:graphic>
          <a:graphicData uri="http://schemas.openxmlformats.org/drawingml/2006/table">
            <a:tbl>
              <a:tblPr/>
              <a:tblGrid>
                <a:gridCol w="2498963"/>
                <a:gridCol w="432048"/>
                <a:gridCol w="360040"/>
                <a:gridCol w="648072"/>
                <a:gridCol w="720080"/>
                <a:gridCol w="792088"/>
              </a:tblGrid>
              <a:tr h="381806">
                <a:tc>
                  <a:txBody>
                    <a:bodyPr/>
                    <a:lstStyle/>
                    <a:p>
                      <a:pPr algn="ctr" fontAlgn="ctr"/>
                      <a:r>
                        <a:rPr lang="ru-RU" sz="1000" b="0" i="0" u="none" strike="noStrike" dirty="0">
                          <a:solidFill>
                            <a:srgbClr val="000000"/>
                          </a:solidFill>
                          <a:effectLst/>
                          <a:latin typeface="Times New Roman"/>
                        </a:rPr>
                        <a:t>Наименование</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Подр.</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2015 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69">
                <a:tc>
                  <a:txBody>
                    <a:bodyPr/>
                    <a:lstStyle/>
                    <a:p>
                      <a:pPr algn="l" fontAlgn="t"/>
                      <a:r>
                        <a:rPr lang="ru-RU" sz="1000" b="1" i="0" u="none" strike="noStrike" dirty="0">
                          <a:solidFill>
                            <a:srgbClr val="000000"/>
                          </a:solidFill>
                          <a:effectLst/>
                          <a:latin typeface="Times New Roman"/>
                        </a:rPr>
                        <a:t>  НАЦИОНАЛЬНАЯ ЭКОНОМИКА</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04</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00</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116 762,1</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115 303,8</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117 237,4</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69">
                <a:tc>
                  <a:txBody>
                    <a:bodyPr/>
                    <a:lstStyle/>
                    <a:p>
                      <a:pPr algn="l" fontAlgn="t"/>
                      <a:r>
                        <a:rPr lang="ru-RU" sz="1000" b="0" i="0" u="none" strike="noStrike">
                          <a:solidFill>
                            <a:srgbClr val="000000"/>
                          </a:solidFill>
                          <a:effectLst/>
                          <a:latin typeface="Times New Roman"/>
                        </a:rPr>
                        <a:t>    Транспорт</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08</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15 804,1</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15 804,1</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15 804,1</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69">
                <a:tc>
                  <a:txBody>
                    <a:bodyPr/>
                    <a:lstStyle/>
                    <a:p>
                      <a:pPr algn="l" fontAlgn="t"/>
                      <a:r>
                        <a:rPr lang="ru-RU" sz="1000" b="0" i="0" u="none" strike="noStrike">
                          <a:solidFill>
                            <a:srgbClr val="000000"/>
                          </a:solidFill>
                          <a:effectLst/>
                          <a:latin typeface="Times New Roman"/>
                        </a:rPr>
                        <a:t>    Дорожное хозяйство (дорожные фонды)</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09</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68 007,5</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68 142,4</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68 975,2</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69">
                <a:tc>
                  <a:txBody>
                    <a:bodyPr/>
                    <a:lstStyle/>
                    <a:p>
                      <a:pPr algn="l" fontAlgn="t"/>
                      <a:r>
                        <a:rPr lang="ru-RU" sz="1000" b="0" i="0" u="none" strike="noStrike">
                          <a:solidFill>
                            <a:srgbClr val="000000"/>
                          </a:solidFill>
                          <a:effectLst/>
                          <a:latin typeface="Times New Roman"/>
                        </a:rPr>
                        <a:t>    Связь и информатика</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10</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14 369,3</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14 911,9</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15 648,7</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69">
                <a:tc>
                  <a:txBody>
                    <a:bodyPr/>
                    <a:lstStyle/>
                    <a:p>
                      <a:pPr algn="l" fontAlgn="t"/>
                      <a:r>
                        <a:rPr lang="ru-RU" sz="1000" b="0" i="0" u="none" strike="noStrike">
                          <a:solidFill>
                            <a:srgbClr val="000000"/>
                          </a:solidFill>
                          <a:effectLst/>
                          <a:latin typeface="Times New Roman"/>
                        </a:rPr>
                        <a:t>    Другие вопросы в области национальной экономики</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12</a:t>
                      </a:r>
                    </a:p>
                  </a:txBody>
                  <a:tcPr marL="7486" marR="7486" marT="7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18 581,1</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16 445,4</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16 809,4</a:t>
                      </a:r>
                    </a:p>
                  </a:txBody>
                  <a:tcPr marL="7486" marR="7486" marT="7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520" y="4419545"/>
            <a:ext cx="2347117"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Национальная экономика</a:t>
            </a:r>
            <a:endParaRPr lang="ru-RU" sz="1500" dirty="0"/>
          </a:p>
        </p:txBody>
      </p:sp>
      <p:graphicFrame>
        <p:nvGraphicFramePr>
          <p:cNvPr id="7" name="Диаграмма 6"/>
          <p:cNvGraphicFramePr/>
          <p:nvPr>
            <p:extLst>
              <p:ext uri="{D42A27DB-BD31-4B8C-83A1-F6EECF244321}">
                <p14:modId xmlns:p14="http://schemas.microsoft.com/office/powerpoint/2010/main" val="1960868538"/>
              </p:ext>
            </p:extLst>
          </p:nvPr>
        </p:nvGraphicFramePr>
        <p:xfrm>
          <a:off x="5724128" y="2204864"/>
          <a:ext cx="3312368" cy="1815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1155075142"/>
              </p:ext>
            </p:extLst>
          </p:nvPr>
        </p:nvGraphicFramePr>
        <p:xfrm>
          <a:off x="5963340" y="4653136"/>
          <a:ext cx="2903984" cy="13839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99592" y="694439"/>
            <a:ext cx="772839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2015 год и плановый период 2016 и 2017 годов</a:t>
            </a:r>
            <a:endParaRPr lang="ru-RU" sz="2000" b="1" dirty="0"/>
          </a:p>
        </p:txBody>
      </p:sp>
    </p:spTree>
    <p:extLst>
      <p:ext uri="{BB962C8B-B14F-4D97-AF65-F5344CB8AC3E}">
        <p14:creationId xmlns:p14="http://schemas.microsoft.com/office/powerpoint/2010/main" val="342674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3331361"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err="1" smtClean="0"/>
              <a:t>Жилищно</a:t>
            </a:r>
            <a:r>
              <a:rPr lang="ru-RU" sz="1500" dirty="0" smtClean="0"/>
              <a:t> – коммунальное хозяйство</a:t>
            </a:r>
            <a:endParaRPr lang="ru-RU" sz="1500" dirty="0"/>
          </a:p>
        </p:txBody>
      </p:sp>
      <p:graphicFrame>
        <p:nvGraphicFramePr>
          <p:cNvPr id="3" name="Таблица 2"/>
          <p:cNvGraphicFramePr>
            <a:graphicFrameLocks noGrp="1"/>
          </p:cNvGraphicFramePr>
          <p:nvPr>
            <p:extLst>
              <p:ext uri="{D42A27DB-BD31-4B8C-83A1-F6EECF244321}">
                <p14:modId xmlns:p14="http://schemas.microsoft.com/office/powerpoint/2010/main" val="1010317763"/>
              </p:ext>
            </p:extLst>
          </p:nvPr>
        </p:nvGraphicFramePr>
        <p:xfrm>
          <a:off x="291483" y="2420888"/>
          <a:ext cx="5402284" cy="1561926"/>
        </p:xfrm>
        <a:graphic>
          <a:graphicData uri="http://schemas.openxmlformats.org/drawingml/2006/table">
            <a:tbl>
              <a:tblPr/>
              <a:tblGrid>
                <a:gridCol w="2950721"/>
                <a:gridCol w="303286"/>
                <a:gridCol w="303286"/>
                <a:gridCol w="614997"/>
                <a:gridCol w="614997"/>
                <a:gridCol w="614997"/>
              </a:tblGrid>
              <a:tr h="322367">
                <a:tc>
                  <a:txBody>
                    <a:bodyPr/>
                    <a:lstStyle/>
                    <a:p>
                      <a:pPr algn="ctr" fontAlgn="ctr"/>
                      <a:r>
                        <a:rPr lang="ru-RU" sz="1000" b="0" i="0" u="none" strike="noStrike" dirty="0">
                          <a:solidFill>
                            <a:srgbClr val="000000"/>
                          </a:solidFill>
                          <a:effectLst/>
                          <a:latin typeface="Times New Roman"/>
                        </a:rPr>
                        <a:t>Наименование</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Разд.</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56">
                <a:tc>
                  <a:txBody>
                    <a:bodyPr/>
                    <a:lstStyle/>
                    <a:p>
                      <a:pPr algn="l" fontAlgn="t"/>
                      <a:r>
                        <a:rPr lang="ru-RU" sz="1000" b="1" i="0" u="none" strike="noStrike" dirty="0">
                          <a:solidFill>
                            <a:srgbClr val="000000"/>
                          </a:solidFill>
                          <a:effectLst/>
                          <a:latin typeface="Times New Roman"/>
                        </a:rPr>
                        <a:t>  ЖИЛИЩНО-КОММУНАЛЬНОЕ ХОЗЯЙСТВО</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177 690,7</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178 552,5</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179 523,3</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56">
                <a:tc>
                  <a:txBody>
                    <a:bodyPr/>
                    <a:lstStyle/>
                    <a:p>
                      <a:pPr algn="l" fontAlgn="t"/>
                      <a:r>
                        <a:rPr lang="ru-RU" sz="1000" b="0" i="0" u="none" strike="noStrike">
                          <a:solidFill>
                            <a:srgbClr val="000000"/>
                          </a:solidFill>
                          <a:effectLst/>
                          <a:latin typeface="Times New Roman"/>
                        </a:rPr>
                        <a:t>    Жилищное хозяйство</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01</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35 158,2</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30 213,0</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30 213,0</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56">
                <a:tc>
                  <a:txBody>
                    <a:bodyPr/>
                    <a:lstStyle/>
                    <a:p>
                      <a:pPr algn="l" fontAlgn="t"/>
                      <a:r>
                        <a:rPr lang="ru-RU" sz="1000" b="0" i="0" u="none" strike="noStrike" dirty="0">
                          <a:solidFill>
                            <a:srgbClr val="000000"/>
                          </a:solidFill>
                          <a:effectLst/>
                          <a:latin typeface="Times New Roman"/>
                        </a:rPr>
                        <a:t>    Коммунальное хозяйство</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02</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13 861,8</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21 861,8</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21 861,8</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56">
                <a:tc>
                  <a:txBody>
                    <a:bodyPr/>
                    <a:lstStyle/>
                    <a:p>
                      <a:pPr algn="l" fontAlgn="t"/>
                      <a:r>
                        <a:rPr lang="ru-RU" sz="1000" b="0" i="0" u="none" strike="noStrike">
                          <a:solidFill>
                            <a:srgbClr val="000000"/>
                          </a:solidFill>
                          <a:effectLst/>
                          <a:latin typeface="Times New Roman"/>
                        </a:rPr>
                        <a:t>    Благоустройство</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03</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30 584,3</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30 034,3</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30 034,3</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56">
                <a:tc>
                  <a:txBody>
                    <a:bodyPr/>
                    <a:lstStyle/>
                    <a:p>
                      <a:pPr algn="l" fontAlgn="t"/>
                      <a:r>
                        <a:rPr lang="ru-RU" sz="1000" b="0" i="0" u="none" strike="noStrike" dirty="0">
                          <a:solidFill>
                            <a:srgbClr val="000000"/>
                          </a:solidFill>
                          <a:effectLst/>
                          <a:latin typeface="Times New Roman"/>
                        </a:rPr>
                        <a:t>    Другие вопросы в области жилищно-коммунального хозяйства</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6321" marR="6321" marT="63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98 086,4</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96 443,4</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97 414,2</a:t>
                      </a:r>
                    </a:p>
                  </a:txBody>
                  <a:tcPr marL="6321" marR="6321" marT="6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23528" y="4221088"/>
            <a:ext cx="2549096"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Охрана окружающей среды</a:t>
            </a:r>
            <a:endParaRPr lang="ru-RU" sz="1500" dirty="0"/>
          </a:p>
        </p:txBody>
      </p:sp>
      <p:graphicFrame>
        <p:nvGraphicFramePr>
          <p:cNvPr id="5" name="Таблица 4"/>
          <p:cNvGraphicFramePr>
            <a:graphicFrameLocks noGrp="1"/>
          </p:cNvGraphicFramePr>
          <p:nvPr>
            <p:extLst>
              <p:ext uri="{D42A27DB-BD31-4B8C-83A1-F6EECF244321}">
                <p14:modId xmlns:p14="http://schemas.microsoft.com/office/powerpoint/2010/main" val="1346665936"/>
              </p:ext>
            </p:extLst>
          </p:nvPr>
        </p:nvGraphicFramePr>
        <p:xfrm>
          <a:off x="323528" y="4941168"/>
          <a:ext cx="5328592" cy="1084650"/>
        </p:xfrm>
        <a:graphic>
          <a:graphicData uri="http://schemas.openxmlformats.org/drawingml/2006/table">
            <a:tbl>
              <a:tblPr/>
              <a:tblGrid>
                <a:gridCol w="2910470"/>
                <a:gridCol w="299149"/>
                <a:gridCol w="299149"/>
                <a:gridCol w="606608"/>
                <a:gridCol w="606608"/>
                <a:gridCol w="606608"/>
              </a:tblGrid>
              <a:tr h="303470">
                <a:tc>
                  <a:txBody>
                    <a:bodyPr/>
                    <a:lstStyle/>
                    <a:p>
                      <a:pPr algn="ctr" fontAlgn="ctr"/>
                      <a:r>
                        <a:rPr lang="ru-RU" sz="1000" b="0" i="0" u="none" strike="noStrike" dirty="0">
                          <a:solidFill>
                            <a:srgbClr val="000000"/>
                          </a:solidFill>
                          <a:effectLst/>
                          <a:latin typeface="Times New Roman"/>
                        </a:rPr>
                        <a:t>Наименование</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Разд.</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57">
                <a:tc>
                  <a:txBody>
                    <a:bodyPr/>
                    <a:lstStyle/>
                    <a:p>
                      <a:pPr algn="l" fontAlgn="t"/>
                      <a:r>
                        <a:rPr lang="ru-RU" sz="1000" b="1" i="0" u="none" strike="noStrike" dirty="0">
                          <a:solidFill>
                            <a:srgbClr val="000000"/>
                          </a:solidFill>
                          <a:effectLst/>
                          <a:latin typeface="Times New Roman"/>
                        </a:rPr>
                        <a:t>  ОХРАНА ОКРУЖАЮЩЕЙ СРЕДЫ</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06</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00</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7 110,8</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0,0</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0,0</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57">
                <a:tc>
                  <a:txBody>
                    <a:bodyPr/>
                    <a:lstStyle/>
                    <a:p>
                      <a:pPr algn="l" fontAlgn="t"/>
                      <a:r>
                        <a:rPr lang="ru-RU" sz="1000" b="0" i="0" u="none" strike="noStrike">
                          <a:solidFill>
                            <a:srgbClr val="000000"/>
                          </a:solidFill>
                          <a:effectLst/>
                          <a:latin typeface="Times New Roman"/>
                        </a:rPr>
                        <a:t>    Другие вопросы в области охраны окружающей среды</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06</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5950" marR="5950" marT="5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7 110,8</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0,0</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0,0</a:t>
                      </a:r>
                    </a:p>
                  </a:txBody>
                  <a:tcPr marL="5950" marR="5950" marT="5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extLst>
              <p:ext uri="{D42A27DB-BD31-4B8C-83A1-F6EECF244321}">
                <p14:modId xmlns:p14="http://schemas.microsoft.com/office/powerpoint/2010/main" val="2874327989"/>
              </p:ext>
            </p:extLst>
          </p:nvPr>
        </p:nvGraphicFramePr>
        <p:xfrm>
          <a:off x="6156176" y="2132856"/>
          <a:ext cx="2543944" cy="1743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1231364290"/>
              </p:ext>
            </p:extLst>
          </p:nvPr>
        </p:nvGraphicFramePr>
        <p:xfrm>
          <a:off x="6084168" y="4869160"/>
          <a:ext cx="2759968" cy="12399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99592" y="694439"/>
            <a:ext cx="772839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2015 год и плановый период 2016 и 2017 годов</a:t>
            </a:r>
            <a:endParaRPr lang="ru-RU" sz="2000" b="1" dirty="0"/>
          </a:p>
        </p:txBody>
      </p:sp>
    </p:spTree>
    <p:extLst>
      <p:ext uri="{BB962C8B-B14F-4D97-AF65-F5344CB8AC3E}">
        <p14:creationId xmlns:p14="http://schemas.microsoft.com/office/powerpoint/2010/main" val="305142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4439"/>
            <a:ext cx="772839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2015 год и плановый период 2016 и 2017 годов</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192084002"/>
              </p:ext>
            </p:extLst>
          </p:nvPr>
        </p:nvGraphicFramePr>
        <p:xfrm>
          <a:off x="323528" y="2492896"/>
          <a:ext cx="5742203" cy="1250340"/>
        </p:xfrm>
        <a:graphic>
          <a:graphicData uri="http://schemas.openxmlformats.org/drawingml/2006/table">
            <a:tbl>
              <a:tblPr/>
              <a:tblGrid>
                <a:gridCol w="3096554"/>
                <a:gridCol w="318276"/>
                <a:gridCol w="318276"/>
                <a:gridCol w="645391"/>
                <a:gridCol w="645391"/>
                <a:gridCol w="718315"/>
              </a:tblGrid>
              <a:tr h="264680">
                <a:tc>
                  <a:txBody>
                    <a:bodyPr/>
                    <a:lstStyle/>
                    <a:p>
                      <a:pPr algn="ctr" fontAlgn="ctr"/>
                      <a:r>
                        <a:rPr lang="ru-RU" sz="1000" b="0" i="0" u="none" strike="noStrike" dirty="0">
                          <a:solidFill>
                            <a:srgbClr val="000000"/>
                          </a:solidFill>
                          <a:effectLst/>
                          <a:latin typeface="Times New Roman"/>
                        </a:rPr>
                        <a:t>Наименование</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227">
                <a:tc>
                  <a:txBody>
                    <a:bodyPr/>
                    <a:lstStyle/>
                    <a:p>
                      <a:pPr algn="l" fontAlgn="t"/>
                      <a:r>
                        <a:rPr lang="ru-RU" sz="1000" b="1" i="0" u="none" strike="noStrike" dirty="0">
                          <a:solidFill>
                            <a:srgbClr val="000000"/>
                          </a:solidFill>
                          <a:effectLst/>
                          <a:latin typeface="Times New Roman"/>
                        </a:rPr>
                        <a:t>  ОБРАЗОВАНИЕ</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1 850 312,9</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1 632 553,6</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1 614 748,6</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227">
                <a:tc>
                  <a:txBody>
                    <a:bodyPr/>
                    <a:lstStyle/>
                    <a:p>
                      <a:pPr algn="l" fontAlgn="t"/>
                      <a:r>
                        <a:rPr lang="ru-RU" sz="1000" b="0" i="0" u="none" strike="noStrike">
                          <a:solidFill>
                            <a:srgbClr val="000000"/>
                          </a:solidFill>
                          <a:effectLst/>
                          <a:latin typeface="Times New Roman"/>
                        </a:rPr>
                        <a:t>    Дошкольное образование</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922 984,0</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692 774,6</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626 516,8</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227">
                <a:tc>
                  <a:txBody>
                    <a:bodyPr/>
                    <a:lstStyle/>
                    <a:p>
                      <a:pPr algn="l" fontAlgn="t"/>
                      <a:r>
                        <a:rPr lang="ru-RU" sz="1000" b="0" i="0" u="none" strike="noStrike">
                          <a:solidFill>
                            <a:srgbClr val="000000"/>
                          </a:solidFill>
                          <a:effectLst/>
                          <a:latin typeface="Times New Roman"/>
                        </a:rPr>
                        <a:t>    Общее образование</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02</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768 556,0</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798 523,7</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839 450,0</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227">
                <a:tc>
                  <a:txBody>
                    <a:bodyPr/>
                    <a:lstStyle/>
                    <a:p>
                      <a:pPr algn="l" fontAlgn="t"/>
                      <a:r>
                        <a:rPr lang="ru-RU" sz="1000" b="0" i="0" u="none" strike="noStrike">
                          <a:solidFill>
                            <a:srgbClr val="000000"/>
                          </a:solidFill>
                          <a:effectLst/>
                          <a:latin typeface="Times New Roman"/>
                        </a:rPr>
                        <a:t>    Молодежная политика и оздоровление детей</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27 961,9</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13 461,9</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13 261,9</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227">
                <a:tc>
                  <a:txBody>
                    <a:bodyPr/>
                    <a:lstStyle/>
                    <a:p>
                      <a:pPr algn="l" fontAlgn="t"/>
                      <a:r>
                        <a:rPr lang="ru-RU" sz="1000" b="0" i="0" u="none" strike="noStrike">
                          <a:solidFill>
                            <a:srgbClr val="000000"/>
                          </a:solidFill>
                          <a:effectLst/>
                          <a:latin typeface="Times New Roman"/>
                        </a:rPr>
                        <a:t>    Другие вопросы в области образования</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09</a:t>
                      </a:r>
                    </a:p>
                  </a:txBody>
                  <a:tcPr marL="5190" marR="5190" marT="5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130 811,0</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127 793,4</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135 519,9</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23528" y="1934398"/>
            <a:ext cx="1309974"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Образование</a:t>
            </a:r>
            <a:endParaRPr lang="ru-RU" sz="1500" dirty="0"/>
          </a:p>
        </p:txBody>
      </p:sp>
      <p:graphicFrame>
        <p:nvGraphicFramePr>
          <p:cNvPr id="5" name="Таблица 4"/>
          <p:cNvGraphicFramePr>
            <a:graphicFrameLocks noGrp="1"/>
          </p:cNvGraphicFramePr>
          <p:nvPr>
            <p:extLst>
              <p:ext uri="{D42A27DB-BD31-4B8C-83A1-F6EECF244321}">
                <p14:modId xmlns:p14="http://schemas.microsoft.com/office/powerpoint/2010/main" val="3696219527"/>
              </p:ext>
            </p:extLst>
          </p:nvPr>
        </p:nvGraphicFramePr>
        <p:xfrm>
          <a:off x="323529" y="4725144"/>
          <a:ext cx="5760641" cy="933680"/>
        </p:xfrm>
        <a:graphic>
          <a:graphicData uri="http://schemas.openxmlformats.org/drawingml/2006/table">
            <a:tbl>
              <a:tblPr/>
              <a:tblGrid>
                <a:gridCol w="3146455"/>
                <a:gridCol w="323405"/>
                <a:gridCol w="323405"/>
                <a:gridCol w="655792"/>
                <a:gridCol w="655792"/>
                <a:gridCol w="655792"/>
              </a:tblGrid>
              <a:tr h="245827">
                <a:tc>
                  <a:txBody>
                    <a:bodyPr/>
                    <a:lstStyle/>
                    <a:p>
                      <a:pPr algn="ctr" fontAlgn="ctr"/>
                      <a:r>
                        <a:rPr lang="ru-RU" sz="1000" b="0" i="0" u="none" strike="noStrike" dirty="0">
                          <a:solidFill>
                            <a:srgbClr val="000000"/>
                          </a:solidFill>
                          <a:effectLst/>
                          <a:latin typeface="Times New Roman"/>
                        </a:rPr>
                        <a:t>Наименование</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2015 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42">
                <a:tc>
                  <a:txBody>
                    <a:bodyPr/>
                    <a:lstStyle/>
                    <a:p>
                      <a:pPr algn="l" fontAlgn="t"/>
                      <a:r>
                        <a:rPr lang="ru-RU" sz="1000" b="1" i="0" u="none" strike="noStrike" dirty="0">
                          <a:solidFill>
                            <a:srgbClr val="000000"/>
                          </a:solidFill>
                          <a:effectLst/>
                          <a:latin typeface="Times New Roman"/>
                        </a:rPr>
                        <a:t>  КУЛЬТУРА, КИНЕМАТОГРАФИЯ</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08</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00</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195 525,8</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189 334,8</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201 899,8</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t"/>
                      <a:r>
                        <a:rPr lang="ru-RU" sz="1000" b="0" i="0" u="none" strike="noStrike">
                          <a:solidFill>
                            <a:srgbClr val="000000"/>
                          </a:solidFill>
                          <a:effectLst/>
                          <a:latin typeface="Times New Roman"/>
                        </a:rPr>
                        <a:t>    Культура</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08</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177 004,4</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174 006,2</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184 910,3</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42">
                <a:tc>
                  <a:txBody>
                    <a:bodyPr/>
                    <a:lstStyle/>
                    <a:p>
                      <a:pPr algn="l" fontAlgn="t"/>
                      <a:r>
                        <a:rPr lang="ru-RU" sz="1000" b="0" i="0" u="none" strike="noStrike">
                          <a:solidFill>
                            <a:srgbClr val="000000"/>
                          </a:solidFill>
                          <a:effectLst/>
                          <a:latin typeface="Times New Roman"/>
                        </a:rPr>
                        <a:t>    Другие вопросы в области культуры, кинематографии</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08</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4820" marR="4820" marT="48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18 521,4</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15 328,6</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16 989,5</a:t>
                      </a:r>
                    </a:p>
                  </a:txBody>
                  <a:tcPr marL="4820" marR="4820" marT="4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27822" y="4149080"/>
            <a:ext cx="2456122"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Культура, кинематография</a:t>
            </a:r>
            <a:endParaRPr lang="ru-RU" sz="1500" dirty="0"/>
          </a:p>
        </p:txBody>
      </p:sp>
      <p:graphicFrame>
        <p:nvGraphicFramePr>
          <p:cNvPr id="7" name="Диаграмма 6"/>
          <p:cNvGraphicFramePr/>
          <p:nvPr>
            <p:extLst>
              <p:ext uri="{D42A27DB-BD31-4B8C-83A1-F6EECF244321}">
                <p14:modId xmlns:p14="http://schemas.microsoft.com/office/powerpoint/2010/main" val="284180764"/>
              </p:ext>
            </p:extLst>
          </p:nvPr>
        </p:nvGraphicFramePr>
        <p:xfrm>
          <a:off x="6444208" y="2204864"/>
          <a:ext cx="2448272" cy="1599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2365716704"/>
              </p:ext>
            </p:extLst>
          </p:nvPr>
        </p:nvGraphicFramePr>
        <p:xfrm>
          <a:off x="6588224" y="4437112"/>
          <a:ext cx="2255912" cy="1383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658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4439"/>
            <a:ext cx="772839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2015 год и плановый период 2016 и 2017 годов</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611971676"/>
              </p:ext>
            </p:extLst>
          </p:nvPr>
        </p:nvGraphicFramePr>
        <p:xfrm>
          <a:off x="251520" y="2104576"/>
          <a:ext cx="5616624" cy="1293078"/>
        </p:xfrm>
        <a:graphic>
          <a:graphicData uri="http://schemas.openxmlformats.org/drawingml/2006/table">
            <a:tbl>
              <a:tblPr/>
              <a:tblGrid>
                <a:gridCol w="3067790"/>
                <a:gridCol w="315320"/>
                <a:gridCol w="315320"/>
                <a:gridCol w="639398"/>
                <a:gridCol w="639398"/>
                <a:gridCol w="639398"/>
              </a:tblGrid>
              <a:tr h="665870">
                <a:tc>
                  <a:txBody>
                    <a:bodyPr/>
                    <a:lstStyle/>
                    <a:p>
                      <a:pPr algn="ctr" fontAlgn="ctr"/>
                      <a:r>
                        <a:rPr lang="ru-RU" sz="1000" b="0" i="0" u="none" strike="noStrike" dirty="0">
                          <a:solidFill>
                            <a:srgbClr val="000000"/>
                          </a:solidFill>
                          <a:effectLst/>
                          <a:latin typeface="Times New Roman"/>
                        </a:rPr>
                        <a:t>Наименование</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7">
                <a:tc>
                  <a:txBody>
                    <a:bodyPr/>
                    <a:lstStyle/>
                    <a:p>
                      <a:pPr algn="l" fontAlgn="t"/>
                      <a:r>
                        <a:rPr lang="ru-RU" sz="1000" b="1" i="0" u="none" strike="noStrike" dirty="0">
                          <a:solidFill>
                            <a:srgbClr val="000000"/>
                          </a:solidFill>
                          <a:effectLst/>
                          <a:latin typeface="Times New Roman"/>
                        </a:rPr>
                        <a:t>  СОЦИАЛЬНАЯ ПОЛИТИКА</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10</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87 096,3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87 424,2</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85 202,2</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7">
                <a:tc>
                  <a:txBody>
                    <a:bodyPr/>
                    <a:lstStyle/>
                    <a:p>
                      <a:pPr algn="l" fontAlgn="t"/>
                      <a:r>
                        <a:rPr lang="ru-RU" sz="1000" b="0" i="0" u="none" strike="noStrike">
                          <a:solidFill>
                            <a:srgbClr val="000000"/>
                          </a:solidFill>
                          <a:effectLst/>
                          <a:latin typeface="Times New Roman"/>
                        </a:rPr>
                        <a:t>    Пенсионное обеспечение</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10</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700,0</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700,0</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700,0</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7">
                <a:tc>
                  <a:txBody>
                    <a:bodyPr/>
                    <a:lstStyle/>
                    <a:p>
                      <a:pPr algn="l" fontAlgn="t"/>
                      <a:r>
                        <a:rPr lang="ru-RU" sz="1000" b="0" i="0" u="none" strike="noStrike">
                          <a:solidFill>
                            <a:srgbClr val="000000"/>
                          </a:solidFill>
                          <a:effectLst/>
                          <a:latin typeface="Times New Roman"/>
                        </a:rPr>
                        <a:t>    Социальное обеспечение населения</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10</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03</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30 183,1</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27 329,1</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28 219,4</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7">
                <a:tc>
                  <a:txBody>
                    <a:bodyPr/>
                    <a:lstStyle/>
                    <a:p>
                      <a:pPr algn="l" fontAlgn="t"/>
                      <a:r>
                        <a:rPr lang="ru-RU" sz="1000" b="0" i="0" u="none" strike="noStrike">
                          <a:solidFill>
                            <a:srgbClr val="000000"/>
                          </a:solidFill>
                          <a:effectLst/>
                          <a:latin typeface="Times New Roman"/>
                        </a:rPr>
                        <a:t>    Охрана семьи и детства</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10</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04</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56 213,2</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59 395,1</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56 282,8</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51520" y="1772816"/>
            <a:ext cx="1991251"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Социальная политика</a:t>
            </a:r>
            <a:endParaRPr lang="ru-RU" sz="1500" dirty="0"/>
          </a:p>
        </p:txBody>
      </p:sp>
      <p:sp>
        <p:nvSpPr>
          <p:cNvPr id="5" name="TextBox 4"/>
          <p:cNvSpPr txBox="1"/>
          <p:nvPr/>
        </p:nvSpPr>
        <p:spPr>
          <a:xfrm>
            <a:off x="237391" y="3411432"/>
            <a:ext cx="2621230"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Физическая культура и спорт</a:t>
            </a:r>
            <a:endParaRPr lang="ru-RU" sz="1500" dirty="0"/>
          </a:p>
        </p:txBody>
      </p:sp>
      <p:graphicFrame>
        <p:nvGraphicFramePr>
          <p:cNvPr id="6" name="Таблица 5"/>
          <p:cNvGraphicFramePr>
            <a:graphicFrameLocks noGrp="1"/>
          </p:cNvGraphicFramePr>
          <p:nvPr>
            <p:extLst>
              <p:ext uri="{D42A27DB-BD31-4B8C-83A1-F6EECF244321}">
                <p14:modId xmlns:p14="http://schemas.microsoft.com/office/powerpoint/2010/main" val="1387168956"/>
              </p:ext>
            </p:extLst>
          </p:nvPr>
        </p:nvGraphicFramePr>
        <p:xfrm>
          <a:off x="251520" y="3748775"/>
          <a:ext cx="5616625" cy="927057"/>
        </p:xfrm>
        <a:graphic>
          <a:graphicData uri="http://schemas.openxmlformats.org/drawingml/2006/table">
            <a:tbl>
              <a:tblPr/>
              <a:tblGrid>
                <a:gridCol w="3067793"/>
                <a:gridCol w="315319"/>
                <a:gridCol w="315319"/>
                <a:gridCol w="639398"/>
                <a:gridCol w="639398"/>
                <a:gridCol w="639398"/>
              </a:tblGrid>
              <a:tr h="215174">
                <a:tc>
                  <a:txBody>
                    <a:bodyPr/>
                    <a:lstStyle/>
                    <a:p>
                      <a:pPr algn="ctr" fontAlgn="ctr"/>
                      <a:r>
                        <a:rPr lang="ru-RU" sz="1000" b="0" i="0" u="none" strike="noStrike" dirty="0">
                          <a:solidFill>
                            <a:srgbClr val="000000"/>
                          </a:solidFill>
                          <a:effectLst/>
                          <a:latin typeface="Times New Roman"/>
                        </a:rPr>
                        <a:t>Наименование</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smtClean="0">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smtClean="0">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25">
                <a:tc>
                  <a:txBody>
                    <a:bodyPr/>
                    <a:lstStyle/>
                    <a:p>
                      <a:pPr algn="l" fontAlgn="t"/>
                      <a:r>
                        <a:rPr lang="ru-RU" sz="1000" b="1" i="0" u="none" strike="noStrike" dirty="0">
                          <a:solidFill>
                            <a:srgbClr val="000000"/>
                          </a:solidFill>
                          <a:effectLst/>
                          <a:latin typeface="Times New Roman"/>
                        </a:rPr>
                        <a:t>  ФИЗИЧЕСКАЯ КУЛЬТУРА И СПОРТ</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11</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18 080,9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1 080,9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580,9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25">
                <a:tc>
                  <a:txBody>
                    <a:bodyPr/>
                    <a:lstStyle/>
                    <a:p>
                      <a:pPr algn="l" fontAlgn="t"/>
                      <a:r>
                        <a:rPr lang="ru-RU" sz="1000" b="0" i="0" u="none" strike="noStrike" dirty="0">
                          <a:solidFill>
                            <a:srgbClr val="000000"/>
                          </a:solidFill>
                          <a:effectLst/>
                          <a:latin typeface="Times New Roman"/>
                        </a:rPr>
                        <a:t>    Другие вопросы в области физической культуры и спорта</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11</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a:t>
                      </a:r>
                    </a:p>
                  </a:txBody>
                  <a:tcPr marL="4219" marR="4219" marT="42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18 080,9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1 080,9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580,9</a:t>
                      </a:r>
                    </a:p>
                  </a:txBody>
                  <a:tcPr marL="4219" marR="4219" marT="4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58562" y="4792297"/>
            <a:ext cx="2937022"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Средства массовой информации</a:t>
            </a:r>
            <a:endParaRPr lang="ru-RU" sz="1500" dirty="0"/>
          </a:p>
        </p:txBody>
      </p:sp>
      <p:graphicFrame>
        <p:nvGraphicFramePr>
          <p:cNvPr id="8" name="Таблица 7"/>
          <p:cNvGraphicFramePr>
            <a:graphicFrameLocks noGrp="1"/>
          </p:cNvGraphicFramePr>
          <p:nvPr>
            <p:extLst>
              <p:ext uri="{D42A27DB-BD31-4B8C-83A1-F6EECF244321}">
                <p14:modId xmlns:p14="http://schemas.microsoft.com/office/powerpoint/2010/main" val="1007158445"/>
              </p:ext>
            </p:extLst>
          </p:nvPr>
        </p:nvGraphicFramePr>
        <p:xfrm>
          <a:off x="251520" y="5229200"/>
          <a:ext cx="5616622" cy="930284"/>
        </p:xfrm>
        <a:graphic>
          <a:graphicData uri="http://schemas.openxmlformats.org/drawingml/2006/table">
            <a:tbl>
              <a:tblPr/>
              <a:tblGrid>
                <a:gridCol w="3067793"/>
                <a:gridCol w="315319"/>
                <a:gridCol w="315319"/>
                <a:gridCol w="639397"/>
                <a:gridCol w="639397"/>
                <a:gridCol w="639397"/>
              </a:tblGrid>
              <a:tr h="202546">
                <a:tc>
                  <a:txBody>
                    <a:bodyPr/>
                    <a:lstStyle/>
                    <a:p>
                      <a:pPr algn="ctr" fontAlgn="ctr"/>
                      <a:r>
                        <a:rPr lang="ru-RU" sz="1000" b="0" i="0" u="none" strike="noStrike" dirty="0">
                          <a:solidFill>
                            <a:srgbClr val="000000"/>
                          </a:solidFill>
                          <a:effectLst/>
                          <a:latin typeface="Times New Roman"/>
                        </a:rPr>
                        <a:t>Наименование</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Разд.</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rgbClr val="000000"/>
                          </a:solidFill>
                          <a:effectLst/>
                          <a:latin typeface="Times New Roman"/>
                        </a:rPr>
                        <a:t>Подр</a:t>
                      </a:r>
                      <a:endParaRPr lang="ru-RU" sz="1000" b="0" i="0" u="none" strike="noStrike" dirty="0">
                        <a:solidFill>
                          <a:srgbClr val="000000"/>
                        </a:solidFill>
                        <a:effectLst/>
                        <a:latin typeface="Times New Roman"/>
                      </a:endParaRP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Сумма                на 2015 год (тыс.руб.)</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5">
                <a:tc>
                  <a:txBody>
                    <a:bodyPr/>
                    <a:lstStyle/>
                    <a:p>
                      <a:pPr algn="l" fontAlgn="t"/>
                      <a:r>
                        <a:rPr lang="ru-RU" sz="1000" b="1" i="0" u="none" strike="noStrike" dirty="0">
                          <a:solidFill>
                            <a:srgbClr val="000000"/>
                          </a:solidFill>
                          <a:effectLst/>
                          <a:latin typeface="Times New Roman"/>
                        </a:rPr>
                        <a:t>  СРЕДСТВА МАССОВОЙ ИНФОРМАЦИИ</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12</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00</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14 757,3</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15 408,6</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16 038,4</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5">
                <a:tc>
                  <a:txBody>
                    <a:bodyPr/>
                    <a:lstStyle/>
                    <a:p>
                      <a:pPr algn="l" fontAlgn="t"/>
                      <a:r>
                        <a:rPr lang="ru-RU" sz="1000" b="0" i="0" u="none" strike="noStrike">
                          <a:solidFill>
                            <a:srgbClr val="000000"/>
                          </a:solidFill>
                          <a:effectLst/>
                          <a:latin typeface="Times New Roman"/>
                        </a:rPr>
                        <a:t>    Телевидение и радиовещание</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12</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4 810,3</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5 008,5</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5 205,7</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5">
                <a:tc>
                  <a:txBody>
                    <a:bodyPr/>
                    <a:lstStyle/>
                    <a:p>
                      <a:pPr algn="l" fontAlgn="t"/>
                      <a:r>
                        <a:rPr lang="ru-RU" sz="1000" b="0" i="0" u="none" strike="noStrike">
                          <a:solidFill>
                            <a:srgbClr val="000000"/>
                          </a:solidFill>
                          <a:effectLst/>
                          <a:latin typeface="Times New Roman"/>
                        </a:rPr>
                        <a:t>    Периодическая печать и издательства</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12</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02</a:t>
                      </a:r>
                    </a:p>
                  </a:txBody>
                  <a:tcPr marL="3971" marR="3971" marT="3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9 947,0</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10 400,1</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10 832,7</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extLst>
              <p:ext uri="{D42A27DB-BD31-4B8C-83A1-F6EECF244321}">
                <p14:modId xmlns:p14="http://schemas.microsoft.com/office/powerpoint/2010/main" val="4052594306"/>
              </p:ext>
            </p:extLst>
          </p:nvPr>
        </p:nvGraphicFramePr>
        <p:xfrm>
          <a:off x="6084168" y="2204864"/>
          <a:ext cx="2687960" cy="1095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3777034700"/>
              </p:ext>
            </p:extLst>
          </p:nvPr>
        </p:nvGraphicFramePr>
        <p:xfrm>
          <a:off x="6084168" y="3573014"/>
          <a:ext cx="2664296" cy="1152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p14="http://schemas.microsoft.com/office/powerpoint/2010/main" val="1907523886"/>
              </p:ext>
            </p:extLst>
          </p:nvPr>
        </p:nvGraphicFramePr>
        <p:xfrm>
          <a:off x="6084168" y="4926348"/>
          <a:ext cx="2696806" cy="131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1964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16308687"/>
              </p:ext>
            </p:extLst>
          </p:nvPr>
        </p:nvGraphicFramePr>
        <p:xfrm>
          <a:off x="274441" y="2060848"/>
          <a:ext cx="5616624" cy="1078266"/>
        </p:xfrm>
        <a:graphic>
          <a:graphicData uri="http://schemas.openxmlformats.org/drawingml/2006/table">
            <a:tbl>
              <a:tblPr/>
              <a:tblGrid>
                <a:gridCol w="3097089"/>
                <a:gridCol w="311694"/>
                <a:gridCol w="311694"/>
                <a:gridCol w="632049"/>
                <a:gridCol w="632049"/>
                <a:gridCol w="632049"/>
              </a:tblGrid>
              <a:tr h="194920">
                <a:tc>
                  <a:txBody>
                    <a:bodyPr/>
                    <a:lstStyle/>
                    <a:p>
                      <a:pPr algn="ctr" fontAlgn="ctr"/>
                      <a:r>
                        <a:rPr lang="ru-RU" sz="1000" b="0" i="0" u="none" strike="noStrike" dirty="0">
                          <a:solidFill>
                            <a:srgbClr val="000000"/>
                          </a:solidFill>
                          <a:effectLst/>
                          <a:latin typeface="Times New Roman"/>
                        </a:rPr>
                        <a:t>Наименование</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Разд.</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a:solidFill>
                            <a:srgbClr val="000000"/>
                          </a:solidFill>
                          <a:effectLst/>
                          <a:latin typeface="Times New Roman"/>
                        </a:rPr>
                        <a:t>Подр</a:t>
                      </a:r>
                      <a:r>
                        <a:rPr lang="ru-RU" sz="1000" b="0" i="0" u="none" strike="noStrike" dirty="0">
                          <a:solidFill>
                            <a:srgbClr val="000000"/>
                          </a:solidFill>
                          <a:effectLst/>
                          <a:latin typeface="Times New Roman"/>
                        </a:rPr>
                        <a:t>.</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2015 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2016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Сумма                        на 2017 </a:t>
                      </a:r>
                      <a:r>
                        <a:rPr lang="ru-RU" sz="1000" b="0" i="0" u="none" strike="noStrike" dirty="0" smtClean="0">
                          <a:solidFill>
                            <a:srgbClr val="000000"/>
                          </a:solidFill>
                          <a:effectLst/>
                          <a:latin typeface="Times New Roman"/>
                        </a:rPr>
                        <a:t>год (</a:t>
                      </a:r>
                      <a:r>
                        <a:rPr lang="ru-RU" sz="1000" b="0" i="0" u="none" strike="noStrike" dirty="0" err="1">
                          <a:solidFill>
                            <a:srgbClr val="000000"/>
                          </a:solidFill>
                          <a:effectLst/>
                          <a:latin typeface="Times New Roman"/>
                        </a:rPr>
                        <a:t>тыс.руб</a:t>
                      </a:r>
                      <a:r>
                        <a:rPr lang="ru-RU" sz="1000" b="0" i="0" u="none" strike="noStrike" dirty="0">
                          <a:solidFill>
                            <a:srgbClr val="000000"/>
                          </a:solidFill>
                          <a:effectLst/>
                          <a:latin typeface="Times New Roman"/>
                        </a:rPr>
                        <a:t>.)</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73">
                <a:tc>
                  <a:txBody>
                    <a:bodyPr/>
                    <a:lstStyle/>
                    <a:p>
                      <a:pPr algn="l" fontAlgn="t"/>
                      <a:r>
                        <a:rPr lang="ru-RU" sz="1000" b="1" i="0" u="none" strike="noStrike" dirty="0">
                          <a:solidFill>
                            <a:srgbClr val="000000"/>
                          </a:solidFill>
                          <a:effectLst/>
                          <a:latin typeface="Times New Roman"/>
                        </a:rPr>
                        <a:t>  ОБСЛУЖИВАНИЕ ГОСУДАРСТВЕННОГО И МУНИЦИПАЛЬНОГО ДОЛГА</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13</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00</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8 246,7</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13 464,4</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18 892,5</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73">
                <a:tc>
                  <a:txBody>
                    <a:bodyPr/>
                    <a:lstStyle/>
                    <a:p>
                      <a:pPr algn="l" fontAlgn="t"/>
                      <a:r>
                        <a:rPr lang="ru-RU" sz="1000" b="0" i="0" u="none" strike="noStrike" dirty="0">
                          <a:solidFill>
                            <a:srgbClr val="000000"/>
                          </a:solidFill>
                          <a:effectLst/>
                          <a:latin typeface="Times New Roman"/>
                        </a:rPr>
                        <a:t>    Обслуживание государственного внутреннего и муниципального долга</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13</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01</a:t>
                      </a:r>
                    </a:p>
                  </a:txBody>
                  <a:tcPr marL="3822" marR="3822" marT="3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8 246,7</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13 464,4</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18 892,5</a:t>
                      </a:r>
                    </a:p>
                  </a:txBody>
                  <a:tcPr marL="3822" marR="3822" marT="3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73908" y="1549117"/>
            <a:ext cx="5089855"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Обслуживание государственного и муниципального долга</a:t>
            </a:r>
            <a:endParaRPr lang="ru-RU" sz="1500" dirty="0"/>
          </a:p>
        </p:txBody>
      </p:sp>
      <p:graphicFrame>
        <p:nvGraphicFramePr>
          <p:cNvPr id="4" name="Диаграмма 3"/>
          <p:cNvGraphicFramePr/>
          <p:nvPr>
            <p:extLst>
              <p:ext uri="{D42A27DB-BD31-4B8C-83A1-F6EECF244321}">
                <p14:modId xmlns:p14="http://schemas.microsoft.com/office/powerpoint/2010/main" val="2996216418"/>
              </p:ext>
            </p:extLst>
          </p:nvPr>
        </p:nvGraphicFramePr>
        <p:xfrm>
          <a:off x="6156176" y="2060848"/>
          <a:ext cx="2752339" cy="10958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74441" y="3284984"/>
            <a:ext cx="4605748"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Верхний предел муниципального внутреннего долга</a:t>
            </a:r>
            <a:endParaRPr lang="ru-RU" sz="1500" dirty="0"/>
          </a:p>
        </p:txBody>
      </p:sp>
      <p:sp>
        <p:nvSpPr>
          <p:cNvPr id="7" name="TextBox 6"/>
          <p:cNvSpPr txBox="1"/>
          <p:nvPr/>
        </p:nvSpPr>
        <p:spPr>
          <a:xfrm>
            <a:off x="4902279" y="3823476"/>
            <a:ext cx="3781805"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Предельный объем муниципального долга</a:t>
            </a:r>
            <a:endParaRPr lang="ru-RU" sz="1500" dirty="0"/>
          </a:p>
        </p:txBody>
      </p:sp>
      <p:graphicFrame>
        <p:nvGraphicFramePr>
          <p:cNvPr id="8" name="Диаграмма 7"/>
          <p:cNvGraphicFramePr/>
          <p:nvPr>
            <p:extLst>
              <p:ext uri="{D42A27DB-BD31-4B8C-83A1-F6EECF244321}">
                <p14:modId xmlns:p14="http://schemas.microsoft.com/office/powerpoint/2010/main" val="1011996976"/>
              </p:ext>
            </p:extLst>
          </p:nvPr>
        </p:nvGraphicFramePr>
        <p:xfrm>
          <a:off x="179512" y="3823476"/>
          <a:ext cx="4392488" cy="2043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3547150754"/>
              </p:ext>
            </p:extLst>
          </p:nvPr>
        </p:nvGraphicFramePr>
        <p:xfrm>
          <a:off x="4902280" y="4437112"/>
          <a:ext cx="3591395" cy="2032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403648" y="1052736"/>
            <a:ext cx="6601487" cy="369332"/>
          </a:xfrm>
          <a:prstGeom prst="rect">
            <a:avLst/>
          </a:prstGeom>
          <a:ln>
            <a:noFill/>
          </a:ln>
          <a:effectLst>
            <a:outerShdw blurRad="225425" dist="50800" dir="5220000" algn="ctr">
              <a:srgbClr val="000000">
                <a:alpha val="33000"/>
              </a:srgbClr>
            </a:outerShdw>
          </a:effectLst>
          <a:scene3d>
            <a:camera prst="obliqueTopLeft"/>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2"/>
          </a:fillRef>
          <a:effectRef idx="1">
            <a:schemeClr val="accent1"/>
          </a:effectRef>
          <a:fontRef idx="minor">
            <a:schemeClr val="dk1"/>
          </a:fontRef>
        </p:style>
        <p:txBody>
          <a:bodyPr wrap="none" rtlCol="0">
            <a:spAutoFit/>
          </a:bodyPr>
          <a:lstStyle/>
          <a:p>
            <a:r>
              <a:rPr lang="ru-RU" dirty="0" smtClean="0"/>
              <a:t>Муниципальный долг ЗАТО г. Североморск и его обслуживание</a:t>
            </a:r>
            <a:endParaRPr lang="ru-RU" dirty="0"/>
          </a:p>
        </p:txBody>
      </p:sp>
    </p:spTree>
    <p:extLst>
      <p:ext uri="{BB962C8B-B14F-4D97-AF65-F5344CB8AC3E}">
        <p14:creationId xmlns:p14="http://schemas.microsoft.com/office/powerpoint/2010/main" val="224883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68760"/>
            <a:ext cx="8640960" cy="923330"/>
          </a:xfrm>
          <a:prstGeom prst="rect">
            <a:avLst/>
          </a:prstGeom>
          <a:noFill/>
        </p:spPr>
        <p:txBody>
          <a:bodyPr wrap="square" rtlCol="0">
            <a:spAutoFit/>
          </a:bodyPr>
          <a:lstStyle/>
          <a:p>
            <a:r>
              <a:rPr lang="ru-RU" b="1" dirty="0" smtClean="0"/>
              <a:t>Распределение расходов бюджета </a:t>
            </a:r>
          </a:p>
          <a:p>
            <a:r>
              <a:rPr lang="ru-RU" b="1" dirty="0" smtClean="0"/>
              <a:t>по ведомственной структуре расходов бюджета ЗАТО г. Североморск </a:t>
            </a:r>
          </a:p>
          <a:p>
            <a:r>
              <a:rPr lang="ru-RU" b="1" dirty="0" smtClean="0"/>
              <a:t>на 2015 год и плановый период 2016 и 2017 годов</a:t>
            </a:r>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290929643"/>
              </p:ext>
            </p:extLst>
          </p:nvPr>
        </p:nvGraphicFramePr>
        <p:xfrm>
          <a:off x="467545" y="2492892"/>
          <a:ext cx="7848873" cy="3600403"/>
        </p:xfrm>
        <a:graphic>
          <a:graphicData uri="http://schemas.openxmlformats.org/drawingml/2006/table">
            <a:tbl>
              <a:tblPr/>
              <a:tblGrid>
                <a:gridCol w="3672407"/>
                <a:gridCol w="792088"/>
                <a:gridCol w="1101638"/>
                <a:gridCol w="1141370"/>
                <a:gridCol w="1141370"/>
              </a:tblGrid>
              <a:tr h="423577">
                <a:tc>
                  <a:txBody>
                    <a:bodyPr/>
                    <a:lstStyle/>
                    <a:p>
                      <a:pPr algn="ctr" fontAlgn="ctr"/>
                      <a:r>
                        <a:rPr lang="ru-RU" sz="1200" b="1" i="0" u="none" strike="noStrike" dirty="0" smtClean="0">
                          <a:solidFill>
                            <a:srgbClr val="000000"/>
                          </a:solidFill>
                          <a:effectLst/>
                          <a:latin typeface="Times New Roman"/>
                        </a:rPr>
                        <a:t>Главный распорядитель </a:t>
                      </a:r>
                    </a:p>
                    <a:p>
                      <a:pPr algn="ctr" fontAlgn="ctr"/>
                      <a:r>
                        <a:rPr lang="ru-RU" sz="1200" b="1" i="0" u="none" strike="noStrike" dirty="0" smtClean="0">
                          <a:solidFill>
                            <a:srgbClr val="000000"/>
                          </a:solidFill>
                          <a:effectLst/>
                          <a:latin typeface="Times New Roman"/>
                        </a:rPr>
                        <a:t>бюджетных средств </a:t>
                      </a:r>
                      <a:endParaRPr lang="ru-RU" sz="12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a:rPr>
                        <a:t>Ведомство</a:t>
                      </a:r>
                      <a:endParaRPr lang="ru-RU" sz="12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Сумма </a:t>
                      </a:r>
                      <a:endParaRPr lang="ru-RU" sz="1200" b="1" i="0" u="none" strike="noStrike" dirty="0" smtClean="0">
                        <a:solidFill>
                          <a:srgbClr val="000000"/>
                        </a:solidFill>
                        <a:effectLst/>
                        <a:latin typeface="Times New Roman"/>
                      </a:endParaRPr>
                    </a:p>
                    <a:p>
                      <a:pPr algn="ctr" fontAlgn="ctr"/>
                      <a:r>
                        <a:rPr lang="ru-RU" sz="1200" b="1" i="0" u="none" strike="noStrike" dirty="0" smtClean="0">
                          <a:solidFill>
                            <a:srgbClr val="000000"/>
                          </a:solidFill>
                          <a:effectLst/>
                          <a:latin typeface="Times New Roman"/>
                        </a:rPr>
                        <a:t>на </a:t>
                      </a:r>
                      <a:r>
                        <a:rPr lang="ru-RU" sz="1200" b="1" i="0" u="none" strike="noStrike" dirty="0">
                          <a:solidFill>
                            <a:srgbClr val="000000"/>
                          </a:solidFill>
                          <a:effectLst/>
                          <a:latin typeface="Times New Roman"/>
                        </a:rPr>
                        <a:t>2015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a:rPr>
                        <a:t>Сумма</a:t>
                      </a:r>
                    </a:p>
                    <a:p>
                      <a:pPr algn="ctr" fontAlgn="ctr"/>
                      <a:r>
                        <a:rPr lang="ru-RU" sz="1200" b="1" i="0" u="none" strike="noStrike" dirty="0" smtClean="0">
                          <a:solidFill>
                            <a:srgbClr val="000000"/>
                          </a:solidFill>
                          <a:effectLst/>
                          <a:latin typeface="Times New Roman"/>
                        </a:rPr>
                        <a:t> </a:t>
                      </a:r>
                      <a:r>
                        <a:rPr lang="ru-RU" sz="1200" b="1" i="0" u="none" strike="noStrike" dirty="0">
                          <a:solidFill>
                            <a:srgbClr val="000000"/>
                          </a:solidFill>
                          <a:effectLst/>
                          <a:latin typeface="Times New Roman"/>
                        </a:rPr>
                        <a:t>на 2016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a:rPr>
                        <a:t>Сумма</a:t>
                      </a:r>
                    </a:p>
                    <a:p>
                      <a:pPr algn="ctr" fontAlgn="ctr"/>
                      <a:r>
                        <a:rPr lang="ru-RU" sz="1200" b="1" i="0" u="none" strike="noStrike" dirty="0" smtClean="0">
                          <a:solidFill>
                            <a:srgbClr val="000000"/>
                          </a:solidFill>
                          <a:effectLst/>
                          <a:latin typeface="Times New Roman"/>
                        </a:rPr>
                        <a:t> </a:t>
                      </a:r>
                      <a:r>
                        <a:rPr lang="ru-RU" sz="1200" b="1" i="0" u="none" strike="noStrike" dirty="0">
                          <a:solidFill>
                            <a:srgbClr val="000000"/>
                          </a:solidFill>
                          <a:effectLst/>
                          <a:latin typeface="Times New Roman"/>
                        </a:rPr>
                        <a:t>на 2017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88">
                <a:tc>
                  <a:txBody>
                    <a:bodyPr/>
                    <a:lstStyle/>
                    <a:p>
                      <a:pPr algn="l" fontAlgn="t"/>
                      <a:r>
                        <a:rPr lang="ru-RU" sz="1100" b="1" i="0" u="none" strike="noStrike" dirty="0">
                          <a:solidFill>
                            <a:srgbClr val="000000"/>
                          </a:solidFill>
                          <a:effectLst/>
                          <a:latin typeface="Times New Roman"/>
                        </a:rPr>
                        <a:t>  Администрация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701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1" i="0" u="none" strike="noStrike" dirty="0">
                          <a:solidFill>
                            <a:srgbClr val="000000"/>
                          </a:solidFill>
                          <a:effectLst/>
                          <a:latin typeface="Times New Roman"/>
                        </a:rPr>
                        <a:t>605 787,7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a:solidFill>
                            <a:srgbClr val="000000"/>
                          </a:solidFill>
                          <a:effectLst/>
                          <a:latin typeface="Times New Roman"/>
                        </a:rPr>
                        <a:t>349 158,2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a:solidFill>
                            <a:srgbClr val="000000"/>
                          </a:solidFill>
                          <a:effectLst/>
                          <a:latin typeface="Times New Roman"/>
                        </a:rPr>
                        <a:t>258 656,3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Управление финансов администрации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703</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27 </a:t>
                      </a:r>
                      <a:r>
                        <a:rPr lang="ru-RU" sz="1100" b="1" i="0" u="none" strike="noStrike" dirty="0">
                          <a:solidFill>
                            <a:srgbClr val="000000"/>
                          </a:solidFill>
                          <a:effectLst/>
                          <a:latin typeface="Times New Roman"/>
                        </a:rPr>
                        <a:t>157,1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29 </a:t>
                      </a:r>
                      <a:r>
                        <a:rPr lang="ru-RU" sz="1100" b="1" i="0" u="none" strike="noStrike" dirty="0">
                          <a:solidFill>
                            <a:srgbClr val="000000"/>
                          </a:solidFill>
                          <a:effectLst/>
                          <a:latin typeface="Times New Roman"/>
                        </a:rPr>
                        <a:t>040,2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34 </a:t>
                      </a:r>
                      <a:r>
                        <a:rPr lang="ru-RU" sz="1100" b="1" i="0" u="none" strike="noStrike" dirty="0">
                          <a:solidFill>
                            <a:srgbClr val="000000"/>
                          </a:solidFill>
                          <a:effectLst/>
                          <a:latin typeface="Times New Roman"/>
                        </a:rPr>
                        <a:t>593,1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Управление образования администрации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707</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1 </a:t>
                      </a:r>
                      <a:r>
                        <a:rPr lang="ru-RU" sz="1100" b="1" i="0" u="none" strike="noStrike" dirty="0">
                          <a:solidFill>
                            <a:srgbClr val="000000"/>
                          </a:solidFill>
                          <a:effectLst/>
                          <a:latin typeface="Times New Roman"/>
                        </a:rPr>
                        <a:t>494 146,2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1 </a:t>
                      </a:r>
                      <a:r>
                        <a:rPr lang="ru-RU" sz="1100" b="1" i="0" u="none" strike="noStrike" dirty="0">
                          <a:solidFill>
                            <a:srgbClr val="000000"/>
                          </a:solidFill>
                          <a:effectLst/>
                          <a:latin typeface="Times New Roman"/>
                        </a:rPr>
                        <a:t>501 803,2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1 </a:t>
                      </a:r>
                      <a:r>
                        <a:rPr lang="ru-RU" sz="1100" b="1" i="0" u="none" strike="noStrike" dirty="0">
                          <a:solidFill>
                            <a:srgbClr val="000000"/>
                          </a:solidFill>
                          <a:effectLst/>
                          <a:latin typeface="Times New Roman"/>
                        </a:rPr>
                        <a:t>575 929,4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Управление культуры и международных связей администрации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709</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293 </a:t>
                      </a:r>
                      <a:r>
                        <a:rPr lang="ru-RU" sz="1100" b="1" i="0" u="none" strike="noStrike" dirty="0">
                          <a:solidFill>
                            <a:srgbClr val="000000"/>
                          </a:solidFill>
                          <a:effectLst/>
                          <a:latin typeface="Times New Roman"/>
                        </a:rPr>
                        <a:t>433,1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287 </a:t>
                      </a:r>
                      <a:r>
                        <a:rPr lang="ru-RU" sz="1100" b="1" i="0" u="none" strike="noStrike" dirty="0">
                          <a:solidFill>
                            <a:srgbClr val="000000"/>
                          </a:solidFill>
                          <a:effectLst/>
                          <a:latin typeface="Times New Roman"/>
                        </a:rPr>
                        <a:t>212,4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303 </a:t>
                      </a:r>
                      <a:r>
                        <a:rPr lang="ru-RU" sz="1100" b="1" i="0" u="none" strike="noStrike" dirty="0">
                          <a:solidFill>
                            <a:srgbClr val="000000"/>
                          </a:solidFill>
                          <a:effectLst/>
                          <a:latin typeface="Times New Roman"/>
                        </a:rPr>
                        <a:t>853,1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Комитет по развитию городского хозяйства Администрации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731</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202 </a:t>
                      </a:r>
                      <a:r>
                        <a:rPr lang="ru-RU" sz="1100" b="1" i="0" u="none" strike="noStrike" dirty="0">
                          <a:solidFill>
                            <a:srgbClr val="000000"/>
                          </a:solidFill>
                          <a:effectLst/>
                          <a:latin typeface="Times New Roman"/>
                        </a:rPr>
                        <a:t>465,7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197 </a:t>
                      </a:r>
                      <a:r>
                        <a:rPr lang="ru-RU" sz="1100" b="1" i="0" u="none" strike="noStrike" dirty="0">
                          <a:solidFill>
                            <a:srgbClr val="000000"/>
                          </a:solidFill>
                          <a:effectLst/>
                          <a:latin typeface="Times New Roman"/>
                        </a:rPr>
                        <a:t>308,0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198 </a:t>
                      </a:r>
                      <a:r>
                        <a:rPr lang="ru-RU" sz="1100" b="1" i="0" u="none" strike="noStrike" dirty="0">
                          <a:solidFill>
                            <a:srgbClr val="000000"/>
                          </a:solidFill>
                          <a:effectLst/>
                          <a:latin typeface="Times New Roman"/>
                        </a:rPr>
                        <a:t>658,5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1788">
                <a:tc>
                  <a:txBody>
                    <a:bodyPr/>
                    <a:lstStyle/>
                    <a:p>
                      <a:pPr algn="l" fontAlgn="t"/>
                      <a:r>
                        <a:rPr lang="ru-RU" sz="1100" b="1" i="0" u="none" strike="noStrike" dirty="0">
                          <a:solidFill>
                            <a:srgbClr val="000000"/>
                          </a:solidFill>
                          <a:effectLst/>
                          <a:latin typeface="Times New Roman"/>
                        </a:rPr>
                        <a:t>  Совет депутатов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732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1" i="0" u="none" strike="noStrike">
                          <a:solidFill>
                            <a:srgbClr val="000000"/>
                          </a:solidFill>
                          <a:effectLst/>
                          <a:latin typeface="Times New Roman"/>
                        </a:rPr>
                        <a:t>9 398,8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Times New Roman"/>
                        </a:rPr>
                        <a:t>8 702,9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Times New Roman"/>
                        </a:rPr>
                        <a:t>8 659,3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a:t>
                      </a:r>
                      <a:endParaRPr lang="ru-RU" sz="1100" b="1" i="0" u="none" strike="noStrike" dirty="0" smtClean="0">
                        <a:solidFill>
                          <a:srgbClr val="000000"/>
                        </a:solidFill>
                        <a:effectLst/>
                        <a:latin typeface="Times New Roman"/>
                      </a:endParaRPr>
                    </a:p>
                    <a:p>
                      <a:pPr algn="l" fontAlgn="t"/>
                      <a:r>
                        <a:rPr lang="ru-RU" sz="1100" b="1" i="0" u="none" strike="noStrike" dirty="0" smtClean="0">
                          <a:solidFill>
                            <a:srgbClr val="000000"/>
                          </a:solidFill>
                          <a:effectLst/>
                          <a:latin typeface="Times New Roman"/>
                        </a:rPr>
                        <a:t>Контрольно-счетная </a:t>
                      </a:r>
                      <a:r>
                        <a:rPr lang="ru-RU" sz="1100" b="1" i="0" u="none" strike="noStrike" dirty="0">
                          <a:solidFill>
                            <a:srgbClr val="000000"/>
                          </a:solidFill>
                          <a:effectLst/>
                          <a:latin typeface="Times New Roman"/>
                        </a:rPr>
                        <a:t>палата ЗАТО г. Североморск</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734</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 </a:t>
                      </a:r>
                      <a:r>
                        <a:rPr lang="ru-RU" sz="1100" b="1" i="0" u="none" strike="noStrike" dirty="0">
                          <a:solidFill>
                            <a:srgbClr val="000000"/>
                          </a:solidFill>
                          <a:effectLst/>
                          <a:latin typeface="Times New Roman"/>
                        </a:rPr>
                        <a:t>343,3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 </a:t>
                      </a:r>
                      <a:r>
                        <a:rPr lang="ru-RU" sz="1100" b="1" i="0" u="none" strike="noStrike" dirty="0">
                          <a:solidFill>
                            <a:srgbClr val="000000"/>
                          </a:solidFill>
                          <a:effectLst/>
                          <a:latin typeface="Times New Roman"/>
                        </a:rPr>
                        <a:t>193,3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 </a:t>
                      </a:r>
                      <a:r>
                        <a:rPr lang="ru-RU" sz="1100" b="1" i="0" u="none" strike="noStrike" dirty="0">
                          <a:solidFill>
                            <a:srgbClr val="000000"/>
                          </a:solidFill>
                          <a:effectLst/>
                          <a:latin typeface="Times New Roman"/>
                        </a:rPr>
                        <a:t>259,3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3577">
                <a:tc>
                  <a:txBody>
                    <a:bodyPr/>
                    <a:lstStyle/>
                    <a:p>
                      <a:pPr algn="l" fontAlgn="t"/>
                      <a:r>
                        <a:rPr lang="ru-RU" sz="1100" b="1" i="0" u="none" strike="noStrike" dirty="0">
                          <a:solidFill>
                            <a:srgbClr val="000000"/>
                          </a:solidFill>
                          <a:effectLst/>
                          <a:latin typeface="Times New Roman"/>
                        </a:rPr>
                        <a:t>  Комитет имущественных отношений администрации ЗАТО </a:t>
                      </a:r>
                      <a:r>
                        <a:rPr lang="ru-RU" sz="1100" b="1" i="0" u="none" strike="noStrike" dirty="0" smtClean="0">
                          <a:solidFill>
                            <a:srgbClr val="000000"/>
                          </a:solidFill>
                          <a:effectLst/>
                          <a:latin typeface="Times New Roman"/>
                        </a:rPr>
                        <a:t> г. Североморск</a:t>
                      </a:r>
                      <a:endParaRPr lang="ru-RU" sz="11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1" i="0" u="none" strike="noStrike" dirty="0" smtClean="0">
                        <a:solidFill>
                          <a:srgbClr val="000000"/>
                        </a:solidFill>
                        <a:effectLst/>
                        <a:latin typeface="Times New Roman"/>
                      </a:endParaRPr>
                    </a:p>
                    <a:p>
                      <a:pPr algn="ctr" fontAlgn="t"/>
                      <a:r>
                        <a:rPr lang="ru-RU" sz="1000" b="1" i="0" u="none" strike="noStrike" dirty="0" smtClean="0">
                          <a:solidFill>
                            <a:srgbClr val="000000"/>
                          </a:solidFill>
                          <a:effectLst/>
                          <a:latin typeface="Times New Roman"/>
                        </a:rPr>
                        <a:t>913</a:t>
                      </a:r>
                      <a:endParaRPr lang="ru-RU" sz="1000" b="1" i="0" u="none" strike="noStrike" dirty="0">
                        <a:solidFill>
                          <a:srgbClr val="000000"/>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32 </a:t>
                      </a:r>
                      <a:r>
                        <a:rPr lang="ru-RU" sz="1100" b="1" i="0" u="none" strike="noStrike" dirty="0">
                          <a:solidFill>
                            <a:srgbClr val="000000"/>
                          </a:solidFill>
                          <a:effectLst/>
                          <a:latin typeface="Times New Roman"/>
                        </a:rPr>
                        <a:t>220,0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33 </a:t>
                      </a:r>
                      <a:r>
                        <a:rPr lang="ru-RU" sz="1100" b="1" i="0" u="none" strike="noStrike" dirty="0">
                          <a:solidFill>
                            <a:srgbClr val="000000"/>
                          </a:solidFill>
                          <a:effectLst/>
                          <a:latin typeface="Times New Roman"/>
                        </a:rPr>
                        <a:t>047,5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ru-RU" sz="1100" b="1" i="0" u="none" strike="noStrike" dirty="0" smtClean="0">
                        <a:solidFill>
                          <a:srgbClr val="000000"/>
                        </a:solidFill>
                        <a:effectLst/>
                        <a:latin typeface="Times New Roman"/>
                      </a:endParaRPr>
                    </a:p>
                    <a:p>
                      <a:pPr algn="ctr" fontAlgn="t"/>
                      <a:r>
                        <a:rPr lang="ru-RU" sz="1100" b="1" i="0" u="none" strike="noStrike" dirty="0" smtClean="0">
                          <a:solidFill>
                            <a:srgbClr val="000000"/>
                          </a:solidFill>
                          <a:effectLst/>
                          <a:latin typeface="Times New Roman"/>
                        </a:rPr>
                        <a:t>30 </a:t>
                      </a:r>
                      <a:r>
                        <a:rPr lang="ru-RU" sz="1100" b="1" i="0" u="none" strike="noStrike" dirty="0">
                          <a:solidFill>
                            <a:srgbClr val="000000"/>
                          </a:solidFill>
                          <a:effectLst/>
                          <a:latin typeface="Times New Roman"/>
                        </a:rPr>
                        <a:t>250,3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1788">
                <a:tc gridSpan="2">
                  <a:txBody>
                    <a:bodyPr/>
                    <a:lstStyle/>
                    <a:p>
                      <a:pPr algn="r" fontAlgn="b"/>
                      <a:r>
                        <a:rPr lang="ru-RU" sz="1000" b="1" i="0" u="none" strike="noStrike">
                          <a:solidFill>
                            <a:srgbClr val="000000"/>
                          </a:solidFill>
                          <a:effectLst/>
                          <a:latin typeface="Times New Roman"/>
                        </a:rPr>
                        <a:t>Всего расходов:</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pPr algn="ctr" fontAlgn="t"/>
                      <a:r>
                        <a:rPr lang="ru-RU" sz="1100" b="1" i="0" u="none" strike="noStrike">
                          <a:solidFill>
                            <a:srgbClr val="000000"/>
                          </a:solidFill>
                          <a:effectLst/>
                          <a:latin typeface="Times New Roman"/>
                        </a:rPr>
                        <a:t>2 667 951,8</a:t>
                      </a:r>
                    </a:p>
                  </a:txBody>
                  <a:tcPr marL="9525" marR="9525" marT="9525"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ru-RU" sz="1100" b="1" i="0" u="none" strike="noStrike">
                          <a:solidFill>
                            <a:srgbClr val="000000"/>
                          </a:solidFill>
                          <a:effectLst/>
                          <a:latin typeface="Times New Roman"/>
                        </a:rPr>
                        <a:t>2 409 465,6</a:t>
                      </a:r>
                    </a:p>
                  </a:txBody>
                  <a:tcPr marL="9525" marR="9525" marT="9525"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ru-RU" sz="1100" b="1" i="0" u="none" strike="noStrike" dirty="0">
                          <a:solidFill>
                            <a:srgbClr val="000000"/>
                          </a:solidFill>
                          <a:effectLst/>
                          <a:latin typeface="Times New Roman"/>
                        </a:rPr>
                        <a:t>2 413 859,2</a:t>
                      </a:r>
                    </a:p>
                  </a:txBody>
                  <a:tcPr marL="9525" marR="9525" marT="9525" marB="0">
                    <a:lnL>
                      <a:noFill/>
                    </a:lnL>
                    <a:lnR>
                      <a:noFill/>
                    </a:lnR>
                    <a:lnT w="6350" cap="flat" cmpd="sng" algn="ctr">
                      <a:solidFill>
                        <a:srgbClr val="000000"/>
                      </a:solidFill>
                      <a:prstDash val="solid"/>
                      <a:round/>
                      <a:headEnd type="none" w="med" len="med"/>
                      <a:tailEnd type="none" w="med" len="med"/>
                    </a:lnT>
                    <a:lnB>
                      <a:noFill/>
                    </a:lnB>
                    <a:noFill/>
                  </a:tcPr>
                </a:tc>
              </a:tr>
            </a:tbl>
          </a:graphicData>
        </a:graphic>
      </p:graphicFrame>
      <p:sp>
        <p:nvSpPr>
          <p:cNvPr id="5" name="TextBox 4"/>
          <p:cNvSpPr txBox="1"/>
          <p:nvPr/>
        </p:nvSpPr>
        <p:spPr>
          <a:xfrm>
            <a:off x="7623477" y="2211610"/>
            <a:ext cx="673582" cy="246221"/>
          </a:xfrm>
          <a:prstGeom prst="rect">
            <a:avLst/>
          </a:prstGeom>
          <a:noFill/>
        </p:spPr>
        <p:txBody>
          <a:bodyPr wrap="none" rtlCol="0">
            <a:spAutoFit/>
          </a:bodyPr>
          <a:lstStyle/>
          <a:p>
            <a:r>
              <a:rPr lang="ru-RU" sz="1000" dirty="0" smtClean="0"/>
              <a:t>тыс. руб.</a:t>
            </a:r>
            <a:endParaRPr lang="ru-RU" sz="1000" dirty="0"/>
          </a:p>
        </p:txBody>
      </p:sp>
      <p:sp>
        <p:nvSpPr>
          <p:cNvPr id="6" name="TextBox 5"/>
          <p:cNvSpPr txBox="1"/>
          <p:nvPr/>
        </p:nvSpPr>
        <p:spPr>
          <a:xfrm>
            <a:off x="4932040" y="476672"/>
            <a:ext cx="2382383" cy="323165"/>
          </a:xfrm>
          <a:prstGeom prst="rect">
            <a:avLst/>
          </a:prstGeom>
          <a:pattFill prst="pct70">
            <a:fgClr>
              <a:schemeClr val="accent1"/>
            </a:fgClr>
            <a:bgClr>
              <a:schemeClr val="bg1"/>
            </a:bgClr>
          </a:pattFill>
          <a:effectLst/>
          <a:scene3d>
            <a:camera prst="perspectiveHeroicExtremeLeftFacing"/>
            <a:lightRig rig="threePt" dir="t"/>
          </a:scene3d>
        </p:spPr>
        <p:txBody>
          <a:bodyPr wrap="none" rtlCol="0">
            <a:spAutoFit/>
          </a:bodyPr>
          <a:lstStyle/>
          <a:p>
            <a:r>
              <a:rPr lang="ru-RU" sz="1500" dirty="0" smtClean="0"/>
              <a:t>Ведомственная структура</a:t>
            </a:r>
            <a:endParaRPr lang="ru-RU" sz="1500" dirty="0"/>
          </a:p>
        </p:txBody>
      </p:sp>
    </p:spTree>
    <p:extLst>
      <p:ext uri="{BB962C8B-B14F-4D97-AF65-F5344CB8AC3E}">
        <p14:creationId xmlns:p14="http://schemas.microsoft.com/office/powerpoint/2010/main" val="465695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239" y="404664"/>
            <a:ext cx="8568952" cy="707886"/>
          </a:xfrm>
          <a:prstGeom prst="rect">
            <a:avLst/>
          </a:prstGeom>
          <a:noFill/>
        </p:spPr>
        <p:txBody>
          <a:bodyPr wrap="square" rtlCol="0">
            <a:spAutoFit/>
          </a:bodyPr>
          <a:lstStyle/>
          <a:p>
            <a:pPr algn="ctr"/>
            <a:r>
              <a:rPr lang="ru-RU" sz="2000" dirty="0" smtClean="0">
                <a:effectLst>
                  <a:outerShdw blurRad="50800" dist="38100" dir="10800000" algn="r" rotWithShape="0">
                    <a:prstClr val="black">
                      <a:alpha val="40000"/>
                    </a:prstClr>
                  </a:outerShdw>
                </a:effectLst>
                <a:latin typeface="Times New Roman" pitchFamily="18" charset="0"/>
                <a:cs typeface="Times New Roman" pitchFamily="18" charset="0"/>
              </a:rPr>
              <a:t>ОСНОВНЫЕ ПАРАМЕТРЫ БЮДЖЕТА </a:t>
            </a:r>
          </a:p>
          <a:p>
            <a:pPr algn="ctr"/>
            <a:r>
              <a:rPr lang="ru-RU" sz="2000" dirty="0" smtClean="0">
                <a:effectLst>
                  <a:outerShdw blurRad="50800" dist="38100" dir="10800000" algn="r" rotWithShape="0">
                    <a:prstClr val="black">
                      <a:alpha val="40000"/>
                    </a:prstClr>
                  </a:outerShdw>
                </a:effectLst>
                <a:latin typeface="Times New Roman" pitchFamily="18" charset="0"/>
                <a:cs typeface="Times New Roman" pitchFamily="18" charset="0"/>
              </a:rPr>
              <a:t>ЗАТО Г. СЕВЕРОМОРСК НА 2015 ГОД</a:t>
            </a:r>
            <a:endParaRPr lang="ru-RU" sz="2000" dirty="0">
              <a:effectLst>
                <a:outerShdw blurRad="50800" dist="38100" dir="10800000" algn="r" rotWithShape="0">
                  <a:prstClr val="black">
                    <a:alpha val="40000"/>
                  </a:prstClr>
                </a:outerShdw>
              </a:effectLst>
              <a:latin typeface="Times New Roman" pitchFamily="18" charset="0"/>
              <a:cs typeface="Times New Roman" pitchFamily="18" charset="0"/>
            </a:endParaRPr>
          </a:p>
        </p:txBody>
      </p:sp>
      <p:sp>
        <p:nvSpPr>
          <p:cNvPr id="5" name="Пятиугольник 4"/>
          <p:cNvSpPr/>
          <p:nvPr/>
        </p:nvSpPr>
        <p:spPr>
          <a:xfrm>
            <a:off x="323528" y="1493168"/>
            <a:ext cx="240170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Налоговые доходы </a:t>
            </a:r>
          </a:p>
          <a:p>
            <a:pPr algn="ctr"/>
            <a:r>
              <a:rPr lang="ru-RU" sz="1700" dirty="0" smtClean="0"/>
              <a:t>867 513,9 тыс. руб.</a:t>
            </a:r>
            <a:endParaRPr lang="ru-RU" sz="1700" dirty="0"/>
          </a:p>
        </p:txBody>
      </p:sp>
      <p:sp>
        <p:nvSpPr>
          <p:cNvPr id="7" name="Пятиугольник 6"/>
          <p:cNvSpPr/>
          <p:nvPr/>
        </p:nvSpPr>
        <p:spPr>
          <a:xfrm>
            <a:off x="323528" y="2719112"/>
            <a:ext cx="2401707" cy="9259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Неналоговые доходы </a:t>
            </a:r>
          </a:p>
          <a:p>
            <a:pPr algn="ctr"/>
            <a:r>
              <a:rPr lang="ru-RU" sz="1700" dirty="0" smtClean="0"/>
              <a:t>123 025,0 тыс. руб. </a:t>
            </a:r>
            <a:endParaRPr lang="ru-RU" sz="1700" dirty="0"/>
          </a:p>
        </p:txBody>
      </p:sp>
      <p:sp>
        <p:nvSpPr>
          <p:cNvPr id="8" name="Пятиугольник 7"/>
          <p:cNvSpPr/>
          <p:nvPr/>
        </p:nvSpPr>
        <p:spPr>
          <a:xfrm>
            <a:off x="323528" y="4013064"/>
            <a:ext cx="2401708"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Безвозмездные поступления </a:t>
            </a:r>
          </a:p>
          <a:p>
            <a:pPr algn="ctr"/>
            <a:r>
              <a:rPr lang="ru-RU" sz="1700" dirty="0" smtClean="0"/>
              <a:t>1 513 641,3 тыс. руб.</a:t>
            </a:r>
            <a:endParaRPr lang="ru-RU" sz="1700" dirty="0"/>
          </a:p>
        </p:txBody>
      </p:sp>
      <p:sp>
        <p:nvSpPr>
          <p:cNvPr id="6" name="Блок-схема: магнитный диск 5"/>
          <p:cNvSpPr/>
          <p:nvPr/>
        </p:nvSpPr>
        <p:spPr>
          <a:xfrm>
            <a:off x="3563888" y="1402640"/>
            <a:ext cx="1584176" cy="123427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Доходы в расчете</a:t>
            </a:r>
          </a:p>
          <a:p>
            <a:pPr algn="ctr"/>
            <a:r>
              <a:rPr lang="ru-RU" sz="1200" dirty="0" smtClean="0"/>
              <a:t> на 1 чел.</a:t>
            </a:r>
          </a:p>
          <a:p>
            <a:pPr algn="ctr"/>
            <a:r>
              <a:rPr lang="ru-RU" sz="1200" dirty="0" smtClean="0"/>
              <a:t>43 445,2 руб.</a:t>
            </a:r>
            <a:endParaRPr lang="ru-RU" sz="1200" dirty="0"/>
          </a:p>
        </p:txBody>
      </p:sp>
      <p:sp>
        <p:nvSpPr>
          <p:cNvPr id="10" name="Блок-схема: магнитный диск 9"/>
          <p:cNvSpPr/>
          <p:nvPr/>
        </p:nvSpPr>
        <p:spPr>
          <a:xfrm>
            <a:off x="3563888" y="4013063"/>
            <a:ext cx="1584176" cy="12077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Расходы в расчете на 1 чел </a:t>
            </a:r>
          </a:p>
          <a:p>
            <a:pPr algn="ctr"/>
            <a:r>
              <a:rPr lang="ru-RU" sz="1200" dirty="0" smtClean="0"/>
              <a:t> 46 286,5 руб.</a:t>
            </a:r>
            <a:endParaRPr lang="ru-RU" sz="1200" dirty="0"/>
          </a:p>
        </p:txBody>
      </p:sp>
      <p:sp>
        <p:nvSpPr>
          <p:cNvPr id="11" name="Блок-схема: магнитный диск 10"/>
          <p:cNvSpPr/>
          <p:nvPr/>
        </p:nvSpPr>
        <p:spPr>
          <a:xfrm>
            <a:off x="3554080" y="5589240"/>
            <a:ext cx="1584176" cy="96126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Численность населения </a:t>
            </a:r>
          </a:p>
          <a:p>
            <a:pPr algn="ctr"/>
            <a:r>
              <a:rPr lang="ru-RU" sz="900" dirty="0" smtClean="0"/>
              <a:t>ЗАТО г. Североморск</a:t>
            </a:r>
          </a:p>
          <a:p>
            <a:pPr algn="ctr"/>
            <a:r>
              <a:rPr lang="ru-RU" sz="900" dirty="0" smtClean="0"/>
              <a:t>57 640 чел.</a:t>
            </a:r>
            <a:endParaRPr lang="ru-RU" sz="900" dirty="0"/>
          </a:p>
        </p:txBody>
      </p:sp>
      <p:sp>
        <p:nvSpPr>
          <p:cNvPr id="12" name="Прямоугольник 11"/>
          <p:cNvSpPr/>
          <p:nvPr/>
        </p:nvSpPr>
        <p:spPr>
          <a:xfrm>
            <a:off x="2725236" y="1275625"/>
            <a:ext cx="457200" cy="4216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Доходы бюджета   2 504 180,2  тыс. руб</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
        <p:nvSpPr>
          <p:cNvPr id="14" name="Прямоугольник 13"/>
          <p:cNvSpPr/>
          <p:nvPr/>
        </p:nvSpPr>
        <p:spPr>
          <a:xfrm>
            <a:off x="5448672" y="1287246"/>
            <a:ext cx="457200" cy="421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Расходов бюджета 2 667 951,8 тыс. руб.</a:t>
            </a:r>
            <a:endParaRPr lang="ru-RU" sz="1600" dirty="0">
              <a:latin typeface="Century Schoolbook" pitchFamily="18" charset="0"/>
              <a:cs typeface="Times New Roman" pitchFamily="18" charset="0"/>
            </a:endParaRPr>
          </a:p>
        </p:txBody>
      </p:sp>
      <p:sp>
        <p:nvSpPr>
          <p:cNvPr id="15" name="Пятиугольник 14"/>
          <p:cNvSpPr/>
          <p:nvPr/>
        </p:nvSpPr>
        <p:spPr>
          <a:xfrm rot="10800000" flipV="1">
            <a:off x="5905872" y="2042516"/>
            <a:ext cx="2965517" cy="67659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Жилищно-коммунальное хозяйство</a:t>
            </a:r>
          </a:p>
          <a:p>
            <a:pPr algn="ctr"/>
            <a:r>
              <a:rPr lang="ru-RU" sz="1500" dirty="0" smtClean="0"/>
              <a:t>177 690,7 тыс. руб.</a:t>
            </a:r>
            <a:endParaRPr lang="ru-RU" sz="1500" dirty="0"/>
          </a:p>
        </p:txBody>
      </p:sp>
      <p:sp>
        <p:nvSpPr>
          <p:cNvPr id="16" name="Пятиугольник 15"/>
          <p:cNvSpPr/>
          <p:nvPr/>
        </p:nvSpPr>
        <p:spPr>
          <a:xfrm rot="10800000" flipV="1">
            <a:off x="5936446" y="2849700"/>
            <a:ext cx="2934943" cy="6647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Культура и кинематография</a:t>
            </a:r>
          </a:p>
          <a:p>
            <a:pPr algn="ctr"/>
            <a:r>
              <a:rPr lang="ru-RU" sz="1500" dirty="0" smtClean="0"/>
              <a:t>195 525,8 тыс. руб.</a:t>
            </a:r>
            <a:endParaRPr lang="ru-RU" sz="1500" dirty="0"/>
          </a:p>
        </p:txBody>
      </p:sp>
      <p:sp>
        <p:nvSpPr>
          <p:cNvPr id="17" name="Пятиугольник 16"/>
          <p:cNvSpPr/>
          <p:nvPr/>
        </p:nvSpPr>
        <p:spPr>
          <a:xfrm rot="10800000" flipV="1">
            <a:off x="5936446" y="3599156"/>
            <a:ext cx="2979745" cy="6175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Социальная политика</a:t>
            </a:r>
          </a:p>
          <a:p>
            <a:pPr algn="ctr"/>
            <a:r>
              <a:rPr lang="ru-RU" sz="1500" dirty="0" smtClean="0"/>
              <a:t>87 096,3 тыс. руб.</a:t>
            </a:r>
            <a:endParaRPr lang="ru-RU" sz="1500" dirty="0"/>
          </a:p>
        </p:txBody>
      </p:sp>
      <p:sp>
        <p:nvSpPr>
          <p:cNvPr id="18" name="Пятиугольник 17"/>
          <p:cNvSpPr/>
          <p:nvPr/>
        </p:nvSpPr>
        <p:spPr>
          <a:xfrm rot="10800000" flipV="1">
            <a:off x="5914433" y="4302492"/>
            <a:ext cx="2986607"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Национальная экономика</a:t>
            </a:r>
          </a:p>
          <a:p>
            <a:pPr algn="ctr"/>
            <a:r>
              <a:rPr lang="ru-RU" sz="1500" dirty="0" smtClean="0"/>
              <a:t>116 762,1 тыс. руб.</a:t>
            </a:r>
            <a:endParaRPr lang="ru-RU" sz="1500" dirty="0"/>
          </a:p>
        </p:txBody>
      </p:sp>
      <p:sp>
        <p:nvSpPr>
          <p:cNvPr id="19" name="Пятиугольник 18"/>
          <p:cNvSpPr/>
          <p:nvPr/>
        </p:nvSpPr>
        <p:spPr>
          <a:xfrm rot="10800000" flipV="1">
            <a:off x="5926958" y="1278406"/>
            <a:ext cx="2965521" cy="64807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Образование</a:t>
            </a:r>
          </a:p>
          <a:p>
            <a:pPr algn="ctr"/>
            <a:r>
              <a:rPr lang="ru-RU" sz="1500" dirty="0" smtClean="0"/>
              <a:t>1 850 312,9 тыс. руб.</a:t>
            </a:r>
            <a:endParaRPr lang="ru-RU" sz="1500" dirty="0"/>
          </a:p>
        </p:txBody>
      </p:sp>
      <p:sp>
        <p:nvSpPr>
          <p:cNvPr id="13" name="Выноска со стрелками влево/вправо 12"/>
          <p:cNvSpPr/>
          <p:nvPr/>
        </p:nvSpPr>
        <p:spPr>
          <a:xfrm>
            <a:off x="3203848" y="2996948"/>
            <a:ext cx="2244824" cy="773800"/>
          </a:xfrm>
          <a:prstGeom prst="leftRightArrowCallout">
            <a:avLst>
              <a:gd name="adj1" fmla="val 25000"/>
              <a:gd name="adj2" fmla="val 25000"/>
              <a:gd name="adj3" fmla="val 25000"/>
              <a:gd name="adj4" fmla="val 73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t>БЮДЖЕТ</a:t>
            </a:r>
          </a:p>
          <a:p>
            <a:pPr algn="ctr"/>
            <a:endParaRPr lang="ru-RU" dirty="0"/>
          </a:p>
        </p:txBody>
      </p:sp>
      <p:sp>
        <p:nvSpPr>
          <p:cNvPr id="21" name="Пятиугольник 20"/>
          <p:cNvSpPr/>
          <p:nvPr/>
        </p:nvSpPr>
        <p:spPr>
          <a:xfrm rot="10800000" flipV="1">
            <a:off x="5923003" y="4939582"/>
            <a:ext cx="2969469" cy="5623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Прочие расходы</a:t>
            </a:r>
          </a:p>
          <a:p>
            <a:pPr algn="ctr"/>
            <a:r>
              <a:rPr lang="ru-RU" sz="1500" dirty="0" smtClean="0"/>
              <a:t>240 564,0 тыс. руб.</a:t>
            </a:r>
            <a:endParaRPr lang="ru-RU" sz="1500" dirty="0"/>
          </a:p>
        </p:txBody>
      </p:sp>
    </p:spTree>
    <p:extLst>
      <p:ext uri="{BB962C8B-B14F-4D97-AF65-F5344CB8AC3E}">
        <p14:creationId xmlns:p14="http://schemas.microsoft.com/office/powerpoint/2010/main" val="756474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84784"/>
            <a:ext cx="8712968" cy="430887"/>
          </a:xfrm>
          <a:prstGeom prst="rect">
            <a:avLst/>
          </a:prstGeom>
          <a:noFill/>
        </p:spPr>
        <p:txBody>
          <a:bodyPr wrap="square" rtlCol="0">
            <a:spAutoFit/>
          </a:bodyPr>
          <a:lstStyle/>
          <a:p>
            <a:pPr algn="ctr"/>
            <a:r>
              <a:rPr lang="ru-RU" sz="2100" b="1" dirty="0" smtClean="0"/>
              <a:t>СТРУКТУРА ДОХОДОВ БЮДЖЕТА ЗАТО Г. СЕВЕРОМОРСК В </a:t>
            </a:r>
            <a:r>
              <a:rPr lang="ru-RU" sz="2200" b="1" dirty="0" smtClean="0"/>
              <a:t>2015</a:t>
            </a:r>
            <a:r>
              <a:rPr lang="ru-RU" sz="2100" b="1" dirty="0" smtClean="0"/>
              <a:t> ГОДУ</a:t>
            </a:r>
            <a:endParaRPr lang="ru-RU" sz="2100" b="1" dirty="0"/>
          </a:p>
        </p:txBody>
      </p:sp>
      <p:graphicFrame>
        <p:nvGraphicFramePr>
          <p:cNvPr id="3" name="Диаграмма 2"/>
          <p:cNvGraphicFramePr/>
          <p:nvPr>
            <p:extLst>
              <p:ext uri="{D42A27DB-BD31-4B8C-83A1-F6EECF244321}">
                <p14:modId xmlns:p14="http://schemas.microsoft.com/office/powerpoint/2010/main" val="3652234551"/>
              </p:ext>
            </p:extLst>
          </p:nvPr>
        </p:nvGraphicFramePr>
        <p:xfrm>
          <a:off x="323528" y="2132856"/>
          <a:ext cx="8424936"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495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725258014"/>
              </p:ext>
            </p:extLst>
          </p:nvPr>
        </p:nvGraphicFramePr>
        <p:xfrm>
          <a:off x="323528" y="332656"/>
          <a:ext cx="820891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413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394011"/>
            <a:ext cx="6298519"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Основные показатели прогноза </a:t>
            </a:r>
          </a:p>
          <a:p>
            <a:pPr algn="ctr"/>
            <a:r>
              <a:rPr lang="ru-RU" dirty="0" smtClean="0"/>
              <a:t>социально – экономического развития ЗАТО г. Североморск</a:t>
            </a:r>
            <a:endParaRPr lang="ru-RU" dirty="0"/>
          </a:p>
        </p:txBody>
      </p:sp>
      <p:graphicFrame>
        <p:nvGraphicFramePr>
          <p:cNvPr id="3" name="Диаграмма 2"/>
          <p:cNvGraphicFramePr/>
          <p:nvPr>
            <p:extLst>
              <p:ext uri="{D42A27DB-BD31-4B8C-83A1-F6EECF244321}">
                <p14:modId xmlns:p14="http://schemas.microsoft.com/office/powerpoint/2010/main" val="786811309"/>
              </p:ext>
            </p:extLst>
          </p:nvPr>
        </p:nvGraphicFramePr>
        <p:xfrm>
          <a:off x="395536" y="1628800"/>
          <a:ext cx="2808312" cy="217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extLst>
              <p:ext uri="{D42A27DB-BD31-4B8C-83A1-F6EECF244321}">
                <p14:modId xmlns:p14="http://schemas.microsoft.com/office/powerpoint/2010/main" val="592052339"/>
              </p:ext>
            </p:extLst>
          </p:nvPr>
        </p:nvGraphicFramePr>
        <p:xfrm>
          <a:off x="3275856" y="1700808"/>
          <a:ext cx="2759968" cy="2104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val="722271766"/>
              </p:ext>
            </p:extLst>
          </p:nvPr>
        </p:nvGraphicFramePr>
        <p:xfrm>
          <a:off x="6012160" y="1700808"/>
          <a:ext cx="2975992" cy="1887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val="2335643082"/>
              </p:ext>
            </p:extLst>
          </p:nvPr>
        </p:nvGraphicFramePr>
        <p:xfrm>
          <a:off x="467544" y="3861048"/>
          <a:ext cx="3096344" cy="1944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иаграмма 6"/>
          <p:cNvGraphicFramePr/>
          <p:nvPr>
            <p:extLst>
              <p:ext uri="{D42A27DB-BD31-4B8C-83A1-F6EECF244321}">
                <p14:modId xmlns:p14="http://schemas.microsoft.com/office/powerpoint/2010/main" val="3727969981"/>
              </p:ext>
            </p:extLst>
          </p:nvPr>
        </p:nvGraphicFramePr>
        <p:xfrm>
          <a:off x="3059832" y="4077072"/>
          <a:ext cx="3240359" cy="20162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Диаграмма 7"/>
          <p:cNvGraphicFramePr/>
          <p:nvPr>
            <p:extLst>
              <p:ext uri="{D42A27DB-BD31-4B8C-83A1-F6EECF244321}">
                <p14:modId xmlns:p14="http://schemas.microsoft.com/office/powerpoint/2010/main" val="1124727291"/>
              </p:ext>
            </p:extLst>
          </p:nvPr>
        </p:nvGraphicFramePr>
        <p:xfrm>
          <a:off x="5724128" y="4005064"/>
          <a:ext cx="3168352" cy="20162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84968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09270098"/>
              </p:ext>
            </p:extLst>
          </p:nvPr>
        </p:nvGraphicFramePr>
        <p:xfrm>
          <a:off x="0" y="404664"/>
          <a:ext cx="9036496"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981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30687"/>
            <a:ext cx="8820472" cy="461665"/>
          </a:xfrm>
          <a:prstGeom prst="rect">
            <a:avLst/>
          </a:prstGeom>
          <a:noFill/>
        </p:spPr>
        <p:txBody>
          <a:bodyPr wrap="square" rtlCol="0">
            <a:spAutoFit/>
          </a:bodyPr>
          <a:lstStyle/>
          <a:p>
            <a:pPr algn="ctr"/>
            <a:r>
              <a:rPr lang="ru-RU" sz="2400" b="1" dirty="0" smtClean="0"/>
              <a:t>Структура расходов бюджета ЗАТО г. Североморск в 201</a:t>
            </a:r>
            <a:r>
              <a:rPr lang="en-US" sz="2400" b="1" dirty="0" smtClean="0"/>
              <a:t>5</a:t>
            </a:r>
            <a:r>
              <a:rPr lang="ru-RU" sz="2400" b="1" dirty="0" smtClean="0"/>
              <a:t> году</a:t>
            </a:r>
            <a:endParaRPr lang="ru-RU" sz="2400" b="1" dirty="0"/>
          </a:p>
        </p:txBody>
      </p:sp>
      <p:graphicFrame>
        <p:nvGraphicFramePr>
          <p:cNvPr id="3" name="Диаграмма 2"/>
          <p:cNvGraphicFramePr/>
          <p:nvPr>
            <p:extLst>
              <p:ext uri="{D42A27DB-BD31-4B8C-83A1-F6EECF244321}">
                <p14:modId xmlns:p14="http://schemas.microsoft.com/office/powerpoint/2010/main" val="3028311743"/>
              </p:ext>
            </p:extLst>
          </p:nvPr>
        </p:nvGraphicFramePr>
        <p:xfrm>
          <a:off x="107504" y="908720"/>
          <a:ext cx="8784976"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615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Public\Pictures\Sample Pictures\1351866937_vysshee-obrazovan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73" y="307230"/>
            <a:ext cx="2389124" cy="15472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a:softEdge rad="317500"/>
          </a:effectLst>
        </p:spPr>
      </p:pic>
      <p:sp>
        <p:nvSpPr>
          <p:cNvPr id="2" name="AutoShape 2" descr="http://otvetin.ru/uploads/posts/2010-09/1283802459_den_studenta.jpg"/>
          <p:cNvSpPr>
            <a:spLocks noChangeAspect="1" noChangeArrowheads="1"/>
          </p:cNvSpPr>
          <p:nvPr/>
        </p:nvSpPr>
        <p:spPr bwMode="auto">
          <a:xfrm>
            <a:off x="155575" y="-2544763"/>
            <a:ext cx="4333875" cy="531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otvetin.ru/uploads/posts/2010-09/1283802459_den_studenta.jpg"/>
          <p:cNvSpPr>
            <a:spLocks noChangeAspect="1" noChangeArrowheads="1"/>
          </p:cNvSpPr>
          <p:nvPr/>
        </p:nvSpPr>
        <p:spPr bwMode="auto">
          <a:xfrm>
            <a:off x="307975" y="1412776"/>
            <a:ext cx="4333875" cy="15098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Прямоугольник 4"/>
          <p:cNvSpPr/>
          <p:nvPr/>
        </p:nvSpPr>
        <p:spPr>
          <a:xfrm>
            <a:off x="1653156" y="1628800"/>
            <a:ext cx="6048672" cy="734355"/>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2015 году предусмотрены в сумме </a:t>
            </a:r>
            <a:r>
              <a:rPr lang="en-US" sz="2000" b="1" dirty="0" smtClean="0">
                <a:solidFill>
                  <a:schemeClr val="tx1"/>
                </a:solidFill>
              </a:rPr>
              <a:t>1 850 312,9 </a:t>
            </a:r>
            <a:r>
              <a:rPr lang="ru-RU" dirty="0" smtClean="0">
                <a:solidFill>
                  <a:schemeClr val="tx1"/>
                </a:solidFill>
              </a:rPr>
              <a:t>тыс. рублей. </a:t>
            </a:r>
            <a:endParaRPr lang="ru-RU" dirty="0">
              <a:solidFill>
                <a:schemeClr val="tx1"/>
              </a:solidFill>
            </a:endParaRPr>
          </a:p>
        </p:txBody>
      </p:sp>
      <p:sp>
        <p:nvSpPr>
          <p:cNvPr id="6" name="TextBox 5"/>
          <p:cNvSpPr txBox="1"/>
          <p:nvPr/>
        </p:nvSpPr>
        <p:spPr>
          <a:xfrm>
            <a:off x="2546153" y="2481516"/>
            <a:ext cx="6273552" cy="1015663"/>
          </a:xfrm>
          <a:prstGeom prst="rect">
            <a:avLst/>
          </a:prstGeom>
          <a:noFill/>
        </p:spPr>
        <p:txBody>
          <a:bodyPr wrap="square" rtlCol="0">
            <a:spAutoFit/>
          </a:bodyPr>
          <a:lstStyle/>
          <a:p>
            <a:pPr algn="just"/>
            <a:r>
              <a:rPr lang="ru-RU" sz="1500" dirty="0" smtClean="0"/>
              <a:t>За счет средств бюджета ЗАТО г. Североморск осуществляется реализация муниципальной программы «Развитие образования ЗАТО г. Североморск» и подпрограммы «Совершенствование предоставления дополнительного образования детей в сфере культуры». </a:t>
            </a:r>
          </a:p>
        </p:txBody>
      </p:sp>
      <p:pic>
        <p:nvPicPr>
          <p:cNvPr id="2051" name="Picture 3" descr="C:\Users\Public\Pictures\Sample Pictures\детса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402" y="3972266"/>
            <a:ext cx="1875128" cy="12500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461" y="3823880"/>
            <a:ext cx="6048672" cy="1477328"/>
          </a:xfrm>
          <a:prstGeom prst="rect">
            <a:avLst/>
          </a:prstGeom>
          <a:noFill/>
        </p:spPr>
        <p:txBody>
          <a:bodyPr wrap="square" rtlCol="0">
            <a:spAutoFit/>
          </a:bodyPr>
          <a:lstStyle/>
          <a:p>
            <a:pPr algn="just"/>
            <a:r>
              <a:rPr lang="ru-RU" sz="1500" dirty="0" smtClean="0"/>
              <a:t>За счет собственных  средств бюджета ЗАТО г. Североморск и субсидий из областного бюджета  предусмотрено строительство трех детских дошкольных учреждений (320 209,0 тыс. руб.): </a:t>
            </a:r>
          </a:p>
          <a:p>
            <a:pPr marL="285750" indent="-285750" algn="just">
              <a:buFontTx/>
              <a:buChar char="-"/>
            </a:pPr>
            <a:r>
              <a:rPr lang="ru-RU" sz="1500" dirty="0" smtClean="0"/>
              <a:t>Детского сада на 220 мест по ул. Кирова;</a:t>
            </a:r>
          </a:p>
          <a:p>
            <a:pPr marL="285750" indent="-285750" algn="just">
              <a:buFontTx/>
              <a:buChar char="-"/>
            </a:pPr>
            <a:r>
              <a:rPr lang="ru-RU" sz="1500" dirty="0" smtClean="0"/>
              <a:t>Детского сада на 220 мест по ул. Гвардейской;</a:t>
            </a:r>
          </a:p>
          <a:p>
            <a:pPr marL="285750" indent="-285750" algn="just">
              <a:buFontTx/>
              <a:buChar char="-"/>
            </a:pPr>
            <a:r>
              <a:rPr lang="ru-RU" sz="1500" dirty="0" smtClean="0"/>
              <a:t>Детского сада на 220 мест в </a:t>
            </a:r>
            <a:r>
              <a:rPr lang="ru-RU" sz="1500" dirty="0" err="1" smtClean="0"/>
              <a:t>н.п</a:t>
            </a:r>
            <a:r>
              <a:rPr lang="ru-RU" sz="1500" dirty="0" smtClean="0"/>
              <a:t>. Североморск-3 </a:t>
            </a:r>
            <a:endParaRPr lang="ru-RU" sz="1500" dirty="0"/>
          </a:p>
        </p:txBody>
      </p:sp>
      <p:pic>
        <p:nvPicPr>
          <p:cNvPr id="2052" name="Picture 4" descr="C:\Users\Public\Pictures\Sample Pictures\StMLlQD6Vg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99" y="2363155"/>
            <a:ext cx="1853930" cy="13904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95617" y="952682"/>
            <a:ext cx="3571299" cy="369332"/>
          </a:xfrm>
          <a:prstGeom prst="rect">
            <a:avLst/>
          </a:prstGeom>
          <a:noFill/>
        </p:spPr>
        <p:txBody>
          <a:bodyPr wrap="none" rtlCol="0">
            <a:spAutoFit/>
          </a:bodyPr>
          <a:lstStyle/>
          <a:p>
            <a:r>
              <a:rPr lang="ru-RU" b="1" dirty="0" smtClean="0"/>
              <a:t>РАСХОДЫ НА ОБРАЗОВАНИЕ</a:t>
            </a:r>
            <a:endParaRPr lang="ru-RU" b="1" dirty="0"/>
          </a:p>
        </p:txBody>
      </p:sp>
      <p:pic>
        <p:nvPicPr>
          <p:cNvPr id="9" name="Picture 6" descr="C:\Users\Public\Pictures\Sample Pictures\к обр.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464" y="5301208"/>
            <a:ext cx="1103534" cy="8690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5" name="Picture 7" descr="C:\Users\Public\Pictures\Sample Pictures\стадио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305" y="5301208"/>
            <a:ext cx="1121010" cy="8365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6" name="Picture 8" descr="C:\Users\Public\Pictures\Sample Pictures\интерн.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617" y="5222351"/>
            <a:ext cx="1214415" cy="9017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82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036284"/>
            <a:ext cx="8208912" cy="923330"/>
          </a:xfrm>
          <a:prstGeom prst="rect">
            <a:avLst/>
          </a:prstGeom>
          <a:noFill/>
        </p:spPr>
        <p:txBody>
          <a:bodyPr wrap="square" rtlCol="0">
            <a:spAutoFit/>
          </a:bodyPr>
          <a:lstStyle/>
          <a:p>
            <a:pPr algn="ctr"/>
            <a:r>
              <a:rPr lang="ru-RU" dirty="0" smtClean="0"/>
              <a:t>В расходах на Образование предусмотрено также финансирование </a:t>
            </a:r>
          </a:p>
          <a:p>
            <a:pPr algn="ctr"/>
            <a:r>
              <a:rPr lang="ru-RU" dirty="0" smtClean="0"/>
              <a:t>мероприятий муниципальный программы «Улучшение качества и безопасности жизни населения», в части подпрограмм:</a:t>
            </a:r>
            <a:endParaRPr lang="ru-RU" dirty="0"/>
          </a:p>
        </p:txBody>
      </p:sp>
      <p:sp>
        <p:nvSpPr>
          <p:cNvPr id="3" name="TextBox 2"/>
          <p:cNvSpPr txBox="1"/>
          <p:nvPr/>
        </p:nvSpPr>
        <p:spPr>
          <a:xfrm>
            <a:off x="971600" y="2996952"/>
            <a:ext cx="5392695" cy="369332"/>
          </a:xfrm>
          <a:prstGeom prst="rect">
            <a:avLst/>
          </a:prstGeom>
          <a:noFill/>
        </p:spPr>
        <p:txBody>
          <a:bodyPr wrap="none" rtlCol="0">
            <a:spAutoFit/>
          </a:bodyPr>
          <a:lstStyle/>
          <a:p>
            <a:r>
              <a:rPr lang="ru-RU" dirty="0" smtClean="0"/>
              <a:t>- «Молодежь Североморска» - </a:t>
            </a:r>
            <a:r>
              <a:rPr lang="ru-RU" b="1" dirty="0" smtClean="0"/>
              <a:t>2 000,0 </a:t>
            </a:r>
            <a:r>
              <a:rPr lang="ru-RU" dirty="0" smtClean="0"/>
              <a:t>тыс. рублей</a:t>
            </a:r>
            <a:endParaRPr lang="ru-RU" dirty="0"/>
          </a:p>
        </p:txBody>
      </p:sp>
      <p:sp>
        <p:nvSpPr>
          <p:cNvPr id="4" name="TextBox 3"/>
          <p:cNvSpPr txBox="1"/>
          <p:nvPr/>
        </p:nvSpPr>
        <p:spPr>
          <a:xfrm>
            <a:off x="971600" y="3429000"/>
            <a:ext cx="7704856" cy="646331"/>
          </a:xfrm>
          <a:prstGeom prst="rect">
            <a:avLst/>
          </a:prstGeom>
          <a:noFill/>
        </p:spPr>
        <p:txBody>
          <a:bodyPr wrap="square" rtlCol="0">
            <a:spAutoFit/>
          </a:bodyPr>
          <a:lstStyle/>
          <a:p>
            <a:r>
              <a:rPr lang="ru-RU" dirty="0" smtClean="0"/>
              <a:t>- «Профилактика наркомании, алкоголизма и токсикомании в ЗАТО г. Североморск» - </a:t>
            </a:r>
            <a:r>
              <a:rPr lang="ru-RU" b="1" dirty="0" smtClean="0"/>
              <a:t>500,0</a:t>
            </a:r>
            <a:r>
              <a:rPr lang="ru-RU" dirty="0" smtClean="0"/>
              <a:t> тыс. рублей</a:t>
            </a:r>
            <a:endParaRPr lang="ru-RU" dirty="0"/>
          </a:p>
        </p:txBody>
      </p:sp>
      <p:pic>
        <p:nvPicPr>
          <p:cNvPr id="5123" name="Picture 3" descr="C:\Users\Public\Pictures\Sample Pictures\моло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21089"/>
            <a:ext cx="184204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ublic\Pictures\Sample Pictures\молод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608867"/>
            <a:ext cx="1872208" cy="11281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ublic\Pictures\Sample Pictures\y_4174d5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95" y="5259400"/>
            <a:ext cx="1877161" cy="118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692696"/>
            <a:ext cx="8352928" cy="1200329"/>
          </a:xfrm>
          <a:prstGeom prst="rect">
            <a:avLst/>
          </a:prstGeom>
          <a:noFill/>
        </p:spPr>
        <p:txBody>
          <a:bodyPr wrap="square" rtlCol="0">
            <a:spAutoFit/>
          </a:bodyPr>
          <a:lstStyle/>
          <a:p>
            <a:pPr algn="just"/>
            <a:r>
              <a:rPr lang="ru-RU" dirty="0" smtClean="0"/>
              <a:t>         В рамках муниципальной программы «Развитие образования ЗАТО г. Североморск» утверждены расходы на отдых и оздоровление детей.  Объем средств на реализацию данных мероприятий в 2015 году составит </a:t>
            </a:r>
            <a:r>
              <a:rPr lang="ru-RU" b="1" dirty="0" smtClean="0"/>
              <a:t>25 461,9 </a:t>
            </a:r>
            <a:r>
              <a:rPr lang="ru-RU" dirty="0" smtClean="0"/>
              <a:t>тыс. рублей.</a:t>
            </a:r>
            <a:endParaRPr lang="ru-RU" dirty="0"/>
          </a:p>
        </p:txBody>
      </p:sp>
    </p:spTree>
    <p:extLst>
      <p:ext uri="{BB962C8B-B14F-4D97-AF65-F5344CB8AC3E}">
        <p14:creationId xmlns:p14="http://schemas.microsoft.com/office/powerpoint/2010/main" val="403062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958662"/>
            <a:ext cx="3028586" cy="369332"/>
          </a:xfrm>
          <a:prstGeom prst="rect">
            <a:avLst/>
          </a:prstGeom>
          <a:noFill/>
        </p:spPr>
        <p:txBody>
          <a:bodyPr wrap="none" rtlCol="0">
            <a:spAutoFit/>
          </a:bodyPr>
          <a:lstStyle/>
          <a:p>
            <a:r>
              <a:rPr lang="ru-RU" b="1" dirty="0" smtClean="0"/>
              <a:t>РАСХОДЫ НА КУЛЬТУРУ </a:t>
            </a:r>
            <a:endParaRPr lang="ru-RU" b="1" dirty="0"/>
          </a:p>
        </p:txBody>
      </p:sp>
      <p:pic>
        <p:nvPicPr>
          <p:cNvPr id="3077" name="Picture 5" descr="C:\Users\Public\Pictures\Sample Pictures\культур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09893"/>
            <a:ext cx="1905000"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617514" y="1844824"/>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2015 году предусмотрены в сумме </a:t>
            </a:r>
            <a:r>
              <a:rPr lang="ru-RU" sz="2000" b="1" dirty="0" smtClean="0">
                <a:solidFill>
                  <a:schemeClr val="tx1"/>
                </a:solidFill>
              </a:rPr>
              <a:t>195 525,8 </a:t>
            </a:r>
            <a:r>
              <a:rPr lang="ru-RU" dirty="0" smtClean="0">
                <a:solidFill>
                  <a:schemeClr val="tx1"/>
                </a:solidFill>
              </a:rPr>
              <a:t>тыс. рублей. </a:t>
            </a:r>
            <a:endParaRPr lang="ru-RU" dirty="0">
              <a:solidFill>
                <a:schemeClr val="tx1"/>
              </a:solidFill>
            </a:endParaRPr>
          </a:p>
        </p:txBody>
      </p:sp>
      <p:pic>
        <p:nvPicPr>
          <p:cNvPr id="3078" name="Picture 6" descr="C:\Users\Public\Pictures\Sample Pictures\для куль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89" y="428953"/>
            <a:ext cx="1484264"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44490" y="2770188"/>
            <a:ext cx="6273552" cy="1477328"/>
          </a:xfrm>
          <a:prstGeom prst="rect">
            <a:avLst/>
          </a:prstGeom>
          <a:noFill/>
        </p:spPr>
        <p:txBody>
          <a:bodyPr wrap="square" rtlCol="0">
            <a:spAutoFit/>
          </a:bodyPr>
          <a:lstStyle/>
          <a:p>
            <a:pPr algn="just"/>
            <a:r>
              <a:rPr lang="ru-RU" sz="1500" dirty="0" smtClean="0"/>
              <a:t>За счет средств бюджета ЗАТО г. Североморск осуществляется реализация муниципальной программы «Культура ЗАТО г. Североморск». В рамках этой программы  обеспечивается  деятельность 8 муниципальных учреждений, в том числе: МБУК ДК «Строитель», МБУК  Центр досуга молодежи, МБУК Североморская Централизованная библиотечная система и др. </a:t>
            </a:r>
          </a:p>
        </p:txBody>
      </p:sp>
      <p:pic>
        <p:nvPicPr>
          <p:cNvPr id="3079" name="Picture 7" descr="C:\Users\Public\Pictures\Sample Pictures\телевид.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008945"/>
            <a:ext cx="1512168"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1" name="Picture 9" descr="C:\Users\Public\Pictures\Sample Pictures\библ.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82" y="5061887"/>
            <a:ext cx="1524170"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2" name="Picture 10" descr="C:\Users\Public\Pictures\Sample Pictures\песн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4777" y="5008945"/>
            <a:ext cx="1685689"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3" name="Picture 11" descr="C:\Users\Public\Pictures\Sample Pictures\DSC_018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5306" y="5008945"/>
            <a:ext cx="1621759" cy="10811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3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943103"/>
            <a:ext cx="5021824" cy="369332"/>
          </a:xfrm>
          <a:prstGeom prst="rect">
            <a:avLst/>
          </a:prstGeom>
          <a:noFill/>
        </p:spPr>
        <p:txBody>
          <a:bodyPr wrap="none" rtlCol="0">
            <a:spAutoFit/>
          </a:bodyPr>
          <a:lstStyle/>
          <a:p>
            <a:r>
              <a:rPr lang="ru-RU" b="1" dirty="0" smtClean="0"/>
              <a:t>РАСХОДЫ НА СОЦИАЛЬНУЮ ПОЛИТИКУ</a:t>
            </a:r>
            <a:endParaRPr lang="ru-RU" b="1" dirty="0"/>
          </a:p>
        </p:txBody>
      </p:sp>
      <p:pic>
        <p:nvPicPr>
          <p:cNvPr id="4098" name="Picture 2" descr="C:\Users\Public\Pictures\Sample Pictures\соцпо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8953"/>
            <a:ext cx="1428750"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2015 году предусмотрены в сумме </a:t>
            </a:r>
            <a:r>
              <a:rPr lang="ru-RU" sz="2000" b="1" dirty="0" smtClean="0">
                <a:solidFill>
                  <a:schemeClr val="tx1"/>
                </a:solidFill>
              </a:rPr>
              <a:t>87096,3 </a:t>
            </a:r>
            <a:r>
              <a:rPr lang="ru-RU" dirty="0" smtClean="0">
                <a:solidFill>
                  <a:schemeClr val="tx1"/>
                </a:solidFill>
              </a:rPr>
              <a:t>тыс. рублей. </a:t>
            </a:r>
            <a:endParaRPr lang="ru-RU" dirty="0">
              <a:solidFill>
                <a:schemeClr val="tx1"/>
              </a:solidFill>
            </a:endParaRPr>
          </a:p>
        </p:txBody>
      </p:sp>
      <p:pic>
        <p:nvPicPr>
          <p:cNvPr id="4099" name="Picture 3" descr="C:\Users\Public\Pictures\Sample Pictures\соцз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14" y="4725144"/>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1" name="Picture 5" descr="C:\Users\Public\Pictures\Sample Pictures\соц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958251"/>
            <a:ext cx="1496908" cy="11226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222" y="2953250"/>
            <a:ext cx="6520047" cy="1061829"/>
          </a:xfrm>
          <a:prstGeom prst="rect">
            <a:avLst/>
          </a:prstGeom>
          <a:noFill/>
        </p:spPr>
        <p:txBody>
          <a:bodyPr wrap="square" rtlCol="0">
            <a:spAutoFit/>
          </a:bodyPr>
          <a:lstStyle/>
          <a:p>
            <a:pPr algn="just"/>
            <a:r>
              <a:rPr lang="ru-RU" dirty="0" smtClean="0"/>
              <a:t>      </a:t>
            </a:r>
            <a:r>
              <a:rPr lang="ru-RU" sz="1500" dirty="0" smtClean="0"/>
              <a:t>За счет указанных расходов обеспечивается реализация муниципальных подпрограмм «Доступная среда ЗАТО г. Североморск», «Дополнительные меры социальной поддержки отдельных категорий граждан ЗАТО г. Североморск», «Североморск – город без сирот» и др.</a:t>
            </a:r>
            <a:endParaRPr lang="ru-RU" sz="1500" dirty="0"/>
          </a:p>
        </p:txBody>
      </p:sp>
      <p:sp>
        <p:nvSpPr>
          <p:cNvPr id="6" name="TextBox 5"/>
          <p:cNvSpPr txBox="1"/>
          <p:nvPr/>
        </p:nvSpPr>
        <p:spPr>
          <a:xfrm>
            <a:off x="2506808" y="4411124"/>
            <a:ext cx="5976664" cy="1708160"/>
          </a:xfrm>
          <a:prstGeom prst="rect">
            <a:avLst/>
          </a:prstGeom>
          <a:noFill/>
        </p:spPr>
        <p:txBody>
          <a:bodyPr wrap="square" rtlCol="0">
            <a:spAutoFit/>
          </a:bodyPr>
          <a:lstStyle/>
          <a:p>
            <a:pPr algn="just"/>
            <a:r>
              <a:rPr lang="ru-RU" sz="1500" dirty="0" smtClean="0"/>
              <a:t>       За счет собственных средств бюджета ЗАТО г. Североморск, а также за счет средств межбюджетных трансфертов,  предусмотрены бюджетные ассигнования на  реализацию различных мер социальной поддержки, в том числе: по оплате жилья и коммунальных услуг отдельным категориям граждан, предоставление жилых помещений детям-сиротам и детям, оставшимся без попечения родителей и др.</a:t>
            </a:r>
            <a:endParaRPr lang="ru-RU" sz="1500" dirty="0"/>
          </a:p>
        </p:txBody>
      </p:sp>
    </p:spTree>
    <p:extLst>
      <p:ext uri="{BB962C8B-B14F-4D97-AF65-F5344CB8AC3E}">
        <p14:creationId xmlns:p14="http://schemas.microsoft.com/office/powerpoint/2010/main" val="1060036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670" y="836712"/>
            <a:ext cx="184731" cy="369332"/>
          </a:xfrm>
          <a:prstGeom prst="rect">
            <a:avLst/>
          </a:prstGeom>
          <a:noFill/>
        </p:spPr>
        <p:txBody>
          <a:bodyPr wrap="none" rtlCol="0">
            <a:spAutoFit/>
          </a:bodyPr>
          <a:lstStyle/>
          <a:p>
            <a:endParaRPr lang="ru-RU"/>
          </a:p>
        </p:txBody>
      </p:sp>
      <p:sp>
        <p:nvSpPr>
          <p:cNvPr id="3" name="TextBox 2"/>
          <p:cNvSpPr txBox="1"/>
          <p:nvPr/>
        </p:nvSpPr>
        <p:spPr>
          <a:xfrm>
            <a:off x="2852192" y="1095503"/>
            <a:ext cx="5939190" cy="369332"/>
          </a:xfrm>
          <a:prstGeom prst="rect">
            <a:avLst/>
          </a:prstGeom>
          <a:noFill/>
        </p:spPr>
        <p:txBody>
          <a:bodyPr wrap="none" rtlCol="0">
            <a:spAutoFit/>
          </a:bodyPr>
          <a:lstStyle/>
          <a:p>
            <a:r>
              <a:rPr lang="ru-RU" b="1" dirty="0" smtClean="0"/>
              <a:t>РАСХОДЫ НА  ФИЗИЧЕСКУЮ КУЛЬТУРУ И СПОРТ</a:t>
            </a:r>
            <a:endParaRPr lang="ru-RU" b="1" dirty="0"/>
          </a:p>
        </p:txBody>
      </p:sp>
      <p:sp>
        <p:nvSpPr>
          <p:cNvPr id="4" name="Прямоугольник 3"/>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2015 году предусмотрены в сумме </a:t>
            </a:r>
            <a:r>
              <a:rPr lang="ru-RU" sz="2000" b="1" dirty="0" smtClean="0">
                <a:solidFill>
                  <a:schemeClr val="tx1"/>
                </a:solidFill>
              </a:rPr>
              <a:t>18 080,9 </a:t>
            </a:r>
            <a:r>
              <a:rPr lang="ru-RU" dirty="0" smtClean="0">
                <a:solidFill>
                  <a:schemeClr val="tx1"/>
                </a:solidFill>
              </a:rPr>
              <a:t>тыс. рублей. </a:t>
            </a:r>
            <a:endParaRPr lang="ru-RU" dirty="0">
              <a:solidFill>
                <a:schemeClr val="tx1"/>
              </a:solidFill>
            </a:endParaRPr>
          </a:p>
        </p:txBody>
      </p:sp>
      <p:pic>
        <p:nvPicPr>
          <p:cNvPr id="2050" name="Picture 2" descr="C:\Users\Public\Pictures\Sample Pictures\сп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16" y="710793"/>
            <a:ext cx="1080120" cy="113875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2943796"/>
            <a:ext cx="8136903" cy="1246495"/>
          </a:xfrm>
          <a:prstGeom prst="rect">
            <a:avLst/>
          </a:prstGeom>
          <a:noFill/>
        </p:spPr>
        <p:txBody>
          <a:bodyPr wrap="square" rtlCol="0">
            <a:spAutoFit/>
          </a:bodyPr>
          <a:lstStyle/>
          <a:p>
            <a:pPr algn="just"/>
            <a:r>
              <a:rPr lang="ru-RU" sz="1500" dirty="0" smtClean="0"/>
              <a:t>      За счет указанных средств осуществляется реализация муниципальной подпрограммы «Развитие физической культуры и спорта и формирования здорового образа жизни в ЗАТО г. Североморск», а также обеспечиваются мероприятия, связанные со строительством физкультурно- оздоровительного комплекса с встроенным тиром и бассейном (14 млн. рублей). </a:t>
            </a:r>
            <a:endParaRPr lang="ru-RU" sz="1500" dirty="0"/>
          </a:p>
        </p:txBody>
      </p:sp>
      <p:pic>
        <p:nvPicPr>
          <p:cNvPr id="2051" name="Picture 3" descr="C:\Users\Public\Pictures\Sample Pictures\спортзал.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51" y="4708465"/>
            <a:ext cx="1540854" cy="122940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C:\Users\Public\Pictures\Sample Pictures\спор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675095"/>
            <a:ext cx="1683700" cy="12627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3" name="Picture 5" descr="C:\Users\Public\Pictures\Sample Pictures\спортив.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682778"/>
            <a:ext cx="1632181" cy="12241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52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054415"/>
            <a:ext cx="6989414" cy="369332"/>
          </a:xfrm>
          <a:prstGeom prst="rect">
            <a:avLst/>
          </a:prstGeom>
          <a:noFill/>
        </p:spPr>
        <p:txBody>
          <a:bodyPr wrap="none" rtlCol="0">
            <a:spAutoFit/>
          </a:bodyPr>
          <a:lstStyle/>
          <a:p>
            <a:r>
              <a:rPr lang="ru-RU" b="1" dirty="0" smtClean="0"/>
              <a:t>РАСХОДЫ НА  ЖИЛИЩНО-КОММУНАЛЬНОЕ ХОЗЯЙСТВО</a:t>
            </a:r>
            <a:endParaRPr lang="ru-RU" b="1" dirty="0"/>
          </a:p>
        </p:txBody>
      </p:sp>
      <p:sp>
        <p:nvSpPr>
          <p:cNvPr id="3" name="Прямоугольник 2"/>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2015 году предусмотрены в сумме </a:t>
            </a:r>
            <a:r>
              <a:rPr lang="ru-RU" sz="2000" b="1" dirty="0" smtClean="0">
                <a:solidFill>
                  <a:schemeClr val="tx1"/>
                </a:solidFill>
              </a:rPr>
              <a:t>177 690,7 </a:t>
            </a:r>
            <a:r>
              <a:rPr lang="ru-RU" dirty="0" smtClean="0">
                <a:solidFill>
                  <a:schemeClr val="tx1"/>
                </a:solidFill>
              </a:rPr>
              <a:t>тыс. рублей. </a:t>
            </a:r>
            <a:endParaRPr lang="ru-RU" dirty="0">
              <a:solidFill>
                <a:schemeClr val="tx1"/>
              </a:solidFill>
            </a:endParaRPr>
          </a:p>
        </p:txBody>
      </p:sp>
      <p:sp>
        <p:nvSpPr>
          <p:cNvPr id="4" name="TextBox 3"/>
          <p:cNvSpPr txBox="1"/>
          <p:nvPr/>
        </p:nvSpPr>
        <p:spPr>
          <a:xfrm>
            <a:off x="539552" y="2780928"/>
            <a:ext cx="7776864" cy="1246495"/>
          </a:xfrm>
          <a:prstGeom prst="rect">
            <a:avLst/>
          </a:prstGeom>
          <a:noFill/>
        </p:spPr>
        <p:txBody>
          <a:bodyPr wrap="square" rtlCol="0">
            <a:spAutoFit/>
          </a:bodyPr>
          <a:lstStyle/>
          <a:p>
            <a:r>
              <a:rPr lang="ru-RU" sz="1500" dirty="0" smtClean="0"/>
              <a:t>За счет указанных средств проводятся мероприятия по:</a:t>
            </a:r>
          </a:p>
          <a:p>
            <a:pPr marL="285750" indent="-285750">
              <a:buFontTx/>
              <a:buChar char="-"/>
            </a:pPr>
            <a:r>
              <a:rPr lang="ru-RU" sz="1500" dirty="0" smtClean="0"/>
              <a:t>капитальному ремонту муниципального жилого фонда;</a:t>
            </a:r>
          </a:p>
          <a:p>
            <a:pPr marL="285750" indent="-285750" algn="just">
              <a:buFontTx/>
              <a:buChar char="-"/>
            </a:pPr>
            <a:r>
              <a:rPr lang="ru-RU" sz="1500" dirty="0" smtClean="0"/>
              <a:t>благоустройству ЗАТО г. Североморск, в том числе: освещению, содержанию автомобильных дорог и инженерных сооружений на них, озеленению и др.;</a:t>
            </a:r>
          </a:p>
          <a:p>
            <a:pPr marL="285750" indent="-285750">
              <a:buFontTx/>
              <a:buChar char="-"/>
            </a:pPr>
            <a:r>
              <a:rPr lang="ru-RU" sz="1500" dirty="0" smtClean="0"/>
              <a:t>энергосбережению и энергоэффективности. </a:t>
            </a:r>
          </a:p>
        </p:txBody>
      </p:sp>
      <p:pic>
        <p:nvPicPr>
          <p:cNvPr id="3074" name="Picture 2" descr="C:\Users\Public\Pictures\Sample Pictures\ж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15" y="649074"/>
            <a:ext cx="1185681" cy="11400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075" name="Picture 3" descr="C:\Users\Public\Pictures\Sample Pictures\жкх до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857750"/>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C:\Users\Public\Pictures\Sample Pictures\жкх се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84" y="4857750"/>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7" name="Picture 5" descr="C:\Users\Public\Pictures\Sample Pictures\жкх сч.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394" y="4837526"/>
            <a:ext cx="1493523" cy="109282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58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60648"/>
            <a:ext cx="6745053" cy="923330"/>
          </a:xfrm>
          <a:prstGeom prst="rect">
            <a:avLst/>
          </a:prstGeom>
          <a:noFill/>
        </p:spPr>
        <p:txBody>
          <a:bodyPr wrap="none" rtlCol="0">
            <a:spAutoFit/>
          </a:bodyPr>
          <a:lstStyle/>
          <a:p>
            <a:pPr algn="ctr"/>
            <a:r>
              <a:rPr lang="ru-RU" b="1" dirty="0"/>
              <a:t>Распределение бюджетных </a:t>
            </a:r>
            <a:r>
              <a:rPr lang="ru-RU" b="1" dirty="0" smtClean="0"/>
              <a:t>ассигнований</a:t>
            </a:r>
          </a:p>
          <a:p>
            <a:pPr algn="ctr"/>
            <a:r>
              <a:rPr lang="ru-RU" b="1" dirty="0" smtClean="0"/>
              <a:t>на </a:t>
            </a:r>
            <a:r>
              <a:rPr lang="ru-RU" b="1" dirty="0"/>
              <a:t>реализацию муниципальных программ ЗАТО г. Североморск </a:t>
            </a:r>
            <a:endParaRPr lang="ru-RU" b="1" dirty="0" smtClean="0"/>
          </a:p>
          <a:p>
            <a:pPr algn="ctr"/>
            <a:r>
              <a:rPr lang="ru-RU" b="1" dirty="0" smtClean="0"/>
              <a:t>на </a:t>
            </a:r>
            <a:r>
              <a:rPr lang="ru-RU" b="1" dirty="0"/>
              <a:t>2015 год и на плановый период 2016 и 2017 годов</a:t>
            </a:r>
          </a:p>
        </p:txBody>
      </p:sp>
      <p:graphicFrame>
        <p:nvGraphicFramePr>
          <p:cNvPr id="4" name="Диаграмма 3"/>
          <p:cNvGraphicFramePr/>
          <p:nvPr>
            <p:extLst>
              <p:ext uri="{D42A27DB-BD31-4B8C-83A1-F6EECF244321}">
                <p14:modId xmlns:p14="http://schemas.microsoft.com/office/powerpoint/2010/main" val="785771098"/>
              </p:ext>
            </p:extLst>
          </p:nvPr>
        </p:nvGraphicFramePr>
        <p:xfrm>
          <a:off x="395536" y="1628800"/>
          <a:ext cx="8496944"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148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260648"/>
            <a:ext cx="6745053" cy="923330"/>
          </a:xfrm>
          <a:prstGeom prst="rect">
            <a:avLst/>
          </a:prstGeom>
          <a:noFill/>
        </p:spPr>
        <p:txBody>
          <a:bodyPr wrap="none" rtlCol="0">
            <a:spAutoFit/>
          </a:bodyPr>
          <a:lstStyle/>
          <a:p>
            <a:pPr algn="ctr"/>
            <a:r>
              <a:rPr lang="ru-RU" b="1" dirty="0"/>
              <a:t>Распределение бюджетных </a:t>
            </a:r>
            <a:r>
              <a:rPr lang="ru-RU" b="1" dirty="0" smtClean="0"/>
              <a:t>ассигнований</a:t>
            </a:r>
          </a:p>
          <a:p>
            <a:pPr algn="ctr"/>
            <a:r>
              <a:rPr lang="ru-RU" b="1" dirty="0" smtClean="0"/>
              <a:t>на </a:t>
            </a:r>
            <a:r>
              <a:rPr lang="ru-RU" b="1" dirty="0"/>
              <a:t>реализацию муниципальных программ ЗАТО г. Североморск </a:t>
            </a:r>
            <a:endParaRPr lang="ru-RU" b="1" dirty="0" smtClean="0"/>
          </a:p>
          <a:p>
            <a:pPr algn="ctr"/>
            <a:r>
              <a:rPr lang="ru-RU" b="1" dirty="0" smtClean="0"/>
              <a:t>на </a:t>
            </a:r>
            <a:r>
              <a:rPr lang="ru-RU" b="1" dirty="0"/>
              <a:t>2015 год и на плановый период 2016 и 2017 годов</a:t>
            </a:r>
          </a:p>
        </p:txBody>
      </p:sp>
      <p:graphicFrame>
        <p:nvGraphicFramePr>
          <p:cNvPr id="6" name="Диаграмма 5"/>
          <p:cNvGraphicFramePr/>
          <p:nvPr>
            <p:extLst>
              <p:ext uri="{D42A27DB-BD31-4B8C-83A1-F6EECF244321}">
                <p14:modId xmlns:p14="http://schemas.microsoft.com/office/powerpoint/2010/main" val="1471894685"/>
              </p:ext>
            </p:extLst>
          </p:nvPr>
        </p:nvGraphicFramePr>
        <p:xfrm>
          <a:off x="5148064" y="1772816"/>
          <a:ext cx="3648709"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7" name="Скругленный прямоугольник 6"/>
          <p:cNvSpPr/>
          <p:nvPr/>
        </p:nvSpPr>
        <p:spPr>
          <a:xfrm>
            <a:off x="323528" y="1628800"/>
            <a:ext cx="4680520"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Муниципальная программа </a:t>
            </a: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1500" b="0" i="1"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система мероприятий (взаимоувязанных по задачам, срокам осуществления и ресурсам) и инструментов, обеспечивающих в рамках реализации муниципальных функций достижение приоритетов и целей социально-экономического развития ЗАТО г.Североморск</a:t>
            </a:r>
            <a:r>
              <a:rPr kumimoji="0" lang="ru-RU" sz="1800" b="0" i="1"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t>
            </a:r>
            <a:endParaRPr kumimoji="0" lang="ru-RU" sz="1800" b="0" i="1" u="none" strike="noStrike" kern="0" cap="none" spc="0" normalizeH="0" baseline="0" noProof="0" dirty="0">
              <a:ln>
                <a:noFill/>
              </a:ln>
              <a:solidFill>
                <a:sysClr val="window" lastClr="FFFFFF"/>
              </a:solidFill>
              <a:effectLst/>
              <a:uLnTx/>
              <a:uFillTx/>
              <a:latin typeface="Constantia"/>
              <a:ea typeface="+mn-ea"/>
            </a:endParaRPr>
          </a:p>
        </p:txBody>
      </p:sp>
      <p:sp>
        <p:nvSpPr>
          <p:cNvPr id="8" name="Скругленный прямоугольник 7"/>
          <p:cNvSpPr/>
          <p:nvPr/>
        </p:nvSpPr>
        <p:spPr>
          <a:xfrm>
            <a:off x="323528" y="4149080"/>
            <a:ext cx="4680520" cy="1800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Подпрограмма Муниципальной программы</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составная часть муниципальной программы, представляющая собой комплекс мероприятий, направленных на решение отдельных задач муниципальной программы, объединенных по одному общему признаку</a:t>
            </a:r>
            <a:endParaRPr kumimoji="0" lang="ru-RU" sz="15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141739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8208912" cy="830997"/>
          </a:xfrm>
          <a:prstGeom prst="rect">
            <a:avLst/>
          </a:prstGeom>
          <a:noFill/>
        </p:spPr>
        <p:txBody>
          <a:bodyPr wrap="square" rtlCol="0">
            <a:spAutoFit/>
          </a:bodyPr>
          <a:lstStyle/>
          <a:p>
            <a:pPr algn="ctr"/>
            <a:r>
              <a:rPr lang="ru-RU" sz="2400" dirty="0" smtClean="0"/>
              <a:t>Основные характеристики бюджета ЗАТО г. Североморск на 2015 год и  на плановый период 2016 и 2017 годов</a:t>
            </a:r>
            <a:endParaRPr lang="ru-RU" sz="2400"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2005548562"/>
              </p:ext>
            </p:extLst>
          </p:nvPr>
        </p:nvGraphicFramePr>
        <p:xfrm>
          <a:off x="935038" y="1687513"/>
          <a:ext cx="7273925" cy="4333875"/>
        </p:xfrm>
        <a:graphic>
          <a:graphicData uri="http://schemas.openxmlformats.org/presentationml/2006/ole">
            <mc:AlternateContent xmlns:mc="http://schemas.openxmlformats.org/markup-compatibility/2006">
              <mc:Choice xmlns:v="urn:schemas-microsoft-com:vml" Requires="v">
                <p:oleObj spid="_x0000_s1158" name="Лист" r:id="rId3" imgW="6324623" imgH="3438450" progId="Excel.Sheet.12">
                  <p:embed/>
                </p:oleObj>
              </mc:Choice>
              <mc:Fallback>
                <p:oleObj name="Лист" r:id="rId3" imgW="6324623" imgH="3438450" progId="Excel.Sheet.12">
                  <p:embed/>
                  <p:pic>
                    <p:nvPicPr>
                      <p:cNvPr id="0" name=""/>
                      <p:cNvPicPr/>
                      <p:nvPr/>
                    </p:nvPicPr>
                    <p:blipFill>
                      <a:blip r:embed="rId4"/>
                      <a:stretch>
                        <a:fillRect/>
                      </a:stretch>
                    </p:blipFill>
                    <p:spPr>
                      <a:xfrm>
                        <a:off x="935038" y="1687513"/>
                        <a:ext cx="7273925" cy="4333875"/>
                      </a:xfrm>
                      <a:prstGeom prst="rect">
                        <a:avLst/>
                      </a:prstGeom>
                    </p:spPr>
                  </p:pic>
                </p:oleObj>
              </mc:Fallback>
            </mc:AlternateContent>
          </a:graphicData>
        </a:graphic>
      </p:graphicFrame>
      <p:sp>
        <p:nvSpPr>
          <p:cNvPr id="6" name="TextBox 5"/>
          <p:cNvSpPr txBox="1"/>
          <p:nvPr/>
        </p:nvSpPr>
        <p:spPr>
          <a:xfrm>
            <a:off x="6876256" y="1409874"/>
            <a:ext cx="1224136" cy="276999"/>
          </a:xfrm>
          <a:prstGeom prst="rect">
            <a:avLst/>
          </a:prstGeom>
          <a:noFill/>
        </p:spPr>
        <p:txBody>
          <a:bodyPr wrap="square" rtlCol="0">
            <a:spAutoFit/>
          </a:bodyPr>
          <a:lstStyle/>
          <a:p>
            <a:r>
              <a:rPr lang="ru-RU" sz="1200" dirty="0" smtClean="0"/>
              <a:t>тыс. рублей</a:t>
            </a:r>
            <a:endParaRPr lang="ru-RU" sz="1200" dirty="0"/>
          </a:p>
        </p:txBody>
      </p:sp>
    </p:spTree>
    <p:extLst>
      <p:ext uri="{BB962C8B-B14F-4D97-AF65-F5344CB8AC3E}">
        <p14:creationId xmlns:p14="http://schemas.microsoft.com/office/powerpoint/2010/main" val="2956674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98020" y="980728"/>
            <a:ext cx="5257368" cy="504056"/>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ru-RU" sz="2400" b="1" dirty="0" smtClean="0">
                <a:solidFill>
                  <a:schemeClr val="tx1"/>
                </a:solidFill>
                <a:latin typeface="Times New Roman" pitchFamily="18" charset="0"/>
                <a:cs typeface="Times New Roman" pitchFamily="18" charset="0"/>
              </a:rPr>
              <a:t>СТРАТЕГИЧЕСКАЯ ЦЕЛЬ </a:t>
            </a:r>
            <a:endParaRPr lang="ru-RU" sz="2400" b="1" dirty="0">
              <a:solidFill>
                <a:schemeClr val="tx1"/>
              </a:solidFill>
              <a:latin typeface="Times New Roman" pitchFamily="18" charset="0"/>
              <a:cs typeface="Times New Roman" pitchFamily="18" charset="0"/>
            </a:endParaRPr>
          </a:p>
        </p:txBody>
      </p:sp>
      <p:sp>
        <p:nvSpPr>
          <p:cNvPr id="3" name="Овал 2"/>
          <p:cNvSpPr/>
          <p:nvPr/>
        </p:nvSpPr>
        <p:spPr>
          <a:xfrm>
            <a:off x="3222740" y="1539231"/>
            <a:ext cx="2594529" cy="2497261"/>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Обеспечение высокого качества жизни населения</a:t>
            </a:r>
          </a:p>
        </p:txBody>
      </p:sp>
      <p:sp>
        <p:nvSpPr>
          <p:cNvPr id="4" name="Овал 3"/>
          <p:cNvSpPr/>
          <p:nvPr/>
        </p:nvSpPr>
        <p:spPr>
          <a:xfrm>
            <a:off x="4187845" y="4595533"/>
            <a:ext cx="2079994" cy="199752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конкурентоспособной экономики»</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5" name="Овал 4"/>
          <p:cNvSpPr/>
          <p:nvPr/>
        </p:nvSpPr>
        <p:spPr>
          <a:xfrm>
            <a:off x="323528" y="3107752"/>
            <a:ext cx="2160240" cy="204944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образования ЗАТО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г. 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Овал 5"/>
          <p:cNvSpPr/>
          <p:nvPr/>
        </p:nvSpPr>
        <p:spPr>
          <a:xfrm>
            <a:off x="323528" y="1040502"/>
            <a:ext cx="2016224" cy="191826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a:t>
            </a:r>
            <a:r>
              <a:rPr kumimoji="0" lang="ru-RU" sz="140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программа</a:t>
            </a: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Развитие муниципального управления и гражданского общества»</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Овал 6"/>
          <p:cNvSpPr/>
          <p:nvPr/>
        </p:nvSpPr>
        <p:spPr>
          <a:xfrm>
            <a:off x="6237620" y="3753036"/>
            <a:ext cx="2067872" cy="204294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«Улучшение качества и безопасности жизни населения»</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8" name="Овал 7"/>
          <p:cNvSpPr/>
          <p:nvPr/>
        </p:nvSpPr>
        <p:spPr>
          <a:xfrm>
            <a:off x="2003727" y="4595534"/>
            <a:ext cx="2088233" cy="1914621"/>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«Культура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ЗАТО г.Североморск»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Стрелка вниз 8"/>
          <p:cNvSpPr/>
          <p:nvPr/>
        </p:nvSpPr>
        <p:spPr>
          <a:xfrm rot="6394949">
            <a:off x="2867824" y="2162606"/>
            <a:ext cx="360040" cy="44585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0" name="Стрелка вниз 9"/>
          <p:cNvSpPr/>
          <p:nvPr/>
        </p:nvSpPr>
        <p:spPr>
          <a:xfrm rot="4009595">
            <a:off x="2944528" y="3138207"/>
            <a:ext cx="360040" cy="445324"/>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1" name="Стрелка вниз 10"/>
          <p:cNvSpPr/>
          <p:nvPr/>
        </p:nvSpPr>
        <p:spPr>
          <a:xfrm rot="1666716">
            <a:off x="3587243" y="3801236"/>
            <a:ext cx="360040" cy="437909"/>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2" name="Стрелка вниз 11"/>
          <p:cNvSpPr/>
          <p:nvPr/>
        </p:nvSpPr>
        <p:spPr>
          <a:xfrm rot="20574195">
            <a:off x="4800517" y="3928183"/>
            <a:ext cx="360040" cy="44002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3" name="Стрелка вниз 12"/>
          <p:cNvSpPr/>
          <p:nvPr/>
        </p:nvSpPr>
        <p:spPr>
          <a:xfrm rot="15627204">
            <a:off x="5838121" y="2338868"/>
            <a:ext cx="360040" cy="44585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4" name="Овал 13"/>
          <p:cNvSpPr/>
          <p:nvPr/>
        </p:nvSpPr>
        <p:spPr>
          <a:xfrm>
            <a:off x="6588224" y="1670759"/>
            <a:ext cx="2160241" cy="194381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a:t>
            </a:r>
            <a:r>
              <a:rPr kumimoji="0" lang="ru-RU" sz="140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программа</a:t>
            </a: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ru-RU" sz="1400" kern="0" dirty="0" smtClean="0">
                <a:solidFill>
                  <a:schemeClr val="tx1"/>
                </a:solidFill>
                <a:latin typeface="Times New Roman" pitchFamily="18" charset="0"/>
                <a:cs typeface="Times New Roman" pitchFamily="18" charset="0"/>
              </a:rPr>
              <a:t>Обеспечение комфортной среды в ЗАТО г. Североморск</a:t>
            </a: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трелка вниз 15"/>
          <p:cNvSpPr/>
          <p:nvPr/>
        </p:nvSpPr>
        <p:spPr>
          <a:xfrm rot="18588636">
            <a:off x="5579009" y="3359735"/>
            <a:ext cx="360040" cy="46851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7" name="Стрелка вниз 16"/>
          <p:cNvSpPr/>
          <p:nvPr/>
        </p:nvSpPr>
        <p:spPr>
          <a:xfrm>
            <a:off x="4339985" y="1512154"/>
            <a:ext cx="360040" cy="387996"/>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1255483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419663" y="716990"/>
            <a:ext cx="2160241" cy="564690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муниципального управления и гражданского общества»</a:t>
            </a:r>
            <a:endParaRPr kumimoji="0" lang="ru-RU" sz="14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TextBox 9"/>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
        <p:nvSpPr>
          <p:cNvPr id="11" name="TextBox 10"/>
          <p:cNvSpPr txBox="1"/>
          <p:nvPr/>
        </p:nvSpPr>
        <p:spPr>
          <a:xfrm>
            <a:off x="2776327" y="1073168"/>
            <a:ext cx="5976664" cy="5816977"/>
          </a:xfrm>
          <a:prstGeom prst="rect">
            <a:avLst/>
          </a:prstGeom>
          <a:noFill/>
        </p:spPr>
        <p:txBody>
          <a:bodyPr wrap="square" rtlCol="0">
            <a:spAutoFit/>
          </a:bodyPr>
          <a:lstStyle/>
          <a:p>
            <a:pPr lvl="0" algn="just"/>
            <a:r>
              <a:rPr lang="ru-RU" sz="1400" b="1" dirty="0" smtClean="0">
                <a:solidFill>
                  <a:prstClr val="black"/>
                </a:solidFill>
                <a:latin typeface="Times New Roman" pitchFamily="18" charset="0"/>
                <a:cs typeface="Times New Roman" pitchFamily="18" charset="0"/>
              </a:rPr>
              <a:t>- </a:t>
            </a:r>
            <a:r>
              <a:rPr lang="ru-RU" sz="1300" b="1" dirty="0" smtClean="0">
                <a:solidFill>
                  <a:prstClr val="black"/>
                </a:solidFill>
                <a:latin typeface="Times New Roman" pitchFamily="18" charset="0"/>
                <a:cs typeface="Times New Roman" pitchFamily="18" charset="0"/>
              </a:rPr>
              <a:t>Повышение </a:t>
            </a:r>
            <a:r>
              <a:rPr lang="ru-RU" sz="1300" b="1" dirty="0">
                <a:solidFill>
                  <a:prstClr val="black"/>
                </a:solidFill>
                <a:latin typeface="Times New Roman" pitchFamily="18" charset="0"/>
                <a:cs typeface="Times New Roman" pitchFamily="18" charset="0"/>
              </a:rPr>
              <a:t>эффективности бюджетных </a:t>
            </a:r>
            <a:r>
              <a:rPr lang="ru-RU" sz="1300" b="1" dirty="0" smtClean="0">
                <a:solidFill>
                  <a:prstClr val="black"/>
                </a:solidFill>
                <a:latin typeface="Times New Roman" pitchFamily="18" charset="0"/>
                <a:cs typeface="Times New Roman" pitchFamily="18" charset="0"/>
              </a:rPr>
              <a:t>расходов </a:t>
            </a: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сбалансированности и устойчивости бюджета ЗАТО г. </a:t>
            </a:r>
            <a:r>
              <a:rPr lang="ru-RU" sz="1200" dirty="0" smtClean="0">
                <a:solidFill>
                  <a:prstClr val="black"/>
                </a:solidFill>
                <a:latin typeface="Times New Roman" pitchFamily="18" charset="0"/>
                <a:cs typeface="Times New Roman" pitchFamily="18" charset="0"/>
              </a:rPr>
              <a:t>Североморск, внедрение </a:t>
            </a:r>
            <a:r>
              <a:rPr lang="ru-RU" sz="1200" dirty="0">
                <a:solidFill>
                  <a:prstClr val="black"/>
                </a:solidFill>
                <a:latin typeface="Times New Roman" pitchFamily="18" charset="0"/>
                <a:cs typeface="Times New Roman" pitchFamily="18" charset="0"/>
              </a:rPr>
              <a:t>программно-целевых принципов организации деятельности органов  местного </a:t>
            </a:r>
            <a:r>
              <a:rPr lang="ru-RU" sz="1200" dirty="0" smtClean="0">
                <a:solidFill>
                  <a:prstClr val="black"/>
                </a:solidFill>
                <a:latin typeface="Times New Roman" pitchFamily="18" charset="0"/>
                <a:cs typeface="Times New Roman" pitchFamily="18" charset="0"/>
              </a:rPr>
              <a:t>самоуправления, совершенствование  </a:t>
            </a:r>
            <a:r>
              <a:rPr lang="ru-RU" sz="1200" dirty="0">
                <a:solidFill>
                  <a:prstClr val="black"/>
                </a:solidFill>
                <a:latin typeface="Times New Roman" pitchFamily="18" charset="0"/>
                <a:cs typeface="Times New Roman" pitchFamily="18" charset="0"/>
              </a:rPr>
              <a:t>нормативной правовой и методической базы по повышению доступности и качества муниципальных услуг, оптимизация структуры бюджетной </a:t>
            </a:r>
            <a:r>
              <a:rPr lang="ru-RU" sz="1200" dirty="0" smtClean="0">
                <a:solidFill>
                  <a:prstClr val="black"/>
                </a:solidFill>
                <a:latin typeface="Times New Roman" pitchFamily="18" charset="0"/>
                <a:cs typeface="Times New Roman" pitchFamily="18" charset="0"/>
              </a:rPr>
              <a:t>сети, создание </a:t>
            </a:r>
            <a:r>
              <a:rPr lang="ru-RU" sz="1200" dirty="0">
                <a:solidFill>
                  <a:prstClr val="black"/>
                </a:solidFill>
                <a:latin typeface="Times New Roman" pitchFamily="18" charset="0"/>
                <a:cs typeface="Times New Roman" pitchFamily="18" charset="0"/>
              </a:rPr>
              <a:t>условий для повышения эффективности деятельности органов местного самоуправления по выполнению муниципальных </a:t>
            </a:r>
            <a:r>
              <a:rPr lang="ru-RU" sz="1200" dirty="0" smtClean="0">
                <a:solidFill>
                  <a:prstClr val="black"/>
                </a:solidFill>
                <a:latin typeface="Times New Roman" pitchFamily="18" charset="0"/>
                <a:cs typeface="Times New Roman" pitchFamily="18" charset="0"/>
              </a:rPr>
              <a:t>функций);</a:t>
            </a:r>
            <a:endParaRPr lang="ru-RU" sz="1200" dirty="0">
              <a:solidFill>
                <a:prstClr val="black"/>
              </a:solidFill>
              <a:latin typeface="Times New Roman" pitchFamily="18" charset="0"/>
              <a:cs typeface="Times New Roman" pitchFamily="18" charset="0"/>
            </a:endParaRPr>
          </a:p>
          <a:p>
            <a:pPr lvl="0"/>
            <a:r>
              <a:rPr lang="ru-RU" sz="1300" b="1" dirty="0" smtClean="0">
                <a:solidFill>
                  <a:prstClr val="black"/>
                </a:solidFill>
                <a:latin typeface="Times New Roman" pitchFamily="18" charset="0"/>
                <a:cs typeface="Times New Roman" pitchFamily="18" charset="0"/>
              </a:rPr>
              <a:t>-  </a:t>
            </a:r>
            <a:r>
              <a:rPr lang="ru-RU" sz="1300" b="1" dirty="0">
                <a:solidFill>
                  <a:prstClr val="black"/>
                </a:solidFill>
                <a:latin typeface="Times New Roman" pitchFamily="18" charset="0"/>
                <a:cs typeface="Times New Roman" pitchFamily="18" charset="0"/>
              </a:rPr>
              <a:t>Создание условий для увеличения количества объектов муниципального имущества, вовлеченных в хозяйственный </a:t>
            </a:r>
            <a:r>
              <a:rPr lang="ru-RU" sz="1300" b="1" dirty="0" smtClean="0">
                <a:solidFill>
                  <a:prstClr val="black"/>
                </a:solidFill>
                <a:latin typeface="Times New Roman" pitchFamily="18" charset="0"/>
                <a:cs typeface="Times New Roman" pitchFamily="18" charset="0"/>
              </a:rPr>
              <a:t>оборот</a:t>
            </a:r>
            <a:r>
              <a:rPr lang="ru-RU" sz="1300" dirty="0">
                <a:solidFill>
                  <a:prstClr val="black"/>
                </a:solidFill>
                <a:latin typeface="Times New Roman" pitchFamily="18" charset="0"/>
                <a:cs typeface="Times New Roman" pitchFamily="18" charset="0"/>
              </a:rPr>
              <a:t> </a:t>
            </a: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формирования новых земельных участков для вовлечения их в хозяйственный </a:t>
            </a:r>
            <a:r>
              <a:rPr lang="ru-RU" sz="1200" dirty="0" smtClean="0">
                <a:solidFill>
                  <a:prstClr val="black"/>
                </a:solidFill>
                <a:latin typeface="Times New Roman" pitchFamily="18" charset="0"/>
                <a:cs typeface="Times New Roman" pitchFamily="18" charset="0"/>
              </a:rPr>
              <a:t>оборот, </a:t>
            </a:r>
            <a:r>
              <a:rPr lang="ru-RU" sz="1200" dirty="0">
                <a:solidFill>
                  <a:prstClr val="black"/>
                </a:solidFill>
                <a:latin typeface="Times New Roman" pitchFamily="18" charset="0"/>
                <a:cs typeface="Times New Roman" pitchFamily="18" charset="0"/>
              </a:rPr>
              <a:t>Снижение числа муниципальных ветхих нежилых зданий, строений, сооружений на территории муниципального </a:t>
            </a:r>
            <a:r>
              <a:rPr lang="ru-RU" sz="1200" dirty="0" smtClean="0">
                <a:solidFill>
                  <a:prstClr val="black"/>
                </a:solidFill>
                <a:latin typeface="Times New Roman" pitchFamily="18" charset="0"/>
                <a:cs typeface="Times New Roman" pitchFamily="18" charset="0"/>
              </a:rPr>
              <a:t>образования и др.)</a:t>
            </a:r>
            <a:r>
              <a:rPr lang="ru-RU" sz="1200" b="1" dirty="0" smtClean="0">
                <a:solidFill>
                  <a:prstClr val="black"/>
                </a:solidFill>
                <a:latin typeface="Times New Roman" pitchFamily="18" charset="0"/>
                <a:cs typeface="Times New Roman" pitchFamily="18" charset="0"/>
              </a:rPr>
              <a:t>;</a:t>
            </a:r>
          </a:p>
          <a:p>
            <a:pPr lvl="0" algn="just"/>
            <a:r>
              <a:rPr lang="ru-RU" sz="1300" b="1" dirty="0" smtClean="0">
                <a:solidFill>
                  <a:prstClr val="black"/>
                </a:solidFill>
                <a:latin typeface="Times New Roman" pitchFamily="18" charset="0"/>
                <a:cs typeface="Times New Roman" pitchFamily="18" charset="0"/>
              </a:rPr>
              <a:t>- Повышение </a:t>
            </a:r>
            <a:r>
              <a:rPr lang="ru-RU" sz="1300" b="1" dirty="0">
                <a:solidFill>
                  <a:prstClr val="black"/>
                </a:solidFill>
                <a:latin typeface="Times New Roman" pitchFamily="18" charset="0"/>
                <a:cs typeface="Times New Roman" pitchFamily="18" charset="0"/>
              </a:rPr>
              <a:t>эффективности системы муниципального управления в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обеспечение доступности и качества муниципальных услуг для населения, открытости органов местного самоуправления на основе использования информационно-коммуникационных </a:t>
            </a:r>
            <a:r>
              <a:rPr lang="ru-RU" sz="1300" b="1" dirty="0" smtClean="0">
                <a:solidFill>
                  <a:prstClr val="black"/>
                </a:solidFill>
                <a:latin typeface="Times New Roman" pitchFamily="18" charset="0"/>
                <a:cs typeface="Times New Roman" pitchFamily="18" charset="0"/>
              </a:rPr>
              <a:t>технологий </a:t>
            </a:r>
            <a:r>
              <a:rPr lang="ru-RU" sz="1200" dirty="0" smtClean="0">
                <a:solidFill>
                  <a:prstClr val="black"/>
                </a:solidFill>
                <a:latin typeface="Times New Roman" pitchFamily="18" charset="0"/>
                <a:cs typeface="Times New Roman" pitchFamily="18" charset="0"/>
              </a:rPr>
              <a:t>(Повышение </a:t>
            </a:r>
            <a:r>
              <a:rPr lang="ru-RU" sz="1200" dirty="0">
                <a:solidFill>
                  <a:prstClr val="black"/>
                </a:solidFill>
                <a:latin typeface="Times New Roman" pitchFamily="18" charset="0"/>
                <a:cs typeface="Times New Roman" pitchFamily="18" charset="0"/>
              </a:rPr>
              <a:t>доступности и качества образования, социальной защиты населения на основе развития и использования </a:t>
            </a:r>
            <a:r>
              <a:rPr lang="ru-RU" sz="1200" dirty="0" smtClean="0">
                <a:solidFill>
                  <a:prstClr val="black"/>
                </a:solidFill>
                <a:latin typeface="Times New Roman" pitchFamily="18" charset="0"/>
                <a:cs typeface="Times New Roman" pitchFamily="18" charset="0"/>
              </a:rPr>
              <a:t>ИКТ, развитие </a:t>
            </a:r>
            <a:r>
              <a:rPr lang="ru-RU" sz="1200" dirty="0">
                <a:solidFill>
                  <a:prstClr val="black"/>
                </a:solidFill>
                <a:latin typeface="Times New Roman" pitchFamily="18" charset="0"/>
                <a:cs typeface="Times New Roman" pitchFamily="18" charset="0"/>
              </a:rPr>
              <a:t>информационной системы управления муниципальными финансами, способствующей повышению прозрачности деятельности органов местного </a:t>
            </a:r>
            <a:r>
              <a:rPr lang="ru-RU" sz="1200" dirty="0" smtClean="0">
                <a:solidFill>
                  <a:prstClr val="black"/>
                </a:solidFill>
                <a:latin typeface="Times New Roman" pitchFamily="18" charset="0"/>
                <a:cs typeface="Times New Roman" pitchFamily="18" charset="0"/>
              </a:rPr>
              <a:t>самоуправления и др.);</a:t>
            </a:r>
            <a:endParaRPr lang="ru-RU" sz="1200" dirty="0">
              <a:solidFill>
                <a:prstClr val="black"/>
              </a:solidFill>
              <a:latin typeface="Times New Roman" pitchFamily="18" charset="0"/>
              <a:cs typeface="Times New Roman" pitchFamily="18" charset="0"/>
            </a:endParaRPr>
          </a:p>
          <a:p>
            <a:pPr lvl="0"/>
            <a:r>
              <a:rPr lang="ru-RU" sz="1300" b="1" dirty="0" smtClean="0">
                <a:solidFill>
                  <a:prstClr val="black"/>
                </a:solidFill>
                <a:latin typeface="Times New Roman" pitchFamily="18" charset="0"/>
                <a:cs typeface="Times New Roman" pitchFamily="18" charset="0"/>
              </a:rPr>
              <a:t>  - Повышение </a:t>
            </a:r>
            <a:r>
              <a:rPr lang="ru-RU" sz="1300" b="1" dirty="0">
                <a:solidFill>
                  <a:prstClr val="black"/>
                </a:solidFill>
                <a:latin typeface="Times New Roman" pitchFamily="18" charset="0"/>
                <a:cs typeface="Times New Roman" pitchFamily="18" charset="0"/>
              </a:rPr>
              <a:t>профессионализма и компетентности кадрового состава муниципального образования ЗАТО </a:t>
            </a:r>
            <a:r>
              <a:rPr lang="ru-RU" sz="1300" b="1" dirty="0" smtClean="0">
                <a:solidFill>
                  <a:prstClr val="black"/>
                </a:solidFill>
                <a:latin typeface="Times New Roman" pitchFamily="18" charset="0"/>
                <a:cs typeface="Times New Roman" pitchFamily="18" charset="0"/>
              </a:rPr>
              <a:t>г. Североморск;</a:t>
            </a:r>
            <a:endParaRPr lang="ru-RU" sz="1300" b="1" dirty="0">
              <a:solidFill>
                <a:prstClr val="black"/>
              </a:solidFill>
              <a:latin typeface="Times New Roman" pitchFamily="18" charset="0"/>
              <a:cs typeface="Times New Roman" pitchFamily="18" charset="0"/>
            </a:endParaRPr>
          </a:p>
          <a:p>
            <a:pPr lvl="0"/>
            <a:r>
              <a:rPr lang="ru-RU" sz="1300" b="1" dirty="0" smtClean="0">
                <a:solidFill>
                  <a:prstClr val="black"/>
                </a:solidFill>
                <a:latin typeface="Times New Roman" pitchFamily="18" charset="0"/>
                <a:cs typeface="Times New Roman" pitchFamily="18" charset="0"/>
              </a:rPr>
              <a:t>- Поддержка </a:t>
            </a:r>
            <a:r>
              <a:rPr lang="ru-RU" sz="1300" b="1" dirty="0">
                <a:solidFill>
                  <a:prstClr val="black"/>
                </a:solidFill>
                <a:latin typeface="Times New Roman" pitchFamily="18" charset="0"/>
                <a:cs typeface="Times New Roman" pitchFamily="18" charset="0"/>
              </a:rPr>
              <a:t>общественных объединений и организаций в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патриотическое и нравственное воспитание </a:t>
            </a:r>
            <a:r>
              <a:rPr lang="ru-RU" sz="1300" b="1" dirty="0" smtClean="0">
                <a:solidFill>
                  <a:prstClr val="black"/>
                </a:solidFill>
                <a:latin typeface="Times New Roman" pitchFamily="18" charset="0"/>
                <a:cs typeface="Times New Roman" pitchFamily="18" charset="0"/>
              </a:rPr>
              <a:t>населения</a:t>
            </a:r>
            <a:r>
              <a:rPr lang="ru-RU" sz="1300" dirty="0">
                <a:solidFill>
                  <a:prstClr val="black"/>
                </a:solidFill>
                <a:latin typeface="Times New Roman" pitchFamily="18" charset="0"/>
                <a:cs typeface="Times New Roman" pitchFamily="18" charset="0"/>
              </a:rPr>
              <a:t> </a:t>
            </a:r>
            <a:r>
              <a:rPr lang="ru-RU" sz="1200" dirty="0" smtClean="0">
                <a:solidFill>
                  <a:prstClr val="black"/>
                </a:solidFill>
                <a:latin typeface="Times New Roman" pitchFamily="18" charset="0"/>
                <a:cs typeface="Times New Roman" pitchFamily="18" charset="0"/>
              </a:rPr>
              <a:t>(Оказание </a:t>
            </a:r>
            <a:r>
              <a:rPr lang="ru-RU" sz="1200" dirty="0">
                <a:solidFill>
                  <a:prstClr val="black"/>
                </a:solidFill>
                <a:latin typeface="Times New Roman" pitchFamily="18" charset="0"/>
                <a:cs typeface="Times New Roman" pitchFamily="18" charset="0"/>
              </a:rPr>
              <a:t>информационной и организационно-консультационной поддержки социально ориентированным организациям, создание условий для развития и проведения мероприятий, связанных с осуществлением общественно-полезной деятельности общественных объединений, и их привлечения к содействию в решении вопросов местного </a:t>
            </a:r>
            <a:r>
              <a:rPr lang="ru-RU" sz="1200" dirty="0" smtClean="0">
                <a:solidFill>
                  <a:prstClr val="black"/>
                </a:solidFill>
                <a:latin typeface="Times New Roman" pitchFamily="18" charset="0"/>
                <a:cs typeface="Times New Roman" pitchFamily="18" charset="0"/>
              </a:rPr>
              <a:t>значения и др.).</a:t>
            </a:r>
            <a:endParaRPr lang="ru-RU" sz="1200" dirty="0"/>
          </a:p>
        </p:txBody>
      </p:sp>
      <p:sp>
        <p:nvSpPr>
          <p:cNvPr id="12" name="Стрелка вправо 11"/>
          <p:cNvSpPr/>
          <p:nvPr/>
        </p:nvSpPr>
        <p:spPr>
          <a:xfrm rot="21045835">
            <a:off x="1726896" y="440746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577656">
            <a:off x="1670889" y="2103612"/>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3082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791764" y="1613312"/>
            <a:ext cx="1872208" cy="446449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«Улучшение качества и безопасности жизни населения»</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4" name="Прямоугольник 3"/>
          <p:cNvSpPr/>
          <p:nvPr/>
        </p:nvSpPr>
        <p:spPr>
          <a:xfrm>
            <a:off x="2771800" y="1628800"/>
            <a:ext cx="5904656" cy="4909036"/>
          </a:xfrm>
          <a:prstGeom prst="rect">
            <a:avLst/>
          </a:prstGeom>
        </p:spPr>
        <p:txBody>
          <a:bodyPr wrap="square">
            <a:spAutoFit/>
          </a:bodyPr>
          <a:lstStyle/>
          <a:p>
            <a:pPr marL="285750" lvl="0" indent="-285750" algn="just">
              <a:buFontTx/>
              <a:buChar char="-"/>
            </a:pPr>
            <a:r>
              <a:rPr lang="ru-RU" sz="1300" b="1" dirty="0" smtClean="0">
                <a:solidFill>
                  <a:prstClr val="black"/>
                </a:solidFill>
                <a:latin typeface="Times New Roman" pitchFamily="18" charset="0"/>
                <a:cs typeface="Times New Roman" pitchFamily="18" charset="0"/>
              </a:rPr>
              <a:t>Развитие </a:t>
            </a:r>
            <a:r>
              <a:rPr lang="ru-RU" sz="1300" b="1" dirty="0">
                <a:solidFill>
                  <a:prstClr val="black"/>
                </a:solidFill>
                <a:latin typeface="Times New Roman" pitchFamily="18" charset="0"/>
                <a:cs typeface="Times New Roman" pitchFamily="18" charset="0"/>
              </a:rPr>
              <a:t>творческого и интеллектуального потенциала детей </a:t>
            </a:r>
            <a:br>
              <a:rPr lang="ru-RU" sz="1300" b="1" dirty="0">
                <a:solidFill>
                  <a:prstClr val="black"/>
                </a:solidFill>
                <a:latin typeface="Times New Roman" pitchFamily="18" charset="0"/>
                <a:cs typeface="Times New Roman" pitchFamily="18" charset="0"/>
              </a:rPr>
            </a:br>
            <a:r>
              <a:rPr lang="ru-RU" sz="1300" b="1" dirty="0">
                <a:solidFill>
                  <a:prstClr val="black"/>
                </a:solidFill>
                <a:latin typeface="Times New Roman" pitchFamily="18" charset="0"/>
                <a:cs typeface="Times New Roman" pitchFamily="18" charset="0"/>
              </a:rPr>
              <a:t>и </a:t>
            </a:r>
            <a:r>
              <a:rPr lang="ru-RU" sz="1300" b="1" dirty="0" smtClean="0">
                <a:solidFill>
                  <a:prstClr val="black"/>
                </a:solidFill>
                <a:latin typeface="Times New Roman" pitchFamily="18" charset="0"/>
                <a:cs typeface="Times New Roman" pitchFamily="18" charset="0"/>
              </a:rPr>
              <a:t>молодежи; </a:t>
            </a:r>
          </a:p>
          <a:p>
            <a:pPr marL="285750" lvl="0" indent="-285750" algn="just">
              <a:buFontTx/>
              <a:buChar char="-"/>
            </a:pPr>
            <a:r>
              <a:rPr lang="ru-RU" sz="1300" b="1" dirty="0" smtClean="0">
                <a:solidFill>
                  <a:prstClr val="black"/>
                </a:solidFill>
                <a:latin typeface="Times New Roman" pitchFamily="18" charset="0"/>
                <a:cs typeface="Times New Roman" pitchFamily="18" charset="0"/>
              </a:rPr>
              <a:t>Формирование </a:t>
            </a:r>
            <a:r>
              <a:rPr lang="ru-RU" sz="1300" b="1" dirty="0">
                <a:solidFill>
                  <a:prstClr val="black"/>
                </a:solidFill>
                <a:latin typeface="Times New Roman" pitchFamily="18" charset="0"/>
                <a:cs typeface="Times New Roman" pitchFamily="18" charset="0"/>
              </a:rPr>
              <a:t>здорового образа жизни населения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и развитие </a:t>
            </a:r>
            <a:r>
              <a:rPr lang="ru-RU" sz="1300" b="1" dirty="0" smtClean="0">
                <a:solidFill>
                  <a:prstClr val="black"/>
                </a:solidFill>
                <a:latin typeface="Times New Roman" pitchFamily="18" charset="0"/>
                <a:cs typeface="Times New Roman" pitchFamily="18" charset="0"/>
              </a:rPr>
              <a:t>спорта;</a:t>
            </a:r>
          </a:p>
          <a:p>
            <a:pPr marL="285750" lvl="0" indent="-285750" algn="just">
              <a:buFontTx/>
              <a:buChar char="-"/>
            </a:pPr>
            <a:r>
              <a:rPr lang="ru-RU" sz="1300" b="1" dirty="0" smtClean="0">
                <a:solidFill>
                  <a:prstClr val="black"/>
                </a:solidFill>
                <a:latin typeface="Times New Roman" pitchFamily="18" charset="0"/>
                <a:cs typeface="Times New Roman" pitchFamily="18" charset="0"/>
              </a:rPr>
              <a:t>Формирование </a:t>
            </a:r>
            <a:r>
              <a:rPr lang="ru-RU" sz="1300" b="1" dirty="0">
                <a:solidFill>
                  <a:prstClr val="black"/>
                </a:solidFill>
                <a:latin typeface="Times New Roman" pitchFamily="18" charset="0"/>
                <a:cs typeface="Times New Roman" pitchFamily="18" charset="0"/>
              </a:rPr>
              <a:t>у населения негативного отношения к незаконному потреблению наркотических средств и психотропных веществ, злоупотреблению алкоголе и пропаганда здорового образа </a:t>
            </a:r>
            <a:r>
              <a:rPr lang="ru-RU" sz="1300" b="1" dirty="0" smtClean="0">
                <a:solidFill>
                  <a:prstClr val="black"/>
                </a:solidFill>
                <a:latin typeface="Times New Roman" pitchFamily="18" charset="0"/>
                <a:cs typeface="Times New Roman" pitchFamily="18" charset="0"/>
              </a:rPr>
              <a:t>жизни;</a:t>
            </a:r>
          </a:p>
          <a:p>
            <a:pPr marL="285750" lvl="0" indent="-285750" algn="just">
              <a:buFontTx/>
              <a:buChar char="-"/>
            </a:pPr>
            <a:r>
              <a:rPr lang="ru-RU" sz="1300" b="1" dirty="0" smtClean="0">
                <a:solidFill>
                  <a:prstClr val="black"/>
                </a:solidFill>
                <a:latin typeface="Times New Roman" pitchFamily="18" charset="0"/>
                <a:cs typeface="Times New Roman" pitchFamily="18" charset="0"/>
              </a:rPr>
              <a:t>Обеспечение </a:t>
            </a:r>
            <a:r>
              <a:rPr lang="ru-RU" sz="1300" b="1" dirty="0">
                <a:solidFill>
                  <a:prstClr val="black"/>
                </a:solidFill>
                <a:latin typeface="Times New Roman" pitchFamily="18" charset="0"/>
                <a:cs typeface="Times New Roman" pitchFamily="18" charset="0"/>
              </a:rPr>
              <a:t>доступности и повышения качества дополнительных мер социальной поддержки населения, улучшение положения и повышение уровня жизни граждан, оказавшихся в трудной жизненной </a:t>
            </a:r>
            <a:r>
              <a:rPr lang="ru-RU" sz="1300" b="1" dirty="0" smtClean="0">
                <a:solidFill>
                  <a:prstClr val="black"/>
                </a:solidFill>
                <a:latin typeface="Times New Roman" pitchFamily="18" charset="0"/>
                <a:cs typeface="Times New Roman" pitchFamily="18" charset="0"/>
              </a:rPr>
              <a:t>ситуации;</a:t>
            </a:r>
          </a:p>
          <a:p>
            <a:pPr marL="285750" lvl="0" indent="-285750" algn="just">
              <a:buFontTx/>
              <a:buChar char="-"/>
            </a:pPr>
            <a:r>
              <a:rPr lang="ru-RU" sz="1300" b="1" dirty="0" smtClean="0">
                <a:solidFill>
                  <a:prstClr val="black"/>
                </a:solidFill>
                <a:latin typeface="Times New Roman" pitchFamily="18" charset="0"/>
                <a:cs typeface="Times New Roman" pitchFamily="18" charset="0"/>
              </a:rPr>
              <a:t>Интеграция </a:t>
            </a:r>
            <a:r>
              <a:rPr lang="ru-RU" sz="1300" b="1" dirty="0">
                <a:solidFill>
                  <a:prstClr val="black"/>
                </a:solidFill>
                <a:latin typeface="Times New Roman" pitchFamily="18" charset="0"/>
                <a:cs typeface="Times New Roman" pitchFamily="18" charset="0"/>
              </a:rPr>
              <a:t>инвалидов в общество, обеспечение беспрепятственного доступа к приоритетным объектам и </a:t>
            </a:r>
            <a:r>
              <a:rPr lang="ru-RU" sz="1300" b="1" dirty="0" smtClean="0">
                <a:solidFill>
                  <a:prstClr val="black"/>
                </a:solidFill>
                <a:latin typeface="Times New Roman" pitchFamily="18" charset="0"/>
                <a:cs typeface="Times New Roman" pitchFamily="18" charset="0"/>
              </a:rPr>
              <a:t>услугам;</a:t>
            </a:r>
          </a:p>
          <a:p>
            <a:pPr marL="285750" lvl="0" indent="-285750" algn="just">
              <a:buFontTx/>
              <a:buChar char="-"/>
            </a:pPr>
            <a:r>
              <a:rPr lang="ru-RU" sz="1300" b="1" dirty="0" smtClean="0">
                <a:solidFill>
                  <a:prstClr val="black"/>
                </a:solidFill>
                <a:latin typeface="Times New Roman" pitchFamily="18" charset="0"/>
                <a:cs typeface="Times New Roman" pitchFamily="18" charset="0"/>
              </a:rPr>
              <a:t>Повышение </a:t>
            </a:r>
            <a:r>
              <a:rPr lang="ru-RU" sz="1300" b="1" dirty="0">
                <a:solidFill>
                  <a:prstClr val="black"/>
                </a:solidFill>
                <a:latin typeface="Times New Roman" pitchFamily="18" charset="0"/>
                <a:cs typeface="Times New Roman" pitchFamily="18" charset="0"/>
              </a:rPr>
              <a:t>уровня экологической безопасности и сохранение природной </a:t>
            </a:r>
            <a:r>
              <a:rPr lang="ru-RU" sz="1300" b="1" dirty="0" smtClean="0">
                <a:solidFill>
                  <a:prstClr val="black"/>
                </a:solidFill>
                <a:latin typeface="Times New Roman" pitchFamily="18" charset="0"/>
                <a:cs typeface="Times New Roman" pitchFamily="18" charset="0"/>
              </a:rPr>
              <a:t>среды; </a:t>
            </a:r>
          </a:p>
          <a:p>
            <a:pPr marL="285750" lvl="0" indent="-285750" algn="just">
              <a:buFontTx/>
              <a:buChar char="-"/>
            </a:pPr>
            <a:r>
              <a:rPr lang="ru-RU" sz="1300" b="1" dirty="0" smtClean="0">
                <a:solidFill>
                  <a:prstClr val="black"/>
                </a:solidFill>
                <a:latin typeface="Times New Roman" pitchFamily="18" charset="0"/>
                <a:cs typeface="Times New Roman" pitchFamily="18" charset="0"/>
              </a:rPr>
              <a:t>Создание </a:t>
            </a:r>
            <a:r>
              <a:rPr lang="ru-RU" sz="1300" b="1" dirty="0">
                <a:solidFill>
                  <a:prstClr val="black"/>
                </a:solidFill>
                <a:latin typeface="Times New Roman" pitchFamily="18" charset="0"/>
                <a:cs typeface="Times New Roman" pitchFamily="18" charset="0"/>
              </a:rPr>
              <a:t>условий, направленных на контроль над криминогенной ситуацией, снижение количества правонарушений в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совершенствование системы мер по противодействию терроризму, экстремизму и чрезвычайным происшествиям природного или техногенного характера и </a:t>
            </a:r>
            <a:r>
              <a:rPr lang="ru-RU" sz="1300" b="1" dirty="0" smtClean="0">
                <a:solidFill>
                  <a:prstClr val="black"/>
                </a:solidFill>
                <a:latin typeface="Times New Roman" pitchFamily="18" charset="0"/>
                <a:cs typeface="Times New Roman" pitchFamily="18" charset="0"/>
              </a:rPr>
              <a:t>минимизация их последствий;</a:t>
            </a:r>
          </a:p>
          <a:p>
            <a:pPr marL="285750" lvl="0" indent="-285750" algn="just">
              <a:buFontTx/>
              <a:buChar char="-"/>
            </a:pPr>
            <a:r>
              <a:rPr lang="ru-RU" sz="1300" b="1" dirty="0" smtClean="0">
                <a:solidFill>
                  <a:prstClr val="black"/>
                </a:solidFill>
                <a:latin typeface="Times New Roman" pitchFamily="18" charset="0"/>
                <a:cs typeface="Times New Roman" pitchFamily="18" charset="0"/>
              </a:rPr>
              <a:t>Совершенствование </a:t>
            </a:r>
            <a:r>
              <a:rPr lang="ru-RU" sz="1300" b="1" dirty="0">
                <a:solidFill>
                  <a:prstClr val="black"/>
                </a:solidFill>
                <a:latin typeface="Times New Roman" pitchFamily="18" charset="0"/>
                <a:cs typeface="Times New Roman" pitchFamily="18" charset="0"/>
              </a:rPr>
              <a:t>дорожных условий и создание безопасной обстановки для участников дорожного </a:t>
            </a:r>
            <a:r>
              <a:rPr lang="ru-RU" sz="1300" b="1" dirty="0" smtClean="0">
                <a:solidFill>
                  <a:prstClr val="black"/>
                </a:solidFill>
                <a:latin typeface="Times New Roman" pitchFamily="18" charset="0"/>
                <a:cs typeface="Times New Roman" pitchFamily="18" charset="0"/>
              </a:rPr>
              <a:t>движения;</a:t>
            </a:r>
          </a:p>
          <a:p>
            <a:pPr marL="285750" lvl="0" indent="-285750" algn="just">
              <a:buFontTx/>
              <a:buChar char="-"/>
            </a:pPr>
            <a:r>
              <a:rPr lang="ru-RU" sz="1300" b="1" dirty="0" smtClean="0">
                <a:solidFill>
                  <a:prstClr val="black"/>
                </a:solidFill>
                <a:latin typeface="Times New Roman" pitchFamily="18" charset="0"/>
                <a:cs typeface="Times New Roman" pitchFamily="18" charset="0"/>
              </a:rPr>
              <a:t>Реализация </a:t>
            </a:r>
            <a:r>
              <a:rPr lang="ru-RU" sz="1300" b="1" dirty="0">
                <a:solidFill>
                  <a:prstClr val="black"/>
                </a:solidFill>
                <a:latin typeface="Times New Roman" pitchFamily="18" charset="0"/>
                <a:cs typeface="Times New Roman" pitchFamily="18" charset="0"/>
              </a:rPr>
              <a:t>прав граждан, проживающих на территории ЗАТО, на обеспечение жильём в избранных </a:t>
            </a:r>
            <a:r>
              <a:rPr lang="ru-RU" sz="1300" b="1" dirty="0" smtClean="0">
                <a:solidFill>
                  <a:prstClr val="black"/>
                </a:solidFill>
                <a:latin typeface="Times New Roman" pitchFamily="18" charset="0"/>
                <a:cs typeface="Times New Roman" pitchFamily="18" charset="0"/>
              </a:rPr>
              <a:t>гражданами регионах.</a:t>
            </a:r>
            <a:endParaRPr lang="ru-RU" sz="1300" b="1" dirty="0">
              <a:solidFill>
                <a:prstClr val="black"/>
              </a:solidFill>
              <a:latin typeface="Times New Roman" pitchFamily="18" charset="0"/>
              <a:cs typeface="Times New Roman" pitchFamily="18" charset="0"/>
            </a:endParaRPr>
          </a:p>
          <a:p>
            <a:pPr lvl="0" algn="ctr"/>
            <a:endParaRPr lang="ru-RU" sz="1400" b="1" dirty="0">
              <a:solidFill>
                <a:prstClr val="black"/>
              </a:solidFill>
              <a:latin typeface="Times New Roman" pitchFamily="18" charset="0"/>
              <a:cs typeface="Times New Roman" pitchFamily="18" charset="0"/>
            </a:endParaRPr>
          </a:p>
        </p:txBody>
      </p:sp>
      <p:sp>
        <p:nvSpPr>
          <p:cNvPr id="5" name="Стрелка вправо 4"/>
          <p:cNvSpPr/>
          <p:nvPr/>
        </p:nvSpPr>
        <p:spPr>
          <a:xfrm rot="577656">
            <a:off x="1358147" y="2374029"/>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21045835">
            <a:off x="1515245" y="476750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Tree>
    <p:extLst>
      <p:ext uri="{BB962C8B-B14F-4D97-AF65-F5344CB8AC3E}">
        <p14:creationId xmlns:p14="http://schemas.microsoft.com/office/powerpoint/2010/main" val="1195796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11560" y="908720"/>
            <a:ext cx="2160240" cy="511256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образования ЗАТО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г. 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Прямоугольник 2"/>
          <p:cNvSpPr/>
          <p:nvPr/>
        </p:nvSpPr>
        <p:spPr>
          <a:xfrm>
            <a:off x="2843808" y="1628800"/>
            <a:ext cx="5688632" cy="4628960"/>
          </a:xfrm>
          <a:prstGeom prst="rect">
            <a:avLst/>
          </a:prstGeom>
        </p:spPr>
        <p:txBody>
          <a:bodyPr wrap="square">
            <a:spAutoFit/>
          </a:bodyPr>
          <a:lstStyle/>
          <a:p>
            <a:pPr lvl="0" algn="just">
              <a:lnSpc>
                <a:spcPct val="120000"/>
              </a:lnSpc>
            </a:pPr>
            <a:r>
              <a:rPr lang="ru-RU" sz="1300" b="1" dirty="0" smtClean="0">
                <a:solidFill>
                  <a:prstClr val="black"/>
                </a:solidFill>
                <a:latin typeface="Times New Roman" pitchFamily="18" charset="0"/>
                <a:cs typeface="Times New Roman" pitchFamily="18" charset="0"/>
              </a:rPr>
              <a:t>- Организация </a:t>
            </a:r>
            <a:r>
              <a:rPr lang="ru-RU" sz="1300" b="1" dirty="0">
                <a:solidFill>
                  <a:prstClr val="black"/>
                </a:solidFill>
                <a:latin typeface="Times New Roman" pitchFamily="18" charset="0"/>
                <a:cs typeface="Times New Roman" pitchFamily="18" charset="0"/>
              </a:rPr>
              <a:t>предоставления качественного и доступного дошкольного, общего и дополнительного </a:t>
            </a:r>
            <a:r>
              <a:rPr lang="ru-RU" sz="1300" b="1" dirty="0" smtClean="0">
                <a:solidFill>
                  <a:prstClr val="black"/>
                </a:solidFill>
                <a:latin typeface="Times New Roman" pitchFamily="18" charset="0"/>
                <a:cs typeface="Times New Roman" pitchFamily="18" charset="0"/>
              </a:rPr>
              <a:t>образования (</a:t>
            </a:r>
            <a:r>
              <a:rPr lang="ru-RU" sz="1300" dirty="0">
                <a:solidFill>
                  <a:prstClr val="black"/>
                </a:solidFill>
                <a:latin typeface="Times New Roman" pitchFamily="18" charset="0"/>
                <a:cs typeface="Times New Roman" pitchFamily="18" charset="0"/>
              </a:rPr>
              <a:t>Развитие дошкольного </a:t>
            </a:r>
            <a:r>
              <a:rPr lang="ru-RU" sz="1300" dirty="0" smtClean="0">
                <a:solidFill>
                  <a:prstClr val="black"/>
                </a:solidFill>
                <a:latin typeface="Times New Roman" pitchFamily="18" charset="0"/>
                <a:cs typeface="Times New Roman" pitchFamily="18" charset="0"/>
              </a:rPr>
              <a:t>образования, развитие </a:t>
            </a:r>
            <a:r>
              <a:rPr lang="ru-RU" sz="1300" dirty="0">
                <a:solidFill>
                  <a:prstClr val="black"/>
                </a:solidFill>
                <a:latin typeface="Times New Roman" pitchFamily="18" charset="0"/>
                <a:cs typeface="Times New Roman" pitchFamily="18" charset="0"/>
              </a:rPr>
              <a:t>общего </a:t>
            </a:r>
            <a:r>
              <a:rPr lang="ru-RU" sz="1300" dirty="0" smtClean="0">
                <a:solidFill>
                  <a:prstClr val="black"/>
                </a:solidFill>
                <a:latin typeface="Times New Roman" pitchFamily="18" charset="0"/>
                <a:cs typeface="Times New Roman" pitchFamily="18" charset="0"/>
              </a:rPr>
              <a:t>образования, развитие </a:t>
            </a:r>
            <a:r>
              <a:rPr lang="ru-RU" sz="1300" dirty="0">
                <a:solidFill>
                  <a:prstClr val="black"/>
                </a:solidFill>
                <a:latin typeface="Times New Roman" pitchFamily="18" charset="0"/>
                <a:cs typeface="Times New Roman" pitchFamily="18" charset="0"/>
              </a:rPr>
              <a:t>дополнительного </a:t>
            </a:r>
            <a:r>
              <a:rPr lang="ru-RU" sz="1300" dirty="0" smtClean="0">
                <a:solidFill>
                  <a:prstClr val="black"/>
                </a:solidFill>
                <a:latin typeface="Times New Roman" pitchFamily="18" charset="0"/>
                <a:cs typeface="Times New Roman" pitchFamily="18" charset="0"/>
              </a:rPr>
              <a:t>образования, обеспечение </a:t>
            </a:r>
            <a:r>
              <a:rPr lang="ru-RU" sz="1300" dirty="0">
                <a:solidFill>
                  <a:prstClr val="black"/>
                </a:solidFill>
                <a:latin typeface="Times New Roman" pitchFamily="18" charset="0"/>
                <a:cs typeface="Times New Roman" pitchFamily="18" charset="0"/>
              </a:rPr>
              <a:t>реализации мероприятий подпрограммы и прочие мероприятия в области </a:t>
            </a:r>
            <a:r>
              <a:rPr lang="ru-RU" sz="1300" dirty="0" smtClean="0">
                <a:solidFill>
                  <a:prstClr val="black"/>
                </a:solidFill>
                <a:latin typeface="Times New Roman" pitchFamily="18" charset="0"/>
                <a:cs typeface="Times New Roman" pitchFamily="18" charset="0"/>
              </a:rPr>
              <a:t>образования);</a:t>
            </a:r>
            <a:endParaRPr lang="ru-RU" sz="1300" b="1" dirty="0" smtClean="0">
              <a:solidFill>
                <a:prstClr val="black"/>
              </a:solidFill>
              <a:latin typeface="Times New Roman" pitchFamily="18" charset="0"/>
              <a:cs typeface="Times New Roman" pitchFamily="18" charset="0"/>
            </a:endParaRPr>
          </a:p>
          <a:p>
            <a:pPr lvl="0" algn="just">
              <a:lnSpc>
                <a:spcPct val="120000"/>
              </a:lnSpc>
            </a:pPr>
            <a:r>
              <a:rPr lang="ru-RU" sz="1300" b="1" dirty="0" smtClean="0">
                <a:solidFill>
                  <a:prstClr val="black"/>
                </a:solidFill>
                <a:latin typeface="Times New Roman" pitchFamily="18" charset="0"/>
                <a:cs typeface="Times New Roman" pitchFamily="18" charset="0"/>
              </a:rPr>
              <a:t>- Организации </a:t>
            </a:r>
            <a:r>
              <a:rPr lang="ru-RU" sz="1300" b="1" dirty="0">
                <a:solidFill>
                  <a:prstClr val="black"/>
                </a:solidFill>
                <a:latin typeface="Times New Roman" pitchFamily="18" charset="0"/>
                <a:cs typeface="Times New Roman" pitchFamily="18" charset="0"/>
              </a:rPr>
              <a:t>качественного, полноценного горячего питания в общеобразовательных </a:t>
            </a:r>
            <a:r>
              <a:rPr lang="ru-RU" sz="1300" b="1" dirty="0" smtClean="0">
                <a:solidFill>
                  <a:prstClr val="black"/>
                </a:solidFill>
                <a:latin typeface="Times New Roman" pitchFamily="18" charset="0"/>
                <a:cs typeface="Times New Roman" pitchFamily="18" charset="0"/>
              </a:rPr>
              <a:t>организациях (</a:t>
            </a:r>
            <a:r>
              <a:rPr lang="ru-RU" sz="1300" dirty="0" smtClean="0">
                <a:solidFill>
                  <a:prstClr val="black"/>
                </a:solidFill>
                <a:latin typeface="Times New Roman" pitchFamily="18" charset="0"/>
                <a:cs typeface="Times New Roman" pitchFamily="18" charset="0"/>
              </a:rPr>
              <a:t>Повышение </a:t>
            </a:r>
            <a:r>
              <a:rPr lang="ru-RU" sz="1300" dirty="0">
                <a:solidFill>
                  <a:prstClr val="black"/>
                </a:solidFill>
                <a:latin typeface="Times New Roman" pitchFamily="18" charset="0"/>
                <a:cs typeface="Times New Roman" pitchFamily="18" charset="0"/>
              </a:rPr>
              <a:t>качества и доступности школьного </a:t>
            </a:r>
            <a:r>
              <a:rPr lang="ru-RU" sz="1300" dirty="0" smtClean="0">
                <a:solidFill>
                  <a:prstClr val="black"/>
                </a:solidFill>
                <a:latin typeface="Times New Roman" pitchFamily="18" charset="0"/>
                <a:cs typeface="Times New Roman" pitchFamily="18" charset="0"/>
              </a:rPr>
              <a:t>питания);</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Устройство </a:t>
            </a:r>
            <a:r>
              <a:rPr lang="ru-RU" sz="1300" b="1" dirty="0">
                <a:solidFill>
                  <a:prstClr val="black"/>
                </a:solidFill>
                <a:latin typeface="Times New Roman" pitchFamily="18" charset="0"/>
                <a:cs typeface="Times New Roman" pitchFamily="18" charset="0"/>
              </a:rPr>
              <a:t>в замещающие семьи детей-сирот и детей, оставшихся без попечения </a:t>
            </a:r>
            <a:r>
              <a:rPr lang="ru-RU" sz="1300" b="1" dirty="0" smtClean="0">
                <a:solidFill>
                  <a:prstClr val="black"/>
                </a:solidFill>
                <a:latin typeface="Times New Roman" pitchFamily="18" charset="0"/>
                <a:cs typeface="Times New Roman" pitchFamily="18" charset="0"/>
              </a:rPr>
              <a:t>родителей и</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профилактика </a:t>
            </a:r>
            <a:r>
              <a:rPr lang="ru-RU" sz="1300" b="1" dirty="0">
                <a:solidFill>
                  <a:prstClr val="black"/>
                </a:solidFill>
                <a:latin typeface="Times New Roman" pitchFamily="18" charset="0"/>
                <a:cs typeface="Times New Roman" pitchFamily="18" charset="0"/>
              </a:rPr>
              <a:t>семейного неблагополучия и социального сиротства </a:t>
            </a:r>
            <a:r>
              <a:rPr lang="ru-RU" sz="1300" b="1" dirty="0" smtClean="0">
                <a:solidFill>
                  <a:prstClr val="black"/>
                </a:solidFill>
                <a:latin typeface="Times New Roman" pitchFamily="18" charset="0"/>
                <a:cs typeface="Times New Roman" pitchFamily="18" charset="0"/>
              </a:rPr>
              <a:t>несовершеннолетних (</a:t>
            </a:r>
            <a:r>
              <a:rPr lang="ru-RU" sz="1300" dirty="0">
                <a:solidFill>
                  <a:prstClr val="black"/>
                </a:solidFill>
                <a:latin typeface="Times New Roman" pitchFamily="18" charset="0"/>
                <a:cs typeface="Times New Roman" pitchFamily="18" charset="0"/>
              </a:rPr>
              <a:t>Формирование устойчивой мотивации у граждан, желающих принять на воспитание в семью детей-сирот, и детей, оставшихся без попечения родителей в </a:t>
            </a:r>
            <a:r>
              <a:rPr lang="ru-RU" sz="1300" dirty="0" smtClean="0">
                <a:solidFill>
                  <a:prstClr val="black"/>
                </a:solidFill>
                <a:latin typeface="Times New Roman" pitchFamily="18" charset="0"/>
                <a:cs typeface="Times New Roman" pitchFamily="18" charset="0"/>
              </a:rPr>
              <a:t>семью; оказание </a:t>
            </a:r>
            <a:r>
              <a:rPr lang="ru-RU" sz="1300" dirty="0">
                <a:solidFill>
                  <a:prstClr val="black"/>
                </a:solidFill>
                <a:latin typeface="Times New Roman" pitchFamily="18" charset="0"/>
                <a:cs typeface="Times New Roman" pitchFamily="18" charset="0"/>
              </a:rPr>
              <a:t>социально-правовой помощи семьям, находящихся в трудной жизненной ситуации и семьям, принявшим на воспитание детей, оставшихся без попечения </a:t>
            </a:r>
            <a:r>
              <a:rPr lang="ru-RU" sz="1300" dirty="0" smtClean="0">
                <a:solidFill>
                  <a:prstClr val="black"/>
                </a:solidFill>
                <a:latin typeface="Times New Roman" pitchFamily="18" charset="0"/>
                <a:cs typeface="Times New Roman" pitchFamily="18" charset="0"/>
              </a:rPr>
              <a:t>родителей;</a:t>
            </a:r>
            <a:r>
              <a:rPr lang="ru-RU" sz="1300" dirty="0">
                <a:solidFill>
                  <a:prstClr val="black"/>
                </a:solidFill>
                <a:latin typeface="Times New Roman" pitchFamily="18" charset="0"/>
                <a:cs typeface="Times New Roman" pitchFamily="18" charset="0"/>
              </a:rPr>
              <a:t> </a:t>
            </a:r>
            <a:r>
              <a:rPr lang="ru-RU" sz="1300" dirty="0" smtClean="0">
                <a:solidFill>
                  <a:prstClr val="black"/>
                </a:solidFill>
                <a:latin typeface="Times New Roman" pitchFamily="18" charset="0"/>
                <a:cs typeface="Times New Roman" pitchFamily="18" charset="0"/>
              </a:rPr>
              <a:t>совершенствование </a:t>
            </a:r>
            <a:r>
              <a:rPr lang="ru-RU" sz="1300" dirty="0">
                <a:solidFill>
                  <a:prstClr val="black"/>
                </a:solidFill>
                <a:latin typeface="Times New Roman" pitchFamily="18" charset="0"/>
                <a:cs typeface="Times New Roman" pitchFamily="18" charset="0"/>
              </a:rPr>
              <a:t>мер профилактики жестокого обращения, насилия и иных преступлений в отношении детей в </a:t>
            </a:r>
            <a:r>
              <a:rPr lang="ru-RU" sz="1300" dirty="0" smtClean="0">
                <a:solidFill>
                  <a:prstClr val="black"/>
                </a:solidFill>
                <a:latin typeface="Times New Roman" pitchFamily="18" charset="0"/>
                <a:cs typeface="Times New Roman" pitchFamily="18" charset="0"/>
              </a:rPr>
              <a:t>семье; совершенствование </a:t>
            </a:r>
            <a:r>
              <a:rPr lang="ru-RU" sz="1300" dirty="0">
                <a:solidFill>
                  <a:prstClr val="black"/>
                </a:solidFill>
                <a:latin typeface="Times New Roman" pitchFamily="18" charset="0"/>
                <a:cs typeface="Times New Roman" pitchFamily="18" charset="0"/>
              </a:rPr>
              <a:t>методов раннего выявления семейного </a:t>
            </a:r>
            <a:r>
              <a:rPr lang="ru-RU" sz="1300" dirty="0" smtClean="0">
                <a:solidFill>
                  <a:prstClr val="black"/>
                </a:solidFill>
                <a:latin typeface="Times New Roman" pitchFamily="18" charset="0"/>
                <a:cs typeface="Times New Roman" pitchFamily="18" charset="0"/>
              </a:rPr>
              <a:t>неблагополучия);</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Обеспечение </a:t>
            </a:r>
            <a:r>
              <a:rPr lang="ru-RU" sz="1300" b="1" dirty="0">
                <a:solidFill>
                  <a:prstClr val="black"/>
                </a:solidFill>
                <a:latin typeface="Times New Roman" pitchFamily="18" charset="0"/>
                <a:cs typeface="Times New Roman" pitchFamily="18" charset="0"/>
              </a:rPr>
              <a:t>отдыха и оздоровления детей ЗАТО </a:t>
            </a:r>
            <a:r>
              <a:rPr lang="ru-RU" sz="1300" b="1" dirty="0" smtClean="0">
                <a:solidFill>
                  <a:prstClr val="black"/>
                </a:solidFill>
                <a:latin typeface="Times New Roman" pitchFamily="18" charset="0"/>
                <a:cs typeface="Times New Roman" pitchFamily="18" charset="0"/>
              </a:rPr>
              <a:t>г. Североморск</a:t>
            </a:r>
            <a:endParaRPr lang="ru-RU" sz="1300" b="1" dirty="0">
              <a:solidFill>
                <a:prstClr val="black"/>
              </a:solidFill>
              <a:latin typeface="Times New Roman" pitchFamily="18" charset="0"/>
              <a:cs typeface="Times New Roman" pitchFamily="18" charset="0"/>
            </a:endParaRPr>
          </a:p>
          <a:p>
            <a:pPr lvl="0" algn="ctr"/>
            <a:endParaRPr lang="ru-RU" sz="1400" b="1" dirty="0">
              <a:solidFill>
                <a:prstClr val="black"/>
              </a:solidFill>
              <a:latin typeface="Times New Roman" pitchFamily="18" charset="0"/>
              <a:cs typeface="Times New Roman" pitchFamily="18" charset="0"/>
            </a:endParaRPr>
          </a:p>
        </p:txBody>
      </p:sp>
      <p:sp>
        <p:nvSpPr>
          <p:cNvPr id="4" name="Стрелка вправо 3"/>
          <p:cNvSpPr/>
          <p:nvPr/>
        </p:nvSpPr>
        <p:spPr>
          <a:xfrm rot="577656">
            <a:off x="1528567" y="2247627"/>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21045835">
            <a:off x="1515245" y="476750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Tree>
    <p:extLst>
      <p:ext uri="{BB962C8B-B14F-4D97-AF65-F5344CB8AC3E}">
        <p14:creationId xmlns:p14="http://schemas.microsoft.com/office/powerpoint/2010/main" val="3900351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
        <p:nvSpPr>
          <p:cNvPr id="3" name="Овал 2"/>
          <p:cNvSpPr/>
          <p:nvPr/>
        </p:nvSpPr>
        <p:spPr>
          <a:xfrm>
            <a:off x="395536" y="1196752"/>
            <a:ext cx="2088233" cy="46805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«Культура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ЗАТО г.Североморск»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Прямоугольник 3"/>
          <p:cNvSpPr/>
          <p:nvPr/>
        </p:nvSpPr>
        <p:spPr>
          <a:xfrm>
            <a:off x="2714650" y="1700808"/>
            <a:ext cx="6192688" cy="4470455"/>
          </a:xfrm>
          <a:prstGeom prst="rect">
            <a:avLst/>
          </a:prstGeom>
        </p:spPr>
        <p:txBody>
          <a:bodyPr wrap="square">
            <a:spAutoFit/>
          </a:bodyPr>
          <a:lstStyle/>
          <a:p>
            <a:pPr lvl="0" algn="just"/>
            <a:r>
              <a:rPr lang="ru-RU" sz="1300" b="1" dirty="0" smtClean="0">
                <a:solidFill>
                  <a:prstClr val="black"/>
                </a:solidFill>
                <a:latin typeface="Times New Roman" pitchFamily="18" charset="0"/>
                <a:cs typeface="Times New Roman" pitchFamily="18" charset="0"/>
              </a:rPr>
              <a:t>- Выявление </a:t>
            </a:r>
            <a:r>
              <a:rPr lang="ru-RU" sz="1300" b="1" dirty="0">
                <a:solidFill>
                  <a:prstClr val="black"/>
                </a:solidFill>
                <a:latin typeface="Times New Roman" pitchFamily="18" charset="0"/>
                <a:cs typeface="Times New Roman" pitchFamily="18" charset="0"/>
              </a:rPr>
              <a:t>и целенаправленное обучение детей и подростков музыкальному, изобразительному, хореографическому и театральному искусству, развитие мотивации личности к познанию и творчеству, развитие творческих способностей личности, реализация дополнительных образовательных программ художественно-эстетической направленности в интересах личности, общества, </a:t>
            </a:r>
            <a:r>
              <a:rPr lang="ru-RU" sz="1300" b="1" dirty="0" smtClean="0">
                <a:solidFill>
                  <a:prstClr val="black"/>
                </a:solidFill>
                <a:latin typeface="Times New Roman" pitchFamily="18" charset="0"/>
                <a:cs typeface="Times New Roman" pitchFamily="18" charset="0"/>
              </a:rPr>
              <a:t>государства;</a:t>
            </a:r>
          </a:p>
          <a:p>
            <a:pPr lvl="0" algn="just"/>
            <a:r>
              <a:rPr lang="ru-RU" sz="1300" b="1" dirty="0" smtClean="0">
                <a:solidFill>
                  <a:prstClr val="black"/>
                </a:solidFill>
                <a:latin typeface="Times New Roman" pitchFamily="18" charset="0"/>
                <a:cs typeface="Times New Roman" pitchFamily="18" charset="0"/>
              </a:rPr>
              <a:t>- Удовлетворение </a:t>
            </a:r>
            <a:r>
              <a:rPr lang="ru-RU" sz="1300" b="1" dirty="0">
                <a:solidFill>
                  <a:prstClr val="black"/>
                </a:solidFill>
                <a:latin typeface="Times New Roman" pitchFamily="18" charset="0"/>
                <a:cs typeface="Times New Roman" pitchFamily="18" charset="0"/>
              </a:rPr>
              <a:t>информационных потребностей жителей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используя лучшие образцы мирового культурного наследия, обеспечение свободного доступа к информации, знаниям и </a:t>
            </a:r>
            <a:r>
              <a:rPr lang="ru-RU" sz="1300" b="1" dirty="0" smtClean="0">
                <a:solidFill>
                  <a:prstClr val="black"/>
                </a:solidFill>
                <a:latin typeface="Times New Roman" pitchFamily="18" charset="0"/>
                <a:cs typeface="Times New Roman" pitchFamily="18" charset="0"/>
              </a:rPr>
              <a:t>культуре; </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Реализация </a:t>
            </a:r>
            <a:r>
              <a:rPr lang="ru-RU" sz="1300" b="1" dirty="0">
                <a:solidFill>
                  <a:prstClr val="black"/>
                </a:solidFill>
                <a:latin typeface="Times New Roman" pitchFamily="18" charset="0"/>
                <a:cs typeface="Times New Roman" pitchFamily="18" charset="0"/>
              </a:rPr>
              <a:t>права граждан на занятие творческой деятельности, создание условий для организации досуга жителей ЗАТО </a:t>
            </a:r>
            <a:r>
              <a:rPr lang="ru-RU" sz="1300" b="1" dirty="0" smtClean="0">
                <a:solidFill>
                  <a:prstClr val="black"/>
                </a:solidFill>
                <a:latin typeface="Times New Roman" pitchFamily="18" charset="0"/>
                <a:cs typeface="Times New Roman" pitchFamily="18" charset="0"/>
              </a:rPr>
              <a:t>г. Североморск;</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Создание </a:t>
            </a:r>
            <a:r>
              <a:rPr lang="ru-RU" sz="1300" b="1" dirty="0">
                <a:solidFill>
                  <a:prstClr val="black"/>
                </a:solidFill>
                <a:latin typeface="Times New Roman" pitchFamily="18" charset="0"/>
                <a:cs typeface="Times New Roman" pitchFamily="18" charset="0"/>
              </a:rPr>
              <a:t>условий для сохранения, изучения и популяризации культурного и исторического наследия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Северного флота, формирование интереса к отечественной истории и культуре, уважительного отношения к нравственным ценностям прошлых поколений, формирование гражданского демократического сознания, активной жизненной позиции, гордости за свое Отечество, чувства сопричастности к прошлому и настоящему малой </a:t>
            </a:r>
            <a:r>
              <a:rPr lang="ru-RU" sz="1300" b="1" dirty="0" smtClean="0">
                <a:solidFill>
                  <a:prstClr val="black"/>
                </a:solidFill>
                <a:latin typeface="Times New Roman" pitchFamily="18" charset="0"/>
                <a:cs typeface="Times New Roman" pitchFamily="18" charset="0"/>
              </a:rPr>
              <a:t>Родины;</a:t>
            </a:r>
            <a:endParaRPr lang="ru-RU" sz="130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Сохранение </a:t>
            </a:r>
            <a:r>
              <a:rPr lang="ru-RU" sz="1300" b="1" dirty="0">
                <a:solidFill>
                  <a:prstClr val="black"/>
                </a:solidFill>
                <a:latin typeface="Times New Roman" pitchFamily="18" charset="0"/>
                <a:cs typeface="Times New Roman" pitchFamily="18" charset="0"/>
              </a:rPr>
              <a:t>историко-культурного наследия ЗАТО г. Североморск, популяризация, обеспечение доступа населения к объектам культурного наследия, формирование нравственной и духовной культуры, патриотического сознания и гражданской позиции жителей ЗАТО </a:t>
            </a:r>
            <a:r>
              <a:rPr lang="ru-RU" sz="1300" b="1" dirty="0" smtClean="0">
                <a:solidFill>
                  <a:prstClr val="black"/>
                </a:solidFill>
                <a:latin typeface="Times New Roman" pitchFamily="18" charset="0"/>
                <a:cs typeface="Times New Roman" pitchFamily="18" charset="0"/>
              </a:rPr>
              <a:t>г. Североморск.</a:t>
            </a:r>
            <a:endParaRPr lang="ru-RU" sz="1300" b="1" dirty="0">
              <a:solidFill>
                <a:prstClr val="black"/>
              </a:solidFill>
              <a:latin typeface="Times New Roman" pitchFamily="18" charset="0"/>
              <a:cs typeface="Times New Roman" pitchFamily="18" charset="0"/>
            </a:endParaRPr>
          </a:p>
          <a:p>
            <a:pPr lvl="0" algn="ctr"/>
            <a:endParaRPr lang="ru-RU" sz="1150" b="1" dirty="0">
              <a:solidFill>
                <a:prstClr val="black"/>
              </a:solidFill>
              <a:latin typeface="Times New Roman" pitchFamily="18" charset="0"/>
              <a:cs typeface="Times New Roman" pitchFamily="18" charset="0"/>
            </a:endParaRPr>
          </a:p>
        </p:txBody>
      </p:sp>
      <p:sp>
        <p:nvSpPr>
          <p:cNvPr id="5" name="Стрелка вправо 4"/>
          <p:cNvSpPr/>
          <p:nvPr/>
        </p:nvSpPr>
        <p:spPr>
          <a:xfrm rot="577656">
            <a:off x="1528567" y="2247627"/>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21045835">
            <a:off x="1515245" y="476750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478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95536" y="1052736"/>
            <a:ext cx="2088231" cy="49685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a:t>
            </a:r>
            <a:r>
              <a:rPr kumimoji="0" lang="ru-RU" sz="140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программа</a:t>
            </a: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ru-RU" sz="1400" kern="0" dirty="0" smtClean="0">
                <a:solidFill>
                  <a:schemeClr val="tx1"/>
                </a:solidFill>
                <a:latin typeface="Times New Roman" pitchFamily="18" charset="0"/>
                <a:cs typeface="Times New Roman" pitchFamily="18" charset="0"/>
              </a:rPr>
              <a:t>Обеспечение комфортной среды в ЗАТО г. Североморск</a:t>
            </a: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TextBox 3"/>
          <p:cNvSpPr txBox="1"/>
          <p:nvPr/>
        </p:nvSpPr>
        <p:spPr>
          <a:xfrm>
            <a:off x="3131840" y="2348880"/>
            <a:ext cx="5401475" cy="3093154"/>
          </a:xfrm>
          <a:prstGeom prst="rect">
            <a:avLst/>
          </a:prstGeom>
          <a:noFill/>
        </p:spPr>
        <p:txBody>
          <a:bodyPr wrap="square" rtlCol="0">
            <a:spAutoFit/>
          </a:bodyPr>
          <a:lstStyle/>
          <a:p>
            <a:r>
              <a:rPr lang="ru-RU" sz="1300" b="1" dirty="0" smtClean="0">
                <a:latin typeface="Times New Roman" pitchFamily="18" charset="0"/>
                <a:cs typeface="Times New Roman" pitchFamily="18" charset="0"/>
              </a:rPr>
              <a:t>Обеспечение комфортной среды для жителей ЗАТО г. Североморск:</a:t>
            </a:r>
          </a:p>
          <a:p>
            <a:pPr marL="285750" indent="-285750">
              <a:buFontTx/>
              <a:buChar char="-"/>
            </a:pPr>
            <a:r>
              <a:rPr lang="ru-RU" sz="1300" dirty="0" smtClean="0">
                <a:latin typeface="Times New Roman" pitchFamily="18" charset="0"/>
                <a:cs typeface="Times New Roman" pitchFamily="18" charset="0"/>
              </a:rPr>
              <a:t>Проведение комплексных мероприятий по сохранности автомобильных дорог общего пользования местного значения, </a:t>
            </a:r>
          </a:p>
          <a:p>
            <a:r>
              <a:rPr lang="ru-RU" sz="1300" dirty="0" smtClean="0">
                <a:latin typeface="Times New Roman" pitchFamily="18" charset="0"/>
                <a:cs typeface="Times New Roman" pitchFamily="18" charset="0"/>
              </a:rPr>
              <a:t>дворовых территорий и проездов к дворовым территориям многоквартирных домов ЗАТО г. Североморск;</a:t>
            </a:r>
          </a:p>
          <a:p>
            <a:pPr marL="285750" indent="-285750">
              <a:buFontTx/>
              <a:buChar char="-"/>
            </a:pPr>
            <a:r>
              <a:rPr lang="ru-RU" sz="1300" dirty="0" smtClean="0">
                <a:latin typeface="Times New Roman" pitchFamily="18" charset="0"/>
                <a:cs typeface="Times New Roman" pitchFamily="18" charset="0"/>
              </a:rPr>
              <a:t>Создание безопасных и благоприятных условий проживания граждан в муниципальном жилищном фонде ЗАТО г. Североморск;</a:t>
            </a:r>
          </a:p>
          <a:p>
            <a:pPr marL="285750" indent="-285750">
              <a:buFontTx/>
              <a:buChar char="-"/>
            </a:pPr>
            <a:r>
              <a:rPr lang="ru-RU" sz="1300" dirty="0" smtClean="0">
                <a:latin typeface="Times New Roman" pitchFamily="18" charset="0"/>
                <a:cs typeface="Times New Roman" pitchFamily="18" charset="0"/>
              </a:rPr>
              <a:t>Обеспечение готовности коммунальных систем жизнеобеспечения к </a:t>
            </a:r>
            <a:r>
              <a:rPr lang="ru-RU" sz="1300" dirty="0" err="1" smtClean="0">
                <a:latin typeface="Times New Roman" pitchFamily="18" charset="0"/>
                <a:cs typeface="Times New Roman" pitchFamily="18" charset="0"/>
              </a:rPr>
              <a:t>осенне</a:t>
            </a:r>
            <a:r>
              <a:rPr lang="ru-RU" sz="1300" dirty="0" smtClean="0">
                <a:latin typeface="Times New Roman" pitchFamily="18" charset="0"/>
                <a:cs typeface="Times New Roman" pitchFamily="18" charset="0"/>
              </a:rPr>
              <a:t> – зимнему периоду;</a:t>
            </a:r>
          </a:p>
          <a:p>
            <a:pPr marL="285750" indent="-285750">
              <a:buFontTx/>
              <a:buChar char="-"/>
            </a:pPr>
            <a:r>
              <a:rPr lang="ru-RU" sz="1300" dirty="0" smtClean="0">
                <a:latin typeface="Times New Roman" pitchFamily="18" charset="0"/>
                <a:cs typeface="Times New Roman" pitchFamily="18" charset="0"/>
              </a:rPr>
              <a:t>Обеспечение рационального использования топливно- энергетических ресурсов за счет энергосберегающих мероприятий;</a:t>
            </a:r>
          </a:p>
          <a:p>
            <a:pPr marL="285750" indent="-285750">
              <a:buFontTx/>
              <a:buChar char="-"/>
            </a:pPr>
            <a:r>
              <a:rPr lang="ru-RU" sz="1300" dirty="0" smtClean="0">
                <a:latin typeface="Times New Roman" pitchFamily="18" charset="0"/>
                <a:cs typeface="Times New Roman" pitchFamily="18" charset="0"/>
              </a:rPr>
              <a:t>Обеспечение надежности работы наружного освещения;</a:t>
            </a:r>
          </a:p>
          <a:p>
            <a:pPr marL="285750" indent="-285750">
              <a:buFontTx/>
              <a:buChar char="-"/>
            </a:pPr>
            <a:r>
              <a:rPr lang="ru-RU" sz="1300" dirty="0" smtClean="0">
                <a:latin typeface="Times New Roman" pitchFamily="18" charset="0"/>
                <a:cs typeface="Times New Roman" pitchFamily="18" charset="0"/>
              </a:rPr>
              <a:t>Повышение благоустройства городских парков и скверов;</a:t>
            </a:r>
          </a:p>
          <a:p>
            <a:pPr marL="285750" indent="-285750">
              <a:buFontTx/>
              <a:buChar char="-"/>
            </a:pPr>
            <a:r>
              <a:rPr lang="ru-RU" sz="1300" dirty="0" smtClean="0">
                <a:latin typeface="Times New Roman" pitchFamily="18" charset="0"/>
                <a:cs typeface="Times New Roman" pitchFamily="18" charset="0"/>
              </a:rPr>
              <a:t>Повышение уровня благоустройства территории ЗАТО г. Североморск</a:t>
            </a:r>
            <a:endParaRPr lang="ru-RU" sz="1300" dirty="0">
              <a:latin typeface="Times New Roman" pitchFamily="18" charset="0"/>
              <a:cs typeface="Times New Roman" pitchFamily="18" charset="0"/>
            </a:endParaRPr>
          </a:p>
        </p:txBody>
      </p:sp>
      <p:sp>
        <p:nvSpPr>
          <p:cNvPr id="5" name="Стрелка вправо 4"/>
          <p:cNvSpPr/>
          <p:nvPr/>
        </p:nvSpPr>
        <p:spPr>
          <a:xfrm rot="577656">
            <a:off x="1528567" y="2247627"/>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21045835">
            <a:off x="1515245" y="476750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Tree>
    <p:extLst>
      <p:ext uri="{BB962C8B-B14F-4D97-AF65-F5344CB8AC3E}">
        <p14:creationId xmlns:p14="http://schemas.microsoft.com/office/powerpoint/2010/main" val="3588536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363047"/>
            <a:ext cx="6368667" cy="35394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700" b="1" dirty="0" smtClean="0"/>
              <a:t>Основные цели муниципальных программ ЗАТО г. Североморск</a:t>
            </a:r>
            <a:endParaRPr lang="ru-RU" sz="1700" b="1" dirty="0"/>
          </a:p>
        </p:txBody>
      </p:sp>
      <p:sp>
        <p:nvSpPr>
          <p:cNvPr id="3" name="Овал 2"/>
          <p:cNvSpPr/>
          <p:nvPr/>
        </p:nvSpPr>
        <p:spPr>
          <a:xfrm>
            <a:off x="323528" y="1340768"/>
            <a:ext cx="2656058" cy="446449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конкурентоспособной экономики»</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4" name="Прямоугольник 3"/>
          <p:cNvSpPr/>
          <p:nvPr/>
        </p:nvSpPr>
        <p:spPr>
          <a:xfrm>
            <a:off x="3131840" y="1412776"/>
            <a:ext cx="5328592" cy="4832092"/>
          </a:xfrm>
          <a:prstGeom prst="rect">
            <a:avLst/>
          </a:prstGeom>
        </p:spPr>
        <p:txBody>
          <a:bodyPr wrap="square">
            <a:spAutoFit/>
          </a:bodyPr>
          <a:lstStyle/>
          <a:p>
            <a:pPr lvl="0" algn="just"/>
            <a:r>
              <a:rPr lang="ru-RU" sz="1300" b="1" dirty="0" smtClean="0">
                <a:solidFill>
                  <a:prstClr val="black"/>
                </a:solidFill>
                <a:latin typeface="Times New Roman" pitchFamily="18" charset="0"/>
                <a:cs typeface="Times New Roman" pitchFamily="18" charset="0"/>
              </a:rPr>
              <a:t>- Создание </a:t>
            </a:r>
            <a:r>
              <a:rPr lang="ru-RU" sz="1300" b="1" dirty="0">
                <a:solidFill>
                  <a:prstClr val="black"/>
                </a:solidFill>
                <a:latin typeface="Times New Roman" pitchFamily="18" charset="0"/>
                <a:cs typeface="Times New Roman" pitchFamily="18" charset="0"/>
              </a:rPr>
              <a:t>благоприятных условий для динамичного развития малого и среднего предпринимательства, повышения экономической и социальной эффективности его </a:t>
            </a:r>
            <a:r>
              <a:rPr lang="ru-RU" sz="1300" b="1" dirty="0" smtClean="0">
                <a:solidFill>
                  <a:prstClr val="black"/>
                </a:solidFill>
                <a:latin typeface="Times New Roman" pitchFamily="18" charset="0"/>
                <a:cs typeface="Times New Roman" pitchFamily="18" charset="0"/>
              </a:rPr>
              <a:t>деятельности </a:t>
            </a:r>
            <a:r>
              <a:rPr lang="ru-RU" sz="1200" dirty="0" smtClean="0">
                <a:solidFill>
                  <a:prstClr val="black"/>
                </a:solidFill>
                <a:latin typeface="Times New Roman" pitchFamily="18" charset="0"/>
                <a:cs typeface="Times New Roman" pitchFamily="18" charset="0"/>
              </a:rPr>
              <a:t>(О</a:t>
            </a:r>
            <a:r>
              <a:rPr lang="ru-RU" sz="1200" i="1" dirty="0" smtClean="0">
                <a:solidFill>
                  <a:prstClr val="black"/>
                </a:solidFill>
                <a:latin typeface="Times New Roman" pitchFamily="18" charset="0"/>
                <a:cs typeface="Times New Roman" pitchFamily="18" charset="0"/>
              </a:rPr>
              <a:t>казание </a:t>
            </a:r>
            <a:r>
              <a:rPr lang="ru-RU" sz="1200" i="1" dirty="0">
                <a:solidFill>
                  <a:prstClr val="black"/>
                </a:solidFill>
                <a:latin typeface="Times New Roman" pitchFamily="18" charset="0"/>
                <a:cs typeface="Times New Roman" pitchFamily="18" charset="0"/>
              </a:rPr>
              <a:t>информационно-консультационной поддержки субъектам малого и среднего предпринимательства по различным аспектам ведения предпринимательской деятельности</a:t>
            </a:r>
            <a:r>
              <a:rPr lang="ru-RU" sz="1200" i="1" dirty="0" smtClean="0">
                <a:solidFill>
                  <a:prstClr val="black"/>
                </a:solidFill>
                <a:latin typeface="Times New Roman" pitchFamily="18" charset="0"/>
                <a:cs typeface="Times New Roman" pitchFamily="18" charset="0"/>
              </a:rPr>
              <a:t>; повышение </a:t>
            </a:r>
            <a:r>
              <a:rPr lang="ru-RU" sz="1200" i="1" dirty="0">
                <a:solidFill>
                  <a:prstClr val="black"/>
                </a:solidFill>
                <a:latin typeface="Times New Roman" pitchFamily="18" charset="0"/>
                <a:cs typeface="Times New Roman" pitchFamily="18" charset="0"/>
              </a:rPr>
              <a:t>квалификационного уровня субъектов малого и среднего предпринимательства, организация подготовки и переподготовки кадров для субъектов малого и среднего предпринимательства</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повышение общественного статуса и популяризация товаров, работ и услуг местных предпринимателей, поддержка новых направлений предпринимательской деятельности, обеспечивающих положительное влияние на социально-экономическое развитие муниципального образования</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содействие развитию деловой активности в молодежной среде и </a:t>
            </a:r>
            <a:r>
              <a:rPr lang="ru-RU" sz="1200" i="1" dirty="0" err="1">
                <a:solidFill>
                  <a:prstClr val="black"/>
                </a:solidFill>
                <a:latin typeface="Times New Roman" pitchFamily="18" charset="0"/>
                <a:cs typeface="Times New Roman" pitchFamily="18" charset="0"/>
              </a:rPr>
              <a:t>самозанятости</a:t>
            </a:r>
            <a:r>
              <a:rPr lang="ru-RU" sz="1200" i="1" dirty="0">
                <a:solidFill>
                  <a:prstClr val="black"/>
                </a:solidFill>
                <a:latin typeface="Times New Roman" pitchFamily="18" charset="0"/>
                <a:cs typeface="Times New Roman" pitchFamily="18" charset="0"/>
              </a:rPr>
              <a:t> населения</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привлечение предпринимателей к формированию муниципальной политики в области развития малого и среднего предпринимательства, создание условий для конструктивного взаимодействия органов местного самоуправления и предпринимательских </a:t>
            </a:r>
            <a:r>
              <a:rPr lang="ru-RU" sz="1200" i="1" dirty="0" smtClean="0">
                <a:solidFill>
                  <a:prstClr val="black"/>
                </a:solidFill>
                <a:latin typeface="Times New Roman" pitchFamily="18" charset="0"/>
                <a:cs typeface="Times New Roman" pitchFamily="18" charset="0"/>
              </a:rPr>
              <a:t>структур);</a:t>
            </a:r>
            <a:endParaRPr lang="ru-RU" sz="1200" i="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Повышение </a:t>
            </a:r>
            <a:r>
              <a:rPr lang="ru-RU" sz="1300" b="1" dirty="0">
                <a:solidFill>
                  <a:prstClr val="black"/>
                </a:solidFill>
                <a:latin typeface="Times New Roman" pitchFamily="18" charset="0"/>
                <a:cs typeface="Times New Roman" pitchFamily="18" charset="0"/>
              </a:rPr>
              <a:t>уровня социально-экономической эффективности предприятий потребительского рынка товаров и </a:t>
            </a:r>
            <a:r>
              <a:rPr lang="ru-RU" sz="1300" b="1" dirty="0" smtClean="0">
                <a:solidFill>
                  <a:prstClr val="black"/>
                </a:solidFill>
                <a:latin typeface="Times New Roman" pitchFamily="18" charset="0"/>
                <a:cs typeface="Times New Roman" pitchFamily="18" charset="0"/>
              </a:rPr>
              <a:t>услуг </a:t>
            </a:r>
            <a:r>
              <a:rPr lang="ru-RU" sz="1200" i="1" dirty="0" smtClean="0">
                <a:solidFill>
                  <a:prstClr val="black"/>
                </a:solidFill>
                <a:latin typeface="Times New Roman" pitchFamily="18" charset="0"/>
                <a:cs typeface="Times New Roman" pitchFamily="18" charset="0"/>
              </a:rPr>
              <a:t>(Повышение </a:t>
            </a:r>
            <a:r>
              <a:rPr lang="ru-RU" sz="1200" i="1" dirty="0">
                <a:solidFill>
                  <a:prstClr val="black"/>
                </a:solidFill>
                <a:latin typeface="Times New Roman" pitchFamily="18" charset="0"/>
                <a:cs typeface="Times New Roman" pitchFamily="18" charset="0"/>
              </a:rPr>
              <a:t>ценовой доступности товаров и услуг</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развитие отраслей инфраструктуры, повышение качества и конкурентоспособности производимых и реализуемых товаров и </a:t>
            </a:r>
            <a:r>
              <a:rPr lang="ru-RU" sz="1200" i="1" dirty="0" smtClean="0">
                <a:solidFill>
                  <a:prstClr val="black"/>
                </a:solidFill>
                <a:latin typeface="Times New Roman" pitchFamily="18" charset="0"/>
                <a:cs typeface="Times New Roman" pitchFamily="18" charset="0"/>
              </a:rPr>
              <a:t>услуг).</a:t>
            </a:r>
            <a:endParaRPr lang="ru-RU" sz="1200" b="1" dirty="0">
              <a:solidFill>
                <a:prstClr val="black"/>
              </a:solidFill>
              <a:latin typeface="Times New Roman" pitchFamily="18" charset="0"/>
              <a:cs typeface="Times New Roman" pitchFamily="18" charset="0"/>
            </a:endParaRPr>
          </a:p>
        </p:txBody>
      </p:sp>
      <p:sp>
        <p:nvSpPr>
          <p:cNvPr id="5" name="Стрелка вправо 4"/>
          <p:cNvSpPr/>
          <p:nvPr/>
        </p:nvSpPr>
        <p:spPr>
          <a:xfrm rot="577656">
            <a:off x="1528567" y="2247627"/>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21045835">
            <a:off x="1515245" y="476750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2348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92545576"/>
              </p:ext>
            </p:extLst>
          </p:nvPr>
        </p:nvGraphicFramePr>
        <p:xfrm>
          <a:off x="323530" y="1700806"/>
          <a:ext cx="8496941" cy="4119683"/>
        </p:xfrm>
        <a:graphic>
          <a:graphicData uri="http://schemas.openxmlformats.org/drawingml/2006/table">
            <a:tbl>
              <a:tblPr/>
              <a:tblGrid>
                <a:gridCol w="5382370"/>
                <a:gridCol w="1036568"/>
                <a:gridCol w="1041435"/>
                <a:gridCol w="1036568"/>
              </a:tblGrid>
              <a:tr h="211418">
                <a:tc rowSpan="2">
                  <a:txBody>
                    <a:bodyPr/>
                    <a:lstStyle/>
                    <a:p>
                      <a:pPr algn="ctr" fontAlgn="ctr"/>
                      <a:r>
                        <a:rPr lang="ru-RU" sz="1000" b="1" i="0" u="none" strike="noStrike" dirty="0" smtClean="0">
                          <a:solidFill>
                            <a:srgbClr val="000000"/>
                          </a:solidFill>
                          <a:effectLst/>
                          <a:latin typeface="Times New Roman"/>
                        </a:rPr>
                        <a:t>Наименование</a:t>
                      </a:r>
                      <a:endParaRPr lang="ru-RU" sz="1000" b="1" i="0" u="none" strike="noStrike" dirty="0">
                        <a:solidFill>
                          <a:srgbClr val="000000"/>
                        </a:solidFill>
                        <a:effectLst/>
                        <a:latin typeface="Times New Roman"/>
                      </a:endParaRP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000" b="1" i="0" u="none" strike="noStrike" dirty="0" smtClean="0">
                          <a:solidFill>
                            <a:srgbClr val="000000"/>
                          </a:solidFill>
                          <a:effectLst/>
                          <a:latin typeface="Times New Roman"/>
                        </a:rPr>
                        <a:t>Сумма (тыс. руб.)</a:t>
                      </a:r>
                      <a:endParaRPr lang="ru-RU" sz="1000" b="1" i="0" u="none" strike="noStrike" dirty="0">
                        <a:solidFill>
                          <a:srgbClr val="000000"/>
                        </a:solidFill>
                        <a:effectLst/>
                        <a:latin typeface="Times New Roman"/>
                      </a:endParaRP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1418">
                <a:tc vMerge="1">
                  <a:txBody>
                    <a:bodyPr/>
                    <a:lstStyle/>
                    <a:p>
                      <a:endParaRPr lang="ru-RU"/>
                    </a:p>
                  </a:txBody>
                  <a:tcPr/>
                </a:tc>
                <a:tc>
                  <a:txBody>
                    <a:bodyPr/>
                    <a:lstStyle/>
                    <a:p>
                      <a:pPr algn="ctr" fontAlgn="ctr"/>
                      <a:r>
                        <a:rPr lang="ru-RU" sz="1000" b="1" i="0" u="none" strike="noStrike">
                          <a:solidFill>
                            <a:srgbClr val="000000"/>
                          </a:solidFill>
                          <a:effectLst/>
                          <a:latin typeface="Times New Roman"/>
                        </a:rPr>
                        <a:t>2015</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2016</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2017</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200" b="1" i="0" u="none" strike="noStrike" dirty="0">
                          <a:solidFill>
                            <a:srgbClr val="000000"/>
                          </a:solidFill>
                          <a:effectLst/>
                          <a:latin typeface="Times New Roman"/>
                        </a:rPr>
                        <a:t>Муниципальная программа "Улучшение качества и  безопасности жизни населения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27 567,5</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6 539,6</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5 473,4</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dirty="0">
                          <a:solidFill>
                            <a:srgbClr val="000000"/>
                          </a:solidFill>
                          <a:effectLst/>
                          <a:latin typeface="Times New Roman"/>
                        </a:rPr>
                        <a:t>Подпрограмма "Молодежь Североморска" 2014-2020 гг.</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2 000,0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700,0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dirty="0">
                          <a:solidFill>
                            <a:srgbClr val="000000"/>
                          </a:solidFill>
                          <a:effectLst/>
                          <a:latin typeface="Times New Roman"/>
                        </a:rPr>
                        <a:t>Подпрограмма "Развитие физической культуры и спорта и формирования здорового образа жизни в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4 000,0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1 000,0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dirty="0">
                          <a:solidFill>
                            <a:srgbClr val="000000"/>
                          </a:solidFill>
                          <a:effectLst/>
                          <a:latin typeface="Times New Roman"/>
                        </a:rPr>
                        <a:t>Подпрограмма "Профилактика наркомании, алкоголизма и токсикомании в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300,0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694">
                <a:tc>
                  <a:txBody>
                    <a:bodyPr/>
                    <a:lstStyle/>
                    <a:p>
                      <a:pPr algn="l" fontAlgn="ctr"/>
                      <a:r>
                        <a:rPr lang="ru-RU" sz="1000" b="0" i="1" u="none" strike="noStrike" dirty="0">
                          <a:solidFill>
                            <a:srgbClr val="000000"/>
                          </a:solidFill>
                          <a:effectLst/>
                          <a:latin typeface="Times New Roman"/>
                        </a:rPr>
                        <a:t>Подпрограмма "Дополнительные меры социальной поддержки отдельных категорий граждан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4 273,7</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1 704,1</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1 778,4</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a:solidFill>
                            <a:srgbClr val="000000"/>
                          </a:solidFill>
                          <a:effectLst/>
                          <a:latin typeface="Times New Roman"/>
                        </a:rPr>
                        <a:t>Подпрограмма "Доступная среда в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2 803,0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1 335,5</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895,0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569">
                <a:tc>
                  <a:txBody>
                    <a:bodyPr/>
                    <a:lstStyle/>
                    <a:p>
                      <a:pPr algn="l" fontAlgn="ctr"/>
                      <a:r>
                        <a:rPr lang="ru-RU" sz="1000" b="0" i="1" u="none" strike="noStrike" dirty="0">
                          <a:solidFill>
                            <a:srgbClr val="000000"/>
                          </a:solidFill>
                          <a:effectLst/>
                          <a:latin typeface="Times New Roman"/>
                        </a:rPr>
                        <a:t>Подпрограмма "Профилактика правонарушений в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3 730,0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1 000,0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1 000,0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a:solidFill>
                            <a:srgbClr val="000000"/>
                          </a:solidFill>
                          <a:effectLst/>
                          <a:latin typeface="Times New Roman"/>
                        </a:rPr>
                        <a:t>Подпрограмма "Дополнительные меры по обеспечению переселения из ЗАТО г. Североморск граждан, утративших связь с организациями и объектами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500,0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a:solidFill>
                            <a:srgbClr val="000000"/>
                          </a:solidFill>
                          <a:effectLst/>
                          <a:latin typeface="Times New Roman"/>
                        </a:rPr>
                        <a:t>Подпрограмма "Охрана окружающей среды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7 110,8</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59">
                <a:tc>
                  <a:txBody>
                    <a:bodyPr/>
                    <a:lstStyle/>
                    <a:p>
                      <a:pPr algn="l" fontAlgn="ctr"/>
                      <a:r>
                        <a:rPr lang="ru-RU" sz="1000" b="0" i="1" u="none" strike="noStrike" dirty="0">
                          <a:solidFill>
                            <a:srgbClr val="000000"/>
                          </a:solidFill>
                          <a:effectLst/>
                          <a:latin typeface="Times New Roman"/>
                        </a:rPr>
                        <a:t>Подпрограмма "Повышение безопасности дорожного движения и снижение дорожно-транспортного травматизма в ЗАТО г. Североморск" на 2014-2020 годы</a:t>
                      </a:r>
                    </a:p>
                  </a:txBody>
                  <a:tcPr marL="6835" marR="6835" marT="6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2 650,0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0,0</a:t>
                      </a:r>
                    </a:p>
                  </a:txBody>
                  <a:tcPr marL="6835" marR="6835" marT="6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259632" y="853261"/>
            <a:ext cx="6328592" cy="307777"/>
          </a:xfrm>
          <a:prstGeom prst="rect">
            <a:avLst/>
          </a:prstGeom>
          <a:noFill/>
          <a:effectLst>
            <a:reflection blurRad="6350" stA="52000" endA="300" endPos="35000" dir="5400000" sy="-100000" algn="bl" rotWithShape="0"/>
          </a:effectLst>
          <a:scene3d>
            <a:camera prst="perspectiveHeroicExtremeRightFacing"/>
            <a:lightRig rig="threePt" dir="t"/>
          </a:scene3d>
        </p:spPr>
        <p:txBody>
          <a:bodyPr wrap="none" rtlCol="0">
            <a:spAutoFit/>
          </a:bodyPr>
          <a:lstStyle/>
          <a:p>
            <a:pPr lvl="0" fontAlgn="ctr"/>
            <a:r>
              <a:rPr lang="ru-RU" sz="1400" b="1" dirty="0" smtClean="0">
                <a:pattFill prst="pct70">
                  <a:fgClr>
                    <a:schemeClr val="bg2">
                      <a:lumMod val="50000"/>
                    </a:schemeClr>
                  </a:fgClr>
                  <a:bgClr>
                    <a:schemeClr val="bg1"/>
                  </a:bgClr>
                </a:pattFill>
                <a:latin typeface="Times New Roman"/>
              </a:rPr>
              <a:t>"</a:t>
            </a:r>
            <a:r>
              <a:rPr lang="ru-RU" sz="1400" b="1" dirty="0">
                <a:solidFill>
                  <a:schemeClr val="accent1">
                    <a:lumMod val="75000"/>
                  </a:schemeClr>
                </a:solidFill>
                <a:latin typeface="Times New Roman"/>
              </a:rPr>
              <a:t>Улучшение качества и  безопасности жизни населения на 2014-2020 годы"</a:t>
            </a:r>
          </a:p>
        </p:txBody>
      </p:sp>
    </p:spTree>
    <p:extLst>
      <p:ext uri="{BB962C8B-B14F-4D97-AF65-F5344CB8AC3E}">
        <p14:creationId xmlns:p14="http://schemas.microsoft.com/office/powerpoint/2010/main" val="19775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31616297"/>
              </p:ext>
            </p:extLst>
          </p:nvPr>
        </p:nvGraphicFramePr>
        <p:xfrm>
          <a:off x="251521" y="620688"/>
          <a:ext cx="8640959" cy="5832648"/>
        </p:xfrm>
        <a:graphic>
          <a:graphicData uri="http://schemas.openxmlformats.org/drawingml/2006/table">
            <a:tbl>
              <a:tblPr/>
              <a:tblGrid>
                <a:gridCol w="5473597"/>
                <a:gridCol w="1054138"/>
                <a:gridCol w="1059086"/>
                <a:gridCol w="1054138"/>
              </a:tblGrid>
              <a:tr h="188932">
                <a:tc rowSpan="2">
                  <a:txBody>
                    <a:bodyPr/>
                    <a:lstStyle/>
                    <a:p>
                      <a:pPr algn="ctr" fontAlgn="ctr"/>
                      <a:r>
                        <a:rPr lang="ru-RU" sz="1000" b="1" i="0" u="none" strike="noStrike" dirty="0" smtClean="0">
                          <a:solidFill>
                            <a:srgbClr val="000000"/>
                          </a:solidFill>
                          <a:effectLst/>
                          <a:latin typeface="Times New Roman"/>
                        </a:rPr>
                        <a:t>Наименование</a:t>
                      </a:r>
                      <a:endParaRPr lang="ru-RU" sz="1000" b="1" i="0" u="none" strike="noStrike" dirty="0">
                        <a:solidFill>
                          <a:srgbClr val="000000"/>
                        </a:solidFill>
                        <a:effectLst/>
                        <a:latin typeface="Times New Roman"/>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000" b="1" i="0" u="none" strike="noStrike" dirty="0" smtClean="0">
                          <a:solidFill>
                            <a:srgbClr val="000000"/>
                          </a:solidFill>
                          <a:effectLst/>
                          <a:latin typeface="Times New Roman"/>
                        </a:rPr>
                        <a:t>Сумма (тыс. руб.)</a:t>
                      </a:r>
                      <a:endParaRPr lang="ru-RU" sz="1000" b="1" i="0" u="none" strike="noStrike" dirty="0">
                        <a:solidFill>
                          <a:srgbClr val="000000"/>
                        </a:solidFill>
                        <a:effectLst/>
                        <a:latin typeface="Times New Roman"/>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8932">
                <a:tc vMerge="1">
                  <a:txBody>
                    <a:bodyPr/>
                    <a:lstStyle/>
                    <a:p>
                      <a:endParaRPr lang="ru-RU"/>
                    </a:p>
                  </a:txBody>
                  <a:tcPr/>
                </a:tc>
                <a:tc>
                  <a:txBody>
                    <a:bodyPr/>
                    <a:lstStyle/>
                    <a:p>
                      <a:pPr algn="ctr" fontAlgn="ctr"/>
                      <a:r>
                        <a:rPr lang="ru-RU" sz="1000" b="1" i="0" u="none" strike="noStrike">
                          <a:solidFill>
                            <a:srgbClr val="000000"/>
                          </a:solidFill>
                          <a:effectLst/>
                          <a:latin typeface="Times New Roman"/>
                        </a:rPr>
                        <a:t>2015</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2016</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2017</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216">
                <a:tc>
                  <a:txBody>
                    <a:bodyPr/>
                    <a:lstStyle/>
                    <a:p>
                      <a:pPr algn="l" fontAlgn="ctr"/>
                      <a:r>
                        <a:rPr lang="ru-RU" sz="1100" b="1" i="0" u="none" strike="noStrike" dirty="0">
                          <a:solidFill>
                            <a:srgbClr val="000000"/>
                          </a:solidFill>
                          <a:effectLst/>
                          <a:latin typeface="Times New Roman"/>
                        </a:rPr>
                        <a:t>Муниципальная программа "Развитие конкурентоспособной экономики"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358,0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408,0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358,0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000" b="0" i="1" u="none" strike="noStrike" dirty="0">
                          <a:solidFill>
                            <a:srgbClr val="000000"/>
                          </a:solidFill>
                          <a:effectLst/>
                          <a:latin typeface="Times New Roman"/>
                        </a:rPr>
                        <a:t>Подпрограмма "Развитие малого и среднего предпринимательства, стимулирование инвестиционной деятельности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258,0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308,0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258,0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312">
                <a:tc>
                  <a:txBody>
                    <a:bodyPr/>
                    <a:lstStyle/>
                    <a:p>
                      <a:pPr algn="l" fontAlgn="ctr"/>
                      <a:r>
                        <a:rPr lang="ru-RU" sz="1000" b="0" i="1" u="none" strike="noStrike" dirty="0">
                          <a:solidFill>
                            <a:srgbClr val="000000"/>
                          </a:solidFill>
                          <a:effectLst/>
                          <a:latin typeface="Times New Roman"/>
                        </a:rPr>
                        <a:t>Подпрограмма "Развитие потребительского рынка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100" b="1" i="0" u="none" strike="noStrike" dirty="0">
                          <a:solidFill>
                            <a:srgbClr val="000000"/>
                          </a:solidFill>
                          <a:effectLst/>
                          <a:latin typeface="Times New Roman"/>
                        </a:rPr>
                        <a:t>Муниципальная программа "Развитие муниципального управления и гражданского общества в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18 055,4</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14 237,6</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14 143,1</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000" b="0" i="1" u="none" strike="noStrike" dirty="0">
                          <a:solidFill>
                            <a:srgbClr val="000000"/>
                          </a:solidFill>
                          <a:effectLst/>
                          <a:latin typeface="Times New Roman"/>
                        </a:rPr>
                        <a:t>Подпрограмма "Создание условий для эффективного использования муниципального  имущества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3 000,0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1 500,0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1 500,0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000" b="0" i="1" u="none" strike="noStrike" dirty="0">
                          <a:solidFill>
                            <a:srgbClr val="000000"/>
                          </a:solidFill>
                          <a:effectLst/>
                          <a:latin typeface="Times New Roman"/>
                        </a:rPr>
                        <a:t>Подпрограмма "Развитие информационного общества, создание системы "Электронный муниципалитет" в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10 240,6</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7 935,6</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7 865,6</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000" b="0" i="1" u="none" strike="noStrike" dirty="0">
                          <a:solidFill>
                            <a:srgbClr val="000000"/>
                          </a:solidFill>
                          <a:effectLst/>
                          <a:latin typeface="Times New Roman"/>
                        </a:rPr>
                        <a:t>Подпрограмма "Развитие муниципальной службы в муниципальном образовании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4 643,8</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4 660,0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4 635,5</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ctr"/>
                      <a:r>
                        <a:rPr lang="ru-RU" sz="1000" b="0" i="1" u="none" strike="noStrike" dirty="0">
                          <a:solidFill>
                            <a:srgbClr val="000000"/>
                          </a:solidFill>
                          <a:effectLst/>
                          <a:latin typeface="Times New Roman"/>
                        </a:rPr>
                        <a:t>Подпрограмма "Поддержка общественных объединений и организаций в ЗАТО г. Североморск" на 2014-2020 годы</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171,0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142,0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142,0</a:t>
                      </a:r>
                    </a:p>
                  </a:txBody>
                  <a:tcPr marL="5083" marR="5083" marT="5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b"/>
                      <a:r>
                        <a:rPr lang="ru-RU" sz="1100" b="1" i="0" u="none" strike="noStrike" dirty="0">
                          <a:solidFill>
                            <a:srgbClr val="000000"/>
                          </a:solidFill>
                          <a:effectLst/>
                          <a:latin typeface="Times New Roman"/>
                        </a:rPr>
                        <a:t>Муниципальная программа "Обеспечение комфортной городской среды в ЗАТО г. Североморск" на 2014-2020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143 218,3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138 408,0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139 240,8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676">
                <a:tc>
                  <a:txBody>
                    <a:bodyPr/>
                    <a:lstStyle/>
                    <a:p>
                      <a:pPr algn="l" fontAlgn="b"/>
                      <a:r>
                        <a:rPr lang="ru-RU" sz="1000" b="0" i="1" u="none" strike="noStrike" dirty="0">
                          <a:solidFill>
                            <a:srgbClr val="000000"/>
                          </a:solidFill>
                          <a:effectLst/>
                          <a:latin typeface="Times New Roman"/>
                        </a:rPr>
                        <a:t>Подпрограмма "Автомобильные дороги и проезды ЗАТО г. Североморск" на 2014-2020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68 007,5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68 142,4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68 975,2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b"/>
                      <a:r>
                        <a:rPr lang="ru-RU" sz="1000" b="0" i="1" u="none" strike="noStrike" dirty="0">
                          <a:solidFill>
                            <a:srgbClr val="000000"/>
                          </a:solidFill>
                          <a:effectLst/>
                          <a:latin typeface="Times New Roman"/>
                        </a:rPr>
                        <a:t>Подпрограмма "Комплексная эксплуатация муниципальных объектов уличного (наружного) освещения" на 2015 - 2020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18 508,4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18 508,4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18 508,4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b"/>
                      <a:r>
                        <a:rPr lang="ru-RU" sz="1000" b="0" i="1" u="none" strike="noStrike" dirty="0">
                          <a:solidFill>
                            <a:srgbClr val="000000"/>
                          </a:solidFill>
                          <a:effectLst/>
                          <a:latin typeface="Times New Roman"/>
                        </a:rPr>
                        <a:t>Подпрограмма "Энергосбережение и повышение энергоэффективности на территории ЗАТО г. Североморск " на 2015 - 2020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5 222,5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5 222,5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5 222,5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b"/>
                      <a:r>
                        <a:rPr lang="ru-RU" sz="1000" b="0" i="1" u="none" strike="noStrike" dirty="0">
                          <a:solidFill>
                            <a:srgbClr val="000000"/>
                          </a:solidFill>
                          <a:effectLst/>
                          <a:latin typeface="Times New Roman"/>
                        </a:rPr>
                        <a:t>Подпрограмма "Подготовка объектов и систем жизнеобеспечения ЗАТО г. </a:t>
                      </a:r>
                      <a:r>
                        <a:rPr lang="ru-RU" sz="1000" b="0" i="1" u="none" strike="noStrike" dirty="0" smtClean="0">
                          <a:solidFill>
                            <a:srgbClr val="000000"/>
                          </a:solidFill>
                          <a:effectLst/>
                          <a:latin typeface="Times New Roman"/>
                        </a:rPr>
                        <a:t>Североморск </a:t>
                      </a:r>
                      <a:r>
                        <a:rPr lang="ru-RU" sz="1000" b="0" i="1" u="none" strike="noStrike" dirty="0">
                          <a:solidFill>
                            <a:srgbClr val="000000"/>
                          </a:solidFill>
                          <a:effectLst/>
                          <a:latin typeface="Times New Roman"/>
                        </a:rPr>
                        <a:t>к работе в отопительный период" на 2015-2020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3 500,0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3 500,0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3 500,0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54">
                <a:tc>
                  <a:txBody>
                    <a:bodyPr/>
                    <a:lstStyle/>
                    <a:p>
                      <a:pPr algn="l" fontAlgn="b"/>
                      <a:r>
                        <a:rPr lang="ru-RU" sz="1000" b="0" i="1" u="none" strike="noStrike">
                          <a:solidFill>
                            <a:srgbClr val="000000"/>
                          </a:solidFill>
                          <a:effectLst/>
                          <a:latin typeface="Times New Roman"/>
                        </a:rPr>
                        <a:t>Подпрограмма "Муниципальный жилищный фонд  ЗАТО г. Североморск" на 2015 - 2020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40 297,5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35 352,3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35 352,3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66">
                <a:tc>
                  <a:txBody>
                    <a:bodyPr/>
                    <a:lstStyle/>
                    <a:p>
                      <a:pPr algn="l" fontAlgn="b"/>
                      <a:r>
                        <a:rPr lang="ru-RU" sz="1000" b="0" i="1" u="none" strike="noStrike" dirty="0">
                          <a:solidFill>
                            <a:srgbClr val="000000"/>
                          </a:solidFill>
                          <a:effectLst/>
                          <a:latin typeface="Times New Roman"/>
                        </a:rPr>
                        <a:t>Подпрограмма "Осуществление прочих мероприятий по благоустройству в ЗАТО г. Североморск" на 2015 -2020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5 206,5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5 206,5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5 206,5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300">
                <a:tc>
                  <a:txBody>
                    <a:bodyPr/>
                    <a:lstStyle/>
                    <a:p>
                      <a:pPr algn="l" fontAlgn="b"/>
                      <a:r>
                        <a:rPr lang="ru-RU" sz="1000" b="0" i="1" u="none" strike="noStrike" dirty="0">
                          <a:solidFill>
                            <a:srgbClr val="000000"/>
                          </a:solidFill>
                          <a:effectLst/>
                          <a:latin typeface="Times New Roman"/>
                        </a:rPr>
                        <a:t>Подпрограмма "Городские парки и скверы - центры отдыха </a:t>
                      </a:r>
                      <a:r>
                        <a:rPr lang="ru-RU" sz="1000" b="0" i="1" u="none" strike="noStrike" dirty="0" smtClean="0">
                          <a:solidFill>
                            <a:srgbClr val="000000"/>
                          </a:solidFill>
                          <a:effectLst/>
                          <a:latin typeface="Times New Roman"/>
                        </a:rPr>
                        <a:t>Североморцев" </a:t>
                      </a:r>
                      <a:r>
                        <a:rPr lang="ru-RU" sz="1000" b="0" i="1" u="none" strike="noStrike" dirty="0">
                          <a:solidFill>
                            <a:srgbClr val="000000"/>
                          </a:solidFill>
                          <a:effectLst/>
                          <a:latin typeface="Times New Roman"/>
                        </a:rPr>
                        <a:t>на 2015 -2020 годы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2 475,9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2 475,9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2 475,9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3952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67239135"/>
              </p:ext>
            </p:extLst>
          </p:nvPr>
        </p:nvGraphicFramePr>
        <p:xfrm>
          <a:off x="395536" y="1772816"/>
          <a:ext cx="8496944" cy="4465657"/>
        </p:xfrm>
        <a:graphic>
          <a:graphicData uri="http://schemas.openxmlformats.org/drawingml/2006/table">
            <a:tbl>
              <a:tblPr/>
              <a:tblGrid>
                <a:gridCol w="5427985"/>
                <a:gridCol w="1045353"/>
                <a:gridCol w="1050261"/>
                <a:gridCol w="973345"/>
              </a:tblGrid>
              <a:tr h="187676">
                <a:tc rowSpan="2">
                  <a:txBody>
                    <a:bodyPr/>
                    <a:lstStyle/>
                    <a:p>
                      <a:pPr algn="ctr" fontAlgn="ctr"/>
                      <a:r>
                        <a:rPr lang="ru-RU" sz="1000" b="1" i="0" u="none" strike="noStrike" dirty="0" smtClean="0">
                          <a:solidFill>
                            <a:srgbClr val="000000"/>
                          </a:solidFill>
                          <a:effectLst/>
                          <a:latin typeface="Times New Roman"/>
                        </a:rPr>
                        <a:t>Наименование</a:t>
                      </a:r>
                      <a:endParaRPr lang="ru-RU" sz="1000" b="1" i="0" u="none" strike="noStrike" dirty="0">
                        <a:solidFill>
                          <a:srgbClr val="000000"/>
                        </a:solidFill>
                        <a:effectLst/>
                        <a:latin typeface="Times New Roman"/>
                      </a:endParaRP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000" b="1" i="0" u="none" strike="noStrike" dirty="0" smtClean="0">
                          <a:solidFill>
                            <a:srgbClr val="000000"/>
                          </a:solidFill>
                          <a:effectLst/>
                          <a:latin typeface="Times New Roman"/>
                        </a:rPr>
                        <a:t>Сумма (тыс. руб.)</a:t>
                      </a:r>
                      <a:endParaRPr lang="ru-RU" sz="1000" b="1" i="0" u="none" strike="noStrike" dirty="0">
                        <a:solidFill>
                          <a:srgbClr val="000000"/>
                        </a:solidFill>
                        <a:effectLst/>
                        <a:latin typeface="Times New Roman"/>
                      </a:endParaRP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7676">
                <a:tc vMerge="1">
                  <a:txBody>
                    <a:bodyPr/>
                    <a:lstStyle/>
                    <a:p>
                      <a:endParaRPr lang="ru-RU"/>
                    </a:p>
                  </a:txBody>
                  <a:tcPr/>
                </a:tc>
                <a:tc>
                  <a:txBody>
                    <a:bodyPr/>
                    <a:lstStyle/>
                    <a:p>
                      <a:pPr algn="ctr" fontAlgn="ctr"/>
                      <a:r>
                        <a:rPr lang="ru-RU" sz="1000" b="1" i="0" u="none" strike="noStrike">
                          <a:solidFill>
                            <a:srgbClr val="000000"/>
                          </a:solidFill>
                          <a:effectLst/>
                          <a:latin typeface="Times New Roman"/>
                        </a:rPr>
                        <a:t>2015</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2016</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2017</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76">
                <a:tc>
                  <a:txBody>
                    <a:bodyPr/>
                    <a:lstStyle/>
                    <a:p>
                      <a:pPr algn="l" fontAlgn="ctr"/>
                      <a:r>
                        <a:rPr lang="ru-RU" sz="1200" b="1" i="0" u="none" strike="noStrike" dirty="0">
                          <a:solidFill>
                            <a:srgbClr val="000000"/>
                          </a:solidFill>
                          <a:effectLst/>
                          <a:latin typeface="Times New Roman"/>
                        </a:rPr>
                        <a:t>Муниципальная программа "Развитие образования ЗАТО г. Североморск"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1 483 777,1</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1 491 784,1</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1 566 103,8</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dirty="0">
                          <a:solidFill>
                            <a:srgbClr val="000000"/>
                          </a:solidFill>
                          <a:effectLst/>
                          <a:latin typeface="Times New Roman"/>
                        </a:rPr>
                        <a:t>Подпрограмма "Развитие дошкольного, общего и дополнительного образования детей"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1 368 700,2</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1 392 242,8</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1 463 835,2</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76">
                <a:tc>
                  <a:txBody>
                    <a:bodyPr/>
                    <a:lstStyle/>
                    <a:p>
                      <a:pPr algn="l" fontAlgn="b"/>
                      <a:r>
                        <a:rPr lang="ru-RU" sz="1000" b="0" i="1" u="none" strike="noStrike">
                          <a:solidFill>
                            <a:srgbClr val="000000"/>
                          </a:solidFill>
                          <a:effectLst/>
                          <a:latin typeface="Times New Roman"/>
                        </a:rPr>
                        <a:t>Подпрограмма "Школьное питание" на 2014-2020 годы</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56 953,0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54 166,7</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56 665,7</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76">
                <a:tc>
                  <a:txBody>
                    <a:bodyPr/>
                    <a:lstStyle/>
                    <a:p>
                      <a:pPr algn="l" fontAlgn="ctr"/>
                      <a:r>
                        <a:rPr lang="ru-RU" sz="1000" b="0" i="1" u="none" strike="noStrike">
                          <a:solidFill>
                            <a:srgbClr val="000000"/>
                          </a:solidFill>
                          <a:effectLst/>
                          <a:latin typeface="Times New Roman"/>
                        </a:rPr>
                        <a:t>Подпрограмма "Североморск - город без сирот"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32 662,0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32 912,7</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33 141,0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76">
                <a:tc>
                  <a:txBody>
                    <a:bodyPr/>
                    <a:lstStyle/>
                    <a:p>
                      <a:pPr algn="l" fontAlgn="ctr"/>
                      <a:r>
                        <a:rPr lang="ru-RU" sz="1000" b="0" i="1" u="none" strike="noStrike" dirty="0">
                          <a:solidFill>
                            <a:srgbClr val="000000"/>
                          </a:solidFill>
                          <a:effectLst/>
                          <a:latin typeface="Times New Roman"/>
                        </a:rPr>
                        <a:t>Подпрограмма "Отдых и оздоровление детей"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25 461,9</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12 461,9</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12 461,9</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76">
                <a:tc>
                  <a:txBody>
                    <a:bodyPr/>
                    <a:lstStyle/>
                    <a:p>
                      <a:pPr algn="l" fontAlgn="ctr"/>
                      <a:r>
                        <a:rPr lang="ru-RU" sz="1200" b="1" i="0" u="none" strike="noStrike" dirty="0">
                          <a:solidFill>
                            <a:srgbClr val="000000"/>
                          </a:solidFill>
                          <a:effectLst/>
                          <a:latin typeface="Times New Roman"/>
                        </a:rPr>
                        <a:t>Муниципальная программа "Культура ЗАТО г. Североморск"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289 798,8</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284 333,1</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301 403,3</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dirty="0">
                          <a:solidFill>
                            <a:srgbClr val="000000"/>
                          </a:solidFill>
                          <a:effectLst/>
                          <a:latin typeface="Times New Roman"/>
                        </a:rPr>
                        <a:t>Подпрограмма "Совершенствование предоставления дополнительного образования детям в сфере культуры"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95 218,0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95 448,3</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100 133,5</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dirty="0">
                          <a:solidFill>
                            <a:srgbClr val="000000"/>
                          </a:solidFill>
                          <a:effectLst/>
                          <a:latin typeface="Times New Roman"/>
                        </a:rPr>
                        <a:t>Подпрограмма "Совершенствование библиотечного, библиографического и информационного обслуживания пользователей"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63 098,5</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60 951,5</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64 641,0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a:solidFill>
                            <a:srgbClr val="000000"/>
                          </a:solidFill>
                          <a:effectLst/>
                          <a:latin typeface="Times New Roman"/>
                        </a:rPr>
                        <a:t>Подпрограмма "Совершенствование организации досуга и развитие творческих способностей граждан"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99 603,2</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100 441,6</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105 291,9</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dirty="0">
                          <a:solidFill>
                            <a:srgbClr val="000000"/>
                          </a:solidFill>
                          <a:effectLst/>
                          <a:latin typeface="Times New Roman"/>
                        </a:rPr>
                        <a:t>Подпрограмма "Совершенствование музейного обслуживания граждан" на 2014-2020 годы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14 365,7</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12 676,1</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15 040,4</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299">
                <a:tc>
                  <a:txBody>
                    <a:bodyPr/>
                    <a:lstStyle/>
                    <a:p>
                      <a:pPr algn="l" fontAlgn="ctr"/>
                      <a:r>
                        <a:rPr lang="ru-RU" sz="1000" b="0" i="1" u="none" strike="noStrike">
                          <a:solidFill>
                            <a:srgbClr val="000000"/>
                          </a:solidFill>
                          <a:effectLst/>
                          <a:latin typeface="Times New Roman"/>
                        </a:rPr>
                        <a:t>Подпрограмма "Сохранение, использование, популяризация и охрана объектов культурного наследия (памятников истории и культуры) ЗАТО г. Североморск"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2 904,0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2 304,0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2 484,0</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6921">
                <a:tc>
                  <a:txBody>
                    <a:bodyPr/>
                    <a:lstStyle/>
                    <a:p>
                      <a:pPr algn="l" fontAlgn="ctr"/>
                      <a:r>
                        <a:rPr lang="ru-RU" sz="1000" b="0" i="1" u="none" strike="noStrike" dirty="0">
                          <a:solidFill>
                            <a:srgbClr val="000000"/>
                          </a:solidFill>
                          <a:effectLst/>
                          <a:latin typeface="Times New Roman"/>
                        </a:rPr>
                        <a:t>Подпрограмма "Финансовое обеспечение деятельности муниципальных учреждений, подведомственных Управлению культуры и международных связей администрации ЗАТО г. Североморск" на 2014-2020 годы</a:t>
                      </a:r>
                    </a:p>
                  </a:txBody>
                  <a:tcPr marL="2521" marR="2521" marT="2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14 609,4</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effectLst/>
                          <a:latin typeface="Times New Roman"/>
                        </a:rPr>
                        <a:t>12 511,6</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effectLst/>
                          <a:latin typeface="Times New Roman"/>
                        </a:rPr>
                        <a:t>13 812,5</a:t>
                      </a:r>
                    </a:p>
                  </a:txBody>
                  <a:tcPr marL="2521" marR="2521" marT="2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07704" y="836712"/>
            <a:ext cx="284052" cy="369332"/>
          </a:xfrm>
          <a:prstGeom prst="rect">
            <a:avLst/>
          </a:prstGeom>
          <a:noFill/>
        </p:spPr>
        <p:txBody>
          <a:bodyPr wrap="none" rtlCol="0">
            <a:spAutoFit/>
          </a:bodyPr>
          <a:lstStyle/>
          <a:p>
            <a:r>
              <a:rPr lang="ru-RU" dirty="0" smtClean="0"/>
              <a:t>  </a:t>
            </a:r>
            <a:endParaRPr lang="ru-RU" dirty="0"/>
          </a:p>
        </p:txBody>
      </p:sp>
      <p:sp>
        <p:nvSpPr>
          <p:cNvPr id="4" name="TextBox 3"/>
          <p:cNvSpPr txBox="1"/>
          <p:nvPr/>
        </p:nvSpPr>
        <p:spPr>
          <a:xfrm>
            <a:off x="-303927" y="929045"/>
            <a:ext cx="4707314" cy="276999"/>
          </a:xfrm>
          <a:prstGeom prst="rect">
            <a:avLst/>
          </a:prstGeom>
          <a:noFill/>
          <a:scene3d>
            <a:camera prst="perspectiveContrastingRightFacing"/>
            <a:lightRig rig="threePt" dir="t"/>
          </a:scene3d>
        </p:spPr>
        <p:txBody>
          <a:bodyPr wrap="none" rtlCol="0">
            <a:spAutoFit/>
          </a:bodyPr>
          <a:lstStyle/>
          <a:p>
            <a:pPr lvl="0" fontAlgn="ctr"/>
            <a:r>
              <a:rPr lang="ru-RU" sz="1200" b="1" dirty="0">
                <a:solidFill>
                  <a:schemeClr val="accent1">
                    <a:lumMod val="75000"/>
                  </a:schemeClr>
                </a:solidFill>
                <a:latin typeface="Times New Roman"/>
              </a:rPr>
              <a:t>"Развитие образования ЗАТО г. Североморск" на 2014-2020 годы</a:t>
            </a:r>
          </a:p>
        </p:txBody>
      </p:sp>
      <p:sp>
        <p:nvSpPr>
          <p:cNvPr id="5" name="TextBox 4"/>
          <p:cNvSpPr txBox="1"/>
          <p:nvPr/>
        </p:nvSpPr>
        <p:spPr>
          <a:xfrm>
            <a:off x="2049730" y="1370394"/>
            <a:ext cx="3816429" cy="276999"/>
          </a:xfrm>
          <a:prstGeom prst="rect">
            <a:avLst/>
          </a:prstGeom>
          <a:noFill/>
          <a:scene3d>
            <a:camera prst="perspectiveContrastingLeftFacing"/>
            <a:lightRig rig="threePt" dir="t"/>
          </a:scene3d>
        </p:spPr>
        <p:txBody>
          <a:bodyPr wrap="none" rtlCol="0">
            <a:spAutoFit/>
          </a:bodyPr>
          <a:lstStyle/>
          <a:p>
            <a:pPr lvl="0" fontAlgn="ctr"/>
            <a:r>
              <a:rPr lang="ru-RU" sz="1200" b="1" dirty="0">
                <a:solidFill>
                  <a:schemeClr val="accent1">
                    <a:lumMod val="75000"/>
                  </a:schemeClr>
                </a:solidFill>
                <a:latin typeface="Times New Roman"/>
              </a:rPr>
              <a:t>"Культура ЗАТО г. Североморск" на 2014-2020 годы</a:t>
            </a:r>
          </a:p>
        </p:txBody>
      </p:sp>
    </p:spTree>
    <p:extLst>
      <p:ext uri="{BB962C8B-B14F-4D97-AF65-F5344CB8AC3E}">
        <p14:creationId xmlns:p14="http://schemas.microsoft.com/office/powerpoint/2010/main" val="1811415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529076286"/>
              </p:ext>
            </p:extLst>
          </p:nvPr>
        </p:nvGraphicFramePr>
        <p:xfrm>
          <a:off x="323528" y="2348880"/>
          <a:ext cx="828092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5745" y="1628800"/>
            <a:ext cx="5557932" cy="646331"/>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dirty="0" smtClean="0"/>
              <a:t>Основные параметры бюджета ЗАТО г. Североморск</a:t>
            </a:r>
          </a:p>
          <a:p>
            <a:r>
              <a:rPr lang="ru-RU" dirty="0" smtClean="0"/>
              <a:t> на 2015 год  и плановый период 2016 и 2017 годов</a:t>
            </a:r>
            <a:endParaRPr lang="ru-RU" dirty="0"/>
          </a:p>
        </p:txBody>
      </p:sp>
    </p:spTree>
    <p:extLst>
      <p:ext uri="{BB962C8B-B14F-4D97-AF65-F5344CB8AC3E}">
        <p14:creationId xmlns:p14="http://schemas.microsoft.com/office/powerpoint/2010/main" val="112969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8208912" cy="2862322"/>
          </a:xfrm>
          <a:prstGeom prst="rect">
            <a:avLst/>
          </a:prstGeom>
          <a:noFill/>
        </p:spPr>
        <p:txBody>
          <a:bodyPr wrap="square" rtlCol="0">
            <a:spAutoFit/>
          </a:bodyPr>
          <a:lstStyle/>
          <a:p>
            <a:pPr algn="just"/>
            <a:r>
              <a:rPr lang="ru-RU" dirty="0" smtClean="0"/>
              <a:t>              В бюджете ЗАТО г. Североморск обеспечена реализация установленных стратегических целей и приоритетов бюджетной политики Мурманской области и ЗАТО г. Североморск. Бюджетная политика ЗАТО г. Североморск нацелена на сохранение социальной и финансовой стабильности в ЗАТО г. Североморск, создание условий для устойчивого социально – экономического развития ЗАТО г. Североморск, полномасштабное внедрение программно – целевого принципа управления общественными финансами, обеспечение функционирования эффективной системы предоставления муниципальных услуг, повышение эффективности бюджетных расходов.</a:t>
            </a:r>
            <a:endParaRPr lang="ru-RU" dirty="0"/>
          </a:p>
        </p:txBody>
      </p:sp>
      <p:pic>
        <p:nvPicPr>
          <p:cNvPr id="4099" name="Picture 3" descr="C:\Users\Public\Pictures\Sample Pictures\кодек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76711"/>
            <a:ext cx="962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91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2852936"/>
            <a:ext cx="3469924" cy="400110"/>
          </a:xfrm>
          <a:prstGeom prst="rect">
            <a:avLst/>
          </a:prstGeom>
          <a:noFill/>
        </p:spPr>
        <p:txBody>
          <a:bodyPr wrap="none" rtlCol="0">
            <a:spAutoFit/>
          </a:bodyPr>
          <a:lstStyle/>
          <a:p>
            <a:r>
              <a:rPr lang="ru-RU" sz="2000" dirty="0" smtClean="0"/>
              <a:t>СПАСИБО ЗА ВНИМАНИЕ </a:t>
            </a:r>
            <a:endParaRPr lang="ru-RU" sz="2000" dirty="0"/>
          </a:p>
        </p:txBody>
      </p:sp>
      <p:sp>
        <p:nvSpPr>
          <p:cNvPr id="3" name="TextBox 2"/>
          <p:cNvSpPr txBox="1"/>
          <p:nvPr/>
        </p:nvSpPr>
        <p:spPr>
          <a:xfrm>
            <a:off x="5292080" y="4149080"/>
            <a:ext cx="2811988" cy="1061829"/>
          </a:xfrm>
          <a:prstGeom prst="rect">
            <a:avLst/>
          </a:prstGeom>
          <a:noFill/>
        </p:spPr>
        <p:txBody>
          <a:bodyPr wrap="none" rtlCol="0">
            <a:spAutoFit/>
          </a:bodyPr>
          <a:lstStyle/>
          <a:p>
            <a:endParaRPr lang="ru-RU" dirty="0" smtClean="0"/>
          </a:p>
          <a:p>
            <a:r>
              <a:rPr lang="ru-RU" sz="1500" dirty="0" smtClean="0"/>
              <a:t>Управление финансов</a:t>
            </a:r>
          </a:p>
          <a:p>
            <a:r>
              <a:rPr lang="ru-RU" sz="1500" dirty="0" smtClean="0"/>
              <a:t>тел.(81537) 49568, 46199, 50776</a:t>
            </a:r>
          </a:p>
          <a:p>
            <a:pPr algn="ctr">
              <a:spcAft>
                <a:spcPts val="0"/>
              </a:spcAft>
            </a:pPr>
            <a:r>
              <a:rPr lang="en-US" sz="1500" u="sng" dirty="0" err="1">
                <a:solidFill>
                  <a:srgbClr val="0000FF"/>
                </a:solidFill>
                <a:latin typeface="Times New Roman"/>
                <a:ea typeface="Times New Roman"/>
                <a:hlinkClick r:id="rId2"/>
              </a:rPr>
              <a:t>finans</a:t>
            </a:r>
            <a:r>
              <a:rPr lang="ru-RU" sz="1500" u="sng" dirty="0">
                <a:solidFill>
                  <a:srgbClr val="0000FF"/>
                </a:solidFill>
                <a:latin typeface="Times New Roman"/>
                <a:ea typeface="Times New Roman"/>
                <a:hlinkClick r:id="rId2"/>
              </a:rPr>
              <a:t>@</a:t>
            </a:r>
            <a:r>
              <a:rPr lang="en-US" sz="1500" u="sng" dirty="0" err="1">
                <a:solidFill>
                  <a:srgbClr val="0000FF"/>
                </a:solidFill>
                <a:latin typeface="Times New Roman"/>
                <a:ea typeface="Times New Roman"/>
                <a:hlinkClick r:id="rId2"/>
              </a:rPr>
              <a:t>severm</a:t>
            </a:r>
            <a:r>
              <a:rPr lang="ru-RU" sz="1500" u="sng" dirty="0">
                <a:solidFill>
                  <a:srgbClr val="0000FF"/>
                </a:solidFill>
                <a:latin typeface="Times New Roman"/>
                <a:ea typeface="Times New Roman"/>
                <a:hlinkClick r:id="rId2"/>
              </a:rPr>
              <a:t>.</a:t>
            </a:r>
            <a:r>
              <a:rPr lang="en-US" sz="1500" u="sng" dirty="0" err="1">
                <a:solidFill>
                  <a:srgbClr val="0000FF"/>
                </a:solidFill>
                <a:latin typeface="Times New Roman"/>
                <a:ea typeface="Times New Roman"/>
                <a:hlinkClick r:id="rId2"/>
              </a:rPr>
              <a:t>mels</a:t>
            </a:r>
            <a:r>
              <a:rPr lang="ru-RU" sz="1500" u="sng" dirty="0">
                <a:solidFill>
                  <a:srgbClr val="0000FF"/>
                </a:solidFill>
                <a:latin typeface="Times New Roman"/>
                <a:ea typeface="Times New Roman"/>
                <a:hlinkClick r:id="rId2"/>
              </a:rPr>
              <a:t>.</a:t>
            </a:r>
            <a:r>
              <a:rPr lang="en-US" sz="1500" u="sng" dirty="0" err="1" smtClean="0">
                <a:solidFill>
                  <a:srgbClr val="0000FF"/>
                </a:solidFill>
                <a:latin typeface="Times New Roman"/>
                <a:ea typeface="Times New Roman"/>
                <a:hlinkClick r:id="rId2"/>
              </a:rPr>
              <a:t>ru</a:t>
            </a:r>
            <a:endParaRPr lang="ru-RU" sz="1500" dirty="0"/>
          </a:p>
        </p:txBody>
      </p:sp>
    </p:spTree>
    <p:extLst>
      <p:ext uri="{BB962C8B-B14F-4D97-AF65-F5344CB8AC3E}">
        <p14:creationId xmlns:p14="http://schemas.microsoft.com/office/powerpoint/2010/main" val="61033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62906775"/>
              </p:ext>
            </p:extLst>
          </p:nvPr>
        </p:nvGraphicFramePr>
        <p:xfrm>
          <a:off x="516607" y="2276872"/>
          <a:ext cx="4408997" cy="3818528"/>
        </p:xfrm>
        <a:graphic>
          <a:graphicData uri="http://schemas.openxmlformats.org/drawingml/2006/table">
            <a:tbl>
              <a:tblPr/>
              <a:tblGrid>
                <a:gridCol w="2177938"/>
                <a:gridCol w="816271"/>
                <a:gridCol w="741079"/>
                <a:gridCol w="673709"/>
              </a:tblGrid>
              <a:tr h="702418">
                <a:tc rowSpan="2">
                  <a:txBody>
                    <a:bodyPr/>
                    <a:lstStyle/>
                    <a:p>
                      <a:pPr algn="ctr" fontAlgn="ctr"/>
                      <a:r>
                        <a:rPr lang="ru-RU" sz="900" b="1" i="1" u="none" strike="noStrike" dirty="0" smtClean="0">
                          <a:solidFill>
                            <a:srgbClr val="000000"/>
                          </a:solidFill>
                          <a:effectLst/>
                          <a:latin typeface="Times New Roman"/>
                        </a:rPr>
                        <a:t>НАЛОГОВЫЕ </a:t>
                      </a:r>
                      <a:r>
                        <a:rPr lang="ru-RU" sz="900" b="1" i="1" u="none" strike="noStrike" dirty="0">
                          <a:solidFill>
                            <a:srgbClr val="000000"/>
                          </a:solidFill>
                          <a:effectLst/>
                          <a:latin typeface="Times New Roman"/>
                        </a:rPr>
                        <a:t>И НЕНАЛОГОВЫЕ ДОХОДЫ</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1" u="none" strike="noStrike" dirty="0">
                          <a:solidFill>
                            <a:srgbClr val="000000"/>
                          </a:solidFill>
                          <a:effectLst/>
                          <a:latin typeface="Times New Roman"/>
                        </a:rPr>
                        <a:t>Сумма </a:t>
                      </a:r>
                      <a:endParaRPr lang="ru-RU" sz="900" b="1" i="1" u="none" strike="noStrike" dirty="0" smtClean="0">
                        <a:solidFill>
                          <a:srgbClr val="000000"/>
                        </a:solidFill>
                        <a:effectLst/>
                        <a:latin typeface="Times New Roman"/>
                      </a:endParaRPr>
                    </a:p>
                    <a:p>
                      <a:pPr algn="ctr" fontAlgn="ctr"/>
                      <a:r>
                        <a:rPr lang="ru-RU" sz="900" b="1" i="1" u="none" strike="noStrike" dirty="0" smtClean="0">
                          <a:solidFill>
                            <a:srgbClr val="000000"/>
                          </a:solidFill>
                          <a:effectLst/>
                          <a:latin typeface="Times New Roman"/>
                        </a:rPr>
                        <a:t>на </a:t>
                      </a:r>
                      <a:r>
                        <a:rPr lang="ru-RU" sz="900" b="1" i="1" u="none" strike="noStrike" dirty="0">
                          <a:solidFill>
                            <a:srgbClr val="000000"/>
                          </a:solidFill>
                          <a:effectLst/>
                          <a:latin typeface="Times New Roman"/>
                        </a:rPr>
                        <a:t>2015 </a:t>
                      </a:r>
                      <a:r>
                        <a:rPr lang="ru-RU" sz="900" b="1" i="1" u="none" strike="noStrike" dirty="0" smtClean="0">
                          <a:solidFill>
                            <a:srgbClr val="000000"/>
                          </a:solidFill>
                          <a:effectLst/>
                          <a:latin typeface="Times New Roman"/>
                        </a:rPr>
                        <a:t>год </a:t>
                      </a:r>
                    </a:p>
                    <a:p>
                      <a:pPr algn="ctr" fontAlgn="ctr"/>
                      <a:r>
                        <a:rPr lang="ru-RU" sz="900" b="1" i="1" u="none" strike="noStrike" dirty="0" smtClean="0">
                          <a:solidFill>
                            <a:srgbClr val="000000"/>
                          </a:solidFill>
                          <a:effectLst/>
                          <a:latin typeface="Times New Roman"/>
                        </a:rPr>
                        <a:t>(тыс. руб.)</a:t>
                      </a:r>
                      <a:endParaRPr lang="ru-RU" sz="900" b="1" i="1" u="none" strike="noStrike" dirty="0">
                        <a:solidFill>
                          <a:srgbClr val="000000"/>
                        </a:solidFill>
                        <a:effectLst/>
                        <a:latin typeface="Times New Roman"/>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1" u="none" strike="noStrike" dirty="0" smtClean="0">
                        <a:solidFill>
                          <a:srgbClr val="000000"/>
                        </a:solidFill>
                        <a:effectLst/>
                        <a:latin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effectLst/>
                          <a:latin typeface="Times New Roman"/>
                        </a:rPr>
                        <a:t>Сумма </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effectLst/>
                          <a:latin typeface="Times New Roman"/>
                        </a:rPr>
                        <a:t>на </a:t>
                      </a:r>
                      <a:r>
                        <a:rPr lang="ru-RU" sz="900" b="1" i="1" u="none" strike="noStrike" dirty="0">
                          <a:solidFill>
                            <a:srgbClr val="000000"/>
                          </a:solidFill>
                          <a:effectLst/>
                          <a:latin typeface="Times New Roman"/>
                        </a:rPr>
                        <a:t>2016 </a:t>
                      </a:r>
                      <a:r>
                        <a:rPr lang="ru-RU" sz="900" b="1" i="1" u="none" strike="noStrike" dirty="0" smtClean="0">
                          <a:solidFill>
                            <a:srgbClr val="000000"/>
                          </a:solidFill>
                          <a:effectLst/>
                          <a:latin typeface="Times New Roman"/>
                        </a:rPr>
                        <a:t>год</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1" i="1" u="none" strike="noStrike" kern="1200" cap="none" spc="0" normalizeH="0" baseline="0" noProof="0" dirty="0" smtClean="0">
                          <a:ln>
                            <a:noFill/>
                          </a:ln>
                          <a:solidFill>
                            <a:srgbClr val="000000"/>
                          </a:solidFill>
                          <a:effectLst/>
                          <a:uLnTx/>
                          <a:uFillTx/>
                          <a:latin typeface="Times New Roman"/>
                          <a:ea typeface="+mn-ea"/>
                          <a:cs typeface="+mn-cs"/>
                        </a:rPr>
                        <a:t>(тыс. руб.)</a:t>
                      </a:r>
                    </a:p>
                    <a:p>
                      <a:pPr algn="ctr" fontAlgn="ctr"/>
                      <a:endParaRPr lang="ru-RU" sz="900" b="1" i="1" u="none" strike="noStrike" dirty="0">
                        <a:solidFill>
                          <a:srgbClr val="000000"/>
                        </a:solidFill>
                        <a:effectLst/>
                        <a:latin typeface="Times New Roman"/>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1" u="none" strike="noStrike" dirty="0" smtClean="0">
                        <a:solidFill>
                          <a:srgbClr val="000000"/>
                        </a:solidFill>
                        <a:effectLst/>
                        <a:latin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effectLst/>
                          <a:latin typeface="Times New Roman"/>
                        </a:rPr>
                        <a:t>Сумма</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effectLst/>
                          <a:latin typeface="Times New Roman"/>
                        </a:rPr>
                        <a:t> </a:t>
                      </a:r>
                      <a:r>
                        <a:rPr lang="ru-RU" sz="900" b="1" i="1" u="none" strike="noStrike" dirty="0">
                          <a:solidFill>
                            <a:srgbClr val="000000"/>
                          </a:solidFill>
                          <a:effectLst/>
                          <a:latin typeface="Times New Roman"/>
                        </a:rPr>
                        <a:t>на 2017 </a:t>
                      </a:r>
                      <a:r>
                        <a:rPr lang="ru-RU" sz="900" b="1" i="1" u="none" strike="noStrike" dirty="0" smtClean="0">
                          <a:solidFill>
                            <a:srgbClr val="000000"/>
                          </a:solidFill>
                          <a:effectLst/>
                          <a:latin typeface="Times New Roman"/>
                        </a:rPr>
                        <a:t>год</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1" i="1" u="none" strike="noStrike" kern="1200" cap="none" spc="0" normalizeH="0" baseline="0" noProof="0" dirty="0" smtClean="0">
                          <a:ln>
                            <a:noFill/>
                          </a:ln>
                          <a:solidFill>
                            <a:srgbClr val="000000"/>
                          </a:solidFill>
                          <a:effectLst/>
                          <a:uLnTx/>
                          <a:uFillTx/>
                          <a:latin typeface="Times New Roman"/>
                          <a:ea typeface="+mn-ea"/>
                          <a:cs typeface="+mn-cs"/>
                        </a:rPr>
                        <a:t>(тыс. руб.)</a:t>
                      </a:r>
                    </a:p>
                    <a:p>
                      <a:pPr algn="ctr" fontAlgn="ctr"/>
                      <a:endParaRPr lang="ru-RU" sz="900" b="1" i="1" u="none" strike="noStrike" dirty="0">
                        <a:solidFill>
                          <a:srgbClr val="000000"/>
                        </a:solidFill>
                        <a:effectLst/>
                        <a:latin typeface="Times New Roman"/>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47678">
                <a:tc vMerge="1">
                  <a:txBody>
                    <a:bodyPr/>
                    <a:lstStyle/>
                    <a:p>
                      <a:pPr algn="l" fontAlgn="t"/>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ru-RU" sz="900" b="1" i="0" u="none" strike="noStrike" dirty="0">
                          <a:solidFill>
                            <a:srgbClr val="000000"/>
                          </a:solidFill>
                          <a:effectLst/>
                          <a:latin typeface="Times New Roman"/>
                        </a:rPr>
                        <a:t>990 </a:t>
                      </a:r>
                      <a:r>
                        <a:rPr lang="ru-RU" sz="900" b="1" i="0" u="none" strike="noStrike" dirty="0" smtClean="0">
                          <a:solidFill>
                            <a:srgbClr val="000000"/>
                          </a:solidFill>
                          <a:effectLst/>
                          <a:latin typeface="Times New Roman"/>
                        </a:rPr>
                        <a:t>538, 9</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1 031 </a:t>
                      </a:r>
                      <a:r>
                        <a:rPr lang="ru-RU" sz="900" b="1" i="0" u="none" strike="noStrike" dirty="0" smtClean="0">
                          <a:solidFill>
                            <a:srgbClr val="000000"/>
                          </a:solidFill>
                          <a:effectLst/>
                          <a:latin typeface="Times New Roman"/>
                        </a:rPr>
                        <a:t>152, 2</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1 062 </a:t>
                      </a:r>
                      <a:r>
                        <a:rPr lang="ru-RU" sz="900" b="1" i="0" u="none" strike="noStrike" dirty="0" smtClean="0">
                          <a:solidFill>
                            <a:srgbClr val="000000"/>
                          </a:solidFill>
                          <a:effectLst/>
                          <a:latin typeface="Times New Roman"/>
                        </a:rPr>
                        <a:t>160, 7</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47678">
                <a:tc>
                  <a:txBody>
                    <a:bodyPr/>
                    <a:lstStyle/>
                    <a:p>
                      <a:pPr algn="l" fontAlgn="t"/>
                      <a:r>
                        <a:rPr lang="ru-RU" sz="900" b="1" i="1" u="none" strike="noStrike" dirty="0">
                          <a:solidFill>
                            <a:srgbClr val="000000"/>
                          </a:solidFill>
                          <a:effectLst/>
                          <a:latin typeface="Times New Roman"/>
                        </a:rPr>
                        <a:t>        НАЛОГИ НА ПРИБЫЛЬ, ДОХОДЫ</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772 131 </a:t>
                      </a:r>
                      <a:r>
                        <a:rPr lang="ru-RU" sz="900" b="1" i="0" u="none" strike="noStrike" dirty="0" smtClean="0">
                          <a:solidFill>
                            <a:srgbClr val="000000"/>
                          </a:solidFill>
                          <a:effectLst/>
                          <a:latin typeface="Times New Roman"/>
                        </a:rPr>
                        <a:t>,0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814 </a:t>
                      </a:r>
                      <a:r>
                        <a:rPr lang="ru-RU" sz="900" b="1" i="0" u="none" strike="noStrike" dirty="0" smtClean="0">
                          <a:solidFill>
                            <a:srgbClr val="000000"/>
                          </a:solidFill>
                          <a:effectLst/>
                          <a:latin typeface="Times New Roman"/>
                        </a:rPr>
                        <a:t>408, 2</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840 </a:t>
                      </a:r>
                      <a:r>
                        <a:rPr lang="ru-RU" sz="900" b="1" i="0" u="none" strike="noStrike" dirty="0" smtClean="0">
                          <a:solidFill>
                            <a:srgbClr val="000000"/>
                          </a:solidFill>
                          <a:effectLst/>
                          <a:latin typeface="Times New Roman"/>
                        </a:rPr>
                        <a:t>042, 8</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049">
                <a:tc>
                  <a:txBody>
                    <a:bodyPr/>
                    <a:lstStyle/>
                    <a:p>
                      <a:pPr algn="l" fontAlgn="t"/>
                      <a:r>
                        <a:rPr lang="ru-RU" sz="900" b="1" i="1" u="none" strike="noStrike" dirty="0">
                          <a:solidFill>
                            <a:srgbClr val="000000"/>
                          </a:solidFill>
                          <a:effectLst/>
                          <a:latin typeface="Times New Roman"/>
                        </a:rPr>
                        <a:t>        НАЛОГИ НА ТОВАРЫ (РАБОТЫ, УСЛУГИ), РЕАЛИЗУЕМЫЕ НА ТЕРРИТОРИИ РОССИЙСКОЙ ФЕДЕРАЦИИ</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10 543 </a:t>
                      </a:r>
                      <a:r>
                        <a:rPr lang="ru-RU" sz="900" b="1" i="0" u="none" strike="noStrike" dirty="0" smtClean="0">
                          <a:solidFill>
                            <a:srgbClr val="000000"/>
                          </a:solidFill>
                          <a:effectLst/>
                          <a:latin typeface="Times New Roman"/>
                        </a:rPr>
                        <a:t>,0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10 827 </a:t>
                      </a:r>
                      <a:r>
                        <a:rPr lang="ru-RU" sz="900" b="1" i="0" u="none" strike="noStrike" dirty="0" smtClean="0">
                          <a:solidFill>
                            <a:srgbClr val="000000"/>
                          </a:solidFill>
                          <a:effectLst/>
                          <a:latin typeface="Times New Roman"/>
                        </a:rPr>
                        <a:t>,9</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11 910 </a:t>
                      </a:r>
                      <a:r>
                        <a:rPr lang="ru-RU" sz="900" b="1" i="0" u="none" strike="noStrike" dirty="0" smtClean="0">
                          <a:solidFill>
                            <a:srgbClr val="000000"/>
                          </a:solidFill>
                          <a:effectLst/>
                          <a:latin typeface="Times New Roman"/>
                        </a:rPr>
                        <a:t>,7</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78">
                <a:tc>
                  <a:txBody>
                    <a:bodyPr/>
                    <a:lstStyle/>
                    <a:p>
                      <a:pPr algn="l" fontAlgn="t"/>
                      <a:r>
                        <a:rPr lang="ru-RU" sz="900" b="1" i="1" u="none" strike="noStrike" dirty="0">
                          <a:solidFill>
                            <a:srgbClr val="000000"/>
                          </a:solidFill>
                          <a:effectLst/>
                          <a:latin typeface="Times New Roman"/>
                        </a:rPr>
                        <a:t>        НАЛОГИ НА СОВОКУПНЫЙ ДОХОД</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53 059 </a:t>
                      </a:r>
                      <a:r>
                        <a:rPr lang="ru-RU" sz="900" b="1" i="0" u="none" strike="noStrike" dirty="0" smtClean="0">
                          <a:solidFill>
                            <a:srgbClr val="000000"/>
                          </a:solidFill>
                          <a:effectLst/>
                          <a:latin typeface="Times New Roman"/>
                        </a:rPr>
                        <a:t>,6</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54 </a:t>
                      </a:r>
                      <a:r>
                        <a:rPr lang="ru-RU" sz="900" b="1" i="0" u="none" strike="noStrike" dirty="0" smtClean="0">
                          <a:solidFill>
                            <a:srgbClr val="000000"/>
                          </a:solidFill>
                          <a:effectLst/>
                          <a:latin typeface="Times New Roman"/>
                        </a:rPr>
                        <a:t>872, 0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57 </a:t>
                      </a:r>
                      <a:r>
                        <a:rPr lang="ru-RU" sz="900" b="1" i="0" u="none" strike="noStrike" dirty="0" smtClean="0">
                          <a:solidFill>
                            <a:srgbClr val="000000"/>
                          </a:solidFill>
                          <a:effectLst/>
                          <a:latin typeface="Times New Roman"/>
                        </a:rPr>
                        <a:t>134, 3</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78">
                <a:tc>
                  <a:txBody>
                    <a:bodyPr/>
                    <a:lstStyle/>
                    <a:p>
                      <a:pPr algn="l" fontAlgn="t"/>
                      <a:r>
                        <a:rPr lang="ru-RU" sz="900" b="1" i="1" u="none" strike="noStrike">
                          <a:solidFill>
                            <a:srgbClr val="000000"/>
                          </a:solidFill>
                          <a:effectLst/>
                          <a:latin typeface="Times New Roman"/>
                        </a:rPr>
                        <a:t>        НАЛОГИ НА ИМУЩЕСТВО</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23 </a:t>
                      </a:r>
                      <a:r>
                        <a:rPr lang="ru-RU" sz="900" b="1" i="0" u="none" strike="noStrike" dirty="0" smtClean="0">
                          <a:solidFill>
                            <a:srgbClr val="000000"/>
                          </a:solidFill>
                          <a:effectLst/>
                          <a:latin typeface="Times New Roman"/>
                        </a:rPr>
                        <a:t>460, 3</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24 406 </a:t>
                      </a:r>
                      <a:r>
                        <a:rPr lang="ru-RU" sz="900" b="1" i="0" u="none" strike="noStrike" dirty="0" smtClean="0">
                          <a:solidFill>
                            <a:srgbClr val="000000"/>
                          </a:solidFill>
                          <a:effectLst/>
                          <a:latin typeface="Times New Roman"/>
                        </a:rPr>
                        <a:t>,5</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25 </a:t>
                      </a:r>
                      <a:r>
                        <a:rPr lang="ru-RU" sz="900" b="1" i="0" u="none" strike="noStrike" dirty="0" smtClean="0">
                          <a:solidFill>
                            <a:srgbClr val="000000"/>
                          </a:solidFill>
                          <a:effectLst/>
                          <a:latin typeface="Times New Roman"/>
                        </a:rPr>
                        <a:t>347, 4</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78">
                <a:tc>
                  <a:txBody>
                    <a:bodyPr/>
                    <a:lstStyle/>
                    <a:p>
                      <a:pPr algn="l" fontAlgn="t"/>
                      <a:r>
                        <a:rPr lang="ru-RU" sz="900" b="1" i="1" u="none" strike="noStrike">
                          <a:solidFill>
                            <a:srgbClr val="000000"/>
                          </a:solidFill>
                          <a:effectLst/>
                          <a:latin typeface="Times New Roman"/>
                        </a:rPr>
                        <a:t>        ГОСУДАРСТВЕННАЯ ПОШЛИНА</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8 </a:t>
                      </a:r>
                      <a:r>
                        <a:rPr lang="ru-RU" sz="900" b="1" i="0" u="none" strike="noStrike" dirty="0" smtClean="0">
                          <a:solidFill>
                            <a:srgbClr val="000000"/>
                          </a:solidFill>
                          <a:effectLst/>
                          <a:latin typeface="Times New Roman"/>
                        </a:rPr>
                        <a:t>320, 0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8 486 </a:t>
                      </a:r>
                      <a:r>
                        <a:rPr lang="ru-RU" sz="900" b="1" i="0" u="none" strike="noStrike" dirty="0" smtClean="0">
                          <a:solidFill>
                            <a:srgbClr val="000000"/>
                          </a:solidFill>
                          <a:effectLst/>
                          <a:latin typeface="Times New Roman"/>
                        </a:rPr>
                        <a:t>,4</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8 </a:t>
                      </a:r>
                      <a:r>
                        <a:rPr lang="ru-RU" sz="900" b="1" i="0" u="none" strike="noStrike" dirty="0" smtClean="0">
                          <a:solidFill>
                            <a:srgbClr val="000000"/>
                          </a:solidFill>
                          <a:effectLst/>
                          <a:latin typeface="Times New Roman"/>
                        </a:rPr>
                        <a:t>656, 1</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049">
                <a:tc>
                  <a:txBody>
                    <a:bodyPr/>
                    <a:lstStyle/>
                    <a:p>
                      <a:pPr algn="l" fontAlgn="t"/>
                      <a:r>
                        <a:rPr lang="ru-RU" sz="900" b="1" i="1" u="none" strike="noStrike" dirty="0">
                          <a:solidFill>
                            <a:srgbClr val="000000"/>
                          </a:solidFill>
                          <a:effectLst/>
                          <a:latin typeface="Times New Roman"/>
                        </a:rPr>
                        <a:t>        ДОХОДЫ ОТ ИСПОЛЬЗОВАНИЯ ИМУЩЕСТВА, НАХОДЯЩЕГОСЯ В ГОСУДАРСТВЕННОЙ И МУНИЦИПАЛЬНОЙ СОБСТВЕННОСТИ</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47 </a:t>
                      </a:r>
                      <a:r>
                        <a:rPr lang="ru-RU" sz="900" b="1" i="0" u="none" strike="noStrike" dirty="0" smtClean="0">
                          <a:solidFill>
                            <a:srgbClr val="000000"/>
                          </a:solidFill>
                          <a:effectLst/>
                          <a:latin typeface="Times New Roman"/>
                        </a:rPr>
                        <a:t>641, 0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46 </a:t>
                      </a:r>
                      <a:r>
                        <a:rPr lang="ru-RU" sz="900" b="1" i="0" u="none" strike="noStrike" dirty="0" smtClean="0">
                          <a:solidFill>
                            <a:srgbClr val="000000"/>
                          </a:solidFill>
                          <a:effectLst/>
                          <a:latin typeface="Times New Roman"/>
                        </a:rPr>
                        <a:t>641, 0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45 </a:t>
                      </a:r>
                      <a:r>
                        <a:rPr lang="ru-RU" sz="900" b="1" i="0" u="none" strike="noStrike" dirty="0" smtClean="0">
                          <a:solidFill>
                            <a:srgbClr val="000000"/>
                          </a:solidFill>
                          <a:effectLst/>
                          <a:latin typeface="Times New Roman"/>
                        </a:rPr>
                        <a:t>641, 0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63">
                <a:tc>
                  <a:txBody>
                    <a:bodyPr/>
                    <a:lstStyle/>
                    <a:p>
                      <a:pPr algn="l" fontAlgn="t"/>
                      <a:r>
                        <a:rPr lang="ru-RU" sz="900" b="1" i="1" u="none" strike="noStrike">
                          <a:solidFill>
                            <a:srgbClr val="000000"/>
                          </a:solidFill>
                          <a:effectLst/>
                          <a:latin typeface="Times New Roman"/>
                        </a:rPr>
                        <a:t>        ПЛАТЕЖИ ПРИ ПОЛЬЗОВАНИИ ПРИРОДНЫМИ РЕСУРСАМИ</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1 </a:t>
                      </a:r>
                      <a:r>
                        <a:rPr lang="ru-RU" sz="900" b="1" i="0" u="none" strike="noStrike" dirty="0" smtClean="0">
                          <a:solidFill>
                            <a:srgbClr val="000000"/>
                          </a:solidFill>
                          <a:effectLst/>
                          <a:latin typeface="Times New Roman"/>
                        </a:rPr>
                        <a:t>216, 9</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 </a:t>
                      </a:r>
                      <a:r>
                        <a:rPr lang="ru-RU" sz="900" b="1" i="0" u="none" strike="noStrike" dirty="0" smtClean="0">
                          <a:solidFill>
                            <a:srgbClr val="000000"/>
                          </a:solidFill>
                          <a:effectLst/>
                          <a:latin typeface="Times New Roman"/>
                        </a:rPr>
                        <a:t>673, 2</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 </a:t>
                      </a:r>
                      <a:r>
                        <a:rPr lang="ru-RU" sz="900" b="1" i="0" u="none" strike="noStrike" dirty="0" smtClean="0">
                          <a:solidFill>
                            <a:srgbClr val="000000"/>
                          </a:solidFill>
                          <a:effectLst/>
                          <a:latin typeface="Times New Roman"/>
                        </a:rPr>
                        <a:t>673, 2</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63">
                <a:tc>
                  <a:txBody>
                    <a:bodyPr/>
                    <a:lstStyle/>
                    <a:p>
                      <a:pPr algn="l" fontAlgn="t"/>
                      <a:r>
                        <a:rPr lang="ru-RU" sz="900" b="1" i="1" u="none" strike="noStrike">
                          <a:solidFill>
                            <a:srgbClr val="000000"/>
                          </a:solidFill>
                          <a:effectLst/>
                          <a:latin typeface="Times New Roman"/>
                        </a:rPr>
                        <a:t>        ДОХОДЫ ОТ ПРОДАЖИ МАТЕРИАЛЬНЫХ И НЕМАТЕРИАЛЬНЫХ АКТИВОВ</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65 875 </a:t>
                      </a:r>
                      <a:r>
                        <a:rPr lang="ru-RU" sz="900" b="1" i="0" u="none" strike="noStrike" dirty="0" smtClean="0">
                          <a:solidFill>
                            <a:srgbClr val="000000"/>
                          </a:solidFill>
                          <a:effectLst/>
                          <a:latin typeface="Times New Roman"/>
                        </a:rPr>
                        <a:t>,8</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60 000 </a:t>
                      </a:r>
                      <a:r>
                        <a:rPr lang="ru-RU" sz="900" b="1" i="0" u="none" strike="noStrike" dirty="0" smtClean="0">
                          <a:solidFill>
                            <a:srgbClr val="000000"/>
                          </a:solidFill>
                          <a:effectLst/>
                          <a:latin typeface="Times New Roman"/>
                        </a:rPr>
                        <a:t>,0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58 </a:t>
                      </a:r>
                      <a:r>
                        <a:rPr lang="ru-RU" sz="900" b="1" i="0" u="none" strike="noStrike" dirty="0" smtClean="0">
                          <a:solidFill>
                            <a:srgbClr val="000000"/>
                          </a:solidFill>
                          <a:effectLst/>
                          <a:latin typeface="Times New Roman"/>
                        </a:rPr>
                        <a:t>000, 0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700">
                <a:tc>
                  <a:txBody>
                    <a:bodyPr/>
                    <a:lstStyle/>
                    <a:p>
                      <a:pPr algn="l" fontAlgn="t"/>
                      <a:r>
                        <a:rPr lang="ru-RU" sz="900" b="1" i="1" u="none" strike="noStrike" dirty="0">
                          <a:solidFill>
                            <a:srgbClr val="000000"/>
                          </a:solidFill>
                          <a:effectLst/>
                          <a:latin typeface="Times New Roman"/>
                        </a:rPr>
                        <a:t>        ШТРАФЫ, САНКЦИИ, ВОЗМЕЩЕНИЕ УЩЕРБА</a:t>
                      </a: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900" b="1" i="0" u="none" strike="noStrike" dirty="0">
                          <a:solidFill>
                            <a:srgbClr val="000000"/>
                          </a:solidFill>
                          <a:effectLst/>
                          <a:latin typeface="Times New Roman"/>
                        </a:rPr>
                        <a:t>8 </a:t>
                      </a:r>
                      <a:r>
                        <a:rPr lang="ru-RU" sz="900" b="1" i="0" u="none" strike="noStrike" dirty="0" smtClean="0">
                          <a:solidFill>
                            <a:srgbClr val="000000"/>
                          </a:solidFill>
                          <a:effectLst/>
                          <a:latin typeface="Times New Roman"/>
                        </a:rPr>
                        <a:t>291, 3</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9 </a:t>
                      </a:r>
                      <a:r>
                        <a:rPr lang="ru-RU" sz="900" b="1" i="0" u="none" strike="noStrike" dirty="0" smtClean="0">
                          <a:solidFill>
                            <a:srgbClr val="000000"/>
                          </a:solidFill>
                          <a:effectLst/>
                          <a:latin typeface="Times New Roman"/>
                        </a:rPr>
                        <a:t>837, 0</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13 755 </a:t>
                      </a:r>
                      <a:r>
                        <a:rPr lang="ru-RU" sz="900" b="1" i="0" u="none" strike="noStrike" dirty="0" smtClean="0">
                          <a:solidFill>
                            <a:srgbClr val="000000"/>
                          </a:solidFill>
                          <a:effectLst/>
                          <a:latin typeface="Times New Roman"/>
                        </a:rPr>
                        <a:t>,2</a:t>
                      </a:r>
                      <a:endParaRPr lang="ru-RU" sz="900" b="1" i="0" u="none" strike="noStrike" dirty="0">
                        <a:solidFill>
                          <a:srgbClr val="000000"/>
                        </a:solidFill>
                        <a:effectLst/>
                        <a:latin typeface="Times New Roman"/>
                      </a:endParaRPr>
                    </a:p>
                  </a:txBody>
                  <a:tcPr marL="8895" marR="8895" marT="8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51520" y="1142085"/>
            <a:ext cx="4939173" cy="87716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Прогнозируемые доходы бюджета на 2015 год </a:t>
            </a:r>
          </a:p>
          <a:p>
            <a:pPr algn="ctr"/>
            <a:r>
              <a:rPr lang="ru-RU" dirty="0" smtClean="0"/>
              <a:t>и плановый период 2016 и 2017 годов </a:t>
            </a:r>
          </a:p>
          <a:p>
            <a:pPr algn="ctr"/>
            <a:r>
              <a:rPr lang="ru-RU" sz="1500" dirty="0" smtClean="0"/>
              <a:t>(без учета безвозмездных перечислений)</a:t>
            </a:r>
            <a:endParaRPr lang="ru-RU" sz="1500" dirty="0"/>
          </a:p>
        </p:txBody>
      </p:sp>
      <p:graphicFrame>
        <p:nvGraphicFramePr>
          <p:cNvPr id="6" name="Диаграмма 5"/>
          <p:cNvGraphicFramePr/>
          <p:nvPr>
            <p:extLst>
              <p:ext uri="{D42A27DB-BD31-4B8C-83A1-F6EECF244321}">
                <p14:modId xmlns:p14="http://schemas.microsoft.com/office/powerpoint/2010/main" val="3376941569"/>
              </p:ext>
            </p:extLst>
          </p:nvPr>
        </p:nvGraphicFramePr>
        <p:xfrm>
          <a:off x="5508104" y="2019248"/>
          <a:ext cx="3024336"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177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36775"/>
            <a:ext cx="6341095" cy="646331"/>
          </a:xfrm>
          <a:prstGeom prst="rect">
            <a:avLst/>
          </a:prstGeom>
          <a:noFill/>
        </p:spPr>
        <p:txBody>
          <a:bodyPr wrap="none" rtlCol="0">
            <a:spAutoFit/>
          </a:bodyPr>
          <a:lstStyle/>
          <a:p>
            <a:r>
              <a:rPr lang="ru-RU" b="1" dirty="0" smtClean="0"/>
              <a:t>Безвозмездные поступления бюджета ЗАТО г. Североморск</a:t>
            </a:r>
          </a:p>
          <a:p>
            <a:pPr algn="ctr"/>
            <a:r>
              <a:rPr lang="ru-RU" b="1" dirty="0" smtClean="0"/>
              <a:t> на 2015 год и плановый период 2016 и 2017 годов</a:t>
            </a:r>
            <a:endParaRPr lang="ru-RU" b="1" dirty="0"/>
          </a:p>
        </p:txBody>
      </p:sp>
      <p:sp>
        <p:nvSpPr>
          <p:cNvPr id="3" name="TextBox 2"/>
          <p:cNvSpPr txBox="1"/>
          <p:nvPr/>
        </p:nvSpPr>
        <p:spPr>
          <a:xfrm>
            <a:off x="251520" y="1187460"/>
            <a:ext cx="1043876" cy="369332"/>
          </a:xfrm>
          <a:prstGeom prst="rect">
            <a:avLst/>
          </a:prstGeom>
          <a:noFill/>
        </p:spPr>
        <p:txBody>
          <a:bodyPr wrap="none" rtlCol="0">
            <a:spAutoFit/>
          </a:bodyPr>
          <a:lstStyle/>
          <a:p>
            <a:r>
              <a:rPr lang="ru-RU" dirty="0" smtClean="0"/>
              <a:t>Дотации</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076859762"/>
              </p:ext>
            </p:extLst>
          </p:nvPr>
        </p:nvGraphicFramePr>
        <p:xfrm>
          <a:off x="244237" y="1628800"/>
          <a:ext cx="8352928" cy="981075"/>
        </p:xfrm>
        <a:graphic>
          <a:graphicData uri="http://schemas.openxmlformats.org/drawingml/2006/table">
            <a:tbl>
              <a:tblPr/>
              <a:tblGrid>
                <a:gridCol w="4890859"/>
                <a:gridCol w="1154023"/>
                <a:gridCol w="1154023"/>
                <a:gridCol w="1154023"/>
              </a:tblGrid>
              <a:tr h="0">
                <a:tc>
                  <a:txBody>
                    <a:bodyPr/>
                    <a:lstStyle/>
                    <a:p>
                      <a:pPr algn="ctr" fontAlgn="ctr"/>
                      <a:r>
                        <a:rPr lang="ru-RU" sz="1000" b="0" i="0" u="none" strike="noStrike" dirty="0" smtClean="0">
                          <a:solidFill>
                            <a:srgbClr val="000000"/>
                          </a:solidFill>
                          <a:effectLst/>
                          <a:latin typeface="Times New Roman"/>
                        </a:rPr>
                        <a:t>Направление   расходов</a:t>
                      </a:r>
                      <a:endParaRPr lang="ru-RU" sz="10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2015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2016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2017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r>
              <a:tr h="209550">
                <a:tc>
                  <a:txBody>
                    <a:bodyPr/>
                    <a:lstStyle/>
                    <a:p>
                      <a:pPr algn="l" fontAlgn="ctr"/>
                      <a:r>
                        <a:rPr lang="ru-RU" sz="1000" b="0" i="0" u="none" strike="noStrike" dirty="0">
                          <a:solidFill>
                            <a:srgbClr val="000000"/>
                          </a:solidFill>
                          <a:effectLst/>
                          <a:latin typeface="Times New Roman"/>
                        </a:rPr>
                        <a:t>Выравнивание бюджетной обеспеченности поселений из регионального фонда финансовой поддержки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20 832,0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20 832,0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18 016,0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ctr"/>
                      <a:r>
                        <a:rPr lang="ru-RU" sz="1000" b="0" i="0" u="none" strike="noStrike" dirty="0">
                          <a:solidFill>
                            <a:srgbClr val="000000"/>
                          </a:solidFill>
                          <a:effectLst/>
                          <a:latin typeface="Times New Roman"/>
                        </a:rPr>
                        <a:t>Дотации, связанные с особым режимом безопасного функционирования закрытых административно-территориальных образований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435 329,5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323 005,8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299 522,0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ru-RU" sz="1000" b="1" i="0" u="none" strike="noStrike">
                          <a:solidFill>
                            <a:srgbClr val="000000"/>
                          </a:solidFill>
                          <a:effectLst/>
                          <a:latin typeface="Times New Roman"/>
                        </a:rPr>
                        <a:t>Дотации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456 161,5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343 837,8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317 538,0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extLst>
              <p:ext uri="{D42A27DB-BD31-4B8C-83A1-F6EECF244321}">
                <p14:modId xmlns:p14="http://schemas.microsoft.com/office/powerpoint/2010/main" val="3153900266"/>
              </p:ext>
            </p:extLst>
          </p:nvPr>
        </p:nvGraphicFramePr>
        <p:xfrm>
          <a:off x="1835696" y="2708920"/>
          <a:ext cx="561662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68344" y="1310571"/>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Tree>
    <p:extLst>
      <p:ext uri="{BB962C8B-B14F-4D97-AF65-F5344CB8AC3E}">
        <p14:creationId xmlns:p14="http://schemas.microsoft.com/office/powerpoint/2010/main" val="1561409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92006"/>
            <a:ext cx="1409360" cy="400110"/>
          </a:xfrm>
          <a:prstGeom prst="rect">
            <a:avLst/>
          </a:prstGeom>
          <a:noFill/>
        </p:spPr>
        <p:txBody>
          <a:bodyPr wrap="none" rtlCol="0">
            <a:spAutoFit/>
          </a:bodyPr>
          <a:lstStyle/>
          <a:p>
            <a:r>
              <a:rPr lang="ru-RU" sz="2000" b="1" dirty="0" smtClean="0"/>
              <a:t>Субвенции</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137241438"/>
              </p:ext>
            </p:extLst>
          </p:nvPr>
        </p:nvGraphicFramePr>
        <p:xfrm>
          <a:off x="251520" y="836712"/>
          <a:ext cx="8640960" cy="5712420"/>
        </p:xfrm>
        <a:graphic>
          <a:graphicData uri="http://schemas.openxmlformats.org/drawingml/2006/table">
            <a:tbl>
              <a:tblPr/>
              <a:tblGrid>
                <a:gridCol w="6768752"/>
                <a:gridCol w="648072"/>
                <a:gridCol w="576064"/>
                <a:gridCol w="648072"/>
              </a:tblGrid>
              <a:tr h="65708">
                <a:tc>
                  <a:txBody>
                    <a:bodyPr/>
                    <a:lstStyle/>
                    <a:p>
                      <a:pPr algn="ctr" fontAlgn="ctr"/>
                      <a:r>
                        <a:rPr lang="ru-RU" sz="800" b="0" i="0" u="none" strike="noStrike" dirty="0" smtClean="0">
                          <a:solidFill>
                            <a:srgbClr val="000000"/>
                          </a:solidFill>
                          <a:effectLst/>
                          <a:latin typeface="Times New Roman"/>
                        </a:rPr>
                        <a:t>Направление расходов</a:t>
                      </a:r>
                      <a:endParaRPr lang="ru-RU" sz="800" b="0" i="0" u="none" strike="noStrike" dirty="0">
                        <a:solidFill>
                          <a:srgbClr val="000000"/>
                        </a:solidFill>
                        <a:effectLst/>
                        <a:latin typeface="Times New Roman"/>
                      </a:endParaRP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800" b="1" i="0" u="none" strike="noStrike">
                          <a:solidFill>
                            <a:srgbClr val="000000"/>
                          </a:solidFill>
                          <a:effectLst/>
                          <a:latin typeface="Times New Roman"/>
                        </a:rPr>
                        <a:t>2015 год</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800" b="1" i="0" u="none" strike="noStrike">
                          <a:solidFill>
                            <a:srgbClr val="000000"/>
                          </a:solidFill>
                          <a:effectLst/>
                          <a:latin typeface="Times New Roman"/>
                        </a:rPr>
                        <a:t>2016 год</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800" b="1" i="0" u="none" strike="noStrike">
                          <a:solidFill>
                            <a:srgbClr val="000000"/>
                          </a:solidFill>
                          <a:effectLst/>
                          <a:latin typeface="Times New Roman"/>
                        </a:rPr>
                        <a:t>2017 год</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r>
              <a:tr h="157127">
                <a:tc>
                  <a:txBody>
                    <a:bodyPr/>
                    <a:lstStyle/>
                    <a:p>
                      <a:pPr algn="l" fontAlgn="ctr"/>
                      <a:r>
                        <a:rPr lang="ru-RU" sz="800" b="0" i="0" u="none" strike="noStrike" dirty="0">
                          <a:solidFill>
                            <a:srgbClr val="000000"/>
                          </a:solidFill>
                          <a:effectLst/>
                          <a:latin typeface="Times New Roman"/>
                        </a:rPr>
                        <a:t>Организация предоставления мер социальной поддержки по оплате жилого помещения и коммунальных услуг отдельным категориям граждан, работающих в сельских населенных пунктах или поселках городского типа Мурманской области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133,9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133,9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133,9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27">
                <a:tc>
                  <a:txBody>
                    <a:bodyPr/>
                    <a:lstStyle/>
                    <a:p>
                      <a:pPr algn="l" fontAlgn="ctr"/>
                      <a:r>
                        <a:rPr lang="ru-RU" sz="800" b="0" i="0" u="none" strike="noStrike" dirty="0">
                          <a:solidFill>
                            <a:srgbClr val="000000"/>
                          </a:solidFill>
                          <a:effectLst/>
                          <a:latin typeface="Times New Roman"/>
                        </a:rPr>
                        <a:t>Предоставление мер социальной поддержки по оплате жилого помещения и коммунальных услуг отдельным категориям граждан, работающих в сельских населенных пунктах или поселках городского типа Мурманской области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19 521,0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20 986,6</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22 132,7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03">
                <a:tc>
                  <a:txBody>
                    <a:bodyPr/>
                    <a:lstStyle/>
                    <a:p>
                      <a:pPr algn="l" fontAlgn="ctr"/>
                      <a:r>
                        <a:rPr lang="ru-RU" sz="800" b="0" i="0" u="none" strike="noStrike" dirty="0">
                          <a:solidFill>
                            <a:srgbClr val="000000"/>
                          </a:solidFill>
                          <a:effectLst/>
                          <a:latin typeface="Times New Roman"/>
                        </a:rPr>
                        <a:t>Реализация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совершеннолетних граждан"</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350,7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350,7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350,7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752">
                <a:tc>
                  <a:txBody>
                    <a:bodyPr/>
                    <a:lstStyle/>
                    <a:p>
                      <a:pPr algn="l" fontAlgn="ctr"/>
                      <a:r>
                        <a:rPr lang="ru-RU" sz="800" b="0" i="0" u="none" strike="noStrike">
                          <a:solidFill>
                            <a:srgbClr val="000000"/>
                          </a:solidFill>
                          <a:effectLst/>
                          <a:latin typeface="Times New Roman"/>
                        </a:rPr>
                        <a:t>Реализация Закона Мурманской области "О региональных нормативах финансового обеспечения образовательной деятельности муниципальных дошкольных образовательных организаций"</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293 000,4</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305 644,1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319 387,3</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91">
                <a:tc>
                  <a:txBody>
                    <a:bodyPr/>
                    <a:lstStyle/>
                    <a:p>
                      <a:pPr algn="l" fontAlgn="ctr"/>
                      <a:r>
                        <a:rPr lang="ru-RU" sz="800" b="0" i="0" u="none" strike="noStrike">
                          <a:solidFill>
                            <a:srgbClr val="000000"/>
                          </a:solidFill>
                          <a:effectLst/>
                          <a:latin typeface="Times New Roman"/>
                        </a:rPr>
                        <a:t>Реализация Закона Мурманской области "О региональных нормативах финансового обеспечения образовательной деятельности в Мурманской области"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395 045,1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427 671,3</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444 425,8</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28">
                <a:tc>
                  <a:txBody>
                    <a:bodyPr/>
                    <a:lstStyle/>
                    <a:p>
                      <a:pPr algn="l" fontAlgn="ctr"/>
                      <a:r>
                        <a:rPr lang="ru-RU" sz="800" b="0" i="0" u="none" strike="noStrike" dirty="0">
                          <a:solidFill>
                            <a:srgbClr val="000000"/>
                          </a:solidFill>
                          <a:effectLst/>
                          <a:latin typeface="Times New Roman"/>
                        </a:rPr>
                        <a:t>Обеспечение бесплатным питанием отдельных категорий обучающихся</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17 725,8</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17 725,8</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17 725,8</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11">
                <a:tc>
                  <a:txBody>
                    <a:bodyPr/>
                    <a:lstStyle/>
                    <a:p>
                      <a:pPr algn="l" fontAlgn="ctr"/>
                      <a:r>
                        <a:rPr lang="ru-RU" sz="800" b="0" i="0" u="none" strike="noStrike" dirty="0">
                          <a:solidFill>
                            <a:srgbClr val="000000"/>
                          </a:solidFill>
                          <a:effectLst/>
                          <a:latin typeface="Times New Roman"/>
                        </a:rPr>
                        <a:t>Реализация Закона Мурманской области "О социальной поддержке детей-сирот, безнадзорных детей, детей, оставшихся без попечения родителей, детей-инвалидов, детей, находящихся в трудной жизненной ситуации" в части обеспечения  деятельности муниципальных школ-интернатов</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30 925,6</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30 106,0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30 217,9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27">
                <a:tc>
                  <a:txBody>
                    <a:bodyPr/>
                    <a:lstStyle/>
                    <a:p>
                      <a:pPr algn="l" fontAlgn="ctr"/>
                      <a:r>
                        <a:rPr lang="ru-RU" sz="800" b="0" i="0" u="none" strike="noStrike" dirty="0">
                          <a:solidFill>
                            <a:srgbClr val="000000"/>
                          </a:solidFill>
                          <a:effectLst/>
                          <a:latin typeface="Times New Roman"/>
                        </a:rPr>
                        <a:t>Предоставление мер социальной поддержки по оплате жилого помещения и коммунальных услуг детям-сиротам и детям, оставшимся без попечения родителей, лицам из числа детей-сирот и детей, оставшихся без попечения родителей</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2 446,0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2 663,5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2 773,9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27">
                <a:tc>
                  <a:txBody>
                    <a:bodyPr/>
                    <a:lstStyle/>
                    <a:p>
                      <a:pPr algn="l" fontAlgn="ctr"/>
                      <a:r>
                        <a:rPr lang="ru-RU" sz="800" b="0" i="0" u="none" strike="noStrike" dirty="0">
                          <a:solidFill>
                            <a:srgbClr val="000000"/>
                          </a:solidFill>
                          <a:effectLst/>
                          <a:latin typeface="Times New Roman"/>
                        </a:rPr>
                        <a:t>Организация предоставления мер социальной поддержки по оплате жилого помещения и коммунальных услуг детям-сиротам и детям, оставшимся без попечения родителей, лицам из числа детей-сирот и детей, оставшихся без попечения родителей</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41,5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41,5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41,5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03">
                <a:tc>
                  <a:txBody>
                    <a:bodyPr/>
                    <a:lstStyle/>
                    <a:p>
                      <a:pPr algn="l" fontAlgn="ctr"/>
                      <a:r>
                        <a:rPr lang="ru-RU" sz="800" b="0" i="0" u="none" strike="noStrike" dirty="0">
                          <a:solidFill>
                            <a:srgbClr val="000000"/>
                          </a:solidFill>
                          <a:effectLst/>
                          <a:latin typeface="Times New Roman"/>
                        </a:rPr>
                        <a:t>Расходы, связанные с выплатой компенсации  родительской платы за присмотр и уход за детьми, посещающими  образовательные организациях,  реализующие общеобразовательные программы дошкольного образования (банковские, почтовые услуги, расходы на компенсацию затрат деятельности органов местного самоуправления и учреждений, находящихся в их ведении)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505,0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503,2</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503,0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082">
                <a:tc>
                  <a:txBody>
                    <a:bodyPr/>
                    <a:lstStyle/>
                    <a:p>
                      <a:pPr algn="l" fontAlgn="ctr"/>
                      <a:r>
                        <a:rPr lang="ru-RU" sz="800" b="0" i="0" u="none" strike="noStrike" dirty="0">
                          <a:solidFill>
                            <a:srgbClr val="000000"/>
                          </a:solidFill>
                          <a:effectLst/>
                          <a:latin typeface="Times New Roman"/>
                        </a:rPr>
                        <a:t>Компенсация  родительской платы за присмотр и уход за детьми, посещающими  образовательные организациях,  реализующие общеобразовательные программы дошкольного образования</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20 200,2</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20 129,9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20 120,7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752">
                <a:tc>
                  <a:txBody>
                    <a:bodyPr/>
                    <a:lstStyle/>
                    <a:p>
                      <a:pPr algn="l" fontAlgn="ctr"/>
                      <a:r>
                        <a:rPr lang="ru-RU" sz="800" b="0" i="0" u="none" strike="noStrike" dirty="0">
                          <a:solidFill>
                            <a:srgbClr val="000000"/>
                          </a:solidFill>
                          <a:effectLst/>
                          <a:latin typeface="Times New Roman"/>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111,1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252,4</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172,3</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752">
                <a:tc>
                  <a:txBody>
                    <a:bodyPr/>
                    <a:lstStyle/>
                    <a:p>
                      <a:pPr algn="l" fontAlgn="ctr"/>
                      <a:r>
                        <a:rPr lang="ru-RU" sz="800" b="0" i="0" u="none" strike="noStrike">
                          <a:solidFill>
                            <a:srgbClr val="000000"/>
                          </a:solidFill>
                          <a:effectLst/>
                          <a:latin typeface="Times New Roman"/>
                        </a:rPr>
                        <a:t>Содержание ребенка в семье опекуна (попечителя) и приемной семье, а также вознаграждение, причитающееся приемному родителю (за счет средств областного бюджета)</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24 007,5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24 040,7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24 158,6</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6">
                <a:tc>
                  <a:txBody>
                    <a:bodyPr/>
                    <a:lstStyle/>
                    <a:p>
                      <a:pPr algn="l" fontAlgn="ctr"/>
                      <a:r>
                        <a:rPr lang="ru-RU" sz="800" b="0" i="0" u="none" strike="noStrike">
                          <a:solidFill>
                            <a:srgbClr val="000000"/>
                          </a:solidFill>
                          <a:effectLst/>
                          <a:latin typeface="Times New Roman"/>
                        </a:rPr>
                        <a:t>Реализация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несовершеннолетних"</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6 167,0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6 167,0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6 167,0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27">
                <a:tc>
                  <a:txBody>
                    <a:bodyPr/>
                    <a:lstStyle/>
                    <a:p>
                      <a:pPr algn="l" fontAlgn="ctr"/>
                      <a:r>
                        <a:rPr lang="ru-RU" sz="800" b="0" i="0" u="none" strike="noStrike">
                          <a:solidFill>
                            <a:srgbClr val="000000"/>
                          </a:solidFill>
                          <a:effectLst/>
                          <a:latin typeface="Times New Roman"/>
                        </a:rPr>
                        <a:t>Обеспечение предоставления жилых помещений детям-сиротам и детям, оставшимся без попечения родителей, лицам из их числа по договорам найма специализированных жилых помещений (за счет средств областного бюджета)</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3 109,7</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6 189,2</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3 048,5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58">
                <a:tc>
                  <a:txBody>
                    <a:bodyPr/>
                    <a:lstStyle/>
                    <a:p>
                      <a:pPr algn="l" fontAlgn="ctr"/>
                      <a:r>
                        <a:rPr lang="ru-RU" sz="800" b="0" i="0" u="none" strike="noStrike">
                          <a:solidFill>
                            <a:srgbClr val="000000"/>
                          </a:solidFill>
                          <a:effectLst/>
                          <a:latin typeface="Times New Roman"/>
                        </a:rPr>
                        <a:t>Реализация Закона Мурманской области "О предоставлении льготного проезда на городском электрическом и автомобильном транспорте общего пользования обучающимся и студентам государственных областных и муниципальных образовательных учреждений Мурманской области"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2 079,1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2 079,1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2 079,1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35">
                <a:tc>
                  <a:txBody>
                    <a:bodyPr/>
                    <a:lstStyle/>
                    <a:p>
                      <a:pPr algn="l" fontAlgn="ctr"/>
                      <a:r>
                        <a:rPr lang="ru-RU" sz="800" b="0" i="0" u="none" strike="noStrike">
                          <a:solidFill>
                            <a:srgbClr val="000000"/>
                          </a:solidFill>
                          <a:effectLst/>
                          <a:latin typeface="Times New Roman"/>
                        </a:rPr>
                        <a:t>Субвенция на осуществление органами местного самоуправления муниципальных образований Мурманской области со статусом городского округа и муниципального района отдельных государственных полномочий по сбору сведений для формирования и ведения торгового реестра</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69,2</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56,0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56,0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75">
                <a:tc>
                  <a:txBody>
                    <a:bodyPr/>
                    <a:lstStyle/>
                    <a:p>
                      <a:pPr algn="l" fontAlgn="ctr"/>
                      <a:r>
                        <a:rPr lang="ru-RU" sz="800" b="0" i="0" u="none" strike="noStrike">
                          <a:solidFill>
                            <a:srgbClr val="000000"/>
                          </a:solidFill>
                          <a:effectLst/>
                          <a:latin typeface="Times New Roman"/>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121,6</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7">
                <a:tc>
                  <a:txBody>
                    <a:bodyPr/>
                    <a:lstStyle/>
                    <a:p>
                      <a:pPr algn="l" fontAlgn="ctr"/>
                      <a:r>
                        <a:rPr lang="ru-RU" sz="800" b="0" i="0" u="none" strike="noStrike">
                          <a:solidFill>
                            <a:srgbClr val="000000"/>
                          </a:solidFill>
                          <a:effectLst/>
                          <a:latin typeface="Times New Roman"/>
                        </a:rPr>
                        <a:t>Субвенция местным бюджетам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6,0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28">
                <a:tc>
                  <a:txBody>
                    <a:bodyPr/>
                    <a:lstStyle/>
                    <a:p>
                      <a:pPr algn="l" fontAlgn="ctr"/>
                      <a:r>
                        <a:rPr lang="ru-RU" sz="800" b="0" i="0" u="none" strike="noStrike">
                          <a:solidFill>
                            <a:srgbClr val="000000"/>
                          </a:solidFill>
                          <a:effectLst/>
                          <a:latin typeface="Times New Roman"/>
                        </a:rPr>
                        <a:t>Реализация Закона Мурманской области "Об административных комиссиях"</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1 183,5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1 183,5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1 183,5</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219">
                <a:tc>
                  <a:txBody>
                    <a:bodyPr/>
                    <a:lstStyle/>
                    <a:p>
                      <a:pPr algn="l" fontAlgn="ctr"/>
                      <a:r>
                        <a:rPr lang="ru-RU" sz="800" b="0" i="0" u="none" strike="noStrike">
                          <a:solidFill>
                            <a:srgbClr val="000000"/>
                          </a:solidFill>
                          <a:effectLst/>
                          <a:latin typeface="Times New Roman"/>
                        </a:rPr>
                        <a:t>Осуществление переданных органам государственной власти субъектов Российской Федерации в соответствии с пунктом 1 статьи 4 Федерального закона "Об актах гражданского состояния" полномочий Российской Федерации на государственную регистрацию актов гражданского состояния</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2 179,9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2 176,9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2 334,0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35">
                <a:tc>
                  <a:txBody>
                    <a:bodyPr/>
                    <a:lstStyle/>
                    <a:p>
                      <a:pPr algn="l" fontAlgn="ctr"/>
                      <a:r>
                        <a:rPr lang="ru-RU" sz="800" b="0" i="0" u="none" strike="noStrike">
                          <a:solidFill>
                            <a:srgbClr val="000000"/>
                          </a:solidFill>
                          <a:effectLst/>
                          <a:latin typeface="Times New Roman"/>
                        </a:rPr>
                        <a:t>Реализация Закона Мурманской области "О физической культуре и спорте в Мурманской области" в части наделения органов местного самоуправления отдельными государственными полномочиями по присвоению спортивных разрядов и квалификационных категорий спортивных судей</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80,9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80,9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80,9</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752">
                <a:tc>
                  <a:txBody>
                    <a:bodyPr/>
                    <a:lstStyle/>
                    <a:p>
                      <a:pPr algn="l" fontAlgn="ctr"/>
                      <a:r>
                        <a:rPr lang="ru-RU" sz="800" b="0" i="0" u="none" strike="noStrike">
                          <a:solidFill>
                            <a:srgbClr val="000000"/>
                          </a:solidFill>
                          <a:effectLst/>
                          <a:latin typeface="Times New Roman"/>
                        </a:rPr>
                        <a:t>Реализация Закона Мурманской области "О комиссиях по делам несовершеннолетних и защите их прав в Мурманской области"</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1 762,0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1 762,0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1 762,0</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28">
                <a:tc>
                  <a:txBody>
                    <a:bodyPr/>
                    <a:lstStyle/>
                    <a:p>
                      <a:pPr algn="l" fontAlgn="t"/>
                      <a:r>
                        <a:rPr lang="ru-RU" sz="800" b="1" i="0" u="none" strike="noStrike">
                          <a:solidFill>
                            <a:srgbClr val="000000"/>
                          </a:solidFill>
                          <a:effectLst/>
                          <a:latin typeface="Times New Roman"/>
                        </a:rPr>
                        <a:t>Субвенции</a:t>
                      </a:r>
                    </a:p>
                  </a:txBody>
                  <a:tcPr marL="4164" marR="4164" marT="4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Times New Roman"/>
                        </a:rPr>
                        <a:t>820 651,1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Times New Roman"/>
                        </a:rPr>
                        <a:t>870 071,8</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effectLst/>
                          <a:latin typeface="Times New Roman"/>
                        </a:rPr>
                        <a:t>898 861,1</a:t>
                      </a:r>
                    </a:p>
                  </a:txBody>
                  <a:tcPr marL="4164" marR="4164" marT="4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7956376" y="538227"/>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5" name="TextBox 4"/>
          <p:cNvSpPr txBox="1"/>
          <p:nvPr/>
        </p:nvSpPr>
        <p:spPr>
          <a:xfrm>
            <a:off x="6084168" y="353561"/>
            <a:ext cx="124585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threePt" dir="t"/>
          </a:scene3d>
        </p:spPr>
        <p:txBody>
          <a:bodyPr wrap="none" rtlCol="0">
            <a:spAutoFit/>
          </a:bodyPr>
          <a:lstStyle/>
          <a:p>
            <a:r>
              <a:rPr lang="ru-RU" dirty="0" smtClean="0"/>
              <a:t>субвенции</a:t>
            </a:r>
            <a:endParaRPr lang="ru-RU" dirty="0"/>
          </a:p>
        </p:txBody>
      </p:sp>
    </p:spTree>
    <p:extLst>
      <p:ext uri="{BB962C8B-B14F-4D97-AF65-F5344CB8AC3E}">
        <p14:creationId xmlns:p14="http://schemas.microsoft.com/office/powerpoint/2010/main" val="1491465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97313"/>
            <a:ext cx="1369286" cy="430887"/>
          </a:xfrm>
          <a:prstGeom prst="rect">
            <a:avLst/>
          </a:prstGeom>
          <a:noFill/>
        </p:spPr>
        <p:txBody>
          <a:bodyPr wrap="none" rtlCol="0">
            <a:spAutoFit/>
          </a:bodyPr>
          <a:lstStyle/>
          <a:p>
            <a:r>
              <a:rPr lang="ru-RU" sz="2200" b="1" dirty="0" smtClean="0"/>
              <a:t>Субсидии</a:t>
            </a:r>
            <a:endParaRPr lang="ru-RU" sz="2200" b="1" dirty="0"/>
          </a:p>
        </p:txBody>
      </p:sp>
      <p:graphicFrame>
        <p:nvGraphicFramePr>
          <p:cNvPr id="4" name="Таблица 3"/>
          <p:cNvGraphicFramePr>
            <a:graphicFrameLocks noGrp="1"/>
          </p:cNvGraphicFramePr>
          <p:nvPr>
            <p:extLst>
              <p:ext uri="{D42A27DB-BD31-4B8C-83A1-F6EECF244321}">
                <p14:modId xmlns:p14="http://schemas.microsoft.com/office/powerpoint/2010/main" val="2331956961"/>
              </p:ext>
            </p:extLst>
          </p:nvPr>
        </p:nvGraphicFramePr>
        <p:xfrm>
          <a:off x="467544" y="1772816"/>
          <a:ext cx="8352927" cy="4335883"/>
        </p:xfrm>
        <a:graphic>
          <a:graphicData uri="http://schemas.openxmlformats.org/drawingml/2006/table">
            <a:tbl>
              <a:tblPr/>
              <a:tblGrid>
                <a:gridCol w="5059507"/>
                <a:gridCol w="1061172"/>
                <a:gridCol w="1152128"/>
                <a:gridCol w="1080120"/>
              </a:tblGrid>
              <a:tr h="211699">
                <a:tc>
                  <a:txBody>
                    <a:bodyPr/>
                    <a:lstStyle/>
                    <a:p>
                      <a:pPr algn="ctr" fontAlgn="ctr"/>
                      <a:r>
                        <a:rPr lang="ru-RU" sz="1000" b="0" i="0" u="none" strike="noStrike" dirty="0" smtClean="0">
                          <a:solidFill>
                            <a:srgbClr val="000000"/>
                          </a:solidFill>
                          <a:effectLst/>
                          <a:latin typeface="Times New Roman"/>
                        </a:rPr>
                        <a:t>Направления расходов</a:t>
                      </a:r>
                      <a:endParaRPr lang="ru-RU" sz="1000" b="0" i="0" u="none" strike="noStrike" dirty="0">
                        <a:solidFill>
                          <a:srgbClr val="000000"/>
                        </a:solidFill>
                        <a:effectLst/>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2015 год</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2016 год</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2017 год</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r>
              <a:tr h="724405">
                <a:tc>
                  <a:txBody>
                    <a:bodyPr/>
                    <a:lstStyle/>
                    <a:p>
                      <a:pPr algn="l" fontAlgn="ctr"/>
                      <a:r>
                        <a:rPr lang="ru-RU" sz="1000" b="0" i="0" u="none" strike="noStrike" dirty="0">
                          <a:solidFill>
                            <a:srgbClr val="000000"/>
                          </a:solidFill>
                          <a:effectLst/>
                          <a:latin typeface="Times New Roman"/>
                        </a:rPr>
                        <a:t>Реализация мер социальной поддержки отдельных категорий граждан, работающих в муниципальных учреждениях образования и культуры, расположенных в сельских населенных пунктах или поселках городского типа Мурманской области</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18 432,5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19 764,5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20 511,8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ctr"/>
                      <a:r>
                        <a:rPr lang="ru-RU" sz="1000" b="0" i="0" u="none" strike="noStrike" dirty="0">
                          <a:solidFill>
                            <a:srgbClr val="000000"/>
                          </a:solidFill>
                          <a:effectLst/>
                          <a:latin typeface="Times New Roman"/>
                        </a:rPr>
                        <a:t>Обеспечение бесплатным цельным молоком либо питьевым молоком обучающихся 1-4 классов общеобразовательных учреждений, муниципальных образовательных учреждений для детей дошкольного и младшего школьного возраста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1 527,7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1 491,4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1 490,4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848">
                <a:tc>
                  <a:txBody>
                    <a:bodyPr/>
                    <a:lstStyle/>
                    <a:p>
                      <a:pPr algn="l" fontAlgn="ctr"/>
                      <a:r>
                        <a:rPr lang="ru-RU" sz="1000" b="0" i="0" u="none" strike="noStrike" dirty="0">
                          <a:solidFill>
                            <a:srgbClr val="000000"/>
                          </a:solidFill>
                          <a:effectLst/>
                          <a:latin typeface="Times New Roman"/>
                        </a:rPr>
                        <a:t>Организация отдыха детей  Мурманской области в оздоровительных учреждениях с дневным пребыванием, организованных на базе муниципальных учреждений</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1 997,9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1 997,9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1 997,9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903">
                <a:tc>
                  <a:txBody>
                    <a:bodyPr/>
                    <a:lstStyle/>
                    <a:p>
                      <a:pPr algn="l" fontAlgn="ctr"/>
                      <a:r>
                        <a:rPr lang="ru-RU" sz="1000" b="0" i="0" u="none" strike="noStrike" dirty="0">
                          <a:solidFill>
                            <a:srgbClr val="000000"/>
                          </a:solidFill>
                          <a:effectLst/>
                          <a:latin typeface="Times New Roman"/>
                        </a:rPr>
                        <a:t>Субсидия на осуществление бюджетных инвестиций в объекты капитального строительства муниципальной собственности</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135 001,0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r>
                        <a:rPr lang="ru-RU" sz="1000" b="0" i="0" u="none" strike="noStrike" dirty="0" smtClean="0">
                          <a:solidFill>
                            <a:srgbClr val="000000"/>
                          </a:solidFill>
                          <a:effectLst/>
                          <a:latin typeface="Times New Roman"/>
                        </a:rPr>
                        <a:t>0,0</a:t>
                      </a:r>
                      <a:endParaRPr lang="ru-RU" sz="1000" b="0" i="0" u="none" strike="noStrike" dirty="0">
                        <a:solidFill>
                          <a:srgbClr val="000000"/>
                        </a:solidFill>
                        <a:effectLst/>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r>
                        <a:rPr lang="ru-RU" sz="1000" b="0" i="0" u="none" strike="noStrike" dirty="0" smtClean="0">
                          <a:solidFill>
                            <a:srgbClr val="000000"/>
                          </a:solidFill>
                          <a:effectLst/>
                          <a:latin typeface="Times New Roman"/>
                        </a:rPr>
                        <a:t>0,0</a:t>
                      </a:r>
                      <a:endParaRPr lang="ru-RU" sz="1000" b="0" i="0" u="none" strike="noStrike" dirty="0">
                        <a:solidFill>
                          <a:srgbClr val="000000"/>
                        </a:solidFill>
                        <a:effectLst/>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848">
                <a:tc>
                  <a:txBody>
                    <a:bodyPr/>
                    <a:lstStyle/>
                    <a:p>
                      <a:pPr algn="l" fontAlgn="ctr"/>
                      <a:r>
                        <a:rPr lang="ru-RU" sz="1000" b="0" i="0" u="none" strike="noStrike" dirty="0">
                          <a:solidFill>
                            <a:srgbClr val="000000"/>
                          </a:solidFill>
                          <a:effectLst/>
                          <a:latin typeface="Times New Roman"/>
                        </a:rPr>
                        <a:t>Субсидии бюджетам муниципальных образований на реализацию мероприятий, направленных на ликвидацию накопленного экологического ущерба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3 555,4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r>
                        <a:rPr lang="ru-RU" sz="1000" b="0" i="0" u="none" strike="noStrike" dirty="0" smtClean="0">
                          <a:solidFill>
                            <a:srgbClr val="000000"/>
                          </a:solidFill>
                          <a:effectLst/>
                          <a:latin typeface="Times New Roman"/>
                        </a:rPr>
                        <a:t>0,0</a:t>
                      </a:r>
                      <a:endParaRPr lang="ru-RU" sz="1000" b="0" i="0" u="none" strike="noStrike" dirty="0">
                        <a:solidFill>
                          <a:srgbClr val="000000"/>
                        </a:solidFill>
                        <a:effectLst/>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Times New Roman"/>
                        </a:rPr>
                        <a:t>0,0</a:t>
                      </a:r>
                      <a:r>
                        <a:rPr lang="ru-RU" sz="1000" b="0" i="0" u="none" strike="noStrike" dirty="0">
                          <a:solidFill>
                            <a:srgbClr val="000000"/>
                          </a:solidFill>
                          <a:effectLst/>
                          <a:latin typeface="Times New Roman"/>
                        </a:rPr>
                        <a:t> </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304">
                <a:tc>
                  <a:txBody>
                    <a:bodyPr/>
                    <a:lstStyle/>
                    <a:p>
                      <a:pPr algn="l" fontAlgn="ctr"/>
                      <a:r>
                        <a:rPr lang="ru-RU" sz="1000" b="0" i="0" u="none" strike="noStrike" dirty="0">
                          <a:solidFill>
                            <a:srgbClr val="000000"/>
                          </a:solidFill>
                          <a:effectLst/>
                          <a:latin typeface="Times New Roman"/>
                        </a:rPr>
                        <a:t>Субсидия из областного бюджета бюджетам муниципальных образований на техническое сопровождение программного обеспечения "Система автоматизированного рабочего места муниципального образования"</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11,4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11,4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11,4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511">
                <a:tc>
                  <a:txBody>
                    <a:bodyPr/>
                    <a:lstStyle/>
                    <a:p>
                      <a:pPr algn="l" fontAlgn="t"/>
                      <a:r>
                        <a:rPr lang="ru-RU" sz="1000" b="1" i="0" u="none" strike="noStrike">
                          <a:solidFill>
                            <a:srgbClr val="000000"/>
                          </a:solidFill>
                          <a:effectLst/>
                          <a:latin typeface="Times New Roman"/>
                        </a:rPr>
                        <a:t>Субсидии</a:t>
                      </a:r>
                    </a:p>
                  </a:txBody>
                  <a:tcPr marL="3404" marR="3404" marT="3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160 525,9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23 265,2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24 011,5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106096" y="1428200"/>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6" name="TextBox 5"/>
          <p:cNvSpPr txBox="1"/>
          <p:nvPr/>
        </p:nvSpPr>
        <p:spPr>
          <a:xfrm>
            <a:off x="6085964" y="404664"/>
            <a:ext cx="172819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chilly" dir="t"/>
          </a:scene3d>
          <a:sp3d>
            <a:bevelB prst="relaxedInset"/>
          </a:sp3d>
        </p:spPr>
        <p:txBody>
          <a:bodyPr wrap="square" rtlCol="0">
            <a:spAutoFit/>
          </a:bodyPr>
          <a:lstStyle/>
          <a:p>
            <a:r>
              <a:rPr lang="ru-RU" dirty="0" smtClean="0"/>
              <a:t>субсидии</a:t>
            </a:r>
            <a:endParaRPr lang="ru-RU" dirty="0"/>
          </a:p>
        </p:txBody>
      </p:sp>
    </p:spTree>
    <p:extLst>
      <p:ext uri="{BB962C8B-B14F-4D97-AF65-F5344CB8AC3E}">
        <p14:creationId xmlns:p14="http://schemas.microsoft.com/office/powerpoint/2010/main" val="313943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47922"/>
            <a:ext cx="4129657" cy="400110"/>
          </a:xfrm>
          <a:prstGeom prst="rect">
            <a:avLst/>
          </a:prstGeom>
          <a:noFill/>
        </p:spPr>
        <p:txBody>
          <a:bodyPr wrap="none" rtlCol="0">
            <a:spAutoFit/>
          </a:bodyPr>
          <a:lstStyle/>
          <a:p>
            <a:r>
              <a:rPr lang="ru-RU" sz="2000" b="1" dirty="0" smtClean="0"/>
              <a:t>Иные межбюджетные трансферты</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559773465"/>
              </p:ext>
            </p:extLst>
          </p:nvPr>
        </p:nvGraphicFramePr>
        <p:xfrm>
          <a:off x="683568" y="1794426"/>
          <a:ext cx="7704856" cy="1368151"/>
        </p:xfrm>
        <a:graphic>
          <a:graphicData uri="http://schemas.openxmlformats.org/drawingml/2006/table">
            <a:tbl>
              <a:tblPr/>
              <a:tblGrid>
                <a:gridCol w="5880493"/>
                <a:gridCol w="672235"/>
                <a:gridCol w="576064"/>
                <a:gridCol w="576064"/>
              </a:tblGrid>
              <a:tr h="61667">
                <a:tc>
                  <a:txBody>
                    <a:bodyPr/>
                    <a:lstStyle/>
                    <a:p>
                      <a:pPr algn="ctr" fontAlgn="ctr"/>
                      <a:r>
                        <a:rPr lang="ru-RU" sz="1000" b="0" i="0" u="none" strike="noStrike" dirty="0">
                          <a:solidFill>
                            <a:srgbClr val="000000"/>
                          </a:solidFill>
                          <a:effectLst/>
                          <a:latin typeface="Times New Roman"/>
                        </a:rPr>
                        <a:t>Наименование ЦСР</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2015 год</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2016 год</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ctr"/>
                      <a:r>
                        <a:rPr lang="ru-RU" sz="1000" b="1" i="0" u="none" strike="noStrike">
                          <a:solidFill>
                            <a:srgbClr val="000000"/>
                          </a:solidFill>
                          <a:effectLst/>
                          <a:latin typeface="Times New Roman"/>
                        </a:rPr>
                        <a:t>2017 год</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r>
              <a:tr h="420455">
                <a:tc>
                  <a:txBody>
                    <a:bodyPr/>
                    <a:lstStyle/>
                    <a:p>
                      <a:pPr algn="l" fontAlgn="ctr"/>
                      <a:r>
                        <a:rPr lang="ru-RU" sz="1000" b="0" i="0" u="none" strike="noStrike" dirty="0">
                          <a:solidFill>
                            <a:srgbClr val="000000"/>
                          </a:solidFill>
                          <a:effectLst/>
                          <a:latin typeface="Times New Roman"/>
                        </a:rPr>
                        <a:t>Переселение граждан из закрытых административно-территориальных образований</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76 280,0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74 666,0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75 019,0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ctr"/>
                      <a:r>
                        <a:rPr lang="ru-RU" sz="1000" b="0" i="0" u="none" strike="noStrike" dirty="0">
                          <a:solidFill>
                            <a:srgbClr val="000000"/>
                          </a:solidFill>
                          <a:effectLst/>
                          <a:latin typeface="Times New Roman"/>
                        </a:rPr>
                        <a:t>Комплектование книжных фондов библиотек муниципальных образований и государственных библиотек городов Москвы и Санкт-Петербурга</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22,8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22,8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22,8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t"/>
                      <a:endParaRPr lang="ru-RU" sz="1000" b="1" i="0" u="none" strike="noStrike" dirty="0" smtClean="0">
                        <a:solidFill>
                          <a:srgbClr val="000000"/>
                        </a:solidFill>
                        <a:effectLst/>
                        <a:latin typeface="Times New Roman"/>
                      </a:endParaRPr>
                    </a:p>
                    <a:p>
                      <a:pPr algn="l" fontAlgn="t"/>
                      <a:r>
                        <a:rPr lang="ru-RU" sz="1000" b="1" i="0" u="none" strike="noStrike" dirty="0" smtClean="0">
                          <a:solidFill>
                            <a:srgbClr val="000000"/>
                          </a:solidFill>
                          <a:effectLst/>
                          <a:latin typeface="Times New Roman"/>
                        </a:rPr>
                        <a:t>Иные </a:t>
                      </a:r>
                      <a:r>
                        <a:rPr lang="ru-RU" sz="1000" b="1" i="0" u="none" strike="noStrike" dirty="0">
                          <a:solidFill>
                            <a:srgbClr val="000000"/>
                          </a:solidFill>
                          <a:effectLst/>
                          <a:latin typeface="Times New Roman"/>
                        </a:rPr>
                        <a:t>межбюджетные трансферты</a:t>
                      </a:r>
                    </a:p>
                  </a:txBody>
                  <a:tcPr marL="3208" marR="3208" marT="3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76 302,8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74 688,8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75 041,8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extLst>
              <p:ext uri="{D42A27DB-BD31-4B8C-83A1-F6EECF244321}">
                <p14:modId xmlns:p14="http://schemas.microsoft.com/office/powerpoint/2010/main" val="2778001435"/>
              </p:ext>
            </p:extLst>
          </p:nvPr>
        </p:nvGraphicFramePr>
        <p:xfrm>
          <a:off x="971600" y="3212976"/>
          <a:ext cx="7152456"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08304" y="1548205"/>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7" name="TextBox 6"/>
          <p:cNvSpPr txBox="1"/>
          <p:nvPr/>
        </p:nvSpPr>
        <p:spPr>
          <a:xfrm>
            <a:off x="5436096" y="692696"/>
            <a:ext cx="2877711" cy="3077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threePt" dir="t"/>
          </a:scene3d>
        </p:spPr>
        <p:txBody>
          <a:bodyPr wrap="none" rtlCol="0">
            <a:spAutoFit/>
          </a:bodyPr>
          <a:lstStyle/>
          <a:p>
            <a:r>
              <a:rPr lang="ru-RU" sz="1400" dirty="0" smtClean="0"/>
              <a:t>иные межбюджетные трансферты</a:t>
            </a:r>
            <a:endParaRPr lang="ru-RU" sz="1400" dirty="0"/>
          </a:p>
        </p:txBody>
      </p:sp>
    </p:spTree>
    <p:extLst>
      <p:ext uri="{BB962C8B-B14F-4D97-AF65-F5344CB8AC3E}">
        <p14:creationId xmlns:p14="http://schemas.microsoft.com/office/powerpoint/2010/main" val="1188370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none" rtlCol="0">
        <a:spAutoFit/>
      </a:bodyPr>
      <a:lstStyle>
        <a:defPPr>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2055</TotalTime>
  <Words>5390</Words>
  <Application>Microsoft Office PowerPoint</Application>
  <PresentationFormat>Экран (4:3)</PresentationFormat>
  <Paragraphs>1005</Paragraphs>
  <Slides>41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Волна</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Шкода</dc:creator>
  <cp:lastModifiedBy>Шкода</cp:lastModifiedBy>
  <cp:revision>193</cp:revision>
  <dcterms:created xsi:type="dcterms:W3CDTF">2014-01-24T07:41:00Z</dcterms:created>
  <dcterms:modified xsi:type="dcterms:W3CDTF">2015-06-22T09:09:27Z</dcterms:modified>
</cp:coreProperties>
</file>