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5.xml" ContentType="application/vnd.openxmlformats-officedocument.presentationml.notesSlide+xml"/>
  <Override PartName="/ppt/charts/chart26.xml" ContentType="application/vnd.openxmlformats-officedocument.drawingml.chart+xml"/>
  <Override PartName="/ppt/drawings/drawing4.xml" ContentType="application/vnd.openxmlformats-officedocument.drawingml.chartshapes+xml"/>
  <Override PartName="/ppt/charts/chart27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5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9.xml" ContentType="application/vnd.openxmlformats-officedocument.drawingml.chart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30.xml" ContentType="application/vnd.openxmlformats-officedocument.drawingml.chart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1.xml" ContentType="application/vnd.openxmlformats-officedocument.drawingml.chart+xml"/>
  <Override PartName="/ppt/drawings/drawing8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2.xml" ContentType="application/vnd.openxmlformats-officedocument.drawingml.chart+xml"/>
  <Override PartName="/ppt/notesSlides/notesSlide10.xml" ContentType="application/vnd.openxmlformats-officedocument.presentationml.notesSlide+xml"/>
  <Override PartName="/ppt/charts/chart33.xml" ContentType="application/vnd.openxmlformats-officedocument.drawingml.chart+xml"/>
  <Override PartName="/ppt/drawings/drawing9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34.xml" ContentType="application/vnd.openxmlformats-officedocument.drawingml.chart+xml"/>
  <Override PartName="/ppt/notesSlides/notesSlide12.xml" ContentType="application/vnd.openxmlformats-officedocument.presentationml.notesSlide+xml"/>
  <Override PartName="/ppt/charts/chart35.xml" ContentType="application/vnd.openxmlformats-officedocument.drawingml.chart+xml"/>
  <Override PartName="/ppt/notesSlides/notesSlide13.xml" ContentType="application/vnd.openxmlformats-officedocument.presentationml.notesSlide+xml"/>
  <Override PartName="/ppt/charts/chart36.xml" ContentType="application/vnd.openxmlformats-officedocument.drawingml.chart+xml"/>
  <Override PartName="/ppt/notesSlides/notesSlide14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drawings/drawing10.xml" ContentType="application/vnd.openxmlformats-officedocument.drawingml.chartshapes+xml"/>
  <Override PartName="/ppt/charts/chart40.xml" ContentType="application/vnd.openxmlformats-officedocument.drawingml.chart+xml"/>
  <Override PartName="/ppt/drawings/drawing11.xml" ContentType="application/vnd.openxmlformats-officedocument.drawingml.chartshape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drawings/drawing12.xml" ContentType="application/vnd.openxmlformats-officedocument.drawingml.chartshapes+xml"/>
  <Override PartName="/ppt/charts/chart43.xml" ContentType="application/vnd.openxmlformats-officedocument.drawingml.chart+xml"/>
  <Override PartName="/ppt/drawings/drawing13.xml" ContentType="application/vnd.openxmlformats-officedocument.drawingml.chartshapes+xml"/>
  <Override PartName="/ppt/charts/chart44.xml" ContentType="application/vnd.openxmlformats-officedocument.drawingml.chart+xml"/>
  <Override PartName="/ppt/drawings/drawing14.xml" ContentType="application/vnd.openxmlformats-officedocument.drawingml.chartshapes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drawings/drawing15.xml" ContentType="application/vnd.openxmlformats-officedocument.drawingml.chartshapes+xml"/>
  <Override PartName="/ppt/charts/chart47.xml" ContentType="application/vnd.openxmlformats-officedocument.drawingml.chart+xml"/>
  <Override PartName="/ppt/drawings/drawing16.xml" ContentType="application/vnd.openxmlformats-officedocument.drawingml.chartshapes+xml"/>
  <Override PartName="/ppt/charts/chart48.xml" ContentType="application/vnd.openxmlformats-officedocument.drawingml.chart+xml"/>
  <Override PartName="/ppt/drawings/drawing17.xml" ContentType="application/vnd.openxmlformats-officedocument.drawingml.chartshapes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31" r:id="rId2"/>
    <p:sldId id="257" r:id="rId3"/>
    <p:sldId id="260" r:id="rId4"/>
    <p:sldId id="301" r:id="rId5"/>
    <p:sldId id="302" r:id="rId6"/>
    <p:sldId id="296" r:id="rId7"/>
    <p:sldId id="290" r:id="rId8"/>
    <p:sldId id="347" r:id="rId9"/>
    <p:sldId id="348" r:id="rId10"/>
    <p:sldId id="295" r:id="rId11"/>
    <p:sldId id="300" r:id="rId12"/>
    <p:sldId id="294" r:id="rId13"/>
    <p:sldId id="293" r:id="rId14"/>
    <p:sldId id="349" r:id="rId15"/>
    <p:sldId id="304" r:id="rId16"/>
    <p:sldId id="307" r:id="rId17"/>
    <p:sldId id="305" r:id="rId18"/>
    <p:sldId id="323" r:id="rId19"/>
    <p:sldId id="330" r:id="rId20"/>
    <p:sldId id="335" r:id="rId21"/>
    <p:sldId id="309" r:id="rId22"/>
    <p:sldId id="337" r:id="rId23"/>
    <p:sldId id="310" r:id="rId24"/>
    <p:sldId id="338" r:id="rId25"/>
    <p:sldId id="311" r:id="rId26"/>
    <p:sldId id="339" r:id="rId27"/>
    <p:sldId id="312" r:id="rId28"/>
    <p:sldId id="340" r:id="rId29"/>
    <p:sldId id="313" r:id="rId30"/>
    <p:sldId id="341" r:id="rId31"/>
    <p:sldId id="314" r:id="rId32"/>
    <p:sldId id="345" r:id="rId33"/>
    <p:sldId id="342" r:id="rId34"/>
    <p:sldId id="343" r:id="rId35"/>
    <p:sldId id="316" r:id="rId36"/>
    <p:sldId id="359" r:id="rId37"/>
    <p:sldId id="306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32" r:id="rId47"/>
    <p:sldId id="258" r:id="rId4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E3A1D5"/>
    <a:srgbClr val="FFCC66"/>
    <a:srgbClr val="FF6699"/>
    <a:srgbClr val="FF9933"/>
    <a:srgbClr val="7A0009"/>
    <a:srgbClr val="FFCC99"/>
    <a:srgbClr val="FFCCCC"/>
    <a:srgbClr val="BDE7E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29" autoAdjust="0"/>
  </p:normalViewPr>
  <p:slideViewPr>
    <p:cSldViewPr snapToGrid="0">
      <p:cViewPr varScale="1">
        <p:scale>
          <a:sx n="110" d="100"/>
          <a:sy n="110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42.xlsx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43.xlsx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46.xlsx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47.xlsx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72927722464949"/>
          <c:y val="0.25588061899932335"/>
          <c:w val="0.81864676188469399"/>
          <c:h val="0.504110654371736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 (тыс.чел.)</c:v>
                </c:pt>
              </c:strCache>
            </c:strRef>
          </c:tx>
          <c:spPr>
            <a:gradFill rotWithShape="1">
              <a:gsLst>
                <a:gs pos="5000">
                  <a:schemeClr val="accent4">
                    <a:tint val="48000"/>
                    <a:satMod val="138000"/>
                  </a:schemeClr>
                </a:gs>
                <a:gs pos="2000">
                  <a:schemeClr val="accent4">
                    <a:tint val="85000"/>
                  </a:schemeClr>
                </a:gs>
                <a:gs pos="40000">
                  <a:schemeClr val="accent4">
                    <a:tint val="92000"/>
                  </a:schemeClr>
                </a:gs>
                <a:gs pos="50000">
                  <a:schemeClr val="accent4">
                    <a:tint val="93000"/>
                  </a:schemeClr>
                </a:gs>
                <a:gs pos="60000">
                  <a:schemeClr val="accent4">
                    <a:tint val="92000"/>
                  </a:schemeClr>
                </a:gs>
                <a:gs pos="75000">
                  <a:schemeClr val="accent4">
                    <a:tint val="83000"/>
                    <a:satMod val="108000"/>
                  </a:schemeClr>
                </a:gs>
                <a:gs pos="100000">
                  <a:schemeClr val="accent4">
                    <a:tint val="48000"/>
                    <a:satMod val="150000"/>
                  </a:schemeClr>
                </a:gs>
              </a:gsLst>
              <a:lin ang="5400000" scaled="0"/>
            </a:gradFill>
            <a:effectLst>
              <a:glow rad="101500">
                <a:schemeClr val="accent4">
                  <a:alpha val="42000"/>
                  <a:satMod val="120000"/>
                </a:schemeClr>
              </a:glow>
            </a:effectLst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4"/>
              </a:contourClr>
            </a:sp3d>
          </c:spPr>
          <c:invertIfNegative val="0"/>
          <c:dLbls>
            <c:dLbl>
              <c:idx val="0"/>
              <c:layout>
                <c:manualLayout>
                  <c:x val="9.3443457633570186E-3"/>
                  <c:y val="-1.043032152582822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45912768447597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459127684476027E-2"/>
                  <c:y val="-1.7067996029115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459127684475914E-2"/>
                  <c:y val="-2.27573280388201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66,0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
</c:v>
                </c:pt>
                <c:pt idx="1">
                  <c:v>2021 год
</c:v>
                </c:pt>
                <c:pt idx="2">
                  <c:v>2022 год
</c:v>
                </c:pt>
                <c:pt idx="3">
                  <c:v>2023 год
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63.9</c:v>
                </c:pt>
                <c:pt idx="1">
                  <c:v>64.599999999999994</c:v>
                </c:pt>
                <c:pt idx="2" formatCode="General">
                  <c:v>65.3</c:v>
                </c:pt>
                <c:pt idx="3" formatCode="General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684368"/>
        <c:axId val="174682408"/>
        <c:axId val="0"/>
      </c:bar3DChart>
      <c:catAx>
        <c:axId val="17468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30" b="1" baseline="0">
                <a:solidFill>
                  <a:schemeClr val="tx1"/>
                </a:solidFill>
              </a:defRPr>
            </a:pPr>
            <a:endParaRPr lang="ru-RU"/>
          </a:p>
        </c:txPr>
        <c:crossAx val="174682408"/>
        <c:crosses val="autoZero"/>
        <c:auto val="1"/>
        <c:lblAlgn val="ctr"/>
        <c:lblOffset val="100"/>
        <c:noMultiLvlLbl val="0"/>
      </c:catAx>
      <c:valAx>
        <c:axId val="174682408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90000"/>
                </a:schemeClr>
              </a:solidFill>
            </a:ln>
          </c:spPr>
        </c:majorGridlines>
        <c:min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1746843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1" i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8.2644996631363286E-3"/>
          <c:y val="1.1936504409563027E-4"/>
          <c:w val="0.91872131320257"/>
          <c:h val="0.16246626718895074"/>
        </c:manualLayout>
      </c:layout>
      <c:overlay val="0"/>
      <c:txPr>
        <a:bodyPr/>
        <a:lstStyle/>
        <a:p>
          <a:pPr>
            <a:defRPr sz="1200" b="1" i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effectLst>
      <a:innerShdw blurRad="63500" dist="50800" dir="162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976997623616761E-2"/>
          <c:y val="0.14371250709014713"/>
          <c:w val="0.91570883769003641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  <a:alpha val="4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4535E-3"/>
                  <c:y val="-0.3682632994185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2.5</c:v>
                </c:pt>
                <c:pt idx="1">
                  <c:v>2.7</c:v>
                </c:pt>
                <c:pt idx="2" formatCode="0.0">
                  <c:v>3</c:v>
                </c:pt>
                <c:pt idx="3">
                  <c:v>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862584"/>
        <c:axId val="169856704"/>
      </c:barChart>
      <c:catAx>
        <c:axId val="169862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9856704"/>
        <c:crosses val="autoZero"/>
        <c:auto val="1"/>
        <c:lblAlgn val="ctr"/>
        <c:lblOffset val="100"/>
        <c:noMultiLvlLbl val="0"/>
      </c:catAx>
      <c:valAx>
        <c:axId val="169856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98625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976997623616761E-2"/>
          <c:y val="0.10778438031761035"/>
          <c:w val="0.91570883769003641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  <a:alpha val="71000"/>
              </a:schemeClr>
            </a:solidFill>
            <a:ln>
              <a:solidFill>
                <a:srgbClr val="92D050">
                  <a:alpha val="61000"/>
                </a:srgb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3175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4535E-3"/>
                  <c:y val="-0.36826329941850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5928126772536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71.3</c:v>
                </c:pt>
                <c:pt idx="1">
                  <c:v>64.8</c:v>
                </c:pt>
                <c:pt idx="2" formatCode="0.0">
                  <c:v>58.4</c:v>
                </c:pt>
                <c:pt idx="3">
                  <c:v>58.2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5283368"/>
        <c:axId val="475978024"/>
      </c:barChart>
      <c:catAx>
        <c:axId val="475283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5978024"/>
        <c:crosses val="autoZero"/>
        <c:auto val="1"/>
        <c:lblAlgn val="ctr"/>
        <c:lblOffset val="100"/>
        <c:noMultiLvlLbl val="0"/>
      </c:catAx>
      <c:valAx>
        <c:axId val="475978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752833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35"/>
          <c:w val="0.91570883769003641"/>
          <c:h val="0.608235144817891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73859271461411E-3"/>
                  <c:y val="-0.296407014483303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1005400.2</c:v>
                </c:pt>
                <c:pt idx="1">
                  <c:v>1045522</c:v>
                </c:pt>
                <c:pt idx="2">
                  <c:v>1087248.1000000001</c:v>
                </c:pt>
                <c:pt idx="3">
                  <c:v>1119794.5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5975672"/>
        <c:axId val="475976064"/>
      </c:barChart>
      <c:catAx>
        <c:axId val="475975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5976064"/>
        <c:crosses val="autoZero"/>
        <c:auto val="1"/>
        <c:lblAlgn val="ctr"/>
        <c:lblOffset val="100"/>
        <c:noMultiLvlLbl val="0"/>
      </c:catAx>
      <c:valAx>
        <c:axId val="47597606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5975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639773356503814E-2"/>
          <c:y val="0.22953142720176842"/>
          <c:w val="0.91570883769003641"/>
          <c:h val="0.630949187923300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325665874538911E-2"/>
                  <c:y val="-0.37604515787616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40182.199999999997</c:v>
                </c:pt>
                <c:pt idx="1">
                  <c:v>70949.399999999994</c:v>
                </c:pt>
                <c:pt idx="2">
                  <c:v>71759.3</c:v>
                </c:pt>
                <c:pt idx="3">
                  <c:v>72476.899999999994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3024"/>
        <c:axId val="477023808"/>
      </c:barChart>
      <c:catAx>
        <c:axId val="477023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023808"/>
        <c:crosses val="autoZero"/>
        <c:auto val="1"/>
        <c:lblAlgn val="ctr"/>
        <c:lblOffset val="100"/>
        <c:noMultiLvlLbl val="0"/>
      </c:catAx>
      <c:valAx>
        <c:axId val="47702380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3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7E-2"/>
          <c:y val="0.13473047539701291"/>
          <c:w val="0.91570883769003641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4164686347276E-3"/>
                  <c:y val="-0.325212127901992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16313.1</c:v>
                </c:pt>
                <c:pt idx="1">
                  <c:v>16529.099999999991</c:v>
                </c:pt>
                <c:pt idx="2">
                  <c:v>16637.099999999991</c:v>
                </c:pt>
                <c:pt idx="3">
                  <c:v>16683.5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5768"/>
        <c:axId val="477021064"/>
      </c:barChart>
      <c:catAx>
        <c:axId val="477025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021064"/>
        <c:crosses val="autoZero"/>
        <c:auto val="1"/>
        <c:lblAlgn val="ctr"/>
        <c:lblOffset val="100"/>
        <c:noMultiLvlLbl val="0"/>
      </c:catAx>
      <c:valAx>
        <c:axId val="47702106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5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10531.9</c:v>
                </c:pt>
                <c:pt idx="1">
                  <c:v>10669.7</c:v>
                </c:pt>
                <c:pt idx="2">
                  <c:v>10697.6</c:v>
                </c:pt>
                <c:pt idx="3">
                  <c:v>10727.7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7336"/>
        <c:axId val="477024984"/>
      </c:barChart>
      <c:catAx>
        <c:axId val="477027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024984"/>
        <c:crosses val="autoZero"/>
        <c:auto val="1"/>
        <c:lblAlgn val="ctr"/>
        <c:lblOffset val="100"/>
        <c:noMultiLvlLbl val="0"/>
      </c:catAx>
      <c:valAx>
        <c:axId val="47702498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7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35"/>
          <c:w val="0.91570883769003641"/>
          <c:h val="0.608235144817891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11707</c:v>
                </c:pt>
                <c:pt idx="1">
                  <c:v>12372.7</c:v>
                </c:pt>
                <c:pt idx="2">
                  <c:v>13077</c:v>
                </c:pt>
                <c:pt idx="3">
                  <c:v>13860.2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6552"/>
        <c:axId val="477026944"/>
      </c:barChart>
      <c:catAx>
        <c:axId val="477026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026944"/>
        <c:crosses val="autoZero"/>
        <c:auto val="1"/>
        <c:lblAlgn val="ctr"/>
        <c:lblOffset val="100"/>
        <c:noMultiLvlLbl val="0"/>
      </c:catAx>
      <c:valAx>
        <c:axId val="47702694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6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35"/>
          <c:w val="0.91570883769003641"/>
          <c:h val="0.608235144817891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67053.7</c:v>
                </c:pt>
                <c:pt idx="1">
                  <c:v>73698.3</c:v>
                </c:pt>
                <c:pt idx="2">
                  <c:v>71309.7</c:v>
                </c:pt>
                <c:pt idx="3">
                  <c:v>71309.7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0115448"/>
        <c:axId val="480118584"/>
      </c:barChart>
      <c:catAx>
        <c:axId val="480115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0118584"/>
        <c:crosses val="autoZero"/>
        <c:auto val="1"/>
        <c:lblAlgn val="ctr"/>
        <c:lblOffset val="100"/>
        <c:noMultiLvlLbl val="0"/>
      </c:catAx>
      <c:valAx>
        <c:axId val="48011858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801154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639773356503814E-2"/>
          <c:y val="0.22953142720176842"/>
          <c:w val="0.91570883769003641"/>
          <c:h val="0.630949187923300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5367589224015E-3"/>
                  <c:y val="-0.402799940521237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325665874538911E-2"/>
                  <c:y val="-0.376045157876168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421.9</c:v>
                </c:pt>
                <c:pt idx="1">
                  <c:v>240.5</c:v>
                </c:pt>
                <c:pt idx="2">
                  <c:v>240.5</c:v>
                </c:pt>
                <c:pt idx="3">
                  <c:v>240.5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2632"/>
        <c:axId val="477019888"/>
      </c:barChart>
      <c:catAx>
        <c:axId val="477022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019888"/>
        <c:crosses val="autoZero"/>
        <c:auto val="1"/>
        <c:lblAlgn val="ctr"/>
        <c:lblOffset val="100"/>
        <c:noMultiLvlLbl val="0"/>
      </c:catAx>
      <c:valAx>
        <c:axId val="47701988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2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7E-2"/>
          <c:y val="0.13473047539701291"/>
          <c:w val="0.91570883769003641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4164686347276E-3"/>
                  <c:y val="-0.325212127901992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20344.2</c:v>
                </c:pt>
                <c:pt idx="1">
                  <c:v>10845.9</c:v>
                </c:pt>
                <c:pt idx="2">
                  <c:v>8149.4</c:v>
                </c:pt>
                <c:pt idx="3">
                  <c:v>5933.2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0672"/>
        <c:axId val="477021848"/>
      </c:barChart>
      <c:catAx>
        <c:axId val="477020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7021848"/>
        <c:crosses val="autoZero"/>
        <c:auto val="1"/>
        <c:lblAlgn val="ctr"/>
        <c:lblOffset val="100"/>
        <c:noMultiLvlLbl val="0"/>
      </c:catAx>
      <c:valAx>
        <c:axId val="47702184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0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1" u="none">
                <a:solidFill>
                  <a:schemeClr val="tx1"/>
                </a:solidFill>
              </a:defRPr>
            </a:pPr>
            <a:r>
              <a:rPr lang="ru-RU" sz="1200" b="1" i="1" u="none" dirty="0" smtClean="0">
                <a:solidFill>
                  <a:schemeClr val="tx1"/>
                </a:solidFill>
              </a:rPr>
              <a:t>Уровень безработицы</a:t>
            </a:r>
            <a:r>
              <a:rPr lang="en-US" sz="1200" b="1" i="1" u="none" dirty="0" smtClean="0">
                <a:solidFill>
                  <a:schemeClr val="tx1"/>
                </a:solidFill>
              </a:rPr>
              <a:t> </a:t>
            </a:r>
            <a:endParaRPr lang="ru-RU" sz="1200" b="1" i="1" u="none" dirty="0" smtClean="0">
              <a:solidFill>
                <a:schemeClr val="tx1"/>
              </a:solidFill>
            </a:endParaRPr>
          </a:p>
          <a:p>
            <a:pPr>
              <a:defRPr sz="1200" b="1" i="1" u="none">
                <a:solidFill>
                  <a:schemeClr val="tx1"/>
                </a:solidFill>
              </a:defRPr>
            </a:pPr>
            <a:r>
              <a:rPr lang="ru-RU" sz="1200" b="1" i="1" u="none" dirty="0" smtClean="0">
                <a:solidFill>
                  <a:schemeClr val="tx1"/>
                </a:solidFill>
              </a:rPr>
              <a:t>(к</a:t>
            </a:r>
            <a:r>
              <a:rPr lang="ru-RU" sz="1200" b="1" i="1" u="none" baseline="0" dirty="0" smtClean="0">
                <a:solidFill>
                  <a:schemeClr val="tx1"/>
                </a:solidFill>
              </a:rPr>
              <a:t> трудоспособному населению) (%)</a:t>
            </a:r>
            <a:endParaRPr lang="ru-RU" sz="1200" b="1" i="1" u="none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0665946886720294"/>
          <c:y val="2.6378042007663984E-3"/>
        </c:manualLayout>
      </c:layout>
      <c:overlay val="0"/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645183202511578E-2"/>
          <c:y val="0.26796214034635296"/>
          <c:w val="0.84388908478768054"/>
          <c:h val="0.60890802490828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чел.</c:v>
                </c:pt>
              </c:strCache>
            </c:strRef>
          </c:tx>
          <c:spPr>
            <a:gradFill>
              <a:gsLst>
                <a:gs pos="0">
                  <a:schemeClr val="accent4">
                    <a:tint val="48000"/>
                    <a:satMod val="138000"/>
                  </a:schemeClr>
                </a:gs>
                <a:gs pos="5000">
                  <a:schemeClr val="accent4">
                    <a:tint val="85000"/>
                  </a:schemeClr>
                </a:gs>
                <a:gs pos="40000">
                  <a:schemeClr val="accent4">
                    <a:tint val="92000"/>
                  </a:schemeClr>
                </a:gs>
                <a:gs pos="50000">
                  <a:schemeClr val="accent4">
                    <a:tint val="93000"/>
                  </a:schemeClr>
                </a:gs>
                <a:gs pos="60000">
                  <a:schemeClr val="accent4">
                    <a:tint val="92000"/>
                  </a:schemeClr>
                </a:gs>
                <a:gs pos="75000">
                  <a:schemeClr val="accent4">
                    <a:tint val="83000"/>
                    <a:satMod val="108000"/>
                  </a:schemeClr>
                </a:gs>
                <a:gs pos="100000">
                  <a:schemeClr val="accent4">
                    <a:tint val="48000"/>
                    <a:satMod val="150000"/>
                  </a:schemeClr>
                </a:gs>
              </a:gsLst>
              <a:lin ang="5400000" scaled="0"/>
            </a:gradFill>
            <a:ln w="19050" cap="flat" cmpd="sng" algn="ctr">
              <a:solidFill>
                <a:schemeClr val="accent4">
                  <a:shade val="50000"/>
                </a:scheme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3"/>
              <c:layout>
                <c:manualLayout>
                  <c:x val="2.9392943147799068E-3"/>
                  <c:y val="-5.3514558066667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1.1000000000000001</c:v>
                </c:pt>
                <c:pt idx="1">
                  <c:v>0.70000000000000018</c:v>
                </c:pt>
                <c:pt idx="2">
                  <c:v>0.6000000000000002</c:v>
                </c:pt>
                <c:pt idx="3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shape val="cylinder"/>
        <c:axId val="174685544"/>
        <c:axId val="174685936"/>
        <c:axId val="0"/>
      </c:bar3DChart>
      <c:catAx>
        <c:axId val="174685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  <c:crossAx val="174685936"/>
        <c:crosses val="autoZero"/>
        <c:auto val="1"/>
        <c:lblAlgn val="ctr"/>
        <c:lblOffset val="100"/>
        <c:noMultiLvlLbl val="0"/>
      </c:catAx>
      <c:valAx>
        <c:axId val="174685936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174685544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3744.6</c:v>
                </c:pt>
                <c:pt idx="1">
                  <c:v>2894.7</c:v>
                </c:pt>
                <c:pt idx="2">
                  <c:v>2899.2</c:v>
                </c:pt>
                <c:pt idx="3">
                  <c:v>2899.2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7020280"/>
        <c:axId val="475977240"/>
      </c:barChart>
      <c:catAx>
        <c:axId val="477020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5977240"/>
        <c:crosses val="autoZero"/>
        <c:auto val="1"/>
        <c:lblAlgn val="ctr"/>
        <c:lblOffset val="100"/>
        <c:noMultiLvlLbl val="0"/>
      </c:catAx>
      <c:valAx>
        <c:axId val="47597724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7020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35"/>
          <c:w val="0.91570883769003641"/>
          <c:h val="0.608235144817891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9628.4</c:v>
                </c:pt>
                <c:pt idx="1">
                  <c:v>8905.9</c:v>
                </c:pt>
                <c:pt idx="2">
                  <c:v>8905.9</c:v>
                </c:pt>
                <c:pt idx="3">
                  <c:v>8905.9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5972144"/>
        <c:axId val="475974496"/>
      </c:barChart>
      <c:catAx>
        <c:axId val="47597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75974496"/>
        <c:crosses val="autoZero"/>
        <c:auto val="1"/>
        <c:lblAlgn val="ctr"/>
        <c:lblOffset val="100"/>
        <c:noMultiLvlLbl val="0"/>
      </c:catAx>
      <c:valAx>
        <c:axId val="47597449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75972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6530162665911735"/>
          <c:w val="0.91570883769003641"/>
          <c:h val="0.608235144817891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483644.8</c:v>
                </c:pt>
                <c:pt idx="1">
                  <c:v>449305.3</c:v>
                </c:pt>
                <c:pt idx="2">
                  <c:v>357522</c:v>
                </c:pt>
                <c:pt idx="3">
                  <c:v>356431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379008"/>
        <c:axId val="483385280"/>
      </c:barChart>
      <c:catAx>
        <c:axId val="483379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385280"/>
        <c:crosses val="autoZero"/>
        <c:auto val="1"/>
        <c:lblAlgn val="ctr"/>
        <c:lblOffset val="100"/>
        <c:noMultiLvlLbl val="0"/>
      </c:catAx>
      <c:valAx>
        <c:axId val="483385280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83379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7E-2"/>
          <c:y val="6.5873410413893774E-2"/>
          <c:w val="0.91570883769003641"/>
          <c:h val="0.630949187923300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8325021247935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6628329372695264E-3"/>
                  <c:y val="-0.252647572924517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25384868262800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1264748.8</c:v>
                </c:pt>
                <c:pt idx="1">
                  <c:v>466348.80000000005</c:v>
                </c:pt>
                <c:pt idx="2">
                  <c:v>166256.1</c:v>
                </c:pt>
                <c:pt idx="3">
                  <c:v>166879.1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388024"/>
        <c:axId val="483386064"/>
      </c:barChart>
      <c:catAx>
        <c:axId val="483388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386064"/>
        <c:crosses val="autoZero"/>
        <c:auto val="1"/>
        <c:lblAlgn val="ctr"/>
        <c:lblOffset val="100"/>
        <c:noMultiLvlLbl val="0"/>
      </c:catAx>
      <c:valAx>
        <c:axId val="48338606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83388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02663498155642E-2"/>
          <c:y val="5.7916228474395336E-2"/>
          <c:w val="0.91570883769003641"/>
          <c:h val="0.659401358196351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41875102538881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314164686347276E-3"/>
                  <c:y val="-0.661275043113583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168633611297079E-7"/>
                  <c:y val="-0.654457766833576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8681E-3"/>
                  <c:y val="-0.645475927839845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1151734.2</c:v>
                </c:pt>
                <c:pt idx="1">
                  <c:v>1210372.5</c:v>
                </c:pt>
                <c:pt idx="2">
                  <c:v>1239010.8</c:v>
                </c:pt>
                <c:pt idx="3">
                  <c:v>1267854.3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382144"/>
        <c:axId val="483386456"/>
      </c:barChart>
      <c:catAx>
        <c:axId val="48338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386456"/>
        <c:crosses val="autoZero"/>
        <c:auto val="1"/>
        <c:lblAlgn val="ctr"/>
        <c:lblOffset val="100"/>
        <c:noMultiLvlLbl val="0"/>
      </c:catAx>
      <c:valAx>
        <c:axId val="483386456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833821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145581154982001E-2"/>
          <c:y val="0.1065445992489254"/>
          <c:w val="0.91570883769003597"/>
          <c:h val="0.749942799964612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C66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276E-3"/>
                  <c:y val="-0.3710787469073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25665874538911E-2"/>
                  <c:y val="-0.58698371248059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6819915280443109E-2"/>
                  <c:y val="-0.579241878357642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8314164686347276E-3"/>
                  <c:y val="-0.56057331214135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900" b="1" i="0" u="none" strike="noStrike" kern="1200" baseline="0">
                    <a:solidFill>
                      <a:prstClr val="black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45221.599999999999</c:v>
                </c:pt>
                <c:pt idx="1">
                  <c:v>175495.4</c:v>
                </c:pt>
                <c:pt idx="2">
                  <c:v>52465.4</c:v>
                </c:pt>
                <c:pt idx="3">
                  <c:v>52465.4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378616"/>
        <c:axId val="483386848"/>
      </c:barChart>
      <c:catAx>
        <c:axId val="483378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386848"/>
        <c:crosses val="autoZero"/>
        <c:auto val="1"/>
        <c:lblAlgn val="ctr"/>
        <c:lblOffset val="100"/>
        <c:noMultiLvlLbl val="0"/>
      </c:catAx>
      <c:valAx>
        <c:axId val="483386848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483378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BDE7EF"/>
            </a:solidFill>
          </c:spPr>
          <c:invertIfNegative val="0"/>
          <c:dLbls>
            <c:dLbl>
              <c:idx val="0"/>
              <c:layout>
                <c:manualLayout>
                  <c:x val="-1.1161717837168238E-17"/>
                  <c:y val="-4.1113495909692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175601337504045E-3"/>
                  <c:y val="-6.167024386453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6.167024386453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529680365296798E-3"/>
                  <c:y val="-4.1113495909692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1785381.4</c:v>
                </c:pt>
                <c:pt idx="1">
                  <c:v>1788279.7</c:v>
                </c:pt>
                <c:pt idx="2">
                  <c:v>1740388.7</c:v>
                </c:pt>
                <c:pt idx="3">
                  <c:v>1803210.6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бюджетов других уровней</c:v>
                </c:pt>
              </c:strCache>
            </c:strRef>
          </c:tx>
          <c:spPr>
            <a:pattFill prst="pct50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#\ ##0.0</c:formatCode>
                <c:ptCount val="4"/>
                <c:pt idx="0">
                  <c:v>2441767.9</c:v>
                </c:pt>
                <c:pt idx="1">
                  <c:v>1852216.7</c:v>
                </c:pt>
                <c:pt idx="2">
                  <c:v>1457732.3</c:v>
                </c:pt>
                <c:pt idx="3">
                  <c:v>1487198.8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392728"/>
        <c:axId val="483391552"/>
      </c:barChart>
      <c:catAx>
        <c:axId val="483392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83391552"/>
        <c:crosses val="autoZero"/>
        <c:auto val="1"/>
        <c:lblAlgn val="ctr"/>
        <c:lblOffset val="100"/>
        <c:noMultiLvlLbl val="0"/>
      </c:catAx>
      <c:valAx>
        <c:axId val="4833915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3392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187500000000001E-2"/>
          <c:y val="0.3589393432334988"/>
          <c:w val="0.96562500000000029"/>
          <c:h val="0.5513258209581266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 cap="flat">
              <a:prstDash val="sysDot"/>
              <a:bevel/>
              <a:headEnd type="diamond" w="sm" len="sm"/>
            </a:ln>
          </c:spPr>
          <c:marker>
            <c:symbol val="diamond"/>
            <c:size val="30"/>
            <c:spPr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6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c:spPr>
          </c:marker>
          <c:dLbls>
            <c:dLbl>
              <c:idx val="0"/>
              <c:layout>
                <c:manualLayout>
                  <c:x val="-7.1874998523474398E-2"/>
                  <c:y val="-0.406275417368919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4 227 149,3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2702490721513141E-2"/>
                  <c:y val="-0.336715048759422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3 640 496,4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325086051912316E-2"/>
                  <c:y val="-0.430749880512162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3 198 121,0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3075118535475575E-2"/>
                  <c:y val="-0.4325568720180449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3 290 409,4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3323608.3</c:v>
                </c:pt>
                <c:pt idx="1">
                  <c:v>3922587.4</c:v>
                </c:pt>
                <c:pt idx="2">
                  <c:v>3134030.5</c:v>
                </c:pt>
                <c:pt idx="3">
                  <c:v>3029782.5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3391160"/>
        <c:axId val="483391944"/>
      </c:lineChart>
      <c:catAx>
        <c:axId val="4833911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83391944"/>
        <c:crosses val="autoZero"/>
        <c:auto val="1"/>
        <c:lblAlgn val="ctr"/>
        <c:lblOffset val="100"/>
        <c:noMultiLvlLbl val="0"/>
      </c:catAx>
      <c:valAx>
        <c:axId val="4833919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83391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3 496 606,2 тыс. руб.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923006223576063"/>
          <c:y val="6.26199726232003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3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6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Лист1!$A$2:$A$11</c:f>
              <c:strCache>
                <c:ptCount val="10"/>
                <c:pt idx="0">
                  <c:v>МП1 - 1,6 %</c:v>
                </c:pt>
                <c:pt idx="1">
                  <c:v>МП1 - 0,05 %</c:v>
                </c:pt>
                <c:pt idx="2">
                  <c:v>МП3 - 3,28 %</c:v>
                </c:pt>
                <c:pt idx="3">
                  <c:v>МП4 - 13,2 %</c:v>
                </c:pt>
                <c:pt idx="4">
                  <c:v>МП5 - 65,26 %</c:v>
                </c:pt>
                <c:pt idx="5">
                  <c:v>МП6 - 11,66 %</c:v>
                </c:pt>
                <c:pt idx="6">
                  <c:v>МП7 - 1,14 %</c:v>
                </c:pt>
                <c:pt idx="7">
                  <c:v>МП8 - 3,7 %</c:v>
                </c:pt>
                <c:pt idx="8">
                  <c:v>МП9 - 0,1 %</c:v>
                </c:pt>
                <c:pt idx="9">
                  <c:v>МП10 - 0,01 %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1.6</c:v>
                </c:pt>
                <c:pt idx="1">
                  <c:v>0.05</c:v>
                </c:pt>
                <c:pt idx="2">
                  <c:v>3.2800000000000002</c:v>
                </c:pt>
                <c:pt idx="3">
                  <c:v>13.2</c:v>
                </c:pt>
                <c:pt idx="4">
                  <c:v>65.260000000000005</c:v>
                </c:pt>
                <c:pt idx="5">
                  <c:v>11.66</c:v>
                </c:pt>
                <c:pt idx="6">
                  <c:v>1.1399999999999995</c:v>
                </c:pt>
                <c:pt idx="7">
                  <c:v>3.7</c:v>
                </c:pt>
                <c:pt idx="8">
                  <c:v>0.1</c:v>
                </c:pt>
                <c:pt idx="9">
                  <c:v>1.0000000000000004E-2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315384774311426E-4"/>
          <c:y val="2.9650993214968575E-2"/>
          <c:w val="0.17731677214358868"/>
          <c:h val="0.955898243871985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1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60000"/>
                <a:lumOff val="40000"/>
                <a:alpha val="28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9"/>
          <c:order val="0"/>
          <c:tx>
            <c:strRef>
              <c:f>Sheet1!$A$9</c:f>
              <c:strCache>
                <c:ptCount val="1"/>
                <c:pt idx="0">
                  <c:v>Подпрограмма 8. "Охрана окружающей среды ЗАТО г. Североморск"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Sheet1!$B$9:$E$9</c:f>
              <c:numCache>
                <c:formatCode>#\ ##0.0</c:formatCode>
                <c:ptCount val="4"/>
                <c:pt idx="0">
                  <c:v>1200</c:v>
                </c:pt>
                <c:pt idx="1">
                  <c:v>1034.4000000000001</c:v>
                </c:pt>
                <c:pt idx="2">
                  <c:v>500</c:v>
                </c:pt>
                <c:pt idx="3">
                  <c:v>500</c:v>
                </c:pt>
              </c:numCache>
            </c:numRef>
          </c:val>
        </c:ser>
        <c:ser>
          <c:idx val="8"/>
          <c:order val="1"/>
          <c:tx>
            <c:strRef>
              <c:f>Sheet1!$A$8</c:f>
              <c:strCache>
                <c:ptCount val="1"/>
                <c:pt idx="0">
                  <c:v>Подпрограмма 7. "Транспортная инфраструктура ЗАТО г. Североморск"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Sheet1!$B$8:$E$8</c:f>
              <c:numCache>
                <c:formatCode>#\ ##0.0</c:formatCode>
                <c:ptCount val="4"/>
                <c:pt idx="0">
                  <c:v>34402.6</c:v>
                </c:pt>
                <c:pt idx="1">
                  <c:v>19653.5</c:v>
                </c:pt>
                <c:pt idx="2">
                  <c:v>363.8</c:v>
                </c:pt>
                <c:pt idx="3">
                  <c:v>363.8</c:v>
                </c:pt>
              </c:numCache>
            </c:numRef>
          </c:val>
        </c:ser>
        <c:ser>
          <c:idx val="7"/>
          <c:order val="2"/>
          <c:tx>
            <c:strRef>
              <c:f>Sheet1!$A$7</c:f>
              <c:strCache>
                <c:ptCount val="1"/>
                <c:pt idx="0">
                  <c:v>Подпрограмма 6. "Профилактика правонарушений в ЗАТО г. Североморск"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Sheet1!$B$7:$E$7</c:f>
              <c:numCache>
                <c:formatCode>#\ ##0.0</c:formatCode>
                <c:ptCount val="4"/>
                <c:pt idx="0">
                  <c:v>904.4</c:v>
                </c:pt>
                <c:pt idx="1">
                  <c:v>904.4</c:v>
                </c:pt>
                <c:pt idx="2">
                  <c:v>904.4</c:v>
                </c:pt>
                <c:pt idx="3">
                  <c:v>904.4</c:v>
                </c:pt>
              </c:numCache>
            </c:numRef>
          </c:val>
        </c:ser>
        <c:ser>
          <c:idx val="6"/>
          <c:order val="3"/>
          <c:tx>
            <c:strRef>
              <c:f>Sheet1!$A$6</c:f>
              <c:strCache>
                <c:ptCount val="1"/>
                <c:pt idx="0">
                  <c:v>Подпрограмма 5. "Доступная среда в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Sheet1!$B$6:$E$6</c:f>
              <c:numCache>
                <c:formatCode>#\ ##0.0</c:formatCode>
                <c:ptCount val="4"/>
                <c:pt idx="0">
                  <c:v>1301.4000000000001</c:v>
                </c:pt>
                <c:pt idx="1">
                  <c:v>440.4</c:v>
                </c:pt>
                <c:pt idx="2">
                  <c:v>440.4</c:v>
                </c:pt>
                <c:pt idx="3">
                  <c:v>440.4</c:v>
                </c:pt>
              </c:numCache>
            </c:numRef>
          </c:val>
        </c:ser>
        <c:ser>
          <c:idx val="5"/>
          <c:order val="4"/>
          <c:tx>
            <c:strRef>
              <c:f>Sheet1!$A$5</c:f>
              <c:strCache>
                <c:ptCount val="1"/>
                <c:pt idx="0">
                  <c:v>Подпрограмма 4. "Дополнительные меры социальной поддержки отдельных категорий граждан ЗАТО г. Североморск"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7068.5</c:v>
                </c:pt>
                <c:pt idx="1">
                  <c:v>7864.4</c:v>
                </c:pt>
                <c:pt idx="2">
                  <c:v>8124.5</c:v>
                </c:pt>
                <c:pt idx="3">
                  <c:v>7924.4</c:v>
                </c:pt>
              </c:numCache>
            </c:numRef>
          </c:val>
        </c:ser>
        <c:ser>
          <c:idx val="4"/>
          <c:order val="5"/>
          <c:tx>
            <c:strRef>
              <c:f>Sheet1!$A$4</c:f>
              <c:strCache>
                <c:ptCount val="1"/>
                <c:pt idx="0">
                  <c:v>Подпрограмма 3. "Профилактика наркомании, алкоголизма и токсикомании в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100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</c:numCache>
            </c:numRef>
          </c:val>
        </c:ser>
        <c:ser>
          <c:idx val="3"/>
          <c:order val="6"/>
          <c:tx>
            <c:strRef>
              <c:f>Sheet1!$A$3</c:f>
              <c:strCache>
                <c:ptCount val="1"/>
                <c:pt idx="0">
                  <c:v>Подпрограмма 2. "Развитие физической культуры и спорта и формирования здорового образа жизни в ЗАТО г. Североморск"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6217.6</c:v>
                </c:pt>
                <c:pt idx="1">
                  <c:v>17024.2</c:v>
                </c:pt>
                <c:pt idx="2">
                  <c:v>5430.1</c:v>
                </c:pt>
                <c:pt idx="3">
                  <c:v>5419.4</c:v>
                </c:pt>
              </c:numCache>
            </c:numRef>
          </c:val>
        </c:ser>
        <c:ser>
          <c:idx val="2"/>
          <c:order val="7"/>
          <c:tx>
            <c:strRef>
              <c:f>Sheet1!$A$2</c:f>
              <c:strCache>
                <c:ptCount val="1"/>
                <c:pt idx="0">
                  <c:v>Подпрограмма 1. "Молодежь Североморска"</c:v>
                </c:pt>
              </c:strCache>
            </c:strRef>
          </c:tx>
          <c:spPr>
            <a:solidFill>
              <a:srgbClr val="D8C326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8426.5</c:v>
                </c:pt>
                <c:pt idx="1">
                  <c:v>8324.4</c:v>
                </c:pt>
                <c:pt idx="2">
                  <c:v>8246.5</c:v>
                </c:pt>
                <c:pt idx="3">
                  <c:v>8257.9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2542488"/>
        <c:axId val="482544056"/>
        <c:axId val="0"/>
      </c:bar3DChart>
      <c:catAx>
        <c:axId val="482542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2544056"/>
        <c:crosses val="autoZero"/>
        <c:auto val="1"/>
        <c:lblAlgn val="ctr"/>
        <c:lblOffset val="100"/>
        <c:noMultiLvlLbl val="0"/>
      </c:catAx>
      <c:valAx>
        <c:axId val="4825440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254248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21629647987828"/>
          <c:y val="2.3198384358693262E-2"/>
          <c:w val="0.42448825130541074"/>
          <c:h val="0.88455598711295169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1" u="none">
                <a:solidFill>
                  <a:schemeClr val="tx1"/>
                </a:solidFill>
              </a:defRPr>
            </a:pPr>
            <a:r>
              <a:rPr lang="ru-RU" sz="1200" b="1" i="1" u="none" dirty="0" smtClean="0">
                <a:solidFill>
                  <a:schemeClr val="tx1"/>
                </a:solidFill>
              </a:rPr>
              <a:t>Численность населения в трудоспособном возрасте (тыс. чел.)</a:t>
            </a:r>
            <a:endParaRPr lang="ru-RU" sz="1200" b="1" i="1" u="none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0744347355155871"/>
          <c:y val="2.4356361254361629E-2"/>
        </c:manualLayout>
      </c:layout>
      <c:overlay val="0"/>
    </c:title>
    <c:autoTitleDeleted val="0"/>
    <c:view3D>
      <c:rotX val="15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910740911828846E-2"/>
          <c:y val="0.30927627229815302"/>
          <c:w val="0.84388908478768054"/>
          <c:h val="0.5812666717672345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чел.</c:v>
                </c:pt>
              </c:strCache>
            </c:strRef>
          </c:tx>
          <c:spPr>
            <a:gradFill>
              <a:gsLst>
                <a:gs pos="25000">
                  <a:schemeClr val="accent4">
                    <a:tint val="85000"/>
                  </a:schemeClr>
                </a:gs>
                <a:gs pos="50000">
                  <a:schemeClr val="accent4">
                    <a:tint val="93000"/>
                  </a:schemeClr>
                </a:gs>
                <a:gs pos="60000">
                  <a:schemeClr val="accent4">
                    <a:tint val="92000"/>
                  </a:schemeClr>
                </a:gs>
                <a:gs pos="75000">
                  <a:schemeClr val="accent4">
                    <a:tint val="83000"/>
                    <a:satMod val="108000"/>
                  </a:schemeClr>
                </a:gs>
                <a:gs pos="100000">
                  <a:schemeClr val="accent4">
                    <a:tint val="48000"/>
                    <a:satMod val="150000"/>
                  </a:schemeClr>
                </a:gs>
              </a:gsLst>
              <a:lin ang="5400000" scaled="0"/>
            </a:gradFill>
            <a:ln w="19050" cap="flat" cmpd="sng" algn="ctr">
              <a:solidFill>
                <a:schemeClr val="accent4">
                  <a:shade val="50000"/>
                </a:scheme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87858862955981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64715738994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635765888679437E-2"/>
                  <c:y val="-2.7293772979422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57177259119631E-2"/>
                  <c:y val="-1.0917509191769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41.2</c:v>
                </c:pt>
                <c:pt idx="1">
                  <c:v>41.3</c:v>
                </c:pt>
                <c:pt idx="2">
                  <c:v>41.5</c:v>
                </c:pt>
                <c:pt idx="3">
                  <c:v>41.7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shape val="cylinder"/>
        <c:axId val="174684760"/>
        <c:axId val="174688288"/>
        <c:axId val="0"/>
      </c:bar3DChart>
      <c:catAx>
        <c:axId val="174684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tx1"/>
                </a:solidFill>
              </a:defRPr>
            </a:pPr>
            <a:endParaRPr lang="ru-RU"/>
          </a:p>
        </c:txPr>
        <c:crossAx val="174688288"/>
        <c:crosses val="autoZero"/>
        <c:auto val="1"/>
        <c:lblAlgn val="ctr"/>
        <c:lblOffset val="100"/>
        <c:noMultiLvlLbl val="0"/>
      </c:catAx>
      <c:valAx>
        <c:axId val="174688288"/>
        <c:scaling>
          <c:orientation val="minMax"/>
        </c:scaling>
        <c:delete val="0"/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174684760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7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75000"/>
                <a:alpha val="31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Подпрограмма 3. "Поддержка социально - ориентированных некоммерческий организаций"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885.7</c:v>
                </c:pt>
                <c:pt idx="1">
                  <c:v>1225.5999999999999</c:v>
                </c:pt>
                <c:pt idx="2">
                  <c:v>1148</c:v>
                </c:pt>
                <c:pt idx="3">
                  <c:v>1148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Подпрограмма 2. "Развитие потребительского рынка ЗАТО г. Североморск"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Подпрограмма 1. "Развитие малого и среднего предпринимательства, стимулирование инвестиционной деятельности ЗАТО г. Североморск"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308</c:v>
                </c:pt>
                <c:pt idx="1">
                  <c:v>310</c:v>
                </c:pt>
                <c:pt idx="2">
                  <c:v>260</c:v>
                </c:pt>
                <c:pt idx="3">
                  <c:v>260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168826800"/>
        <c:axId val="481439696"/>
        <c:axId val="0"/>
      </c:bar3DChart>
      <c:catAx>
        <c:axId val="16882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1439696"/>
        <c:crosses val="autoZero"/>
        <c:auto val="1"/>
        <c:lblAlgn val="ctr"/>
        <c:lblOffset val="100"/>
        <c:noMultiLvlLbl val="0"/>
      </c:catAx>
      <c:valAx>
        <c:axId val="4814396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1688268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713153923824043"/>
          <c:y val="2.8822396143433546E-2"/>
          <c:w val="0.43050080015964176"/>
          <c:h val="0.57120544291306752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3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60000"/>
                <a:lumOff val="40000"/>
                <a:alpha val="45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Подпрограмма 3. "Развитие муниципальной службы в муниципальном образовании ЗАТО г. Североморск"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5127.3</c:v>
                </c:pt>
                <c:pt idx="1">
                  <c:v>6105.6</c:v>
                </c:pt>
                <c:pt idx="2">
                  <c:v>6230.5</c:v>
                </c:pt>
                <c:pt idx="3">
                  <c:v>5806.2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Подпрограмма 2. "Развитие информационного общества и системы "Электронный муниципалитет" в ЗАТО г. Североморск"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4618.5</c:v>
                </c:pt>
                <c:pt idx="1">
                  <c:v>4544.2</c:v>
                </c:pt>
                <c:pt idx="2">
                  <c:v>4720.3999999999996</c:v>
                </c:pt>
                <c:pt idx="3">
                  <c:v>5027.8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Подпрограмма 1. " Создание условий для эффективного использования муниципального имущества ЗАТО г. Североморск"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107723.6</c:v>
                </c:pt>
                <c:pt idx="1">
                  <c:v>104134.6</c:v>
                </c:pt>
                <c:pt idx="2">
                  <c:v>100069.9</c:v>
                </c:pt>
                <c:pt idx="3">
                  <c:v>100304.3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1436168"/>
        <c:axId val="481440088"/>
        <c:axId val="0"/>
      </c:bar3DChart>
      <c:catAx>
        <c:axId val="481436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1440088"/>
        <c:crosses val="autoZero"/>
        <c:auto val="1"/>
        <c:lblAlgn val="ctr"/>
        <c:lblOffset val="100"/>
        <c:noMultiLvlLbl val="0"/>
      </c:catAx>
      <c:valAx>
        <c:axId val="48144008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14361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713153923824043"/>
          <c:y val="2.8822396143433546E-2"/>
          <c:w val="0.43050080015964176"/>
          <c:h val="0.5767006051810416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60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8"/>
          <c:order val="0"/>
          <c:tx>
            <c:strRef>
              <c:f>Sheet1!$A$8</c:f>
              <c:strCache>
                <c:ptCount val="1"/>
                <c:pt idx="0">
                  <c:v>Подпрограмма 7. "Городские парки и скверы - центры отдыха Североморцев"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Sheet1!$B$8:$E$8</c:f>
              <c:numCache>
                <c:formatCode>#\ ##0.0</c:formatCode>
                <c:ptCount val="4"/>
                <c:pt idx="0">
                  <c:v>5736.2</c:v>
                </c:pt>
                <c:pt idx="1">
                  <c:v>3612.7</c:v>
                </c:pt>
                <c:pt idx="2">
                  <c:v>4485.8999999999996</c:v>
                </c:pt>
                <c:pt idx="3">
                  <c:v>4485.8999999999996</c:v>
                </c:pt>
              </c:numCache>
            </c:numRef>
          </c:val>
        </c:ser>
        <c:ser>
          <c:idx val="7"/>
          <c:order val="1"/>
          <c:tx>
            <c:strRef>
              <c:f>Sheet1!$A$7</c:f>
              <c:strCache>
                <c:ptCount val="1"/>
                <c:pt idx="0">
                  <c:v>Подпрограмма 6. "Осуществление прочих мероприятий по благоустройству в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Sheet1!$B$7:$E$7</c:f>
              <c:numCache>
                <c:formatCode>#\ ##0.0</c:formatCode>
                <c:ptCount val="4"/>
                <c:pt idx="0">
                  <c:v>82530.2</c:v>
                </c:pt>
                <c:pt idx="1">
                  <c:v>211395.5</c:v>
                </c:pt>
                <c:pt idx="2">
                  <c:v>69798.8</c:v>
                </c:pt>
                <c:pt idx="3">
                  <c:v>69830.600000000006</c:v>
                </c:pt>
              </c:numCache>
            </c:numRef>
          </c:val>
        </c:ser>
        <c:ser>
          <c:idx val="6"/>
          <c:order val="2"/>
          <c:tx>
            <c:strRef>
              <c:f>Sheet1!$A$6</c:f>
              <c:strCache>
                <c:ptCount val="1"/>
                <c:pt idx="0">
                  <c:v>Подпрограмма 5. "Муниципальный жилищный фонд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Sheet1!$B$6:$E$6</c:f>
              <c:numCache>
                <c:formatCode>#\ ##0.0</c:formatCode>
                <c:ptCount val="4"/>
                <c:pt idx="0">
                  <c:v>56561</c:v>
                </c:pt>
                <c:pt idx="1">
                  <c:v>52076.6</c:v>
                </c:pt>
                <c:pt idx="2">
                  <c:v>45652.1</c:v>
                </c:pt>
                <c:pt idx="3">
                  <c:v>45246.7</c:v>
                </c:pt>
              </c:numCache>
            </c:numRef>
          </c:val>
        </c:ser>
        <c:ser>
          <c:idx val="5"/>
          <c:order val="3"/>
          <c:tx>
            <c:strRef>
              <c:f>Sheet1!$A$5</c:f>
              <c:strCache>
                <c:ptCount val="1"/>
                <c:pt idx="0">
                  <c:v>Подпрограмма 4. "Подготовка объектов и систем жизнеобеспечения ЗАТО г. Североморск к работе в отопительный период"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83829.899999999994</c:v>
                </c:pt>
                <c:pt idx="1">
                  <c:v>500</c:v>
                </c:pt>
                <c:pt idx="2">
                  <c:v>500</c:v>
                </c:pt>
                <c:pt idx="3">
                  <c:v>500</c:v>
                </c:pt>
              </c:numCache>
            </c:numRef>
          </c:val>
        </c:ser>
        <c:ser>
          <c:idx val="4"/>
          <c:order val="4"/>
          <c:tx>
            <c:strRef>
              <c:f>Sheet1!$A$4</c:f>
              <c:strCache>
                <c:ptCount val="1"/>
                <c:pt idx="0">
                  <c:v>Подпрограмма 3. "Энергосбережение и повышение энергоэффективности на территории ЗАТО г. Североморск"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7796</c:v>
                </c:pt>
                <c:pt idx="1">
                  <c:v>8746.5</c:v>
                </c:pt>
                <c:pt idx="2">
                  <c:v>8646.5</c:v>
                </c:pt>
                <c:pt idx="3">
                  <c:v>8646.5</c:v>
                </c:pt>
              </c:numCache>
            </c:numRef>
          </c:val>
        </c:ser>
        <c:ser>
          <c:idx val="3"/>
          <c:order val="5"/>
          <c:tx>
            <c:strRef>
              <c:f>Sheet1!$A$3</c:f>
              <c:strCache>
                <c:ptCount val="1"/>
                <c:pt idx="0">
                  <c:v>Подпрограмма 2. "Комплексная эксплуатация муниципальных объектов уличного (наружного) освещения"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17925.8</c:v>
                </c:pt>
                <c:pt idx="1">
                  <c:v>17107.7</c:v>
                </c:pt>
                <c:pt idx="2">
                  <c:v>16125.5</c:v>
                </c:pt>
                <c:pt idx="3">
                  <c:v>16254.2</c:v>
                </c:pt>
              </c:numCache>
            </c:numRef>
          </c:val>
        </c:ser>
        <c:ser>
          <c:idx val="2"/>
          <c:order val="6"/>
          <c:tx>
            <c:strRef>
              <c:f>Sheet1!$A$2</c:f>
              <c:strCache>
                <c:ptCount val="1"/>
                <c:pt idx="0">
                  <c:v>Подпрограмма 1. "Автомобильные дороги и проезды ЗАТО г. Североморск"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172844.3</c:v>
                </c:pt>
                <c:pt idx="1">
                  <c:v>168421.2</c:v>
                </c:pt>
                <c:pt idx="2">
                  <c:v>167917.1</c:v>
                </c:pt>
                <c:pt idx="3">
                  <c:v>167917.1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1438912"/>
        <c:axId val="481440872"/>
        <c:axId val="0"/>
      </c:bar3DChart>
      <c:catAx>
        <c:axId val="481438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1440872"/>
        <c:crosses val="autoZero"/>
        <c:auto val="1"/>
        <c:lblAlgn val="ctr"/>
        <c:lblOffset val="100"/>
        <c:noMultiLvlLbl val="0"/>
      </c:catAx>
      <c:valAx>
        <c:axId val="4814408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143891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21629647987828"/>
          <c:y val="2.3198384358693262E-2"/>
          <c:w val="0.42448825130541074"/>
          <c:h val="0.8933743215572357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54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Sheet1!$A$5</c:f>
              <c:strCache>
                <c:ptCount val="1"/>
                <c:pt idx="0">
                  <c:v>Подпрограмма 4. "Отдых и оздоровление детей"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5850.8</c:v>
                </c:pt>
                <c:pt idx="1">
                  <c:v>7356.6</c:v>
                </c:pt>
                <c:pt idx="2">
                  <c:v>7356.6</c:v>
                </c:pt>
                <c:pt idx="3">
                  <c:v>7356.6</c:v>
                </c:pt>
              </c:numCache>
            </c:numRef>
          </c:val>
        </c:ser>
        <c:ser>
          <c:idx val="3"/>
          <c:order val="1"/>
          <c:tx>
            <c:strRef>
              <c:f>Sheet1!$A$4</c:f>
              <c:strCache>
                <c:ptCount val="1"/>
                <c:pt idx="0">
                  <c:v>Подпрограмма 3. "Североморск - город без сирот"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45346.1</c:v>
                </c:pt>
                <c:pt idx="1">
                  <c:v>48009.1</c:v>
                </c:pt>
                <c:pt idx="2">
                  <c:v>46131.6</c:v>
                </c:pt>
                <c:pt idx="3">
                  <c:v>52166</c:v>
                </c:pt>
              </c:numCache>
            </c:numRef>
          </c:val>
        </c:ser>
        <c:ser>
          <c:idx val="4"/>
          <c:order val="2"/>
          <c:tx>
            <c:strRef>
              <c:f>Sheet1!$A$3</c:f>
              <c:strCache>
                <c:ptCount val="1"/>
                <c:pt idx="0">
                  <c:v>Подпрограмма 2. "Школьное питание"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65805.899999999994</c:v>
                </c:pt>
                <c:pt idx="1">
                  <c:v>79933.899999999994</c:v>
                </c:pt>
                <c:pt idx="2">
                  <c:v>82598.2</c:v>
                </c:pt>
                <c:pt idx="3">
                  <c:v>83988.5</c:v>
                </c:pt>
              </c:numCache>
            </c:numRef>
          </c:val>
        </c:ser>
        <c:ser>
          <c:idx val="5"/>
          <c:order val="3"/>
          <c:tx>
            <c:strRef>
              <c:f>Sheet1!$A$2</c:f>
              <c:strCache>
                <c:ptCount val="1"/>
                <c:pt idx="0">
                  <c:v>Подпрограмма 1. "Развитие дошкольного, общего и дополнительного образования детей"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2855834.3</c:v>
                </c:pt>
                <c:pt idx="1">
                  <c:v>2146716.2000000002</c:v>
                </c:pt>
                <c:pt idx="2">
                  <c:v>1981784.9</c:v>
                </c:pt>
                <c:pt idx="3">
                  <c:v>2008448.4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1436952"/>
        <c:axId val="481433816"/>
        <c:axId val="0"/>
      </c:bar3DChart>
      <c:catAx>
        <c:axId val="481436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1433816"/>
        <c:crosses val="autoZero"/>
        <c:auto val="1"/>
        <c:lblAlgn val="ctr"/>
        <c:lblOffset val="100"/>
        <c:noMultiLvlLbl val="0"/>
      </c:catAx>
      <c:valAx>
        <c:axId val="48143381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1436952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817560169389369"/>
          <c:y val="3.1634402035803713E-2"/>
          <c:w val="0.42448825130541074"/>
          <c:h val="0.75827957657282585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7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7"/>
          <c:order val="0"/>
          <c:tx>
            <c:strRef>
              <c:f>Sheet1!$A$7</c:f>
              <c:strCache>
                <c:ptCount val="1"/>
                <c:pt idx="0">
                  <c:v>Подпрограмма 6. "Финансовое обеспечение деятельности муниципальных учреждений, подведомственных Управлению культуры и международных связей администрации ЗАТО г. Североморск"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Sheet1!$B$7:$E$7</c:f>
              <c:numCache>
                <c:formatCode>#\ ##0.0</c:formatCode>
                <c:ptCount val="4"/>
                <c:pt idx="0">
                  <c:v>51932.800000000003</c:v>
                </c:pt>
                <c:pt idx="1">
                  <c:v>52125.8</c:v>
                </c:pt>
                <c:pt idx="2">
                  <c:v>51911.9</c:v>
                </c:pt>
                <c:pt idx="3">
                  <c:v>51924.6</c:v>
                </c:pt>
              </c:numCache>
            </c:numRef>
          </c:val>
        </c:ser>
        <c:ser>
          <c:idx val="6"/>
          <c:order val="1"/>
          <c:tx>
            <c:strRef>
              <c:f>Sheet1!$A$6</c:f>
              <c:strCache>
                <c:ptCount val="1"/>
                <c:pt idx="0">
                  <c:v>Подпрограмма 5. "Сохранение, использование, популяризация и охрана объектов культурного наследия (памятников истории и культуры) ЗАТО г. Североморск"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Sheet1!$B$6:$E$6</c:f>
              <c:numCache>
                <c:formatCode>#\ ##0.0</c:formatCode>
                <c:ptCount val="4"/>
                <c:pt idx="0">
                  <c:v>4074.1</c:v>
                </c:pt>
                <c:pt idx="1">
                  <c:v>2137.6</c:v>
                </c:pt>
                <c:pt idx="2">
                  <c:v>1500</c:v>
                </c:pt>
                <c:pt idx="3">
                  <c:v>1500</c:v>
                </c:pt>
              </c:numCache>
            </c:numRef>
          </c:val>
        </c:ser>
        <c:ser>
          <c:idx val="5"/>
          <c:order val="2"/>
          <c:tx>
            <c:strRef>
              <c:f>Sheet1!$A$5</c:f>
              <c:strCache>
                <c:ptCount val="1"/>
                <c:pt idx="0">
                  <c:v>Подпрограмма 4. "Совершенствование музейного обслуживания граждан"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19502.7</c:v>
                </c:pt>
                <c:pt idx="1">
                  <c:v>22504.3</c:v>
                </c:pt>
                <c:pt idx="2">
                  <c:v>20740</c:v>
                </c:pt>
                <c:pt idx="3">
                  <c:v>20788.099999999999</c:v>
                </c:pt>
              </c:numCache>
            </c:numRef>
          </c:val>
        </c:ser>
        <c:ser>
          <c:idx val="4"/>
          <c:order val="3"/>
          <c:tx>
            <c:strRef>
              <c:f>Sheet1!$A$4</c:f>
              <c:strCache>
                <c:ptCount val="1"/>
                <c:pt idx="0">
                  <c:v>Подпрограмма 3. "Совершенствование организации досуга и развитие творческих способностей граждан"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121079.7</c:v>
                </c:pt>
                <c:pt idx="1">
                  <c:v>121569.8</c:v>
                </c:pt>
                <c:pt idx="2">
                  <c:v>113228.1</c:v>
                </c:pt>
                <c:pt idx="3">
                  <c:v>113483.2</c:v>
                </c:pt>
              </c:numCache>
            </c:numRef>
          </c:val>
        </c:ser>
        <c:ser>
          <c:idx val="3"/>
          <c:order val="4"/>
          <c:tx>
            <c:strRef>
              <c:f>Sheet1!$A$3</c:f>
              <c:strCache>
                <c:ptCount val="1"/>
                <c:pt idx="0">
                  <c:v>Подпрограмма 2. "Совершенствование библиотечного, библиографического и информационного обслуживания пользователей"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71074.899999999994</c:v>
                </c:pt>
                <c:pt idx="1">
                  <c:v>87691.6</c:v>
                </c:pt>
                <c:pt idx="2">
                  <c:v>77593.8</c:v>
                </c:pt>
                <c:pt idx="3">
                  <c:v>77756.800000000003</c:v>
                </c:pt>
              </c:numCache>
            </c:numRef>
          </c:val>
        </c:ser>
        <c:ser>
          <c:idx val="2"/>
          <c:order val="5"/>
          <c:tx>
            <c:strRef>
              <c:f>Sheet1!$A$2</c:f>
              <c:strCache>
                <c:ptCount val="1"/>
                <c:pt idx="0">
                  <c:v>Подпрограмма 1. "Совершенствование предоставления дополнительного образования детям в сфере культуры"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111677.6</c:v>
                </c:pt>
                <c:pt idx="1">
                  <c:v>121506.4</c:v>
                </c:pt>
                <c:pt idx="2">
                  <c:v>121576.5</c:v>
                </c:pt>
                <c:pt idx="3">
                  <c:v>121755.7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1434600"/>
        <c:axId val="481435776"/>
        <c:axId val="0"/>
      </c:bar3DChart>
      <c:catAx>
        <c:axId val="481434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1435776"/>
        <c:crosses val="autoZero"/>
        <c:auto val="1"/>
        <c:lblAlgn val="ctr"/>
        <c:lblOffset val="100"/>
        <c:noMultiLvlLbl val="0"/>
      </c:catAx>
      <c:valAx>
        <c:axId val="4814357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14346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765357046606678"/>
          <c:y val="2.3198384358693262E-2"/>
          <c:w val="0.42448825130541074"/>
          <c:h val="0.86871719302157524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0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9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Подпрограмма 1. "Управление муниципальными финансами"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37223.5</c:v>
                </c:pt>
                <c:pt idx="1">
                  <c:v>39890.800000000003</c:v>
                </c:pt>
                <c:pt idx="2">
                  <c:v>46744.7</c:v>
                </c:pt>
                <c:pt idx="3">
                  <c:v>56959.9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805944"/>
        <c:axId val="483809864"/>
        <c:axId val="0"/>
      </c:bar3DChart>
      <c:catAx>
        <c:axId val="483805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3809864"/>
        <c:crosses val="autoZero"/>
        <c:auto val="1"/>
        <c:lblAlgn val="ctr"/>
        <c:lblOffset val="100"/>
        <c:noMultiLvlLbl val="0"/>
      </c:catAx>
      <c:valAx>
        <c:axId val="483809864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ln w="7703">
            <a:noFill/>
          </a:ln>
        </c:spPr>
        <c:crossAx val="48380594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863470455196761"/>
          <c:y val="0.22730482562732637"/>
          <c:w val="0.43050080015964176"/>
          <c:h val="0.48633342581442518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49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Муниципальная программа 8. "Формирование современной городской среды ЗАТО г. Североморск"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56324.2</c:v>
                </c:pt>
                <c:pt idx="1">
                  <c:v>129403.2</c:v>
                </c:pt>
                <c:pt idx="2">
                  <c:v>12500</c:v>
                </c:pt>
                <c:pt idx="3">
                  <c:v>12500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813000"/>
        <c:axId val="483814176"/>
        <c:axId val="0"/>
      </c:bar3DChart>
      <c:catAx>
        <c:axId val="483813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3814176"/>
        <c:crosses val="autoZero"/>
        <c:auto val="1"/>
        <c:lblAlgn val="ctr"/>
        <c:lblOffset val="100"/>
        <c:noMultiLvlLbl val="0"/>
      </c:catAx>
      <c:valAx>
        <c:axId val="483814176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ln w="7703">
            <a:noFill/>
          </a:ln>
        </c:spPr>
        <c:crossAx val="48381300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815842509422153"/>
          <c:y val="0.35518572253867531"/>
          <c:w val="0.43050080015964176"/>
          <c:h val="0.2479551020676311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50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Муниципальная программа 9. "Повышение безопасности дорожного движения и снижение дорожно-транспортного травматизма в ЗАТО г. Североморск"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2911.4</c:v>
                </c:pt>
                <c:pt idx="1">
                  <c:v>3845</c:v>
                </c:pt>
                <c:pt idx="2">
                  <c:v>3845</c:v>
                </c:pt>
                <c:pt idx="3">
                  <c:v>3845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812216"/>
        <c:axId val="483808688"/>
        <c:axId val="0"/>
      </c:bar3DChart>
      <c:catAx>
        <c:axId val="483812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3808688"/>
        <c:crosses val="autoZero"/>
        <c:auto val="1"/>
        <c:lblAlgn val="ctr"/>
        <c:lblOffset val="100"/>
        <c:noMultiLvlLbl val="0"/>
      </c:catAx>
      <c:valAx>
        <c:axId val="483808688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ln w="7703">
            <a:noFill/>
          </a:ln>
        </c:spPr>
        <c:crossAx val="4838122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1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231130355702251"/>
          <c:y val="0.27054672042535544"/>
          <c:w val="0.43050080015964176"/>
          <c:h val="0.48633342581442518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1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52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Муниципальная программа 10. "Профилактика терроризма, экстремизма и ликвидация последствий проявления терроризма и экстремизма на территории ЗАТО г. Североморск"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90</c:v>
                </c:pt>
                <c:pt idx="1">
                  <c:v>90</c:v>
                </c:pt>
                <c:pt idx="2">
                  <c:v>91.8</c:v>
                </c:pt>
                <c:pt idx="3">
                  <c:v>93.6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811040"/>
        <c:axId val="483811824"/>
        <c:axId val="0"/>
      </c:bar3DChart>
      <c:catAx>
        <c:axId val="48381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3811824"/>
        <c:crosses val="autoZero"/>
        <c:auto val="1"/>
        <c:lblAlgn val="ctr"/>
        <c:lblOffset val="100"/>
        <c:noMultiLvlLbl val="0"/>
      </c:catAx>
      <c:valAx>
        <c:axId val="483811824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ln w="7703">
            <a:noFill/>
          </a:ln>
        </c:spPr>
        <c:crossAx val="48381104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703430040116841"/>
          <c:y val="0.32691702697616837"/>
          <c:w val="0.43050080015964176"/>
          <c:h val="0.4229292919352460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198319018021871E-2"/>
          <c:y val="0.12176109221839077"/>
          <c:w val="0.83265891389930413"/>
          <c:h val="0.57724715509337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9.7296204954808188E-2"/>
                  <c:y val="-0.307087173319866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037080591783735E-2"/>
                  <c:y val="-3.8883282797236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891551475867761E-2"/>
                  <c:y val="-3.8832386054536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468752472054595E-3"/>
                  <c:y val="-8.823605604493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Оплата труда</c:v>
                </c:pt>
                <c:pt idx="1">
                  <c:v>Коммунальные услуги</c:v>
                </c:pt>
                <c:pt idx="2">
                  <c:v>Льготный проезд в отпуск</c:v>
                </c:pt>
                <c:pt idx="3">
                  <c:v>Расходы на капитальные вложения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2103434</c:v>
                </c:pt>
                <c:pt idx="1">
                  <c:v>222265.9</c:v>
                </c:pt>
                <c:pt idx="2">
                  <c:v>36858.9</c:v>
                </c:pt>
                <c:pt idx="3">
                  <c:v>348978.6</c:v>
                </c:pt>
                <c:pt idx="4">
                  <c:v>928959.00000000012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0476389141623726"/>
          <c:y val="0.77935073433027979"/>
          <c:w val="0.87393750685260718"/>
          <c:h val="0.21753508348283057"/>
        </c:manualLayout>
      </c:layout>
      <c:overlay val="0"/>
      <c:txPr>
        <a:bodyPr/>
        <a:lstStyle/>
        <a:p>
          <a:pPr>
            <a:defRPr lang="ru-RU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9852670690910894E-2"/>
          <c:y val="0.25588061899932335"/>
          <c:w val="0.8970330457109702"/>
          <c:h val="0.5041106543717365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Коэффициент естественного прироста (человек на 1000 населения)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8000"/>
                    <a:satMod val="138000"/>
                  </a:schemeClr>
                </a:gs>
                <a:gs pos="0">
                  <a:schemeClr val="accent4">
                    <a:tint val="85000"/>
                  </a:schemeClr>
                </a:gs>
                <a:gs pos="40000">
                  <a:schemeClr val="accent4">
                    <a:tint val="92000"/>
                  </a:schemeClr>
                </a:gs>
                <a:gs pos="50000">
                  <a:schemeClr val="accent4">
                    <a:tint val="93000"/>
                  </a:schemeClr>
                </a:gs>
                <a:gs pos="60000">
                  <a:schemeClr val="accent4">
                    <a:tint val="92000"/>
                  </a:schemeClr>
                </a:gs>
                <a:gs pos="75000">
                  <a:schemeClr val="accent4">
                    <a:tint val="83000"/>
                    <a:satMod val="108000"/>
                  </a:schemeClr>
                </a:gs>
                <a:gs pos="100000">
                  <a:schemeClr val="accent4">
                    <a:tint val="48000"/>
                    <a:satMod val="150000"/>
                  </a:schemeClr>
                </a:gs>
              </a:gsLst>
              <a:lin ang="5400000" scaled="0"/>
            </a:gradFill>
            <a:effectLst>
              <a:glow rad="101500">
                <a:schemeClr val="accent4">
                  <a:alpha val="42000"/>
                  <a:satMod val="120000"/>
                </a:schemeClr>
              </a:glow>
            </a:effectLst>
            <a:scene3d>
              <a:camera prst="orthographicFront" fov="0">
                <a:rot lat="0" lon="0" rev="0"/>
              </a:camera>
              <a:lightRig rig="glow" dir="t">
                <a:rot lat="0" lon="0" rev="4800000"/>
              </a:lightRig>
            </a:scene3d>
            <a:sp3d prstMaterial="powder">
              <a:bevelT w="50800" h="50800"/>
              <a:contourClr>
                <a:schemeClr val="accent4"/>
              </a:contourClr>
            </a:sp3d>
          </c:spPr>
          <c:invertIfNegative val="0"/>
          <c:dLbls>
            <c:dLbl>
              <c:idx val="0"/>
              <c:layout>
                <c:manualLayout>
                  <c:x val="2.8912998737845156E-3"/>
                  <c:y val="5.6893320097050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1845386942434473E-3"/>
                  <c:y val="-6.2582652106755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565199495137967E-2"/>
                  <c:y val="-9.6718644164985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27190274202269E-3"/>
                  <c:y val="-0.14223330024262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
</c:v>
                </c:pt>
                <c:pt idx="1">
                  <c:v>2021 год
</c:v>
                </c:pt>
                <c:pt idx="2">
                  <c:v>2022 год
</c:v>
                </c:pt>
                <c:pt idx="3">
                  <c:v>2023 год
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6.3</c:v>
                </c:pt>
                <c:pt idx="1">
                  <c:v>6.4</c:v>
                </c:pt>
                <c:pt idx="2">
                  <c:v>6.5</c:v>
                </c:pt>
                <c:pt idx="3">
                  <c:v>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686328"/>
        <c:axId val="174687504"/>
        <c:axId val="0"/>
      </c:bar3DChart>
      <c:catAx>
        <c:axId val="174686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>
                <a:solidFill>
                  <a:schemeClr val="tx1"/>
                </a:solidFill>
              </a:defRPr>
            </a:pPr>
            <a:endParaRPr lang="ru-RU"/>
          </a:p>
        </c:txPr>
        <c:crossAx val="174687504"/>
        <c:crosses val="autoZero"/>
        <c:auto val="1"/>
        <c:lblAlgn val="ctr"/>
        <c:lblOffset val="100"/>
        <c:noMultiLvlLbl val="0"/>
      </c:catAx>
      <c:valAx>
        <c:axId val="174687504"/>
        <c:scaling>
          <c:orientation val="minMax"/>
        </c:scaling>
        <c:delete val="0"/>
        <c:axPos val="l"/>
        <c:majorGridlines>
          <c:spPr>
            <a:ln>
              <a:solidFill>
                <a:schemeClr val="tx2">
                  <a:lumMod val="90000"/>
                </a:schemeClr>
              </a:solidFill>
            </a:ln>
          </c:spPr>
        </c:majorGridlines>
        <c:min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baseline="0">
                <a:solidFill>
                  <a:schemeClr val="tx1"/>
                </a:solidFill>
              </a:defRPr>
            </a:pPr>
            <a:endParaRPr lang="ru-RU"/>
          </a:p>
        </c:txPr>
        <c:crossAx val="17468632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1" i="1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5.4525362391428273E-2"/>
          <c:y val="1.1916238697492401E-4"/>
          <c:w val="0.91872131320257"/>
          <c:h val="0.2250489192957055"/>
        </c:manualLayout>
      </c:layout>
      <c:overlay val="0"/>
      <c:txPr>
        <a:bodyPr/>
        <a:lstStyle/>
        <a:p>
          <a:pPr>
            <a:defRPr sz="1200" b="1" i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effectLst>
      <a:innerShdw blurRad="63500" dist="50800" dir="16200000">
        <a:prstClr val="black">
          <a:alpha val="50000"/>
        </a:prstClr>
      </a:innerShdw>
    </a:effectLst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198319018021871E-2"/>
          <c:y val="0.12176109221839077"/>
          <c:w val="0.83265891389930413"/>
          <c:h val="0.57724715509337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11"/>
          <c:dPt>
            <c:idx val="0"/>
            <c:bubble3D val="0"/>
            <c:explosion val="14"/>
          </c:dPt>
          <c:dLbls>
            <c:dLbl>
              <c:idx val="0"/>
              <c:layout>
                <c:manualLayout>
                  <c:x val="9.7296204954808188E-2"/>
                  <c:y val="-0.307087173319866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037080591783735E-2"/>
                  <c:y val="-3.8883282797236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891551475867761E-2"/>
                  <c:y val="-3.8832386054536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7468752472054595E-3"/>
                  <c:y val="-8.823605604493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932891.2</c:v>
                </c:pt>
                <c:pt idx="1">
                  <c:v>222242.9</c:v>
                </c:pt>
                <c:pt idx="2">
                  <c:v>36858.9</c:v>
                </c:pt>
                <c:pt idx="3">
                  <c:v>42830.2</c:v>
                </c:pt>
                <c:pt idx="4">
                  <c:v>553456.5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28000"/>
          </a:schemeClr>
        </a:solidFill>
        <a:ln>
          <a:noFill/>
        </a:ln>
      </c:spPr>
    </c:floor>
    <c:sideWall>
      <c:thickness val="0"/>
      <c:spPr>
        <a:noFill/>
        <a:ln w="25400">
          <a:noFill/>
        </a:ln>
        <a:effectLst>
          <a:innerShdw blurRad="63500" dist="50800" dir="16200000">
            <a:prstClr val="black">
              <a:alpha val="50000"/>
            </a:prstClr>
          </a:innerShdw>
        </a:effectLst>
      </c:spPr>
    </c:sideWall>
    <c:backWall>
      <c:thickness val="0"/>
      <c:spPr>
        <a:gradFill>
          <a:gsLst>
            <a:gs pos="65000">
              <a:schemeClr val="accent2">
                <a:lumMod val="20000"/>
                <a:lumOff val="80000"/>
              </a:schemeClr>
            </a:gs>
            <a:gs pos="24000">
              <a:schemeClr val="accent2">
                <a:lumMod val="20000"/>
                <a:lumOff val="80000"/>
              </a:schemeClr>
            </a:gs>
          </a:gsLst>
          <a:lin ang="16200000" scaled="1"/>
        </a:gradFill>
        <a:ln w="25400"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powder"/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Sheet1!$A$9</c:f>
              <c:strCache>
                <c:ptCount val="1"/>
                <c:pt idx="0">
                  <c:v>   0113  Другие общегосударственные вопросы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Sheet1!$B$9:$E$9</c:f>
              <c:numCache>
                <c:formatCode>#\ ##0.0</c:formatCode>
                <c:ptCount val="4"/>
                <c:pt idx="0">
                  <c:v>88825.600000000006</c:v>
                </c:pt>
                <c:pt idx="1">
                  <c:v>83892.114010000019</c:v>
                </c:pt>
                <c:pt idx="2">
                  <c:v>75138.05197</c:v>
                </c:pt>
                <c:pt idx="3">
                  <c:v>75380.470579999994</c:v>
                </c:pt>
              </c:numCache>
            </c:numRef>
          </c:val>
        </c:ser>
        <c:ser>
          <c:idx val="3"/>
          <c:order val="1"/>
          <c:tx>
            <c:strRef>
              <c:f>Sheet1!$A$8</c:f>
              <c:strCache>
                <c:ptCount val="1"/>
                <c:pt idx="0">
                  <c:v>    0111 Резервные фонды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Sheet1!$B$8:$E$8</c:f>
              <c:numCache>
                <c:formatCode>#\ ##0.0</c:formatCode>
                <c:ptCount val="4"/>
                <c:pt idx="0">
                  <c:v>3000</c:v>
                </c:pt>
                <c:pt idx="1">
                  <c:v>3000</c:v>
                </c:pt>
                <c:pt idx="2">
                  <c:v>3000</c:v>
                </c:pt>
                <c:pt idx="3">
                  <c:v>3000</c:v>
                </c:pt>
              </c:numCache>
            </c:numRef>
          </c:val>
        </c:ser>
        <c:ser>
          <c:idx val="4"/>
          <c:order val="2"/>
          <c:tx>
            <c:strRef>
              <c:f>Sheet1!$A$7</c:f>
              <c:strCache>
                <c:ptCount val="1"/>
                <c:pt idx="0">
                  <c:v>   0107 Обеспечение проведения выборов и референдумов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Sheet1!$B$7:$E$7</c:f>
              <c:numCache>
                <c:formatCode>#\ ##0.0</c:formatCode>
                <c:ptCount val="4"/>
                <c:pt idx="0">
                  <c:v>7960.3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3"/>
          <c:tx>
            <c:strRef>
              <c:f>Sheet1!$A$6</c:f>
              <c:strCache>
                <c:ptCount val="1"/>
                <c:pt idx="0">
                  <c:v>   0106 Обеспечение деятельности финансовых, налоговых и таможенных органов и органов финансового (финансово-бюджетного) надзора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Sheet1!$B$6:$E$6</c:f>
              <c:numCache>
                <c:formatCode>#\ ##0.0</c:formatCode>
                <c:ptCount val="4"/>
                <c:pt idx="0">
                  <c:v>1688.7</c:v>
                </c:pt>
                <c:pt idx="1">
                  <c:v>2820.0214899999996</c:v>
                </c:pt>
                <c:pt idx="2">
                  <c:v>2829.3814899999998</c:v>
                </c:pt>
                <c:pt idx="3">
                  <c:v>2839.1166899999998</c:v>
                </c:pt>
              </c:numCache>
            </c:numRef>
          </c:val>
        </c:ser>
        <c:ser>
          <c:idx val="6"/>
          <c:order val="4"/>
          <c:tx>
            <c:strRef>
              <c:f>Sheet1!$A$5</c:f>
              <c:strCache>
                <c:ptCount val="1"/>
                <c:pt idx="0">
                  <c:v>   0105 Судебная система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11.3</c:v>
                </c:pt>
                <c:pt idx="1">
                  <c:v>5.3990900000000002</c:v>
                </c:pt>
                <c:pt idx="2">
                  <c:v>51.641220000000004</c:v>
                </c:pt>
                <c:pt idx="3">
                  <c:v>2.2319800000000001</c:v>
                </c:pt>
              </c:numCache>
            </c:numRef>
          </c:val>
        </c:ser>
        <c:ser>
          <c:idx val="7"/>
          <c:order val="5"/>
          <c:tx>
            <c:strRef>
              <c:f>Sheet1!$A$4</c:f>
              <c:strCache>
                <c:ptCount val="1"/>
                <c:pt idx="0">
                  <c:v>   0104 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</c:strCache>
            </c:strRef>
          </c:tx>
          <c:spPr>
            <a:solidFill>
              <a:srgbClr val="7A0009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102606.5</c:v>
                </c:pt>
                <c:pt idx="1">
                  <c:v>103229.12829000001</c:v>
                </c:pt>
                <c:pt idx="2">
                  <c:v>103513.44829</c:v>
                </c:pt>
                <c:pt idx="3">
                  <c:v>103161.08829</c:v>
                </c:pt>
              </c:numCache>
            </c:numRef>
          </c:val>
        </c:ser>
        <c:ser>
          <c:idx val="8"/>
          <c:order val="6"/>
          <c:tx>
            <c:strRef>
              <c:f>Sheet1!$A$3</c:f>
              <c:strCache>
                <c:ptCount val="1"/>
                <c:pt idx="0">
                  <c:v>   0103 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10226.1</c:v>
                </c:pt>
                <c:pt idx="1">
                  <c:v>9988.8389999999999</c:v>
                </c:pt>
                <c:pt idx="2">
                  <c:v>10233.839</c:v>
                </c:pt>
                <c:pt idx="3">
                  <c:v>10233.839</c:v>
                </c:pt>
              </c:numCache>
            </c:numRef>
          </c:val>
        </c:ser>
        <c:ser>
          <c:idx val="9"/>
          <c:order val="7"/>
          <c:tx>
            <c:strRef>
              <c:f>Sheet1!$A$2</c:f>
              <c:strCache>
                <c:ptCount val="1"/>
                <c:pt idx="0">
                  <c:v>   0102 Функционирование высшего должностного лица субъекта Российской Федерации и муниципального образования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3116</c:v>
                </c:pt>
                <c:pt idx="1">
                  <c:v>3219.10518</c:v>
                </c:pt>
                <c:pt idx="2">
                  <c:v>3119.10518</c:v>
                </c:pt>
                <c:pt idx="3">
                  <c:v>3219.10518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377440"/>
        <c:axId val="483390376"/>
        <c:axId val="0"/>
      </c:bar3DChart>
      <c:catAx>
        <c:axId val="483377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83390376"/>
        <c:crosses val="autoZero"/>
        <c:auto val="1"/>
        <c:lblAlgn val="ctr"/>
        <c:lblOffset val="100"/>
        <c:noMultiLvlLbl val="0"/>
      </c:catAx>
      <c:valAx>
        <c:axId val="4833903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483377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4318228596513696"/>
          <c:y val="0"/>
          <c:w val="0.45681771403486304"/>
          <c:h val="1"/>
        </c:manualLayout>
      </c:layout>
      <c:overlay val="0"/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43000"/>
          </a:srgbClr>
        </a:solidFill>
        <a:ln>
          <a:noFill/>
        </a:ln>
        <a:scene3d>
          <a:camera prst="orthographicFront"/>
          <a:lightRig rig="threePt" dir="t"/>
        </a:scene3d>
        <a:sp3d prstMaterial="softEdge">
          <a:contourClr>
            <a:srgbClr val="000000"/>
          </a:contourClr>
        </a:sp3d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gradFill flip="none" rotWithShape="1">
          <a:gsLst>
            <a:gs pos="0">
              <a:schemeClr val="accent2">
                <a:lumMod val="20000"/>
                <a:lumOff val="80000"/>
                <a:alpha val="6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stacked"/>
        <c:varyColors val="0"/>
        <c:ser>
          <c:idx val="2"/>
          <c:order val="0"/>
          <c:tx>
            <c:strRef>
              <c:f>Sheet1!$A$4</c:f>
              <c:strCache>
                <c:ptCount val="1"/>
                <c:pt idx="0">
                  <c:v>   0314 Другие вопросы в области национальной безопасности и правоохранительной деятельности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994.4</c:v>
                </c:pt>
                <c:pt idx="1">
                  <c:v>994.4</c:v>
                </c:pt>
                <c:pt idx="2">
                  <c:v>996.2</c:v>
                </c:pt>
                <c:pt idx="3">
                  <c:v>998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0309 Защита населения и территории от чрезвычайных ситуаций природного и техногенного характера, гражданская оборона</c:v>
                </c:pt>
              </c:strCache>
            </c:strRef>
          </c:tx>
          <c:spPr>
            <a:solidFill>
              <a:srgbClr val="E3A1D5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8053.9</c:v>
                </c:pt>
                <c:pt idx="1">
                  <c:v>8111.4379600000002</c:v>
                </c:pt>
                <c:pt idx="2">
                  <c:v>8111.4379600000002</c:v>
                </c:pt>
                <c:pt idx="3">
                  <c:v>8111.4379600000002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0304 Органы юстиции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3828.5</c:v>
                </c:pt>
                <c:pt idx="1">
                  <c:v>2765.3589999999999</c:v>
                </c:pt>
                <c:pt idx="2">
                  <c:v>2924.4009999999998</c:v>
                </c:pt>
                <c:pt idx="3">
                  <c:v>3414.6350000000002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483806728"/>
        <c:axId val="483811432"/>
        <c:axId val="0"/>
      </c:bar3DChart>
      <c:catAx>
        <c:axId val="483806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83811432"/>
        <c:crosses val="autoZero"/>
        <c:auto val="1"/>
        <c:lblAlgn val="ctr"/>
        <c:lblOffset val="100"/>
        <c:noMultiLvlLbl val="0"/>
      </c:catAx>
      <c:valAx>
        <c:axId val="483811432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one"/>
        <c:crossAx val="483806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919302166437113"/>
          <c:y val="2.8822313174195625E-2"/>
          <c:w val="0.41990615859486208"/>
          <c:h val="0.41091783816762839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47000"/>
          </a:srgbClr>
        </a:solidFill>
        <a:ln>
          <a:noFill/>
        </a:ln>
      </c:spPr>
    </c:floor>
    <c:sideWall>
      <c:thickness val="0"/>
    </c:sideWall>
    <c:backWall>
      <c:thickness val="0"/>
      <c:spPr>
        <a:gradFill flip="none" rotWithShape="1">
          <a:gsLst>
            <a:gs pos="0">
              <a:schemeClr val="accent2">
                <a:lumMod val="12000"/>
                <a:lumOff val="88000"/>
                <a:alpha val="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3"/>
          <c:tx>
            <c:strRef>
              <c:f>Sheet1!$A$6</c:f>
              <c:strCache>
                <c:ptCount val="1"/>
                <c:pt idx="0">
                  <c:v>   0412  Другие вопросы в области национальной экономики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Sheet1!$B$6:$E$6</c:f>
              <c:numCache>
                <c:formatCode>#\ ##0.0</c:formatCode>
                <c:ptCount val="4"/>
                <c:pt idx="0">
                  <c:v>27204.6</c:v>
                </c:pt>
                <c:pt idx="1">
                  <c:v>31571.387360000001</c:v>
                </c:pt>
                <c:pt idx="2">
                  <c:v>28703.247360000001</c:v>
                </c:pt>
                <c:pt idx="3">
                  <c:v>28703.247360000001</c:v>
                </c:pt>
              </c:numCache>
            </c:numRef>
          </c:val>
        </c:ser>
        <c:ser>
          <c:idx val="6"/>
          <c:order val="4"/>
          <c:tx>
            <c:strRef>
              <c:f>Sheet1!$A$5</c:f>
              <c:strCache>
                <c:ptCount val="1"/>
                <c:pt idx="0">
                  <c:v>   0410 Связь и информатика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26401.4</c:v>
                </c:pt>
                <c:pt idx="1">
                  <c:v>27363.62542</c:v>
                </c:pt>
                <c:pt idx="2">
                  <c:v>27363.62542</c:v>
                </c:pt>
                <c:pt idx="3">
                  <c:v>27363.62542</c:v>
                </c:pt>
              </c:numCache>
            </c:numRef>
          </c:val>
        </c:ser>
        <c:ser>
          <c:idx val="7"/>
          <c:order val="5"/>
          <c:tx>
            <c:strRef>
              <c:f>Sheet1!$A$4</c:f>
              <c:strCache>
                <c:ptCount val="1"/>
                <c:pt idx="0">
                  <c:v>   0409 Дорожное хозяйство (дорожные фонды)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175755.7</c:v>
                </c:pt>
                <c:pt idx="1">
                  <c:v>172266.19575000004</c:v>
                </c:pt>
                <c:pt idx="2">
                  <c:v>171762.07645000002</c:v>
                </c:pt>
                <c:pt idx="3">
                  <c:v>171762.07645000002</c:v>
                </c:pt>
              </c:numCache>
            </c:numRef>
          </c:val>
        </c:ser>
        <c:ser>
          <c:idx val="8"/>
          <c:order val="6"/>
          <c:tx>
            <c:strRef>
              <c:f>Sheet1!$A$3</c:f>
              <c:strCache>
                <c:ptCount val="1"/>
                <c:pt idx="0">
                  <c:v>   0408 Транспорт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34289.300000000003</c:v>
                </c:pt>
                <c:pt idx="1">
                  <c:v>19535.304359999998</c:v>
                </c:pt>
                <c:pt idx="2">
                  <c:v>363.774</c:v>
                </c:pt>
                <c:pt idx="3">
                  <c:v>363.774</c:v>
                </c:pt>
              </c:numCache>
            </c:numRef>
          </c:val>
        </c:ser>
        <c:ser>
          <c:idx val="9"/>
          <c:order val="7"/>
          <c:tx>
            <c:strRef>
              <c:f>Sheet1!$A$2</c:f>
              <c:strCache>
                <c:ptCount val="1"/>
                <c:pt idx="0">
                  <c:v>   0405 Сельское хозяйство и рыболовство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13778.4</c:v>
                </c:pt>
                <c:pt idx="1">
                  <c:v>20000.43</c:v>
                </c:pt>
                <c:pt idx="2">
                  <c:v>20000.43</c:v>
                </c:pt>
                <c:pt idx="3">
                  <c:v>20000.43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813392"/>
        <c:axId val="483815744"/>
        <c:axId val="0"/>
      </c:bar3DChart>
      <c:catAx>
        <c:axId val="48381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83815744"/>
        <c:crosses val="autoZero"/>
        <c:auto val="1"/>
        <c:lblAlgn val="ctr"/>
        <c:lblOffset val="100"/>
        <c:noMultiLvlLbl val="0"/>
      </c:catAx>
      <c:valAx>
        <c:axId val="4838157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483813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3961580264693598"/>
          <c:y val="0"/>
          <c:w val="0.45681771403486304"/>
          <c:h val="0.5460840773535654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18000"/>
          </a:srgbClr>
        </a:soli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77914">
              <a:schemeClr val="accent4">
                <a:lumMod val="20000"/>
                <a:lumOff val="80000"/>
              </a:schemeClr>
            </a:gs>
            <a:gs pos="58000">
              <a:schemeClr val="accent2">
                <a:lumMod val="20000"/>
                <a:lumOff val="80000"/>
                <a:alpha val="15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</c:spPr>
    </c:backWall>
    <c:plotArea>
      <c:layout>
        <c:manualLayout>
          <c:layoutTarget val="inner"/>
          <c:xMode val="edge"/>
          <c:yMode val="edge"/>
          <c:x val="8.8535850477793762E-2"/>
          <c:y val="0.15936092414997771"/>
          <c:w val="0.46646247534749652"/>
          <c:h val="0.64273529118089645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3"/>
          <c:tx>
            <c:strRef>
              <c:f>Sheet1!$A$5</c:f>
              <c:strCache>
                <c:ptCount val="1"/>
                <c:pt idx="0">
                  <c:v>      0505 Другие вопросы в области жилищно-коммунального хозяйства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32044.5</c:v>
                </c:pt>
                <c:pt idx="1">
                  <c:v>29919.87083</c:v>
                </c:pt>
                <c:pt idx="2">
                  <c:v>29519.87083</c:v>
                </c:pt>
                <c:pt idx="3">
                  <c:v>29519.87083</c:v>
                </c:pt>
              </c:numCache>
            </c:numRef>
          </c:val>
        </c:ser>
        <c:ser>
          <c:idx val="7"/>
          <c:order val="4"/>
          <c:tx>
            <c:strRef>
              <c:f>Sheet1!$A$4</c:f>
              <c:strCache>
                <c:ptCount val="1"/>
                <c:pt idx="0">
                  <c:v>      0503 Благоустройство</c:v>
                </c:pt>
              </c:strCache>
            </c:strRef>
          </c:tx>
          <c:spPr>
            <a:solidFill>
              <a:srgbClr val="E3A1D5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121682.4</c:v>
                </c:pt>
                <c:pt idx="1">
                  <c:v>311153.05029000004</c:v>
                </c:pt>
                <c:pt idx="2">
                  <c:v>52926.353650000005</c:v>
                </c:pt>
                <c:pt idx="3">
                  <c:v>53068.204570000002</c:v>
                </c:pt>
              </c:numCache>
            </c:numRef>
          </c:val>
        </c:ser>
        <c:ser>
          <c:idx val="8"/>
          <c:order val="5"/>
          <c:tx>
            <c:strRef>
              <c:f>Sheet1!$A$3</c:f>
              <c:strCache>
                <c:ptCount val="1"/>
                <c:pt idx="0">
                  <c:v>      0502 Коммунальное хозяйство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113202.4</c:v>
                </c:pt>
                <c:pt idx="1">
                  <c:v>22246.5</c:v>
                </c:pt>
                <c:pt idx="2">
                  <c:v>20146.5</c:v>
                </c:pt>
                <c:pt idx="3">
                  <c:v>20146.5</c:v>
                </c:pt>
              </c:numCache>
            </c:numRef>
          </c:val>
        </c:ser>
        <c:ser>
          <c:idx val="9"/>
          <c:order val="6"/>
          <c:tx>
            <c:strRef>
              <c:f>Sheet1!$A$2</c:f>
              <c:strCache>
                <c:ptCount val="1"/>
                <c:pt idx="0">
                  <c:v>      0501 Жилищное хозяйство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38724</c:v>
                </c:pt>
                <c:pt idx="1">
                  <c:v>39076.555200000003</c:v>
                </c:pt>
                <c:pt idx="2">
                  <c:v>34652.073499999999</c:v>
                </c:pt>
                <c:pt idx="3">
                  <c:v>34246.721340000004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483814568"/>
        <c:axId val="483817312"/>
        <c:axId val="0"/>
      </c:bar3DChart>
      <c:catAx>
        <c:axId val="483814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ru-RU"/>
          </a:p>
        </c:txPr>
        <c:crossAx val="483817312"/>
        <c:crosses val="autoZero"/>
        <c:auto val="1"/>
        <c:lblAlgn val="ctr"/>
        <c:lblOffset val="100"/>
        <c:noMultiLvlLbl val="0"/>
      </c:catAx>
      <c:valAx>
        <c:axId val="4838173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48381456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53360321337389283"/>
          <c:y val="0.23511137536968316"/>
          <c:w val="0.45681771403486304"/>
          <c:h val="0.5101771837469053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rgbClr val="BDE7EF">
            <a:alpha val="22000"/>
          </a:srgb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77914">
              <a:schemeClr val="accent2">
                <a:lumMod val="20000"/>
                <a:lumOff val="80000"/>
                <a:alpha val="58000"/>
              </a:schemeClr>
            </a:gs>
            <a:gs pos="58000">
              <a:schemeClr val="accent2">
                <a:lumMod val="20000"/>
                <a:lumOff val="80000"/>
                <a:alpha val="16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clustered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   0605 Другие вопросы в области охраны окружающей среды
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1500</c:v>
                </c:pt>
                <c:pt idx="1">
                  <c:v>1034.4000000000001</c:v>
                </c:pt>
                <c:pt idx="2">
                  <c:v>500</c:v>
                </c:pt>
                <c:pt idx="3">
                  <c:v>500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3806336"/>
        <c:axId val="483807120"/>
        <c:axId val="0"/>
      </c:bar3DChart>
      <c:catAx>
        <c:axId val="48380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3807120"/>
        <c:crosses val="autoZero"/>
        <c:auto val="1"/>
        <c:lblAlgn val="ctr"/>
        <c:lblOffset val="100"/>
        <c:noMultiLvlLbl val="0"/>
      </c:catAx>
      <c:valAx>
        <c:axId val="483807120"/>
        <c:scaling>
          <c:orientation val="minMax"/>
        </c:scaling>
        <c:delete val="0"/>
        <c:axPos val="l"/>
        <c:numFmt formatCode="#\ ##0.0" sourceLinked="1"/>
        <c:majorTickMark val="none"/>
        <c:minorTickMark val="none"/>
        <c:tickLblPos val="none"/>
        <c:spPr>
          <a:ln w="7703">
            <a:noFill/>
          </a:ln>
        </c:spPr>
        <c:crossAx val="4838063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566365096396847"/>
          <c:y val="0.149657522820767"/>
          <c:w val="0.43050080015964176"/>
          <c:h val="0.24795510206763113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gradFill>
          <a:gsLst>
            <a:gs pos="77914">
              <a:schemeClr val="accent2">
                <a:lumMod val="20000"/>
                <a:lumOff val="80000"/>
                <a:alpha val="58000"/>
              </a:schemeClr>
            </a:gs>
            <a:gs pos="58000">
              <a:schemeClr val="accent2">
                <a:lumMod val="20000"/>
                <a:lumOff val="80000"/>
                <a:alpha val="16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77914">
              <a:schemeClr val="accent2">
                <a:lumMod val="20000"/>
                <a:lumOff val="80000"/>
                <a:alpha val="55000"/>
              </a:schemeClr>
            </a:gs>
            <a:gs pos="58000">
              <a:schemeClr val="accent4">
                <a:lumMod val="20000"/>
                <a:lumOff val="80000"/>
              </a:schemeClr>
            </a:gs>
            <a:gs pos="38000">
              <a:schemeClr val="accent2">
                <a:lumMod val="20000"/>
                <a:lumOff val="80000"/>
                <a:alpha val="16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>
          <a:noFill/>
        </a:ln>
      </c:spPr>
    </c:backWall>
    <c:plotArea>
      <c:layout>
        <c:manualLayout>
          <c:layoutTarget val="inner"/>
          <c:xMode val="edge"/>
          <c:yMode val="edge"/>
          <c:x val="3.2919374699107516E-2"/>
          <c:y val="9.2262356164237988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3"/>
          <c:tx>
            <c:strRef>
              <c:f>Sheet1!$A$6</c:f>
              <c:strCache>
                <c:ptCount val="1"/>
                <c:pt idx="0">
                  <c:v>      0709 Другие вопросы в области образования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Sheet1!$B$6:$E$6</c:f>
              <c:numCache>
                <c:formatCode>#\ ##0.0</c:formatCode>
                <c:ptCount val="4"/>
                <c:pt idx="0">
                  <c:v>93363</c:v>
                </c:pt>
                <c:pt idx="1">
                  <c:v>87675.547120000017</c:v>
                </c:pt>
                <c:pt idx="2">
                  <c:v>87859.601649999997</c:v>
                </c:pt>
                <c:pt idx="3">
                  <c:v>87992.882379999995</c:v>
                </c:pt>
              </c:numCache>
            </c:numRef>
          </c:val>
        </c:ser>
        <c:ser>
          <c:idx val="6"/>
          <c:order val="4"/>
          <c:tx>
            <c:strRef>
              <c:f>Sheet1!$A$5</c:f>
              <c:strCache>
                <c:ptCount val="1"/>
                <c:pt idx="0">
                  <c:v>      0707 Молодежная политика и оздоровление детей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16477.400000000001</c:v>
                </c:pt>
                <c:pt idx="1">
                  <c:v>15981.02586</c:v>
                </c:pt>
                <c:pt idx="2">
                  <c:v>15903.08986</c:v>
                </c:pt>
                <c:pt idx="3">
                  <c:v>15914.48986</c:v>
                </c:pt>
              </c:numCache>
            </c:numRef>
          </c:val>
        </c:ser>
        <c:ser>
          <c:idx val="7"/>
          <c:order val="5"/>
          <c:tx>
            <c:strRef>
              <c:f>Sheet1!$A$4</c:f>
              <c:strCache>
                <c:ptCount val="1"/>
                <c:pt idx="0">
                  <c:v>     0703 Дополнительное образование детей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246589.9</c:v>
                </c:pt>
                <c:pt idx="1">
                  <c:v>265631.9191</c:v>
                </c:pt>
                <c:pt idx="2">
                  <c:v>264752.14324</c:v>
                </c:pt>
                <c:pt idx="3">
                  <c:v>265310.01499</c:v>
                </c:pt>
              </c:numCache>
            </c:numRef>
          </c:val>
        </c:ser>
        <c:ser>
          <c:idx val="8"/>
          <c:order val="6"/>
          <c:tx>
            <c:strRef>
              <c:f>Sheet1!$A$3</c:f>
              <c:strCache>
                <c:ptCount val="1"/>
                <c:pt idx="0">
                  <c:v>      0702 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1615813.1</c:v>
                </c:pt>
                <c:pt idx="1">
                  <c:v>860440.79650000017</c:v>
                </c:pt>
                <c:pt idx="2">
                  <c:v>871498.64388999995</c:v>
                </c:pt>
                <c:pt idx="3">
                  <c:v>883910.07709999988</c:v>
                </c:pt>
              </c:numCache>
            </c:numRef>
          </c:val>
        </c:ser>
        <c:ser>
          <c:idx val="9"/>
          <c:order val="7"/>
          <c:tx>
            <c:strRef>
              <c:f>Sheet1!$A$2</c:f>
              <c:strCache>
                <c:ptCount val="1"/>
                <c:pt idx="0">
                  <c:v>      0701 Дошкольное образование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1053187.3999999999</c:v>
                </c:pt>
                <c:pt idx="1">
                  <c:v>1104544.40558</c:v>
                </c:pt>
                <c:pt idx="2">
                  <c:v>931985.46882000007</c:v>
                </c:pt>
                <c:pt idx="3">
                  <c:v>947115.86093000008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9418336"/>
        <c:axId val="489417944"/>
        <c:axId val="0"/>
      </c:bar3DChart>
      <c:catAx>
        <c:axId val="48941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489417944"/>
        <c:crosses val="autoZero"/>
        <c:auto val="1"/>
        <c:lblAlgn val="ctr"/>
        <c:lblOffset val="100"/>
        <c:noMultiLvlLbl val="0"/>
      </c:catAx>
      <c:valAx>
        <c:axId val="4894179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4894183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53961580264693598"/>
          <c:y val="0"/>
          <c:w val="0.45681771403486304"/>
          <c:h val="0.61070430810846765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0000"/>
          </a:schemeClr>
        </a:soli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</c:spPr>
    </c:backWall>
    <c:plotArea>
      <c:layout>
        <c:manualLayout>
          <c:layoutTarget val="inner"/>
          <c:xMode val="edge"/>
          <c:yMode val="edge"/>
          <c:x val="8.8535850477793762E-2"/>
          <c:y val="0.15936092414997771"/>
          <c:w val="0.46646247534749652"/>
          <c:h val="0.64273529118089645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3"/>
          <c:tx>
            <c:strRef>
              <c:f>Sheet1!$A$5</c:f>
              <c:strCache>
                <c:ptCount val="1"/>
                <c:pt idx="0">
                  <c:v>      1006 Другие вопросы в области социальной политики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  <c:numCache>
                <c:formatCode>#\ ##0.0</c:formatCode>
                <c:ptCount val="4"/>
                <c:pt idx="0">
                  <c:v>1301.4000000000001</c:v>
                </c:pt>
                <c:pt idx="1">
                  <c:v>440.43099999999998</c:v>
                </c:pt>
                <c:pt idx="2">
                  <c:v>440.43099999999998</c:v>
                </c:pt>
                <c:pt idx="3">
                  <c:v>440.43099999999998</c:v>
                </c:pt>
              </c:numCache>
            </c:numRef>
          </c:val>
        </c:ser>
        <c:ser>
          <c:idx val="7"/>
          <c:order val="4"/>
          <c:tx>
            <c:strRef>
              <c:f>Sheet1!$A$4</c:f>
              <c:strCache>
                <c:ptCount val="1"/>
                <c:pt idx="0">
                  <c:v>      1004 Охрана семьи и детства</c:v>
                </c:pt>
              </c:strCache>
            </c:strRef>
          </c:tx>
          <c:spPr>
            <a:solidFill>
              <a:srgbClr val="E3A1D5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  <c:numCache>
                <c:formatCode>#\ ##0.0</c:formatCode>
                <c:ptCount val="4"/>
                <c:pt idx="0">
                  <c:v>78814.3</c:v>
                </c:pt>
                <c:pt idx="1">
                  <c:v>71909.3</c:v>
                </c:pt>
                <c:pt idx="2">
                  <c:v>70044.5</c:v>
                </c:pt>
                <c:pt idx="3">
                  <c:v>76122.3</c:v>
                </c:pt>
              </c:numCache>
            </c:numRef>
          </c:val>
        </c:ser>
        <c:ser>
          <c:idx val="8"/>
          <c:order val="5"/>
          <c:tx>
            <c:strRef>
              <c:f>Sheet1!$A$3</c:f>
              <c:strCache>
                <c:ptCount val="1"/>
                <c:pt idx="0">
                  <c:v>      1003 Социальное обеспечение населения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14950.8</c:v>
                </c:pt>
                <c:pt idx="1">
                  <c:v>15929.8</c:v>
                </c:pt>
                <c:pt idx="2">
                  <c:v>16394.5</c:v>
                </c:pt>
                <c:pt idx="3">
                  <c:v>16847.7</c:v>
                </c:pt>
              </c:numCache>
            </c:numRef>
          </c:val>
        </c:ser>
        <c:ser>
          <c:idx val="9"/>
          <c:order val="6"/>
          <c:tx>
            <c:strRef>
              <c:f>Sheet1!$A$2</c:f>
              <c:strCache>
                <c:ptCount val="1"/>
                <c:pt idx="0">
                  <c:v>      1001 Пенсионное обеспечение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5748.7</c:v>
                </c:pt>
                <c:pt idx="1">
                  <c:v>6899.4358300000004</c:v>
                </c:pt>
                <c:pt idx="2">
                  <c:v>6899.4358300000004</c:v>
                </c:pt>
                <c:pt idx="3">
                  <c:v>6899.4358300000004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489412456"/>
        <c:axId val="489414808"/>
        <c:axId val="0"/>
      </c:bar3DChart>
      <c:catAx>
        <c:axId val="489412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ru-RU"/>
          </a:p>
        </c:txPr>
        <c:crossAx val="489414808"/>
        <c:crosses val="autoZero"/>
        <c:auto val="1"/>
        <c:lblAlgn val="ctr"/>
        <c:lblOffset val="100"/>
        <c:noMultiLvlLbl val="0"/>
      </c:catAx>
      <c:valAx>
        <c:axId val="48941480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48941245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53360321337389283"/>
          <c:y val="0.23511137536968316"/>
          <c:w val="0.45681771403486304"/>
          <c:h val="0.50519914650965381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41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75000"/>
                <a:alpha val="43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9E-2"/>
          <c:y val="4.4458255993945567E-2"/>
          <c:w val="0.49652542171271458"/>
          <c:h val="0.73577285546356186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Sheet1!$A$3</c:f>
              <c:strCache>
                <c:ptCount val="1"/>
                <c:pt idx="0">
                  <c:v>     0804 Другие вопросы в области культуры, кинематографии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  <c:numCache>
                <c:formatCode>#\ ##0.0</c:formatCode>
                <c:ptCount val="4"/>
                <c:pt idx="0">
                  <c:v>40478.5</c:v>
                </c:pt>
                <c:pt idx="1">
                  <c:v>39220.953270000005</c:v>
                </c:pt>
                <c:pt idx="2">
                  <c:v>38454.300000000003</c:v>
                </c:pt>
                <c:pt idx="3">
                  <c:v>38454.300000000003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   0801 Культура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212169.4</c:v>
                </c:pt>
                <c:pt idx="1">
                  <c:v>232617.90372000003</c:v>
                </c:pt>
                <c:pt idx="2">
                  <c:v>212336.32372000001</c:v>
                </c:pt>
                <c:pt idx="3">
                  <c:v>212802.52372000003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ylinder"/>
        <c:axId val="489414024"/>
        <c:axId val="489412848"/>
        <c:axId val="0"/>
      </c:bar3DChart>
      <c:catAx>
        <c:axId val="489414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9412848"/>
        <c:crosses val="autoZero"/>
        <c:auto val="1"/>
        <c:lblAlgn val="ctr"/>
        <c:lblOffset val="100"/>
        <c:noMultiLvlLbl val="0"/>
      </c:catAx>
      <c:valAx>
        <c:axId val="48941284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941402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54863468655650172"/>
          <c:y val="0.35803326094344962"/>
          <c:w val="0.43050080015964176"/>
          <c:h val="0.28964621673021018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60000"/>
            <a:lumOff val="40000"/>
            <a:alpha val="45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  <c:userShapes r:id="rId2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0000"/>
          </a:schemeClr>
        </a:solidFill>
        <a:ln>
          <a:noFill/>
        </a:ln>
      </c:spPr>
    </c:floor>
    <c:sideWall>
      <c:thickness val="0"/>
    </c:sideWall>
    <c:backWall>
      <c:thickness val="0"/>
      <c:spPr>
        <a:gradFill>
          <a:gsLst>
            <a:gs pos="77914">
              <a:schemeClr val="bg1">
                <a:lumMod val="85000"/>
                <a:alpha val="48000"/>
              </a:schemeClr>
            </a:gs>
            <a:gs pos="58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4">
                <a:lumMod val="75000"/>
                <a:alpha val="13000"/>
              </a:schemeClr>
            </a:gs>
          </a:gsLst>
          <a:lin ang="5400000" scaled="1"/>
        </a:gradFill>
        <a:ln>
          <a:noFill/>
        </a:ln>
      </c:spPr>
    </c:backWall>
    <c:plotArea>
      <c:layout>
        <c:manualLayout>
          <c:layoutTarget val="inner"/>
          <c:xMode val="edge"/>
          <c:yMode val="edge"/>
          <c:x val="8.8535850477793762E-2"/>
          <c:y val="0.15936092414997771"/>
          <c:w val="0.46646247534749652"/>
          <c:h val="0.64273529118089645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6"/>
          <c:order val="3"/>
          <c:tx>
            <c:strRef>
              <c:f>Sheet1!$A$5</c:f>
              <c:strCache>
                <c:ptCount val="1"/>
                <c:pt idx="0">
                  <c:v>      1006 Другие вопросы в области социальной политики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Sheet1!$B$5:$E$5</c:f>
            </c:numRef>
          </c:val>
        </c:ser>
        <c:ser>
          <c:idx val="7"/>
          <c:order val="4"/>
          <c:tx>
            <c:strRef>
              <c:f>Sheet1!$A$4</c:f>
              <c:strCache>
                <c:ptCount val="1"/>
                <c:pt idx="0">
                  <c:v>      1004 Охрана семьи и детства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Sheet1!$B$4:$E$4</c:f>
            </c:numRef>
          </c:val>
        </c:ser>
        <c:ser>
          <c:idx val="8"/>
          <c:order val="5"/>
          <c:tx>
            <c:strRef>
              <c:f>Sheet1!$A$3</c:f>
              <c:strCache>
                <c:ptCount val="1"/>
                <c:pt idx="0">
                  <c:v>      1003 Социальное обеспечение населения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Sheet1!$B$3:$E$3</c:f>
            </c:numRef>
          </c:val>
        </c:ser>
        <c:ser>
          <c:idx val="9"/>
          <c:order val="6"/>
          <c:tx>
            <c:strRef>
              <c:f>Sheet1!$A$2</c:f>
              <c:strCache>
                <c:ptCount val="1"/>
                <c:pt idx="0">
                  <c:v>      1301 Обслуживание государственного внутреннего и муниципального долга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17677.8</c:v>
                </c:pt>
                <c:pt idx="1">
                  <c:v>20135.325689999998</c:v>
                </c:pt>
                <c:pt idx="2">
                  <c:v>26989.875209999991</c:v>
                </c:pt>
                <c:pt idx="3">
                  <c:v>37204.995339999994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489413240"/>
        <c:axId val="489417552"/>
        <c:axId val="0"/>
      </c:bar3DChart>
      <c:catAx>
        <c:axId val="489413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/>
            </a:pPr>
            <a:endParaRPr lang="ru-RU"/>
          </a:p>
        </c:txPr>
        <c:crossAx val="489417552"/>
        <c:crosses val="autoZero"/>
        <c:auto val="1"/>
        <c:lblAlgn val="ctr"/>
        <c:lblOffset val="100"/>
        <c:noMultiLvlLbl val="0"/>
      </c:catAx>
      <c:valAx>
        <c:axId val="48941755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crossAx val="489413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318231384787208"/>
          <c:y val="0.24696308103209999"/>
          <c:w val="0.45681771403486304"/>
          <c:h val="0.5617915972547638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49787681165714"/>
          <c:y val="0.17681341168953091"/>
          <c:w val="0.78666176394994258"/>
          <c:h val="0.5043161560791854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Индивидуальные предприниматели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1082</c:v>
                </c:pt>
                <c:pt idx="1">
                  <c:v>1087</c:v>
                </c:pt>
                <c:pt idx="2">
                  <c:v>1109</c:v>
                </c:pt>
                <c:pt idx="3">
                  <c:v>1123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683192"/>
        <c:axId val="168829544"/>
        <c:axId val="0"/>
      </c:bar3DChart>
      <c:catAx>
        <c:axId val="174683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solidFill>
                  <a:schemeClr val="tx1"/>
                </a:solidFill>
              </a:defRPr>
            </a:pPr>
            <a:endParaRPr lang="ru-RU"/>
          </a:p>
        </c:txPr>
        <c:crossAx val="168829544"/>
        <c:crosses val="autoZero"/>
        <c:auto val="1"/>
        <c:lblAlgn val="ctr"/>
        <c:lblOffset val="100"/>
        <c:noMultiLvlLbl val="0"/>
      </c:catAx>
      <c:valAx>
        <c:axId val="168829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1746831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5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77914">
              <a:schemeClr val="bg1">
                <a:lumMod val="85000"/>
                <a:alpha val="67000"/>
              </a:schemeClr>
            </a:gs>
            <a:gs pos="58000">
              <a:schemeClr val="accent4">
                <a:lumMod val="20000"/>
                <a:lumOff val="80000"/>
                <a:alpha val="79000"/>
              </a:schemeClr>
            </a:gs>
            <a:gs pos="38000">
              <a:schemeClr val="accent2">
                <a:lumMod val="20000"/>
                <a:lumOff val="80000"/>
                <a:alpha val="42000"/>
              </a:schemeClr>
            </a:gs>
            <a:gs pos="100000">
              <a:srgbClr val="D1C39F">
                <a:alpha val="39000"/>
              </a:srgb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2E-2"/>
          <c:y val="6.3591604784266578E-2"/>
          <c:w val="0.53711039930575877"/>
          <c:h val="0.74533979953567508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   1105 Другие вопросы в области физической культуры и спорта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6481.3</c:v>
                </c:pt>
                <c:pt idx="1">
                  <c:v>17287.876</c:v>
                </c:pt>
                <c:pt idx="2">
                  <c:v>5693.8143300000002</c:v>
                </c:pt>
                <c:pt idx="3">
                  <c:v>5683.100260000002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489415984"/>
        <c:axId val="489410496"/>
        <c:axId val="0"/>
      </c:bar3DChart>
      <c:catAx>
        <c:axId val="489415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9410496"/>
        <c:crosses val="autoZero"/>
        <c:auto val="1"/>
        <c:lblAlgn val="ctr"/>
        <c:lblOffset val="100"/>
        <c:noMultiLvlLbl val="0"/>
      </c:catAx>
      <c:valAx>
        <c:axId val="4894104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9415984"/>
        <c:crosses val="autoZero"/>
        <c:crossBetween val="between"/>
      </c:valAx>
      <c:spPr>
        <a:gradFill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</c:spPr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56065986510258892"/>
          <c:y val="9.1529313788339062E-2"/>
          <c:w val="0.43350709479616328"/>
          <c:h val="0.44030100518650139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solidFill>
          <a:schemeClr val="accent2">
            <a:lumMod val="20000"/>
            <a:lumOff val="80000"/>
            <a:alpha val="35000"/>
          </a:schemeClr>
        </a:solidFill>
        <a:ln>
          <a:noFill/>
        </a:ln>
      </c:spPr>
    </c:floor>
    <c:sideWall>
      <c:thickness val="0"/>
      <c:spPr>
        <a:noFill/>
        <a:ln w="20541">
          <a:noFill/>
        </a:ln>
      </c:spPr>
    </c:sideWall>
    <c:backWall>
      <c:thickness val="0"/>
      <c:spPr>
        <a:gradFill>
          <a:gsLst>
            <a:gs pos="77914">
              <a:schemeClr val="bg1">
                <a:lumMod val="85000"/>
                <a:alpha val="67000"/>
              </a:schemeClr>
            </a:gs>
            <a:gs pos="58000">
              <a:schemeClr val="accent4">
                <a:lumMod val="20000"/>
                <a:lumOff val="80000"/>
                <a:alpha val="79000"/>
              </a:schemeClr>
            </a:gs>
            <a:gs pos="38000">
              <a:schemeClr val="accent2">
                <a:lumMod val="20000"/>
                <a:lumOff val="80000"/>
                <a:alpha val="42000"/>
              </a:schemeClr>
            </a:gs>
            <a:gs pos="100000">
              <a:schemeClr val="accent4">
                <a:lumMod val="75000"/>
                <a:alpha val="28000"/>
              </a:schemeClr>
            </a:gs>
          </a:gsLst>
          <a:lin ang="5400000" scaled="1"/>
        </a:gradFill>
        <a:ln w="20541">
          <a:noFill/>
        </a:ln>
      </c:spPr>
    </c:backWall>
    <c:plotArea>
      <c:layout>
        <c:manualLayout>
          <c:layoutTarget val="inner"/>
          <c:xMode val="edge"/>
          <c:yMode val="edge"/>
          <c:x val="3.1416252383879212E-2"/>
          <c:y val="6.3591604784266578E-2"/>
          <c:w val="0.53711039930575877"/>
          <c:h val="0.74533979953567508"/>
        </c:manualLayout>
      </c:layout>
      <c:bar3DChart>
        <c:barDir val="col"/>
        <c:grouping val="percentStacked"/>
        <c:varyColors val="0"/>
        <c:ser>
          <c:idx val="2"/>
          <c:order val="0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1"/>
          <c:tx>
            <c:strRef>
              <c:f>Sheet1!#ССЫЛКА!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4"/>
          <c:order val="2"/>
          <c:tx>
            <c:strRef>
              <c:f>Sheet1!$A$2</c:f>
              <c:strCache>
                <c:ptCount val="1"/>
                <c:pt idx="0">
                  <c:v>      1202 Периодическая печать и издательства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elete val="1"/>
          </c:dLbls>
          <c:cat>
            <c:numRef>
              <c:f>Sheet1!$B$1:$E$1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2022</c:v>
                </c:pt>
              </c:numCache>
            </c:numRef>
          </c:cat>
          <c:val>
            <c:numRef>
              <c:f>Sheet1!$B$2:$E$2</c:f>
              <c:numCache>
                <c:formatCode>#\ ##0.0</c:formatCode>
                <c:ptCount val="4"/>
                <c:pt idx="0">
                  <c:v>9202.2999999999956</c:v>
                </c:pt>
                <c:pt idx="1">
                  <c:v>9588.5079999999925</c:v>
                </c:pt>
                <c:pt idx="2">
                  <c:v>9503.7000000000007</c:v>
                </c:pt>
                <c:pt idx="3">
                  <c:v>9516.4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6"/>
        <c:gapDepth val="188"/>
        <c:shape val="cone"/>
        <c:axId val="489416376"/>
        <c:axId val="489421080"/>
        <c:axId val="0"/>
      </c:bar3DChart>
      <c:catAx>
        <c:axId val="489416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0271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Verdana"/>
              </a:defRPr>
            </a:pPr>
            <a:endParaRPr lang="ru-RU"/>
          </a:p>
        </c:txPr>
        <c:crossAx val="489421080"/>
        <c:crosses val="autoZero"/>
        <c:auto val="1"/>
        <c:lblAlgn val="ctr"/>
        <c:lblOffset val="100"/>
        <c:noMultiLvlLbl val="0"/>
      </c:catAx>
      <c:valAx>
        <c:axId val="48942108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one"/>
        <c:spPr>
          <a:ln w="7703">
            <a:noFill/>
          </a:ln>
        </c:spPr>
        <c:crossAx val="48941637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56065986510258892"/>
          <c:y val="0.23503033480525323"/>
          <c:w val="0.43050080015964176"/>
          <c:h val="0.28964621673021018"/>
        </c:manualLayout>
      </c:layout>
      <c:overlay val="0"/>
      <c:spPr>
        <a:noFill/>
        <a:ln w="20541">
          <a:noFill/>
        </a:ln>
      </c:spPr>
      <c:txPr>
        <a:bodyPr/>
        <a:lstStyle/>
        <a:p>
          <a:pPr>
            <a:defRPr sz="1200" b="0" i="0" u="none" strike="noStrike" baseline="0">
              <a:solidFill>
                <a:schemeClr val="tx1"/>
              </a:solidFill>
              <a:latin typeface="Times New Roman" panose="02020603050405020304" pitchFamily="18" charset="0"/>
              <a:ea typeface="Verdan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65000">
          <a:schemeClr val="accent4">
            <a:lumMod val="20000"/>
            <a:lumOff val="80000"/>
            <a:alpha val="61000"/>
          </a:schemeClr>
        </a:gs>
        <a:gs pos="38000">
          <a:schemeClr val="accent2">
            <a:lumMod val="20000"/>
            <a:lumOff val="80000"/>
            <a:alpha val="12000"/>
          </a:schemeClr>
        </a:gs>
        <a:gs pos="100000">
          <a:schemeClr val="accent2">
            <a:lumMod val="40000"/>
            <a:lumOff val="60000"/>
          </a:schemeClr>
        </a:gs>
      </a:gsLst>
      <a:lin ang="5400000" scaled="1"/>
    </a:gradFill>
    <a:ln>
      <a:noFill/>
    </a:ln>
  </c:spPr>
  <c:txPr>
    <a:bodyPr/>
    <a:lstStyle/>
    <a:p>
      <a:pPr>
        <a:defRPr sz="849" b="1" i="0" u="none" strike="noStrike" baseline="0">
          <a:solidFill>
            <a:schemeClr val="tx1"/>
          </a:solidFill>
          <a:latin typeface="Verdana"/>
          <a:ea typeface="Verdana"/>
          <a:cs typeface="Verdana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09572425675875"/>
          <c:y val="0.21284849253797949"/>
          <c:w val="0.78758234038810448"/>
          <c:h val="0.576999841055613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Малые предприятия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
год</c:v>
                </c:pt>
                <c:pt idx="1">
                  <c:v>2021
год</c:v>
                </c:pt>
                <c:pt idx="2">
                  <c:v>2022
год</c:v>
                </c:pt>
                <c:pt idx="3">
                  <c:v>2023
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287</c:v>
                </c:pt>
                <c:pt idx="1">
                  <c:v>290</c:v>
                </c:pt>
                <c:pt idx="2">
                  <c:v>300</c:v>
                </c:pt>
                <c:pt idx="3">
                  <c:v>330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62168"/>
        <c:axId val="114063736"/>
        <c:axId val="0"/>
      </c:bar3DChart>
      <c:catAx>
        <c:axId val="114062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tx1"/>
                </a:solidFill>
              </a:defRPr>
            </a:pPr>
            <a:endParaRPr lang="ru-RU"/>
          </a:p>
        </c:txPr>
        <c:crossAx val="114063736"/>
        <c:crosses val="autoZero"/>
        <c:auto val="1"/>
        <c:lblAlgn val="ctr"/>
        <c:lblOffset val="100"/>
        <c:noMultiLvlLbl val="0"/>
      </c:catAx>
      <c:valAx>
        <c:axId val="1140637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ru-RU"/>
          </a:p>
        </c:txPr>
        <c:crossAx val="114062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розничная торговля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100.1</c:v>
                </c:pt>
                <c:pt idx="2">
                  <c:v>100.5</c:v>
                </c:pt>
                <c:pt idx="3">
                  <c:v>100.5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платные услуги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101.7</c:v>
                </c:pt>
                <c:pt idx="1">
                  <c:v>100.8</c:v>
                </c:pt>
                <c:pt idx="2">
                  <c:v>101</c:v>
                </c:pt>
                <c:pt idx="3">
                  <c:v>101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62560"/>
        <c:axId val="114061384"/>
        <c:axId val="0"/>
      </c:bar3DChart>
      <c:catAx>
        <c:axId val="114062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i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14061384"/>
        <c:crosses val="autoZero"/>
        <c:auto val="1"/>
        <c:lblAlgn val="ctr"/>
        <c:lblOffset val="100"/>
        <c:noMultiLvlLbl val="0"/>
      </c:catAx>
      <c:valAx>
        <c:axId val="114061384"/>
        <c:scaling>
          <c:orientation val="minMax"/>
        </c:scaling>
        <c:delete val="1"/>
        <c:axPos val="b"/>
        <c:majorGridlines/>
        <c:numFmt formatCode="0%" sourceLinked="1"/>
        <c:majorTickMark val="out"/>
        <c:minorTickMark val="none"/>
        <c:tickLblPos val="none"/>
        <c:crossAx val="11406256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0454135813085461"/>
          <c:y val="0.36623421903314818"/>
          <c:w val="0.29545864186914561"/>
          <c:h val="0.56104183435849586"/>
        </c:manualLayout>
      </c:layout>
      <c:overlay val="0"/>
      <c:txPr>
        <a:bodyPr/>
        <a:lstStyle/>
        <a:p>
          <a:pPr>
            <a:defRPr>
              <a:solidFill>
                <a:schemeClr val="tx2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709967625999828E-2"/>
          <c:y val="0.14288333681713011"/>
          <c:w val="0.77990577899470981"/>
          <c:h val="0.712961195095504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4130676.6</c:v>
                </c:pt>
                <c:pt idx="1">
                  <c:v>3554150.2</c:v>
                </c:pt>
                <c:pt idx="2">
                  <c:v>3106178.1</c:v>
                </c:pt>
                <c:pt idx="3">
                  <c:v>3166461.1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4227149.3</c:v>
                </c:pt>
                <c:pt idx="1">
                  <c:v>3640496.4</c:v>
                </c:pt>
                <c:pt idx="2">
                  <c:v>3198121</c:v>
                </c:pt>
                <c:pt idx="3">
                  <c:v>3290409.4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A0009"/>
            </a:solidFill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96472.7</c:v>
                </c:pt>
                <c:pt idx="1">
                  <c:v>86346.2</c:v>
                </c:pt>
                <c:pt idx="2">
                  <c:v>91942.9</c:v>
                </c:pt>
                <c:pt idx="3">
                  <c:v>123948.3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060208"/>
        <c:axId val="114060992"/>
      </c:barChart>
      <c:catAx>
        <c:axId val="114060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4060992"/>
        <c:crosses val="autoZero"/>
        <c:auto val="1"/>
        <c:lblAlgn val="ctr"/>
        <c:lblOffset val="100"/>
        <c:noMultiLvlLbl val="0"/>
      </c:catAx>
      <c:valAx>
        <c:axId val="114060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14060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 rtl="0"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999">
                  <a:srgbClr val="85C2FF"/>
                </a:gs>
                <a:gs pos="89000">
                  <a:srgbClr val="C4D6EB"/>
                </a:gs>
                <a:gs pos="100000">
                  <a:srgbClr val="FFEBFA"/>
                </a:gs>
              </a:gsLst>
              <a:lin ang="16200000" scaled="1"/>
              <a:tileRect/>
            </a:gradFill>
            <a:ln>
              <a:solidFill>
                <a:schemeClr val="bg2">
                  <a:lumMod val="50000"/>
                </a:schemeClr>
              </a:solidFill>
            </a:ln>
            <a:effectLst>
              <a:glow rad="228600">
                <a:schemeClr val="bg1"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  <a:softEdge rad="12700"/>
            </a:effectLst>
            <a:scene3d>
              <a:camera prst="orthographicFront"/>
              <a:lightRig rig="threePt" dir="t"/>
            </a:scene3d>
            <a:sp3d prstMaterial="dkEdge">
              <a:bevelT/>
            </a:sp3d>
          </c:spPr>
          <c:invertIfNegative val="0"/>
          <c:dLbls>
            <c:dLbl>
              <c:idx val="0"/>
              <c:layout>
                <c:manualLayout>
                  <c:x val="-3.831416468634745E-3"/>
                  <c:y val="-0.33233517264596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12091190938037E-17"/>
                  <c:y val="-0.296407045873428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9520939449790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314164686347276E-3"/>
                  <c:y val="-0.38622736280477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26.2</c:v>
                </c:pt>
                <c:pt idx="1">
                  <c:v>32.5</c:v>
                </c:pt>
                <c:pt idx="2" formatCode="0.0">
                  <c:v>38.6</c:v>
                </c:pt>
                <c:pt idx="3" formatCode="#\ ##0.0">
                  <c:v>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857880"/>
        <c:axId val="169861408"/>
      </c:barChart>
      <c:catAx>
        <c:axId val="169857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9861408"/>
        <c:crosses val="autoZero"/>
        <c:auto val="1"/>
        <c:lblAlgn val="ctr"/>
        <c:lblOffset val="100"/>
        <c:noMultiLvlLbl val="0"/>
      </c:catAx>
      <c:valAx>
        <c:axId val="169861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9857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E09F8-1DEE-45EE-8D12-966B96324EB6}" type="doc">
      <dgm:prSet loTypeId="urn:microsoft.com/office/officeart/2005/8/layout/hierarchy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A6581C-1544-47EA-95DE-0D196CD54EFF}">
      <dgm:prSet custT="1"/>
      <dgm:spPr>
        <a:solidFill>
          <a:schemeClr val="accent1">
            <a:lumMod val="75000"/>
          </a:scheme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ru-RU" sz="2100" b="1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  <a:endParaRPr lang="ru-RU" sz="2100" b="1" dirty="0">
            <a:latin typeface="Times New Roman" pitchFamily="18" charset="0"/>
            <a:cs typeface="Times New Roman" pitchFamily="18" charset="0"/>
          </a:endParaRPr>
        </a:p>
      </dgm:t>
    </dgm:pt>
    <dgm:pt modelId="{7C24E84E-0251-4AA6-A241-312BB063E100}" type="parTrans" cxnId="{0A1285E3-FC06-42A4-9D67-89A23C8160A5}">
      <dgm:prSet/>
      <dgm:spPr/>
      <dgm:t>
        <a:bodyPr/>
        <a:lstStyle/>
        <a:p>
          <a:endParaRPr lang="ru-RU"/>
        </a:p>
      </dgm:t>
    </dgm:pt>
    <dgm:pt modelId="{0E6319B1-879D-474B-8CBD-058DE48C0F55}" type="sibTrans" cxnId="{0A1285E3-FC06-42A4-9D67-89A23C8160A5}">
      <dgm:prSet/>
      <dgm:spPr/>
      <dgm:t>
        <a:bodyPr/>
        <a:lstStyle/>
        <a:p>
          <a:endParaRPr lang="ru-RU"/>
        </a:p>
      </dgm:t>
    </dgm:pt>
    <dgm:pt modelId="{FED16728-D565-4902-A19F-8C5137F0221D}">
      <dgm:prSet custT="1"/>
      <dgm:spPr>
        <a:gradFill rotWithShape="0">
          <a:gsLst>
            <a:gs pos="7000">
              <a:schemeClr val="accent1">
                <a:tint val="66000"/>
                <a:satMod val="160000"/>
                <a:alpha val="9000"/>
              </a:schemeClr>
            </a:gs>
            <a:gs pos="50000">
              <a:schemeClr val="accent1">
                <a:tint val="44500"/>
                <a:satMod val="160000"/>
                <a:alpha val="6000"/>
              </a:schemeClr>
            </a:gs>
            <a:gs pos="100000">
              <a:schemeClr val="accent1">
                <a:tint val="23500"/>
                <a:satMod val="160000"/>
                <a:alpha val="7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поступления в бюджет от уплаты налогов, установленных Налоговым кодексом Российской Федерации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F8195266-56FF-4A6E-916E-C998162CFB84}" type="parTrans" cxnId="{CC4AA50C-2F6D-401F-9D2C-6896DC023B5C}">
      <dgm:prSet/>
      <dgm:spPr/>
      <dgm:t>
        <a:bodyPr/>
        <a:lstStyle/>
        <a:p>
          <a:endParaRPr lang="ru-RU"/>
        </a:p>
      </dgm:t>
    </dgm:pt>
    <dgm:pt modelId="{E99D5628-1BEC-47BB-BACB-9CA5BF7FA84B}" type="sibTrans" cxnId="{CC4AA50C-2F6D-401F-9D2C-6896DC023B5C}">
      <dgm:prSet/>
      <dgm:spPr/>
      <dgm:t>
        <a:bodyPr/>
        <a:lstStyle/>
        <a:p>
          <a:endParaRPr lang="ru-RU"/>
        </a:p>
      </dgm:t>
    </dgm:pt>
    <dgm:pt modelId="{BC7E7FDC-4545-4F6F-8151-F8F317511880}">
      <dgm:prSet/>
      <dgm:spPr>
        <a:solidFill>
          <a:schemeClr val="accent1">
            <a:lumMod val="75000"/>
          </a:scheme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НЕНАЛОГОВЫЕ ДОХОДЫ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DEB06504-5FCC-4CE0-83A7-134DB8A0F6A9}" type="parTrans" cxnId="{52AF5441-A01D-4826-94BB-191AFF028836}">
      <dgm:prSet/>
      <dgm:spPr/>
      <dgm:t>
        <a:bodyPr/>
        <a:lstStyle/>
        <a:p>
          <a:endParaRPr lang="ru-RU"/>
        </a:p>
      </dgm:t>
    </dgm:pt>
    <dgm:pt modelId="{67F6801A-13D5-430B-AF77-92BE04A70D5C}" type="sibTrans" cxnId="{52AF5441-A01D-4826-94BB-191AFF028836}">
      <dgm:prSet/>
      <dgm:spPr/>
      <dgm:t>
        <a:bodyPr/>
        <a:lstStyle/>
        <a:p>
          <a:endParaRPr lang="ru-RU"/>
        </a:p>
      </dgm:t>
    </dgm:pt>
    <dgm:pt modelId="{5FCE703B-FA1F-46DA-86C3-6BBBD04A0223}">
      <dgm:prSet custT="1"/>
      <dgm:spPr>
        <a:gradFill rotWithShape="0">
          <a:gsLst>
            <a:gs pos="7000">
              <a:schemeClr val="accent1">
                <a:tint val="66000"/>
                <a:satMod val="160000"/>
                <a:alpha val="9000"/>
              </a:schemeClr>
            </a:gs>
            <a:gs pos="50000">
              <a:schemeClr val="accent1">
                <a:tint val="44500"/>
                <a:satMod val="160000"/>
                <a:alpha val="6000"/>
              </a:schemeClr>
            </a:gs>
            <a:gs pos="100000">
              <a:schemeClr val="accent1">
                <a:tint val="23500"/>
                <a:satMod val="160000"/>
                <a:alpha val="7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платежи от предоставления муниципалитетом в пользование имущества и природных ресурсов, от различного вида услуг, а также платежи в виде штрафов или иных санкций за нарушение законодательства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AB8FB47-20FF-4435-9070-F321E2FDB0DF}" type="parTrans" cxnId="{F5070BB3-037E-46F2-B3F4-F03D94218BB6}">
      <dgm:prSet/>
      <dgm:spPr/>
      <dgm:t>
        <a:bodyPr/>
        <a:lstStyle/>
        <a:p>
          <a:endParaRPr lang="ru-RU"/>
        </a:p>
      </dgm:t>
    </dgm:pt>
    <dgm:pt modelId="{E5F053FF-B277-4390-B12E-CCAFD662E9B9}" type="sibTrans" cxnId="{F5070BB3-037E-46F2-B3F4-F03D94218BB6}">
      <dgm:prSet/>
      <dgm:spPr/>
      <dgm:t>
        <a:bodyPr/>
        <a:lstStyle/>
        <a:p>
          <a:endParaRPr lang="ru-RU"/>
        </a:p>
      </dgm:t>
    </dgm:pt>
    <dgm:pt modelId="{6303CAC6-4D18-4FA9-A4F9-FE6AADEDF394}">
      <dgm:prSet/>
      <dgm:spPr>
        <a:solidFill>
          <a:schemeClr val="accent1">
            <a:lumMod val="75000"/>
          </a:schemeClr>
        </a:soli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AA4C79E-83A8-4584-9816-CF88CD124580}" type="parTrans" cxnId="{B4259BC5-8C4D-40D0-AFC1-001B53802E46}">
      <dgm:prSet/>
      <dgm:spPr/>
      <dgm:t>
        <a:bodyPr/>
        <a:lstStyle/>
        <a:p>
          <a:endParaRPr lang="ru-RU"/>
        </a:p>
      </dgm:t>
    </dgm:pt>
    <dgm:pt modelId="{82A0678E-2A73-472F-9E56-E62A3F4DBB4B}" type="sibTrans" cxnId="{B4259BC5-8C4D-40D0-AFC1-001B53802E46}">
      <dgm:prSet/>
      <dgm:spPr/>
      <dgm:t>
        <a:bodyPr/>
        <a:lstStyle/>
        <a:p>
          <a:endParaRPr lang="ru-RU"/>
        </a:p>
      </dgm:t>
    </dgm:pt>
    <dgm:pt modelId="{054186F8-EC26-47AA-A898-9AA68A97C2D7}">
      <dgm:prSet custT="1"/>
      <dgm:spPr>
        <a:gradFill rotWithShape="0">
          <a:gsLst>
            <a:gs pos="7000">
              <a:schemeClr val="accent1">
                <a:tint val="66000"/>
                <a:satMod val="160000"/>
                <a:alpha val="9000"/>
              </a:schemeClr>
            </a:gs>
            <a:gs pos="50000">
              <a:schemeClr val="accent1">
                <a:tint val="44500"/>
                <a:satMod val="160000"/>
                <a:alpha val="6000"/>
              </a:schemeClr>
            </a:gs>
            <a:gs pos="100000">
              <a:schemeClr val="accent1">
                <a:tint val="23500"/>
                <a:satMod val="160000"/>
                <a:alpha val="74000"/>
              </a:schemeClr>
            </a:gs>
          </a:gsLst>
          <a:lin ang="5400000" scaled="0"/>
        </a:gradFill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Финансовая помощь из бюджетов других уровней (межбюджетные трансферты), от физических и юридических лиц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626ECCEC-1EB2-46F7-A712-1ABC771645D3}" type="parTrans" cxnId="{5A167ACE-0C1C-475D-AC0F-8B9B7DF1EA7B}">
      <dgm:prSet/>
      <dgm:spPr/>
      <dgm:t>
        <a:bodyPr/>
        <a:lstStyle/>
        <a:p>
          <a:endParaRPr lang="ru-RU"/>
        </a:p>
      </dgm:t>
    </dgm:pt>
    <dgm:pt modelId="{0EACB1A6-10F8-48A0-BE4A-6606562731D5}" type="sibTrans" cxnId="{5A167ACE-0C1C-475D-AC0F-8B9B7DF1EA7B}">
      <dgm:prSet/>
      <dgm:spPr/>
      <dgm:t>
        <a:bodyPr/>
        <a:lstStyle/>
        <a:p>
          <a:endParaRPr lang="ru-RU"/>
        </a:p>
      </dgm:t>
    </dgm:pt>
    <dgm:pt modelId="{FC09B26A-9B73-452B-BD23-67310311CC92}" type="pres">
      <dgm:prSet presAssocID="{2DAE09F8-1DEE-45EE-8D12-966B96324EB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D7F7B35-8C42-4583-884B-63BFD5478C06}" type="pres">
      <dgm:prSet presAssocID="{E0A6581C-1544-47EA-95DE-0D196CD54EFF}" presName="root" presStyleCnt="0"/>
      <dgm:spPr/>
    </dgm:pt>
    <dgm:pt modelId="{DFB7B4AF-51FD-44A6-8B57-7C1A514E1DBF}" type="pres">
      <dgm:prSet presAssocID="{E0A6581C-1544-47EA-95DE-0D196CD54EFF}" presName="rootComposite" presStyleCnt="0"/>
      <dgm:spPr/>
    </dgm:pt>
    <dgm:pt modelId="{27B32359-5C3E-41FF-A2E1-09F4372ED90A}" type="pres">
      <dgm:prSet presAssocID="{E0A6581C-1544-47EA-95DE-0D196CD54EFF}" presName="rootText" presStyleLbl="node1" presStyleIdx="0" presStyleCnt="3"/>
      <dgm:spPr/>
      <dgm:t>
        <a:bodyPr/>
        <a:lstStyle/>
        <a:p>
          <a:endParaRPr lang="ru-RU"/>
        </a:p>
      </dgm:t>
    </dgm:pt>
    <dgm:pt modelId="{4B90EA0F-B02F-4DAE-BC7C-4F003EF16D64}" type="pres">
      <dgm:prSet presAssocID="{E0A6581C-1544-47EA-95DE-0D196CD54EFF}" presName="rootConnector" presStyleLbl="node1" presStyleIdx="0" presStyleCnt="3"/>
      <dgm:spPr/>
      <dgm:t>
        <a:bodyPr/>
        <a:lstStyle/>
        <a:p>
          <a:endParaRPr lang="ru-RU"/>
        </a:p>
      </dgm:t>
    </dgm:pt>
    <dgm:pt modelId="{BA61DC16-5FA3-44C8-B895-FF7EAC6E88D8}" type="pres">
      <dgm:prSet presAssocID="{E0A6581C-1544-47EA-95DE-0D196CD54EFF}" presName="childShape" presStyleCnt="0"/>
      <dgm:spPr/>
    </dgm:pt>
    <dgm:pt modelId="{6AAF2489-017E-4FC8-AB85-72499A43E471}" type="pres">
      <dgm:prSet presAssocID="{F8195266-56FF-4A6E-916E-C998162CFB84}" presName="Name13" presStyleLbl="parChTrans1D2" presStyleIdx="0" presStyleCnt="3"/>
      <dgm:spPr/>
      <dgm:t>
        <a:bodyPr/>
        <a:lstStyle/>
        <a:p>
          <a:endParaRPr lang="ru-RU"/>
        </a:p>
      </dgm:t>
    </dgm:pt>
    <dgm:pt modelId="{F6F57CA8-E4C7-4FBE-B116-9D12CBACEEC9}" type="pres">
      <dgm:prSet presAssocID="{FED16728-D565-4902-A19F-8C5137F0221D}" presName="childText" presStyleLbl="bgAcc1" presStyleIdx="0" presStyleCnt="3" custScaleY="128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84E74-76A7-42C3-B0CE-B358B36D115F}" type="pres">
      <dgm:prSet presAssocID="{BC7E7FDC-4545-4F6F-8151-F8F317511880}" presName="root" presStyleCnt="0"/>
      <dgm:spPr/>
    </dgm:pt>
    <dgm:pt modelId="{CAD030B8-1A44-40A5-8ADC-B3C8490E8A3D}" type="pres">
      <dgm:prSet presAssocID="{BC7E7FDC-4545-4F6F-8151-F8F317511880}" presName="rootComposite" presStyleCnt="0"/>
      <dgm:spPr/>
    </dgm:pt>
    <dgm:pt modelId="{F54259D9-C572-42B6-9F99-D171F8618B4B}" type="pres">
      <dgm:prSet presAssocID="{BC7E7FDC-4545-4F6F-8151-F8F317511880}" presName="rootText" presStyleLbl="node1" presStyleIdx="1" presStyleCnt="3" custLinFactNeighborX="-3493" custLinFactNeighborY="3176"/>
      <dgm:spPr/>
      <dgm:t>
        <a:bodyPr/>
        <a:lstStyle/>
        <a:p>
          <a:endParaRPr lang="ru-RU"/>
        </a:p>
      </dgm:t>
    </dgm:pt>
    <dgm:pt modelId="{DB71353E-2A7A-44E6-B330-C0BE2868CBEF}" type="pres">
      <dgm:prSet presAssocID="{BC7E7FDC-4545-4F6F-8151-F8F317511880}" presName="rootConnector" presStyleLbl="node1" presStyleIdx="1" presStyleCnt="3"/>
      <dgm:spPr/>
      <dgm:t>
        <a:bodyPr/>
        <a:lstStyle/>
        <a:p>
          <a:endParaRPr lang="ru-RU"/>
        </a:p>
      </dgm:t>
    </dgm:pt>
    <dgm:pt modelId="{C362FD87-A78A-4541-951E-CE486F778E47}" type="pres">
      <dgm:prSet presAssocID="{BC7E7FDC-4545-4F6F-8151-F8F317511880}" presName="childShape" presStyleCnt="0"/>
      <dgm:spPr/>
    </dgm:pt>
    <dgm:pt modelId="{A9EDC6E6-CBD7-4ECA-9A18-357A546A284E}" type="pres">
      <dgm:prSet presAssocID="{DAB8FB47-20FF-4435-9070-F321E2FDB0DF}" presName="Name13" presStyleLbl="parChTrans1D2" presStyleIdx="1" presStyleCnt="3"/>
      <dgm:spPr/>
      <dgm:t>
        <a:bodyPr/>
        <a:lstStyle/>
        <a:p>
          <a:endParaRPr lang="ru-RU"/>
        </a:p>
      </dgm:t>
    </dgm:pt>
    <dgm:pt modelId="{41C34F42-BB87-472C-8418-D032FB71EB3C}" type="pres">
      <dgm:prSet presAssocID="{5FCE703B-FA1F-46DA-86C3-6BBBD04A0223}" presName="childText" presStyleLbl="bgAcc1" presStyleIdx="1" presStyleCnt="3" custScaleY="227642" custLinFactNeighborX="-1381" custLinFactNeighborY="-1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EF678-3129-4605-8F66-7FBC06588605}" type="pres">
      <dgm:prSet presAssocID="{6303CAC6-4D18-4FA9-A4F9-FE6AADEDF394}" presName="root" presStyleCnt="0"/>
      <dgm:spPr/>
    </dgm:pt>
    <dgm:pt modelId="{5C5A2D57-4663-48A1-B285-31089297CA5A}" type="pres">
      <dgm:prSet presAssocID="{6303CAC6-4D18-4FA9-A4F9-FE6AADEDF394}" presName="rootComposite" presStyleCnt="0"/>
      <dgm:spPr/>
    </dgm:pt>
    <dgm:pt modelId="{EB6937D3-8632-44D8-B507-60D058FEDE4B}" type="pres">
      <dgm:prSet presAssocID="{6303CAC6-4D18-4FA9-A4F9-FE6AADEDF394}" presName="rootText" presStyleLbl="node1" presStyleIdx="2" presStyleCnt="3"/>
      <dgm:spPr/>
      <dgm:t>
        <a:bodyPr/>
        <a:lstStyle/>
        <a:p>
          <a:endParaRPr lang="ru-RU"/>
        </a:p>
      </dgm:t>
    </dgm:pt>
    <dgm:pt modelId="{64AD6383-1268-4624-B5D7-CF2822797059}" type="pres">
      <dgm:prSet presAssocID="{6303CAC6-4D18-4FA9-A4F9-FE6AADEDF394}" presName="rootConnector" presStyleLbl="node1" presStyleIdx="2" presStyleCnt="3"/>
      <dgm:spPr/>
      <dgm:t>
        <a:bodyPr/>
        <a:lstStyle/>
        <a:p>
          <a:endParaRPr lang="ru-RU"/>
        </a:p>
      </dgm:t>
    </dgm:pt>
    <dgm:pt modelId="{6324DE5D-330E-4E0C-96A6-40932E2B28AA}" type="pres">
      <dgm:prSet presAssocID="{6303CAC6-4D18-4FA9-A4F9-FE6AADEDF394}" presName="childShape" presStyleCnt="0"/>
      <dgm:spPr/>
    </dgm:pt>
    <dgm:pt modelId="{07625AD5-358A-4001-B13F-A9BFF5399ABD}" type="pres">
      <dgm:prSet presAssocID="{626ECCEC-1EB2-46F7-A712-1ABC771645D3}" presName="Name13" presStyleLbl="parChTrans1D2" presStyleIdx="2" presStyleCnt="3"/>
      <dgm:spPr/>
      <dgm:t>
        <a:bodyPr/>
        <a:lstStyle/>
        <a:p>
          <a:endParaRPr lang="ru-RU"/>
        </a:p>
      </dgm:t>
    </dgm:pt>
    <dgm:pt modelId="{40780E7E-0F88-465C-826C-C0E9A9BC5821}" type="pres">
      <dgm:prSet presAssocID="{054186F8-EC26-47AA-A898-9AA68A97C2D7}" presName="childText" presStyleLbl="bgAcc1" presStyleIdx="2" presStyleCnt="3" custScaleY="131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C1E0B9-63D6-4B02-9E0C-6799FD35384A}" type="presOf" srcId="{6303CAC6-4D18-4FA9-A4F9-FE6AADEDF394}" destId="{EB6937D3-8632-44D8-B507-60D058FEDE4B}" srcOrd="0" destOrd="0" presId="urn:microsoft.com/office/officeart/2005/8/layout/hierarchy3"/>
    <dgm:cxn modelId="{B4259BC5-8C4D-40D0-AFC1-001B53802E46}" srcId="{2DAE09F8-1DEE-45EE-8D12-966B96324EB6}" destId="{6303CAC6-4D18-4FA9-A4F9-FE6AADEDF394}" srcOrd="2" destOrd="0" parTransId="{FAA4C79E-83A8-4584-9816-CF88CD124580}" sibTransId="{82A0678E-2A73-472F-9E56-E62A3F4DBB4B}"/>
    <dgm:cxn modelId="{EAC6FDA4-0084-40A6-A7F9-1F628CF1C70C}" type="presOf" srcId="{054186F8-EC26-47AA-A898-9AA68A97C2D7}" destId="{40780E7E-0F88-465C-826C-C0E9A9BC5821}" srcOrd="0" destOrd="0" presId="urn:microsoft.com/office/officeart/2005/8/layout/hierarchy3"/>
    <dgm:cxn modelId="{414437FB-5A73-4556-A3BC-DA1207EB63ED}" type="presOf" srcId="{DAB8FB47-20FF-4435-9070-F321E2FDB0DF}" destId="{A9EDC6E6-CBD7-4ECA-9A18-357A546A284E}" srcOrd="0" destOrd="0" presId="urn:microsoft.com/office/officeart/2005/8/layout/hierarchy3"/>
    <dgm:cxn modelId="{6396B2D3-489D-49DA-AF34-5422779FC22A}" type="presOf" srcId="{5FCE703B-FA1F-46DA-86C3-6BBBD04A0223}" destId="{41C34F42-BB87-472C-8418-D032FB71EB3C}" srcOrd="0" destOrd="0" presId="urn:microsoft.com/office/officeart/2005/8/layout/hierarchy3"/>
    <dgm:cxn modelId="{F5070BB3-037E-46F2-B3F4-F03D94218BB6}" srcId="{BC7E7FDC-4545-4F6F-8151-F8F317511880}" destId="{5FCE703B-FA1F-46DA-86C3-6BBBD04A0223}" srcOrd="0" destOrd="0" parTransId="{DAB8FB47-20FF-4435-9070-F321E2FDB0DF}" sibTransId="{E5F053FF-B277-4390-B12E-CCAFD662E9B9}"/>
    <dgm:cxn modelId="{CC4AA50C-2F6D-401F-9D2C-6896DC023B5C}" srcId="{E0A6581C-1544-47EA-95DE-0D196CD54EFF}" destId="{FED16728-D565-4902-A19F-8C5137F0221D}" srcOrd="0" destOrd="0" parTransId="{F8195266-56FF-4A6E-916E-C998162CFB84}" sibTransId="{E99D5628-1BEC-47BB-BACB-9CA5BF7FA84B}"/>
    <dgm:cxn modelId="{1A51A225-BE5E-4D68-9895-29F1600AB0C8}" type="presOf" srcId="{E0A6581C-1544-47EA-95DE-0D196CD54EFF}" destId="{27B32359-5C3E-41FF-A2E1-09F4372ED90A}" srcOrd="0" destOrd="0" presId="urn:microsoft.com/office/officeart/2005/8/layout/hierarchy3"/>
    <dgm:cxn modelId="{469E9B38-813F-41F3-824C-73FC1D81E158}" type="presOf" srcId="{BC7E7FDC-4545-4F6F-8151-F8F317511880}" destId="{DB71353E-2A7A-44E6-B330-C0BE2868CBEF}" srcOrd="1" destOrd="0" presId="urn:microsoft.com/office/officeart/2005/8/layout/hierarchy3"/>
    <dgm:cxn modelId="{6075EF59-D80F-4B27-BD09-CE9DE6A2A08F}" type="presOf" srcId="{FED16728-D565-4902-A19F-8C5137F0221D}" destId="{F6F57CA8-E4C7-4FBE-B116-9D12CBACEEC9}" srcOrd="0" destOrd="0" presId="urn:microsoft.com/office/officeart/2005/8/layout/hierarchy3"/>
    <dgm:cxn modelId="{52AF5441-A01D-4826-94BB-191AFF028836}" srcId="{2DAE09F8-1DEE-45EE-8D12-966B96324EB6}" destId="{BC7E7FDC-4545-4F6F-8151-F8F317511880}" srcOrd="1" destOrd="0" parTransId="{DEB06504-5FCC-4CE0-83A7-134DB8A0F6A9}" sibTransId="{67F6801A-13D5-430B-AF77-92BE04A70D5C}"/>
    <dgm:cxn modelId="{00335A64-26F8-492B-ABE4-DAEBA20741AC}" type="presOf" srcId="{E0A6581C-1544-47EA-95DE-0D196CD54EFF}" destId="{4B90EA0F-B02F-4DAE-BC7C-4F003EF16D64}" srcOrd="1" destOrd="0" presId="urn:microsoft.com/office/officeart/2005/8/layout/hierarchy3"/>
    <dgm:cxn modelId="{27828EB6-9B85-4981-8479-C69D2B59F5CC}" type="presOf" srcId="{2DAE09F8-1DEE-45EE-8D12-966B96324EB6}" destId="{FC09B26A-9B73-452B-BD23-67310311CC92}" srcOrd="0" destOrd="0" presId="urn:microsoft.com/office/officeart/2005/8/layout/hierarchy3"/>
    <dgm:cxn modelId="{37137EED-DC37-4C9C-80B6-59A4290FFC2B}" type="presOf" srcId="{F8195266-56FF-4A6E-916E-C998162CFB84}" destId="{6AAF2489-017E-4FC8-AB85-72499A43E471}" srcOrd="0" destOrd="0" presId="urn:microsoft.com/office/officeart/2005/8/layout/hierarchy3"/>
    <dgm:cxn modelId="{F3640D7F-2FF5-4782-8543-F29D62FC2C51}" type="presOf" srcId="{626ECCEC-1EB2-46F7-A712-1ABC771645D3}" destId="{07625AD5-358A-4001-B13F-A9BFF5399ABD}" srcOrd="0" destOrd="0" presId="urn:microsoft.com/office/officeart/2005/8/layout/hierarchy3"/>
    <dgm:cxn modelId="{0A1285E3-FC06-42A4-9D67-89A23C8160A5}" srcId="{2DAE09F8-1DEE-45EE-8D12-966B96324EB6}" destId="{E0A6581C-1544-47EA-95DE-0D196CD54EFF}" srcOrd="0" destOrd="0" parTransId="{7C24E84E-0251-4AA6-A241-312BB063E100}" sibTransId="{0E6319B1-879D-474B-8CBD-058DE48C0F55}"/>
    <dgm:cxn modelId="{5A167ACE-0C1C-475D-AC0F-8B9B7DF1EA7B}" srcId="{6303CAC6-4D18-4FA9-A4F9-FE6AADEDF394}" destId="{054186F8-EC26-47AA-A898-9AA68A97C2D7}" srcOrd="0" destOrd="0" parTransId="{626ECCEC-1EB2-46F7-A712-1ABC771645D3}" sibTransId="{0EACB1A6-10F8-48A0-BE4A-6606562731D5}"/>
    <dgm:cxn modelId="{E0595B13-BDB1-47C6-B391-862E2F183067}" type="presOf" srcId="{BC7E7FDC-4545-4F6F-8151-F8F317511880}" destId="{F54259D9-C572-42B6-9F99-D171F8618B4B}" srcOrd="0" destOrd="0" presId="urn:microsoft.com/office/officeart/2005/8/layout/hierarchy3"/>
    <dgm:cxn modelId="{4D602F7B-9D34-4B7B-9FEF-BB5AFBAB2B36}" type="presOf" srcId="{6303CAC6-4D18-4FA9-A4F9-FE6AADEDF394}" destId="{64AD6383-1268-4624-B5D7-CF2822797059}" srcOrd="1" destOrd="0" presId="urn:microsoft.com/office/officeart/2005/8/layout/hierarchy3"/>
    <dgm:cxn modelId="{684D0D00-AD62-4D30-AD5B-93E5D4912501}" type="presParOf" srcId="{FC09B26A-9B73-452B-BD23-67310311CC92}" destId="{ED7F7B35-8C42-4583-884B-63BFD5478C06}" srcOrd="0" destOrd="0" presId="urn:microsoft.com/office/officeart/2005/8/layout/hierarchy3"/>
    <dgm:cxn modelId="{EE90A545-BF4B-4024-B4C8-B8552EC3A2CB}" type="presParOf" srcId="{ED7F7B35-8C42-4583-884B-63BFD5478C06}" destId="{DFB7B4AF-51FD-44A6-8B57-7C1A514E1DBF}" srcOrd="0" destOrd="0" presId="urn:microsoft.com/office/officeart/2005/8/layout/hierarchy3"/>
    <dgm:cxn modelId="{8125CE7A-EB97-4F59-A86D-156FD319025A}" type="presParOf" srcId="{DFB7B4AF-51FD-44A6-8B57-7C1A514E1DBF}" destId="{27B32359-5C3E-41FF-A2E1-09F4372ED90A}" srcOrd="0" destOrd="0" presId="urn:microsoft.com/office/officeart/2005/8/layout/hierarchy3"/>
    <dgm:cxn modelId="{7BA25A8C-C6EA-4604-814D-53F64042DAA9}" type="presParOf" srcId="{DFB7B4AF-51FD-44A6-8B57-7C1A514E1DBF}" destId="{4B90EA0F-B02F-4DAE-BC7C-4F003EF16D64}" srcOrd="1" destOrd="0" presId="urn:microsoft.com/office/officeart/2005/8/layout/hierarchy3"/>
    <dgm:cxn modelId="{45196ECA-CDD0-497C-BBE6-13C00E693918}" type="presParOf" srcId="{ED7F7B35-8C42-4583-884B-63BFD5478C06}" destId="{BA61DC16-5FA3-44C8-B895-FF7EAC6E88D8}" srcOrd="1" destOrd="0" presId="urn:microsoft.com/office/officeart/2005/8/layout/hierarchy3"/>
    <dgm:cxn modelId="{953FE80B-7E70-45AA-BD46-EAF132129A13}" type="presParOf" srcId="{BA61DC16-5FA3-44C8-B895-FF7EAC6E88D8}" destId="{6AAF2489-017E-4FC8-AB85-72499A43E471}" srcOrd="0" destOrd="0" presId="urn:microsoft.com/office/officeart/2005/8/layout/hierarchy3"/>
    <dgm:cxn modelId="{ABBF4E49-9931-4224-82A6-7A0A5B336FF0}" type="presParOf" srcId="{BA61DC16-5FA3-44C8-B895-FF7EAC6E88D8}" destId="{F6F57CA8-E4C7-4FBE-B116-9D12CBACEEC9}" srcOrd="1" destOrd="0" presId="urn:microsoft.com/office/officeart/2005/8/layout/hierarchy3"/>
    <dgm:cxn modelId="{1A555F23-4A67-457B-BCB0-988F0E7C3F85}" type="presParOf" srcId="{FC09B26A-9B73-452B-BD23-67310311CC92}" destId="{EED84E74-76A7-42C3-B0CE-B358B36D115F}" srcOrd="1" destOrd="0" presId="urn:microsoft.com/office/officeart/2005/8/layout/hierarchy3"/>
    <dgm:cxn modelId="{CA006C0A-A929-4A28-A986-69D42B0D6ECA}" type="presParOf" srcId="{EED84E74-76A7-42C3-B0CE-B358B36D115F}" destId="{CAD030B8-1A44-40A5-8ADC-B3C8490E8A3D}" srcOrd="0" destOrd="0" presId="urn:microsoft.com/office/officeart/2005/8/layout/hierarchy3"/>
    <dgm:cxn modelId="{0253CF35-6EB9-4BDD-AE34-983B7B946F64}" type="presParOf" srcId="{CAD030B8-1A44-40A5-8ADC-B3C8490E8A3D}" destId="{F54259D9-C572-42B6-9F99-D171F8618B4B}" srcOrd="0" destOrd="0" presId="urn:microsoft.com/office/officeart/2005/8/layout/hierarchy3"/>
    <dgm:cxn modelId="{46403F09-BE86-4876-A29B-A5F6A68C69D0}" type="presParOf" srcId="{CAD030B8-1A44-40A5-8ADC-B3C8490E8A3D}" destId="{DB71353E-2A7A-44E6-B330-C0BE2868CBEF}" srcOrd="1" destOrd="0" presId="urn:microsoft.com/office/officeart/2005/8/layout/hierarchy3"/>
    <dgm:cxn modelId="{9845ADA0-1295-4F50-8596-104EBB5D7076}" type="presParOf" srcId="{EED84E74-76A7-42C3-B0CE-B358B36D115F}" destId="{C362FD87-A78A-4541-951E-CE486F778E47}" srcOrd="1" destOrd="0" presId="urn:microsoft.com/office/officeart/2005/8/layout/hierarchy3"/>
    <dgm:cxn modelId="{523798E8-A93D-4787-B60C-DD316B9E6DDE}" type="presParOf" srcId="{C362FD87-A78A-4541-951E-CE486F778E47}" destId="{A9EDC6E6-CBD7-4ECA-9A18-357A546A284E}" srcOrd="0" destOrd="0" presId="urn:microsoft.com/office/officeart/2005/8/layout/hierarchy3"/>
    <dgm:cxn modelId="{235017F9-EF3F-4056-870D-DD1B9356C805}" type="presParOf" srcId="{C362FD87-A78A-4541-951E-CE486F778E47}" destId="{41C34F42-BB87-472C-8418-D032FB71EB3C}" srcOrd="1" destOrd="0" presId="urn:microsoft.com/office/officeart/2005/8/layout/hierarchy3"/>
    <dgm:cxn modelId="{74F0D176-70AF-4F06-A750-AA0FC82510DE}" type="presParOf" srcId="{FC09B26A-9B73-452B-BD23-67310311CC92}" destId="{30AEF678-3129-4605-8F66-7FBC06588605}" srcOrd="2" destOrd="0" presId="urn:microsoft.com/office/officeart/2005/8/layout/hierarchy3"/>
    <dgm:cxn modelId="{FE7CCC27-B8D6-4D99-98B2-1649E5FBF779}" type="presParOf" srcId="{30AEF678-3129-4605-8F66-7FBC06588605}" destId="{5C5A2D57-4663-48A1-B285-31089297CA5A}" srcOrd="0" destOrd="0" presId="urn:microsoft.com/office/officeart/2005/8/layout/hierarchy3"/>
    <dgm:cxn modelId="{0DDB6274-CDFE-4EDE-9B8B-DD5C0FE3666D}" type="presParOf" srcId="{5C5A2D57-4663-48A1-B285-31089297CA5A}" destId="{EB6937D3-8632-44D8-B507-60D058FEDE4B}" srcOrd="0" destOrd="0" presId="urn:microsoft.com/office/officeart/2005/8/layout/hierarchy3"/>
    <dgm:cxn modelId="{40896FC4-0616-4536-984C-8662014414CB}" type="presParOf" srcId="{5C5A2D57-4663-48A1-B285-31089297CA5A}" destId="{64AD6383-1268-4624-B5D7-CF2822797059}" srcOrd="1" destOrd="0" presId="urn:microsoft.com/office/officeart/2005/8/layout/hierarchy3"/>
    <dgm:cxn modelId="{D1D85724-8689-45C3-98C1-B2839971D35A}" type="presParOf" srcId="{30AEF678-3129-4605-8F66-7FBC06588605}" destId="{6324DE5D-330E-4E0C-96A6-40932E2B28AA}" srcOrd="1" destOrd="0" presId="urn:microsoft.com/office/officeart/2005/8/layout/hierarchy3"/>
    <dgm:cxn modelId="{DBD90E7E-AA3E-4E0F-A7E4-639728B657AE}" type="presParOf" srcId="{6324DE5D-330E-4E0C-96A6-40932E2B28AA}" destId="{07625AD5-358A-4001-B13F-A9BFF5399ABD}" srcOrd="0" destOrd="0" presId="urn:microsoft.com/office/officeart/2005/8/layout/hierarchy3"/>
    <dgm:cxn modelId="{7F0F2FC3-508C-452C-93A7-62AC7C22DB1E}" type="presParOf" srcId="{6324DE5D-330E-4E0C-96A6-40932E2B28AA}" destId="{40780E7E-0F88-465C-826C-C0E9A9BC582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02FC2-18C6-4BBD-AE40-33A153453063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30D7CB5-F31B-4E6C-9AE8-024916401DA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Налоговые доходы</a:t>
          </a:r>
        </a:p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1 156 042,9           32,5%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A2D0D028-0BA2-4262-A4AB-843D9C6454CA}" type="parTrans" cxnId="{23F19BF6-2107-4896-B72C-EED01EDED2BD}">
      <dgm:prSet/>
      <dgm:spPr/>
      <dgm:t>
        <a:bodyPr/>
        <a:lstStyle/>
        <a:p>
          <a:endParaRPr lang="ru-RU"/>
        </a:p>
      </dgm:t>
    </dgm:pt>
    <dgm:pt modelId="{0119F1C8-FF1B-405E-80DD-FAE66AF2C423}" type="sibTrans" cxnId="{23F19BF6-2107-4896-B72C-EED01EDED2BD}">
      <dgm:prSet/>
      <dgm:spPr/>
      <dgm:t>
        <a:bodyPr/>
        <a:lstStyle/>
        <a:p>
          <a:endParaRPr lang="ru-RU"/>
        </a:p>
      </dgm:t>
    </dgm:pt>
    <dgm:pt modelId="{8122D38F-1ACF-40DB-A8A3-3369D4249DA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Безвозмездные поступления</a:t>
          </a:r>
        </a:p>
        <a:p>
          <a:pPr rtl="0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2 301 522,0                            64,8 %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C33B9D6-765C-41A9-A6EF-6A8FAE34D08A}" type="parTrans" cxnId="{F2977584-E403-4E3B-A26D-B12A2068ED31}">
      <dgm:prSet/>
      <dgm:spPr/>
      <dgm:t>
        <a:bodyPr/>
        <a:lstStyle/>
        <a:p>
          <a:endParaRPr lang="ru-RU"/>
        </a:p>
      </dgm:t>
    </dgm:pt>
    <dgm:pt modelId="{D79B6341-5082-4857-9D51-8461A7D926F1}" type="sibTrans" cxnId="{F2977584-E403-4E3B-A26D-B12A2068ED31}">
      <dgm:prSet/>
      <dgm:spPr/>
      <dgm:t>
        <a:bodyPr/>
        <a:lstStyle/>
        <a:p>
          <a:endParaRPr lang="ru-RU"/>
        </a:p>
      </dgm:t>
    </dgm:pt>
    <dgm:pt modelId="{0E773EF0-5FC6-4451-8254-09D2E52DE2CD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ru-RU" b="0" dirty="0" smtClean="0">
              <a:latin typeface="Times New Roman" pitchFamily="18" charset="0"/>
              <a:cs typeface="Times New Roman" pitchFamily="18" charset="0"/>
            </a:rPr>
            <a:t>Неналоговые доходы  </a:t>
          </a:r>
        </a:p>
        <a:p>
          <a:pPr rtl="0"/>
          <a:r>
            <a:rPr lang="ru-RU" b="0" dirty="0" smtClean="0">
              <a:latin typeface="Times New Roman" pitchFamily="18" charset="0"/>
              <a:cs typeface="Times New Roman" pitchFamily="18" charset="0"/>
            </a:rPr>
            <a:t>96 585,3                    2,7%</a:t>
          </a:r>
          <a:endParaRPr lang="ru-RU" b="0" dirty="0">
            <a:latin typeface="Times New Roman" pitchFamily="18" charset="0"/>
            <a:cs typeface="Times New Roman" pitchFamily="18" charset="0"/>
          </a:endParaRPr>
        </a:p>
      </dgm:t>
    </dgm:pt>
    <dgm:pt modelId="{2338A32B-5467-4CFA-803C-73E1779B5FC5}" type="parTrans" cxnId="{14E5CA10-9348-4DE6-98E4-CA9D2314D18B}">
      <dgm:prSet/>
      <dgm:spPr/>
      <dgm:t>
        <a:bodyPr/>
        <a:lstStyle/>
        <a:p>
          <a:endParaRPr lang="ru-RU"/>
        </a:p>
      </dgm:t>
    </dgm:pt>
    <dgm:pt modelId="{4D5213DA-7E05-4493-9B26-A86BD0668E4E}" type="sibTrans" cxnId="{14E5CA10-9348-4DE6-98E4-CA9D2314D18B}">
      <dgm:prSet/>
      <dgm:spPr/>
      <dgm:t>
        <a:bodyPr/>
        <a:lstStyle/>
        <a:p>
          <a:endParaRPr lang="ru-RU"/>
        </a:p>
      </dgm:t>
    </dgm:pt>
    <dgm:pt modelId="{11829688-016B-4340-9A3D-1C609D41E2BE}" type="pres">
      <dgm:prSet presAssocID="{48B02FC2-18C6-4BBD-AE40-33A15345306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273552-79ED-4075-9D50-DD2F4BBD40A3}" type="pres">
      <dgm:prSet presAssocID="{730D7CB5-F31B-4E6C-9AE8-024916401DAC}" presName="circ1" presStyleLbl="vennNode1" presStyleIdx="0" presStyleCnt="3" custScaleX="81889" custScaleY="77157" custLinFactNeighborX="-23490" custLinFactNeighborY="3553"/>
      <dgm:spPr/>
      <dgm:t>
        <a:bodyPr/>
        <a:lstStyle/>
        <a:p>
          <a:endParaRPr lang="ru-RU"/>
        </a:p>
      </dgm:t>
    </dgm:pt>
    <dgm:pt modelId="{22F6BA16-B0E9-41C7-A4F2-9F43862BA773}" type="pres">
      <dgm:prSet presAssocID="{730D7CB5-F31B-4E6C-9AE8-024916401DA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47A811-B15A-4846-848A-441E4197C5DD}" type="pres">
      <dgm:prSet presAssocID="{8122D38F-1ACF-40DB-A8A3-3369D4249DA5}" presName="circ2" presStyleLbl="vennNode1" presStyleIdx="1" presStyleCnt="3" custScaleX="113917" custScaleY="115694" custLinFactX="49481" custLinFactNeighborX="100000" custLinFactNeighborY="77127"/>
      <dgm:spPr/>
      <dgm:t>
        <a:bodyPr/>
        <a:lstStyle/>
        <a:p>
          <a:endParaRPr lang="ru-RU"/>
        </a:p>
      </dgm:t>
    </dgm:pt>
    <dgm:pt modelId="{6E06ABE5-7F93-46F2-BF7E-E285CC3AFA38}" type="pres">
      <dgm:prSet presAssocID="{8122D38F-1ACF-40DB-A8A3-3369D4249DA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BC002-633A-4D75-B4F6-AEA633AED538}" type="pres">
      <dgm:prSet presAssocID="{0E773EF0-5FC6-4451-8254-09D2E52DE2CD}" presName="circ3" presStyleLbl="vennNode1" presStyleIdx="2" presStyleCnt="3" custScaleX="63973" custScaleY="62626" custLinFactNeighborX="-4334" custLinFactNeighborY="788"/>
      <dgm:spPr/>
      <dgm:t>
        <a:bodyPr/>
        <a:lstStyle/>
        <a:p>
          <a:endParaRPr lang="ru-RU"/>
        </a:p>
      </dgm:t>
    </dgm:pt>
    <dgm:pt modelId="{93C5296E-A372-4CF2-9EEB-BA8E8ECE3A0A}" type="pres">
      <dgm:prSet presAssocID="{0E773EF0-5FC6-4451-8254-09D2E52DE2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5EC4C-4A3A-4130-9566-1F727F580DBE}" type="presOf" srcId="{48B02FC2-18C6-4BBD-AE40-33A153453063}" destId="{11829688-016B-4340-9A3D-1C609D41E2BE}" srcOrd="0" destOrd="0" presId="urn:microsoft.com/office/officeart/2005/8/layout/venn1"/>
    <dgm:cxn modelId="{C31F1AA6-D17C-4E0E-ADC0-115407F9E912}" type="presOf" srcId="{0E773EF0-5FC6-4451-8254-09D2E52DE2CD}" destId="{93C5296E-A372-4CF2-9EEB-BA8E8ECE3A0A}" srcOrd="1" destOrd="0" presId="urn:microsoft.com/office/officeart/2005/8/layout/venn1"/>
    <dgm:cxn modelId="{60485D7A-2BFD-4F06-88F1-B4618E37849D}" type="presOf" srcId="{0E773EF0-5FC6-4451-8254-09D2E52DE2CD}" destId="{857BC002-633A-4D75-B4F6-AEA633AED538}" srcOrd="0" destOrd="0" presId="urn:microsoft.com/office/officeart/2005/8/layout/venn1"/>
    <dgm:cxn modelId="{F2977584-E403-4E3B-A26D-B12A2068ED31}" srcId="{48B02FC2-18C6-4BBD-AE40-33A153453063}" destId="{8122D38F-1ACF-40DB-A8A3-3369D4249DA5}" srcOrd="1" destOrd="0" parTransId="{7C33B9D6-765C-41A9-A6EF-6A8FAE34D08A}" sibTransId="{D79B6341-5082-4857-9D51-8461A7D926F1}"/>
    <dgm:cxn modelId="{57C33259-8AA4-4059-8744-A6A08918DD82}" type="presOf" srcId="{730D7CB5-F31B-4E6C-9AE8-024916401DAC}" destId="{22F6BA16-B0E9-41C7-A4F2-9F43862BA773}" srcOrd="1" destOrd="0" presId="urn:microsoft.com/office/officeart/2005/8/layout/venn1"/>
    <dgm:cxn modelId="{5ACCDFCE-12DB-46B7-A9EF-7FE14F51E6D7}" type="presOf" srcId="{8122D38F-1ACF-40DB-A8A3-3369D4249DA5}" destId="{3A47A811-B15A-4846-848A-441E4197C5DD}" srcOrd="0" destOrd="0" presId="urn:microsoft.com/office/officeart/2005/8/layout/venn1"/>
    <dgm:cxn modelId="{23F19BF6-2107-4896-B72C-EED01EDED2BD}" srcId="{48B02FC2-18C6-4BBD-AE40-33A153453063}" destId="{730D7CB5-F31B-4E6C-9AE8-024916401DAC}" srcOrd="0" destOrd="0" parTransId="{A2D0D028-0BA2-4262-A4AB-843D9C6454CA}" sibTransId="{0119F1C8-FF1B-405E-80DD-FAE66AF2C423}"/>
    <dgm:cxn modelId="{83CCD47A-6332-4F50-8525-3500815CE075}" type="presOf" srcId="{8122D38F-1ACF-40DB-A8A3-3369D4249DA5}" destId="{6E06ABE5-7F93-46F2-BF7E-E285CC3AFA38}" srcOrd="1" destOrd="0" presId="urn:microsoft.com/office/officeart/2005/8/layout/venn1"/>
    <dgm:cxn modelId="{14E5CA10-9348-4DE6-98E4-CA9D2314D18B}" srcId="{48B02FC2-18C6-4BBD-AE40-33A153453063}" destId="{0E773EF0-5FC6-4451-8254-09D2E52DE2CD}" srcOrd="2" destOrd="0" parTransId="{2338A32B-5467-4CFA-803C-73E1779B5FC5}" sibTransId="{4D5213DA-7E05-4493-9B26-A86BD0668E4E}"/>
    <dgm:cxn modelId="{21984E68-F1C7-48E7-90AC-838A513DA208}" type="presOf" srcId="{730D7CB5-F31B-4E6C-9AE8-024916401DAC}" destId="{C9273552-79ED-4075-9D50-DD2F4BBD40A3}" srcOrd="0" destOrd="0" presId="urn:microsoft.com/office/officeart/2005/8/layout/venn1"/>
    <dgm:cxn modelId="{EAE8C104-B7A9-45A9-B8BC-5C7F005C2363}" type="presParOf" srcId="{11829688-016B-4340-9A3D-1C609D41E2BE}" destId="{C9273552-79ED-4075-9D50-DD2F4BBD40A3}" srcOrd="0" destOrd="0" presId="urn:microsoft.com/office/officeart/2005/8/layout/venn1"/>
    <dgm:cxn modelId="{F06E413E-FD4B-4CD7-A53D-964AEED1129D}" type="presParOf" srcId="{11829688-016B-4340-9A3D-1C609D41E2BE}" destId="{22F6BA16-B0E9-41C7-A4F2-9F43862BA773}" srcOrd="1" destOrd="0" presId="urn:microsoft.com/office/officeart/2005/8/layout/venn1"/>
    <dgm:cxn modelId="{DAB4FF4F-FBEB-4CDF-9E78-375D2FBA997E}" type="presParOf" srcId="{11829688-016B-4340-9A3D-1C609D41E2BE}" destId="{3A47A811-B15A-4846-848A-441E4197C5DD}" srcOrd="2" destOrd="0" presId="urn:microsoft.com/office/officeart/2005/8/layout/venn1"/>
    <dgm:cxn modelId="{D4DA71D7-8DD6-4FA0-A566-A2BF309E28E2}" type="presParOf" srcId="{11829688-016B-4340-9A3D-1C609D41E2BE}" destId="{6E06ABE5-7F93-46F2-BF7E-E285CC3AFA38}" srcOrd="3" destOrd="0" presId="urn:microsoft.com/office/officeart/2005/8/layout/venn1"/>
    <dgm:cxn modelId="{9DFD502A-F694-4955-9435-A61CBBD691E2}" type="presParOf" srcId="{11829688-016B-4340-9A3D-1C609D41E2BE}" destId="{857BC002-633A-4D75-B4F6-AEA633AED538}" srcOrd="4" destOrd="0" presId="urn:microsoft.com/office/officeart/2005/8/layout/venn1"/>
    <dgm:cxn modelId="{8FB5EEE3-05FB-49F8-971F-1F11B3DC2285}" type="presParOf" srcId="{11829688-016B-4340-9A3D-1C609D41E2BE}" destId="{93C5296E-A372-4CF2-9EEB-BA8E8ECE3A0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 на доходы физических лиц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Налоги на совокупный доход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Налоги на имущество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Государственная пошлина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E002030-F0D3-478A-9DB7-4BBBDE3AD933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1" baseline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Акцизы по подакцизным товарам</a:t>
          </a:r>
          <a:endParaRPr lang="ru-RU" sz="1800" b="1" baseline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3A86C-10DC-487B-AD67-087E523967F4}" type="parTrans" cxnId="{32C2F839-5673-4365-BB41-F798EBDF2C19}">
      <dgm:prSet/>
      <dgm:spPr/>
      <dgm:t>
        <a:bodyPr/>
        <a:lstStyle/>
        <a:p>
          <a:endParaRPr lang="ru-RU"/>
        </a:p>
      </dgm:t>
    </dgm:pt>
    <dgm:pt modelId="{94AEC62F-F025-4E1A-970B-3FCEA931D8B7}" type="sibTrans" cxnId="{32C2F839-5673-4365-BB41-F798EBDF2C19}">
      <dgm:prSet/>
      <dgm:spPr/>
      <dgm:t>
        <a:bodyPr/>
        <a:lstStyle/>
        <a:p>
          <a:endParaRPr lang="ru-RU"/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5" custLinFactNeighborX="-289" custLinFactNeighborY="-27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5" custLinFactNeighborX="-6688" custLinFactNeighborY="-21875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40DF6F46-B6DC-494E-A80D-4035A84D4DB5}" type="pres">
      <dgm:prSet presAssocID="{DE002030-F0D3-478A-9DB7-4BBBDE3AD933}" presName="text_2" presStyleLbl="node1" presStyleIdx="1" presStyleCnt="5" custScaleY="100905" custLinFactNeighborX="-687" custLinFactNeighborY="-33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6C928-42C6-491D-ABF7-9F34DE483700}" type="pres">
      <dgm:prSet presAssocID="{DE002030-F0D3-478A-9DB7-4BBBDE3AD933}" presName="accent_2" presStyleCnt="0"/>
      <dgm:spPr/>
    </dgm:pt>
    <dgm:pt modelId="{BBEC4301-6B9D-429E-98D3-6567D07DE9DC}" type="pres">
      <dgm:prSet presAssocID="{DE002030-F0D3-478A-9DB7-4BBBDE3AD933}" presName="accentRepeatNode" presStyleLbl="solidFgAcc1" presStyleIdx="1" presStyleCnt="5" custLinFactNeighborX="-9164" custLinFactNeighborY="-27658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F9F2496-92F3-40D4-8F81-EFB030C9057E}" type="pres">
      <dgm:prSet presAssocID="{A63D4E48-BEE8-4082-9E46-D475E0C5A9D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DA81D-56F6-4F4C-B7ED-6B2AC991401E}" type="pres">
      <dgm:prSet presAssocID="{A63D4E48-BEE8-4082-9E46-D475E0C5A9DC}" presName="accent_3" presStyleCnt="0"/>
      <dgm:spPr/>
    </dgm:pt>
    <dgm:pt modelId="{056D494C-3191-4791-ABC4-E2723D31B9C4}" type="pres">
      <dgm:prSet presAssocID="{A63D4E48-BEE8-4082-9E46-D475E0C5A9DC}" presName="accentRepeatNode" presStyleLbl="solidFgAcc1" presStyleIdx="2" presStyleCnt="5" custLinFactNeighborX="-11755" custLinFactNeighborY="-8273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375814CC-4933-4A77-B324-631BE237C31B}" type="pres">
      <dgm:prSet presAssocID="{1A94D9DA-590C-4AE4-8144-20CE96949CA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E1DE8-70B7-4A25-8DA5-A6475538B19B}" type="pres">
      <dgm:prSet presAssocID="{1A94D9DA-590C-4AE4-8144-20CE96949CAC}" presName="accent_4" presStyleCnt="0"/>
      <dgm:spPr/>
    </dgm:pt>
    <dgm:pt modelId="{E85F03DE-49E7-4C12-9C17-1EEAAC058AFF}" type="pres">
      <dgm:prSet presAssocID="{1A94D9DA-590C-4AE4-8144-20CE96949CAC}" presName="accentRepeatNode" presStyleLbl="solidFgAcc1" presStyleIdx="3" presStyleCnt="5" custLinFactNeighborX="-6285" custLinFactNeighborY="195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E1E1D414-7A5F-4DE1-A66C-A8C8AD43E626}" type="pres">
      <dgm:prSet presAssocID="{646C5398-179D-4814-8B95-4A057674EC0A}" presName="text_5" presStyleLbl="node1" presStyleIdx="4" presStyleCnt="5" custLinFactNeighborX="-289" custLinFactNeighborY="1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23194-DA94-4FFD-B99B-ABC187CA26C1}" type="pres">
      <dgm:prSet presAssocID="{646C5398-179D-4814-8B95-4A057674EC0A}" presName="accent_5" presStyleCnt="0"/>
      <dgm:spPr/>
    </dgm:pt>
    <dgm:pt modelId="{589B0F58-5177-4635-B6E0-97DEF92789F2}" type="pres">
      <dgm:prSet presAssocID="{646C5398-179D-4814-8B95-4A057674EC0A}" presName="accentRepeatNode" presStyleLbl="solidFgAcc1" presStyleIdx="4" presStyleCnt="5" custLinFactNeighborX="-15717" custLinFactNeighborY="17063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E563C64B-C95E-4B52-AA13-2CDEEF6BFF46}" type="presOf" srcId="{646C5398-179D-4814-8B95-4A057674EC0A}" destId="{E1E1D414-7A5F-4DE1-A66C-A8C8AD43E626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0F65FA68-6400-4D29-927A-D27043E3E6E8}" type="presOf" srcId="{F7AC7C5A-66F5-475B-BDF5-BE9CFDB0B3DB}" destId="{148A202E-567D-4211-ACA4-9D122248155D}" srcOrd="0" destOrd="0" presId="urn:microsoft.com/office/officeart/2008/layout/VerticalCurvedList"/>
    <dgm:cxn modelId="{F6103A14-A194-44BD-BCEB-36D46144C864}" type="presOf" srcId="{DE002030-F0D3-478A-9DB7-4BBBDE3AD933}" destId="{40DF6F46-B6DC-494E-A80D-4035A84D4DB5}" srcOrd="0" destOrd="0" presId="urn:microsoft.com/office/officeart/2008/layout/VerticalCurvedList"/>
    <dgm:cxn modelId="{32C2F839-5673-4365-BB41-F798EBDF2C19}" srcId="{BDA6F235-5EC6-4A5D-8213-B90542CDCA00}" destId="{DE002030-F0D3-478A-9DB7-4BBBDE3AD933}" srcOrd="1" destOrd="0" parTransId="{9F03A86C-10DC-487B-AD67-087E523967F4}" sibTransId="{94AEC62F-F025-4E1A-970B-3FCEA931D8B7}"/>
    <dgm:cxn modelId="{17D9686A-64D9-4F44-87F9-18396A67A523}" type="presOf" srcId="{1A94D9DA-590C-4AE4-8144-20CE96949CAC}" destId="{375814CC-4933-4A77-B324-631BE237C31B}" srcOrd="0" destOrd="0" presId="urn:microsoft.com/office/officeart/2008/layout/VerticalCurvedList"/>
    <dgm:cxn modelId="{B693FE73-428E-4154-A454-F24C95AB401D}" srcId="{BDA6F235-5EC6-4A5D-8213-B90542CDCA00}" destId="{1A94D9DA-590C-4AE4-8144-20CE96949CAC}" srcOrd="3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4" destOrd="0" parTransId="{69966FD7-A5B7-47EA-920D-856877FBB02B}" sibTransId="{B7235404-9A0E-455E-97A2-73AA63558B31}"/>
    <dgm:cxn modelId="{3301AA5B-A48F-4228-A45A-80E67483AC0D}" type="presOf" srcId="{BDA6F235-5EC6-4A5D-8213-B90542CDCA00}" destId="{DA8906FC-00FE-452F-B44A-58EC04B00151}" srcOrd="0" destOrd="0" presId="urn:microsoft.com/office/officeart/2008/layout/VerticalCurvedList"/>
    <dgm:cxn modelId="{73FB842F-CDD1-4B8D-8465-E63A61AAF5A9}" type="presOf" srcId="{A63D4E48-BEE8-4082-9E46-D475E0C5A9DC}" destId="{CF9F2496-92F3-40D4-8F81-EFB030C9057E}" srcOrd="0" destOrd="0" presId="urn:microsoft.com/office/officeart/2008/layout/VerticalCurvedList"/>
    <dgm:cxn modelId="{BDD078BC-27AA-40A0-AB83-CF257615B7B4}" srcId="{BDA6F235-5EC6-4A5D-8213-B90542CDCA00}" destId="{A63D4E48-BEE8-4082-9E46-D475E0C5A9DC}" srcOrd="2" destOrd="0" parTransId="{3F183B40-F959-4D91-BBF7-7FB6E5205143}" sibTransId="{99994AC6-AFCF-4F40-B194-FB6D15D2AC36}"/>
    <dgm:cxn modelId="{CE7A0F1C-DE46-4C74-9A9E-892D453F437C}" type="presOf" srcId="{0AB08F8F-B884-48DD-83E5-B051A61D0AEB}" destId="{81F794EA-B8A4-42EE-9F78-0A4E056B0FCE}" srcOrd="0" destOrd="0" presId="urn:microsoft.com/office/officeart/2008/layout/VerticalCurvedList"/>
    <dgm:cxn modelId="{55E0BA88-51D7-4A1E-9D42-FF5A51CAC2EA}" type="presParOf" srcId="{DA8906FC-00FE-452F-B44A-58EC04B00151}" destId="{E291B005-4018-4A18-937E-C10920569746}" srcOrd="0" destOrd="0" presId="urn:microsoft.com/office/officeart/2008/layout/VerticalCurvedList"/>
    <dgm:cxn modelId="{8A7A8772-D4BD-4CA7-A43A-98ED9C0FCCFA}" type="presParOf" srcId="{E291B005-4018-4A18-937E-C10920569746}" destId="{18389065-5BBE-4DA8-8415-D76ED40A02C0}" srcOrd="0" destOrd="0" presId="urn:microsoft.com/office/officeart/2008/layout/VerticalCurvedList"/>
    <dgm:cxn modelId="{301DEF8F-73F1-4C17-A9B2-FF179850CA8F}" type="presParOf" srcId="{18389065-5BBE-4DA8-8415-D76ED40A02C0}" destId="{92F800D5-E23D-4D36-A4B5-B64D42289C02}" srcOrd="0" destOrd="0" presId="urn:microsoft.com/office/officeart/2008/layout/VerticalCurvedList"/>
    <dgm:cxn modelId="{90AA4391-C7F3-470C-B2A1-46CFF6DBB155}" type="presParOf" srcId="{18389065-5BBE-4DA8-8415-D76ED40A02C0}" destId="{81F794EA-B8A4-42EE-9F78-0A4E056B0FCE}" srcOrd="1" destOrd="0" presId="urn:microsoft.com/office/officeart/2008/layout/VerticalCurvedList"/>
    <dgm:cxn modelId="{037F107F-EF2A-40F8-90F9-2265E2BA8C4B}" type="presParOf" srcId="{18389065-5BBE-4DA8-8415-D76ED40A02C0}" destId="{223DD99F-CFF1-4BDF-B78F-6331219C1BD6}" srcOrd="2" destOrd="0" presId="urn:microsoft.com/office/officeart/2008/layout/VerticalCurvedList"/>
    <dgm:cxn modelId="{6D69916D-FE65-4D97-91E8-97DF3FFEEAE4}" type="presParOf" srcId="{18389065-5BBE-4DA8-8415-D76ED40A02C0}" destId="{DE6A3600-4043-4F57-86D3-535ACF91F2DF}" srcOrd="3" destOrd="0" presId="urn:microsoft.com/office/officeart/2008/layout/VerticalCurvedList"/>
    <dgm:cxn modelId="{DE0A7FA6-D190-4493-A2CD-58221ED6593C}" type="presParOf" srcId="{E291B005-4018-4A18-937E-C10920569746}" destId="{148A202E-567D-4211-ACA4-9D122248155D}" srcOrd="1" destOrd="0" presId="urn:microsoft.com/office/officeart/2008/layout/VerticalCurvedList"/>
    <dgm:cxn modelId="{7914966D-3E63-4A8A-B832-2DB7196A807E}" type="presParOf" srcId="{E291B005-4018-4A18-937E-C10920569746}" destId="{1E027219-B99C-4B99-A444-CF3143F7D566}" srcOrd="2" destOrd="0" presId="urn:microsoft.com/office/officeart/2008/layout/VerticalCurvedList"/>
    <dgm:cxn modelId="{A9A71275-C6F7-4BCD-87FE-AE652AC2E8AD}" type="presParOf" srcId="{1E027219-B99C-4B99-A444-CF3143F7D566}" destId="{AC54C164-C850-4B9D-A02D-8802B7C25E5F}" srcOrd="0" destOrd="0" presId="urn:microsoft.com/office/officeart/2008/layout/VerticalCurvedList"/>
    <dgm:cxn modelId="{EE9203A8-13D2-4AC4-B8EE-FE1FCD18C5B9}" type="presParOf" srcId="{E291B005-4018-4A18-937E-C10920569746}" destId="{40DF6F46-B6DC-494E-A80D-4035A84D4DB5}" srcOrd="3" destOrd="0" presId="urn:microsoft.com/office/officeart/2008/layout/VerticalCurvedList"/>
    <dgm:cxn modelId="{8F824135-E2A3-4618-8E03-4572E15404AA}" type="presParOf" srcId="{E291B005-4018-4A18-937E-C10920569746}" destId="{CEA6C928-42C6-491D-ABF7-9F34DE483700}" srcOrd="4" destOrd="0" presId="urn:microsoft.com/office/officeart/2008/layout/VerticalCurvedList"/>
    <dgm:cxn modelId="{D27ED82A-3B84-484C-90DA-660C171E9CA4}" type="presParOf" srcId="{CEA6C928-42C6-491D-ABF7-9F34DE483700}" destId="{BBEC4301-6B9D-429E-98D3-6567D07DE9DC}" srcOrd="0" destOrd="0" presId="urn:microsoft.com/office/officeart/2008/layout/VerticalCurvedList"/>
    <dgm:cxn modelId="{F6442F14-6582-4442-8598-7E99000D3A8E}" type="presParOf" srcId="{E291B005-4018-4A18-937E-C10920569746}" destId="{CF9F2496-92F3-40D4-8F81-EFB030C9057E}" srcOrd="5" destOrd="0" presId="urn:microsoft.com/office/officeart/2008/layout/VerticalCurvedList"/>
    <dgm:cxn modelId="{0452E3E2-DF5A-4064-8CC9-69213B7E60C1}" type="presParOf" srcId="{E291B005-4018-4A18-937E-C10920569746}" destId="{50CDA81D-56F6-4F4C-B7ED-6B2AC991401E}" srcOrd="6" destOrd="0" presId="urn:microsoft.com/office/officeart/2008/layout/VerticalCurvedList"/>
    <dgm:cxn modelId="{66D1DD21-3744-401A-B957-4CFB2DE3458F}" type="presParOf" srcId="{50CDA81D-56F6-4F4C-B7ED-6B2AC991401E}" destId="{056D494C-3191-4791-ABC4-E2723D31B9C4}" srcOrd="0" destOrd="0" presId="urn:microsoft.com/office/officeart/2008/layout/VerticalCurvedList"/>
    <dgm:cxn modelId="{AA0C2A28-4312-4AB0-A0B1-A7B9AEF719C6}" type="presParOf" srcId="{E291B005-4018-4A18-937E-C10920569746}" destId="{375814CC-4933-4A77-B324-631BE237C31B}" srcOrd="7" destOrd="0" presId="urn:microsoft.com/office/officeart/2008/layout/VerticalCurvedList"/>
    <dgm:cxn modelId="{74472A28-A11C-4A5A-8422-ECD824ADF888}" type="presParOf" srcId="{E291B005-4018-4A18-937E-C10920569746}" destId="{B20E1DE8-70B7-4A25-8DA5-A6475538B19B}" srcOrd="8" destOrd="0" presId="urn:microsoft.com/office/officeart/2008/layout/VerticalCurvedList"/>
    <dgm:cxn modelId="{A61B6D2F-0D34-4415-8F14-10620C8E4BC1}" type="presParOf" srcId="{B20E1DE8-70B7-4A25-8DA5-A6475538B19B}" destId="{E85F03DE-49E7-4C12-9C17-1EEAAC058AFF}" srcOrd="0" destOrd="0" presId="urn:microsoft.com/office/officeart/2008/layout/VerticalCurvedList"/>
    <dgm:cxn modelId="{1E23FC3C-A462-4B91-BACC-3BD03775CD2F}" type="presParOf" srcId="{E291B005-4018-4A18-937E-C10920569746}" destId="{E1E1D414-7A5F-4DE1-A66C-A8C8AD43E626}" srcOrd="9" destOrd="0" presId="urn:microsoft.com/office/officeart/2008/layout/VerticalCurvedList"/>
    <dgm:cxn modelId="{6EC1045F-C93A-43FE-B774-93E319907A12}" type="presParOf" srcId="{E291B005-4018-4A18-937E-C10920569746}" destId="{5F223194-DA94-4FFD-B99B-ABC187CA26C1}" srcOrd="10" destOrd="0" presId="urn:microsoft.com/office/officeart/2008/layout/VerticalCurvedList"/>
    <dgm:cxn modelId="{1F3A50F0-EA48-4FDB-AF6A-6644B63FBC23}" type="presParOf" srcId="{5F223194-DA94-4FFD-B99B-ABC187CA26C1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от использования имущества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от оказания платных услуг (работ) и компенсации затрат государства</a:t>
          </a:r>
          <a:endParaRPr lang="ru-RU" sz="16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Доходы от продажи материальных и нематериальных активов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Штрафы, санкции, возмещение ущерба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E002030-F0D3-478A-9DB7-4BBBDE3AD933}">
      <dgm:prSet custT="1"/>
      <dgm:spPr>
        <a:solidFill>
          <a:schemeClr val="accent6">
            <a:lumMod val="20000"/>
            <a:lumOff val="80000"/>
          </a:schemeClr>
        </a:solidFill>
        <a:effectLst>
          <a:softEdge rad="0"/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baseline="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800" b="1" baseline="0" dirty="0">
            <a:solidFill>
              <a:schemeClr val="accent5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03A86C-10DC-487B-AD67-087E523967F4}" type="parTrans" cxnId="{32C2F839-5673-4365-BB41-F798EBDF2C19}">
      <dgm:prSet/>
      <dgm:spPr/>
      <dgm:t>
        <a:bodyPr/>
        <a:lstStyle/>
        <a:p>
          <a:endParaRPr lang="ru-RU"/>
        </a:p>
      </dgm:t>
    </dgm:pt>
    <dgm:pt modelId="{94AEC62F-F025-4E1A-970B-3FCEA931D8B7}" type="sibTrans" cxnId="{32C2F839-5673-4365-BB41-F798EBDF2C19}">
      <dgm:prSet/>
      <dgm:spPr/>
      <dgm:t>
        <a:bodyPr/>
        <a:lstStyle/>
        <a:p>
          <a:endParaRPr lang="ru-RU"/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5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5" custLinFactNeighborX="-289" custLinFactNeighborY="-27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5" custLinFactNeighborX="-7232" custLinFactNeighborY="-2242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40DF6F46-B6DC-494E-A80D-4035A84D4DB5}" type="pres">
      <dgm:prSet presAssocID="{DE002030-F0D3-478A-9DB7-4BBBDE3AD933}" presName="text_2" presStyleLbl="node1" presStyleIdx="1" presStyleCnt="5" custScaleY="100905" custLinFactNeighborX="-687" custLinFactNeighborY="-33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6C928-42C6-491D-ABF7-9F34DE483700}" type="pres">
      <dgm:prSet presAssocID="{DE002030-F0D3-478A-9DB7-4BBBDE3AD933}" presName="accent_2" presStyleCnt="0"/>
      <dgm:spPr/>
    </dgm:pt>
    <dgm:pt modelId="{BBEC4301-6B9D-429E-98D3-6567D07DE9DC}" type="pres">
      <dgm:prSet presAssocID="{DE002030-F0D3-478A-9DB7-4BBBDE3AD933}" presName="accentRepeatNode" presStyleLbl="solidFgAcc1" presStyleIdx="1" presStyleCnt="5" custLinFactNeighborX="-9164" custLinFactNeighborY="-24032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ru-RU"/>
        </a:p>
      </dgm:t>
    </dgm:pt>
    <dgm:pt modelId="{CF9F2496-92F3-40D4-8F81-EFB030C9057E}" type="pres">
      <dgm:prSet presAssocID="{A63D4E48-BEE8-4082-9E46-D475E0C5A9DC}" presName="text_3" presStyleLbl="node1" presStyleIdx="2" presStyleCnt="5" custLinFactNeighborY="-14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DA81D-56F6-4F4C-B7ED-6B2AC991401E}" type="pres">
      <dgm:prSet presAssocID="{A63D4E48-BEE8-4082-9E46-D475E0C5A9DC}" presName="accent_3" presStyleCnt="0"/>
      <dgm:spPr/>
    </dgm:pt>
    <dgm:pt modelId="{056D494C-3191-4791-ABC4-E2723D31B9C4}" type="pres">
      <dgm:prSet presAssocID="{A63D4E48-BEE8-4082-9E46-D475E0C5A9DC}" presName="accentRepeatNode" presStyleLbl="solidFgAcc1" presStyleIdx="2" presStyleCnt="5" custLinFactNeighborX="-8877" custLinFactNeighborY="-6618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375814CC-4933-4A77-B324-631BE237C31B}" type="pres">
      <dgm:prSet presAssocID="{1A94D9DA-590C-4AE4-8144-20CE96949CAC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E1DE8-70B7-4A25-8DA5-A6475538B19B}" type="pres">
      <dgm:prSet presAssocID="{1A94D9DA-590C-4AE4-8144-20CE96949CAC}" presName="accent_4" presStyleCnt="0"/>
      <dgm:spPr/>
    </dgm:pt>
    <dgm:pt modelId="{E85F03DE-49E7-4C12-9C17-1EEAAC058AFF}" type="pres">
      <dgm:prSet presAssocID="{1A94D9DA-590C-4AE4-8144-20CE96949CAC}" presName="accentRepeatNode" presStyleLbl="solidFgAcc1" presStyleIdx="3" presStyleCnt="5" custLinFactNeighborX="-7641" custLinFactNeighborY="-623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E1E1D414-7A5F-4DE1-A66C-A8C8AD43E626}" type="pres">
      <dgm:prSet presAssocID="{646C5398-179D-4814-8B95-4A057674EC0A}" presName="text_5" presStyleLbl="node1" presStyleIdx="4" presStyleCnt="5" custLinFactNeighborX="-289" custLinFactNeighborY="14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23194-DA94-4FFD-B99B-ABC187CA26C1}" type="pres">
      <dgm:prSet presAssocID="{646C5398-179D-4814-8B95-4A057674EC0A}" presName="accent_5" presStyleCnt="0"/>
      <dgm:spPr/>
    </dgm:pt>
    <dgm:pt modelId="{589B0F58-5177-4635-B6E0-97DEF92789F2}" type="pres">
      <dgm:prSet presAssocID="{646C5398-179D-4814-8B95-4A057674EC0A}" presName="accentRepeatNode" presStyleLbl="solidFgAcc1" presStyleIdx="4" presStyleCnt="5" custLinFactNeighborX="-8462" custLinFactNeighborY="14516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522806FB-4C6D-4D45-855D-251D80AB2F7F}" type="presOf" srcId="{F7AC7C5A-66F5-475B-BDF5-BE9CFDB0B3DB}" destId="{148A202E-567D-4211-ACA4-9D122248155D}" srcOrd="0" destOrd="0" presId="urn:microsoft.com/office/officeart/2008/layout/VerticalCurvedList"/>
    <dgm:cxn modelId="{9D308021-25EE-48C8-BABF-D751F5CDAD48}" type="presOf" srcId="{646C5398-179D-4814-8B95-4A057674EC0A}" destId="{E1E1D414-7A5F-4DE1-A66C-A8C8AD43E626}" srcOrd="0" destOrd="0" presId="urn:microsoft.com/office/officeart/2008/layout/VerticalCurvedList"/>
    <dgm:cxn modelId="{DB1E0F54-E9FB-4F3A-99DE-2A2168A284A4}" type="presOf" srcId="{BDA6F235-5EC6-4A5D-8213-B90542CDCA00}" destId="{DA8906FC-00FE-452F-B44A-58EC04B00151}" srcOrd="0" destOrd="0" presId="urn:microsoft.com/office/officeart/2008/layout/VerticalCurvedList"/>
    <dgm:cxn modelId="{46254C69-4CE5-43C9-ADD5-5713BAB64ED3}" type="presOf" srcId="{DE002030-F0D3-478A-9DB7-4BBBDE3AD933}" destId="{40DF6F46-B6DC-494E-A80D-4035A84D4DB5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4BB8AEE3-51FF-4A1E-9CB3-EE61FCEA9ED6}" type="presOf" srcId="{A63D4E48-BEE8-4082-9E46-D475E0C5A9DC}" destId="{CF9F2496-92F3-40D4-8F81-EFB030C9057E}" srcOrd="0" destOrd="0" presId="urn:microsoft.com/office/officeart/2008/layout/VerticalCurvedList"/>
    <dgm:cxn modelId="{32C2F839-5673-4365-BB41-F798EBDF2C19}" srcId="{BDA6F235-5EC6-4A5D-8213-B90542CDCA00}" destId="{DE002030-F0D3-478A-9DB7-4BBBDE3AD933}" srcOrd="1" destOrd="0" parTransId="{9F03A86C-10DC-487B-AD67-087E523967F4}" sibTransId="{94AEC62F-F025-4E1A-970B-3FCEA931D8B7}"/>
    <dgm:cxn modelId="{B693FE73-428E-4154-A454-F24C95AB401D}" srcId="{BDA6F235-5EC6-4A5D-8213-B90542CDCA00}" destId="{1A94D9DA-590C-4AE4-8144-20CE96949CAC}" srcOrd="3" destOrd="0" parTransId="{55E72FB5-2926-46FE-A291-E39CD3DA38DA}" sibTransId="{D3DCB92F-B62A-4A9B-9C16-9A5DA74E48BC}"/>
    <dgm:cxn modelId="{63247D9A-9169-4727-85FE-E640B6C094E5}" type="presOf" srcId="{1A94D9DA-590C-4AE4-8144-20CE96949CAC}" destId="{375814CC-4933-4A77-B324-631BE237C31B}" srcOrd="0" destOrd="0" presId="urn:microsoft.com/office/officeart/2008/layout/VerticalCurvedList"/>
    <dgm:cxn modelId="{3613893B-162B-49DC-B8AB-4BA4781DD590}" srcId="{BDA6F235-5EC6-4A5D-8213-B90542CDCA00}" destId="{646C5398-179D-4814-8B95-4A057674EC0A}" srcOrd="4" destOrd="0" parTransId="{69966FD7-A5B7-47EA-920D-856877FBB02B}" sibTransId="{B7235404-9A0E-455E-97A2-73AA63558B31}"/>
    <dgm:cxn modelId="{348AFD93-4C52-442D-8C51-C5584BFCFE1A}" type="presOf" srcId="{0AB08F8F-B884-48DD-83E5-B051A61D0AEB}" destId="{81F794EA-B8A4-42EE-9F78-0A4E056B0FCE}" srcOrd="0" destOrd="0" presId="urn:microsoft.com/office/officeart/2008/layout/VerticalCurvedList"/>
    <dgm:cxn modelId="{BDD078BC-27AA-40A0-AB83-CF257615B7B4}" srcId="{BDA6F235-5EC6-4A5D-8213-B90542CDCA00}" destId="{A63D4E48-BEE8-4082-9E46-D475E0C5A9DC}" srcOrd="2" destOrd="0" parTransId="{3F183B40-F959-4D91-BBF7-7FB6E5205143}" sibTransId="{99994AC6-AFCF-4F40-B194-FB6D15D2AC36}"/>
    <dgm:cxn modelId="{323EDA11-AE87-455A-9910-995455154A03}" type="presParOf" srcId="{DA8906FC-00FE-452F-B44A-58EC04B00151}" destId="{E291B005-4018-4A18-937E-C10920569746}" srcOrd="0" destOrd="0" presId="urn:microsoft.com/office/officeart/2008/layout/VerticalCurvedList"/>
    <dgm:cxn modelId="{AE2A5EBE-88D4-4A53-9C2E-6467EB185AAA}" type="presParOf" srcId="{E291B005-4018-4A18-937E-C10920569746}" destId="{18389065-5BBE-4DA8-8415-D76ED40A02C0}" srcOrd="0" destOrd="0" presId="urn:microsoft.com/office/officeart/2008/layout/VerticalCurvedList"/>
    <dgm:cxn modelId="{16F8E113-F985-4B07-99A4-859352EFAE30}" type="presParOf" srcId="{18389065-5BBE-4DA8-8415-D76ED40A02C0}" destId="{92F800D5-E23D-4D36-A4B5-B64D42289C02}" srcOrd="0" destOrd="0" presId="urn:microsoft.com/office/officeart/2008/layout/VerticalCurvedList"/>
    <dgm:cxn modelId="{C40743C4-A15B-460E-8244-6AA466A25AA0}" type="presParOf" srcId="{18389065-5BBE-4DA8-8415-D76ED40A02C0}" destId="{81F794EA-B8A4-42EE-9F78-0A4E056B0FCE}" srcOrd="1" destOrd="0" presId="urn:microsoft.com/office/officeart/2008/layout/VerticalCurvedList"/>
    <dgm:cxn modelId="{E513B2A1-5B9F-4AC4-A925-432287095049}" type="presParOf" srcId="{18389065-5BBE-4DA8-8415-D76ED40A02C0}" destId="{223DD99F-CFF1-4BDF-B78F-6331219C1BD6}" srcOrd="2" destOrd="0" presId="urn:microsoft.com/office/officeart/2008/layout/VerticalCurvedList"/>
    <dgm:cxn modelId="{24B13B91-528E-4417-8861-F08740A6A7DF}" type="presParOf" srcId="{18389065-5BBE-4DA8-8415-D76ED40A02C0}" destId="{DE6A3600-4043-4F57-86D3-535ACF91F2DF}" srcOrd="3" destOrd="0" presId="urn:microsoft.com/office/officeart/2008/layout/VerticalCurvedList"/>
    <dgm:cxn modelId="{C125653E-C74A-4A43-9548-643FD2911E5E}" type="presParOf" srcId="{E291B005-4018-4A18-937E-C10920569746}" destId="{148A202E-567D-4211-ACA4-9D122248155D}" srcOrd="1" destOrd="0" presId="urn:microsoft.com/office/officeart/2008/layout/VerticalCurvedList"/>
    <dgm:cxn modelId="{CB4E6AB0-5379-4011-BC58-6E819474DA29}" type="presParOf" srcId="{E291B005-4018-4A18-937E-C10920569746}" destId="{1E027219-B99C-4B99-A444-CF3143F7D566}" srcOrd="2" destOrd="0" presId="urn:microsoft.com/office/officeart/2008/layout/VerticalCurvedList"/>
    <dgm:cxn modelId="{67343526-8FAC-45A4-A6B9-DF448757024F}" type="presParOf" srcId="{1E027219-B99C-4B99-A444-CF3143F7D566}" destId="{AC54C164-C850-4B9D-A02D-8802B7C25E5F}" srcOrd="0" destOrd="0" presId="urn:microsoft.com/office/officeart/2008/layout/VerticalCurvedList"/>
    <dgm:cxn modelId="{E83A6640-9E2B-4224-B0B4-70C053579310}" type="presParOf" srcId="{E291B005-4018-4A18-937E-C10920569746}" destId="{40DF6F46-B6DC-494E-A80D-4035A84D4DB5}" srcOrd="3" destOrd="0" presId="urn:microsoft.com/office/officeart/2008/layout/VerticalCurvedList"/>
    <dgm:cxn modelId="{62864B32-4E1F-479D-9DB3-58BB2BAF220D}" type="presParOf" srcId="{E291B005-4018-4A18-937E-C10920569746}" destId="{CEA6C928-42C6-491D-ABF7-9F34DE483700}" srcOrd="4" destOrd="0" presId="urn:microsoft.com/office/officeart/2008/layout/VerticalCurvedList"/>
    <dgm:cxn modelId="{CF886D93-6F11-426A-8203-CADC265ACF43}" type="presParOf" srcId="{CEA6C928-42C6-491D-ABF7-9F34DE483700}" destId="{BBEC4301-6B9D-429E-98D3-6567D07DE9DC}" srcOrd="0" destOrd="0" presId="urn:microsoft.com/office/officeart/2008/layout/VerticalCurvedList"/>
    <dgm:cxn modelId="{67A8EE3C-3EA5-482C-BD33-F75098D47BD7}" type="presParOf" srcId="{E291B005-4018-4A18-937E-C10920569746}" destId="{CF9F2496-92F3-40D4-8F81-EFB030C9057E}" srcOrd="5" destOrd="0" presId="urn:microsoft.com/office/officeart/2008/layout/VerticalCurvedList"/>
    <dgm:cxn modelId="{3E261704-DD28-45A1-8607-1674BF4DE1CC}" type="presParOf" srcId="{E291B005-4018-4A18-937E-C10920569746}" destId="{50CDA81D-56F6-4F4C-B7ED-6B2AC991401E}" srcOrd="6" destOrd="0" presId="urn:microsoft.com/office/officeart/2008/layout/VerticalCurvedList"/>
    <dgm:cxn modelId="{B50D913F-7D24-4031-9E74-7A48E6E5FDC5}" type="presParOf" srcId="{50CDA81D-56F6-4F4C-B7ED-6B2AC991401E}" destId="{056D494C-3191-4791-ABC4-E2723D31B9C4}" srcOrd="0" destOrd="0" presId="urn:microsoft.com/office/officeart/2008/layout/VerticalCurvedList"/>
    <dgm:cxn modelId="{0A331BF4-0612-4E85-9509-C085C308A147}" type="presParOf" srcId="{E291B005-4018-4A18-937E-C10920569746}" destId="{375814CC-4933-4A77-B324-631BE237C31B}" srcOrd="7" destOrd="0" presId="urn:microsoft.com/office/officeart/2008/layout/VerticalCurvedList"/>
    <dgm:cxn modelId="{7E40E02A-0D95-44CD-8715-35999704064D}" type="presParOf" srcId="{E291B005-4018-4A18-937E-C10920569746}" destId="{B20E1DE8-70B7-4A25-8DA5-A6475538B19B}" srcOrd="8" destOrd="0" presId="urn:microsoft.com/office/officeart/2008/layout/VerticalCurvedList"/>
    <dgm:cxn modelId="{DE113847-4BFD-4882-8580-F6B9D04A62CB}" type="presParOf" srcId="{B20E1DE8-70B7-4A25-8DA5-A6475538B19B}" destId="{E85F03DE-49E7-4C12-9C17-1EEAAC058AFF}" srcOrd="0" destOrd="0" presId="urn:microsoft.com/office/officeart/2008/layout/VerticalCurvedList"/>
    <dgm:cxn modelId="{6923D1B6-9F5C-4FB7-952C-73C9DB650DC5}" type="presParOf" srcId="{E291B005-4018-4A18-937E-C10920569746}" destId="{E1E1D414-7A5F-4DE1-A66C-A8C8AD43E626}" srcOrd="9" destOrd="0" presId="urn:microsoft.com/office/officeart/2008/layout/VerticalCurvedList"/>
    <dgm:cxn modelId="{D0970051-9D31-44A5-8542-AA5287F9EE3C}" type="presParOf" srcId="{E291B005-4018-4A18-937E-C10920569746}" destId="{5F223194-DA94-4FFD-B99B-ABC187CA26C1}" srcOrd="10" destOrd="0" presId="urn:microsoft.com/office/officeart/2008/layout/VerticalCurvedList"/>
    <dgm:cxn modelId="{BB229396-80E0-423A-8143-4C10E41D9B11}" type="presParOf" srcId="{5F223194-DA94-4FFD-B99B-ABC187CA26C1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A6F235-5EC6-4A5D-8213-B90542CDCA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C7C5A-66F5-475B-BDF5-BE9CFDB0B3DB}">
      <dgm:prSet phldrT="[Текст]"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pPr algn="l"/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Дотации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5320D56-D66B-4E52-A98A-B5610CE2330A}" type="parTrans" cxnId="{34D9FB40-297D-4539-9A7A-91AF5AEFE5C1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AB08F8F-B884-48DD-83E5-B051A61D0AEB}" type="sibTrans" cxnId="{34D9FB40-297D-4539-9A7A-91AF5AEFE5C1}">
      <dgm:prSet/>
      <dgm:spPr>
        <a:scene3d>
          <a:camera prst="orthographicFront"/>
          <a:lightRig rig="threePt" dir="t"/>
        </a:scene3d>
        <a:sp3d>
          <a:bevelB prst="relaxedInset"/>
        </a:sp3d>
      </dgm:spPr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3D4E48-BEE8-4082-9E46-D475E0C5A9DC}">
      <dgm:prSet phldrT="[Текст]" custT="1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F183B40-F959-4D91-BBF7-7FB6E5205143}" type="par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9994AC6-AFCF-4F40-B194-FB6D15D2AC36}" type="sibTrans" cxnId="{BDD078BC-27AA-40A0-AB83-CF257615B7B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46C5398-179D-4814-8B95-4A057674EC0A}">
      <dgm:prSet phldrT="[Текст]" custT="1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effectLst>
          <a:innerShdw blurRad="63500" dist="50800" dir="13500000">
            <a:prstClr val="black">
              <a:alpha val="50000"/>
            </a:prstClr>
          </a:innerShdw>
        </a:effectLst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i="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Иные безвозмездные поступления</a:t>
          </a:r>
          <a:endParaRPr lang="ru-RU" sz="1800" b="1" i="0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9966FD7-A5B7-47EA-920D-856877FBB02B}" type="par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7235404-9A0E-455E-97A2-73AA63558B31}" type="sibTrans" cxnId="{3613893B-162B-49DC-B8AB-4BA4781DD590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A94D9DA-590C-4AE4-8144-20CE96949CAC}">
      <dgm:prSet phldrT="[Текст]" custT="1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r>
            <a:rPr lang="ru-RU" sz="1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Субвенции</a:t>
          </a:r>
          <a:endParaRPr lang="ru-RU" sz="1800" b="1" dirty="0">
            <a:solidFill>
              <a:schemeClr val="accent5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3DCB92F-B62A-4A9B-9C16-9A5DA74E48BC}" type="sib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55E72FB5-2926-46FE-A291-E39CD3DA38DA}" type="parTrans" cxnId="{B693FE73-428E-4154-A454-F24C95AB401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A8906FC-00FE-452F-B44A-58EC04B00151}" type="pres">
      <dgm:prSet presAssocID="{BDA6F235-5EC6-4A5D-8213-B90542CDCA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291B005-4018-4A18-937E-C10920569746}" type="pres">
      <dgm:prSet presAssocID="{BDA6F235-5EC6-4A5D-8213-B90542CDCA00}" presName="Name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8389065-5BBE-4DA8-8415-D76ED40A02C0}" type="pres">
      <dgm:prSet presAssocID="{BDA6F235-5EC6-4A5D-8213-B90542CDCA00}" presName="cycle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92F800D5-E23D-4D36-A4B5-B64D42289C02}" type="pres">
      <dgm:prSet presAssocID="{BDA6F235-5EC6-4A5D-8213-B90542CDCA00}" presName="src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81F794EA-B8A4-42EE-9F78-0A4E056B0FCE}" type="pres">
      <dgm:prSet presAssocID="{BDA6F235-5EC6-4A5D-8213-B90542CDCA00}" presName="conn" presStyleLbl="parChTrans1D2" presStyleIdx="0" presStyleCnt="1" custScaleX="102250" custScaleY="110011"/>
      <dgm:spPr/>
      <dgm:t>
        <a:bodyPr/>
        <a:lstStyle/>
        <a:p>
          <a:endParaRPr lang="ru-RU"/>
        </a:p>
      </dgm:t>
    </dgm:pt>
    <dgm:pt modelId="{223DD99F-CFF1-4BDF-B78F-6331219C1BD6}" type="pres">
      <dgm:prSet presAssocID="{BDA6F235-5EC6-4A5D-8213-B90542CDCA00}" presName="extra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DE6A3600-4043-4F57-86D3-535ACF91F2DF}" type="pres">
      <dgm:prSet presAssocID="{BDA6F235-5EC6-4A5D-8213-B90542CDCA00}" presName="dstNode" presStyleLbl="node1" presStyleIdx="0" presStyleCnt="4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148A202E-567D-4211-ACA4-9D122248155D}" type="pres">
      <dgm:prSet presAssocID="{F7AC7C5A-66F5-475B-BDF5-BE9CFDB0B3DB}" presName="text_1" presStyleLbl="node1" presStyleIdx="0" presStyleCnt="4" custScaleY="81964" custLinFactNeighborX="952" custLinFactNeighborY="-265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27219-B99C-4B99-A444-CF3143F7D566}" type="pres">
      <dgm:prSet presAssocID="{F7AC7C5A-66F5-475B-BDF5-BE9CFDB0B3DB}" presName="accent_1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AC54C164-C850-4B9D-A02D-8802B7C25E5F}" type="pres">
      <dgm:prSet presAssocID="{F7AC7C5A-66F5-475B-BDF5-BE9CFDB0B3DB}" presName="accentRepeatNode" presStyleLbl="solidFgAcc1" presStyleIdx="0" presStyleCnt="4" custLinFactNeighborX="-4356" custLinFactNeighborY="-25419"/>
      <dgm:spPr>
        <a:solidFill>
          <a:schemeClr val="accent2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795B2716-B385-4B38-9B03-B08F883B97FB}" type="pres">
      <dgm:prSet presAssocID="{A63D4E48-BEE8-4082-9E46-D475E0C5A9DC}" presName="text_2" presStyleLbl="node1" presStyleIdx="1" presStyleCnt="4" custScaleY="79754" custLinFactNeighborX="1341" custLinFactNeighborY="-10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12AB8-BD84-45F6-AECA-AFDBC04EE6B8}" type="pres">
      <dgm:prSet presAssocID="{A63D4E48-BEE8-4082-9E46-D475E0C5A9DC}" presName="accent_2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056D494C-3191-4791-ABC4-E2723D31B9C4}" type="pres">
      <dgm:prSet presAssocID="{A63D4E48-BEE8-4082-9E46-D475E0C5A9DC}" presName="accentRepeatNode" presStyleLbl="solidFgAcc1" presStyleIdx="1" presStyleCnt="4" custLinFactNeighborX="-6285" custLinFactNeighborY="-11813"/>
      <dgm:spPr>
        <a:solidFill>
          <a:schemeClr val="accent1">
            <a:lumMod val="40000"/>
            <a:lumOff val="6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  <dgm:pt modelId="{6968916F-8FCF-4B65-8209-D42E0B418DA3}" type="pres">
      <dgm:prSet presAssocID="{1A94D9DA-590C-4AE4-8144-20CE96949CAC}" presName="text_3" presStyleLbl="node1" presStyleIdx="2" presStyleCnt="4" custScaleY="86468" custLinFactNeighborX="5676" custLinFactNeighborY="7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6EE11-DCDD-47AA-97E4-0F7C1015C895}" type="pres">
      <dgm:prSet presAssocID="{1A94D9DA-590C-4AE4-8144-20CE96949CAC}" presName="accent_3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E85F03DE-49E7-4C12-9C17-1EEAAC058AFF}" type="pres">
      <dgm:prSet presAssocID="{1A94D9DA-590C-4AE4-8144-20CE96949CAC}" presName="accentRepeatNode" presStyleLbl="solidFgAcc1" presStyleIdx="2" presStyleCnt="4" custLinFactNeighborX="-6285" custLinFactNeighborY="5638"/>
      <dgm:spPr>
        <a:solidFill>
          <a:schemeClr val="bg2">
            <a:lumMod val="9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</dgm:pt>
    <dgm:pt modelId="{0C2A3C0A-5CC2-4836-9FC7-B85F49068D88}" type="pres">
      <dgm:prSet presAssocID="{646C5398-179D-4814-8B95-4A057674EC0A}" presName="text_4" presStyleLbl="node1" presStyleIdx="3" presStyleCnt="4" custScaleY="74446" custLinFactNeighborX="2056" custLinFactNeighborY="15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745B5-BD20-4466-8616-98C64DA46A96}" type="pres">
      <dgm:prSet presAssocID="{646C5398-179D-4814-8B95-4A057674EC0A}" presName="accent_4" presStyleCnt="0"/>
      <dgm:spPr>
        <a:scene3d>
          <a:camera prst="orthographicFront"/>
          <a:lightRig rig="threePt" dir="t"/>
        </a:scene3d>
        <a:sp3d>
          <a:bevelB prst="relaxedInset"/>
        </a:sp3d>
      </dgm:spPr>
    </dgm:pt>
    <dgm:pt modelId="{589B0F58-5177-4635-B6E0-97DEF92789F2}" type="pres">
      <dgm:prSet presAssocID="{646C5398-179D-4814-8B95-4A057674EC0A}" presName="accentRepeatNode" presStyleLbl="solidFgAcc1" presStyleIdx="3" presStyleCnt="4" custLinFactNeighborX="-6442" custLinFactNeighborY="12034"/>
      <dgm:spPr>
        <a:solidFill>
          <a:srgbClr val="FFCC66"/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  <a:bevelB prst="relaxedInset"/>
        </a:sp3d>
      </dgm:spPr>
      <dgm:t>
        <a:bodyPr/>
        <a:lstStyle/>
        <a:p>
          <a:endParaRPr lang="ru-RU"/>
        </a:p>
      </dgm:t>
    </dgm:pt>
  </dgm:ptLst>
  <dgm:cxnLst>
    <dgm:cxn modelId="{CF62B7DC-9ADC-49CE-92DB-7B265620BF31}" type="presOf" srcId="{BDA6F235-5EC6-4A5D-8213-B90542CDCA00}" destId="{DA8906FC-00FE-452F-B44A-58EC04B00151}" srcOrd="0" destOrd="0" presId="urn:microsoft.com/office/officeart/2008/layout/VerticalCurvedList"/>
    <dgm:cxn modelId="{6B9D4E5C-E4A9-4859-90C7-1B95E1653072}" type="presOf" srcId="{646C5398-179D-4814-8B95-4A057674EC0A}" destId="{0C2A3C0A-5CC2-4836-9FC7-B85F49068D88}" srcOrd="0" destOrd="0" presId="urn:microsoft.com/office/officeart/2008/layout/VerticalCurvedList"/>
    <dgm:cxn modelId="{C3A106FE-5CA4-4EA0-B774-222392C5F31F}" type="presOf" srcId="{1A94D9DA-590C-4AE4-8144-20CE96949CAC}" destId="{6968916F-8FCF-4B65-8209-D42E0B418DA3}" srcOrd="0" destOrd="0" presId="urn:microsoft.com/office/officeart/2008/layout/VerticalCurvedList"/>
    <dgm:cxn modelId="{34D9FB40-297D-4539-9A7A-91AF5AEFE5C1}" srcId="{BDA6F235-5EC6-4A5D-8213-B90542CDCA00}" destId="{F7AC7C5A-66F5-475B-BDF5-BE9CFDB0B3DB}" srcOrd="0" destOrd="0" parTransId="{D5320D56-D66B-4E52-A98A-B5610CE2330A}" sibTransId="{0AB08F8F-B884-48DD-83E5-B051A61D0AEB}"/>
    <dgm:cxn modelId="{BFBBA407-5B5A-4501-BF5A-1D8BC11649C6}" type="presOf" srcId="{0AB08F8F-B884-48DD-83E5-B051A61D0AEB}" destId="{81F794EA-B8A4-42EE-9F78-0A4E056B0FCE}" srcOrd="0" destOrd="0" presId="urn:microsoft.com/office/officeart/2008/layout/VerticalCurvedList"/>
    <dgm:cxn modelId="{35EAF025-C073-43EE-B0AC-379DAB25BBFC}" type="presOf" srcId="{A63D4E48-BEE8-4082-9E46-D475E0C5A9DC}" destId="{795B2716-B385-4B38-9B03-B08F883B97FB}" srcOrd="0" destOrd="0" presId="urn:microsoft.com/office/officeart/2008/layout/VerticalCurvedList"/>
    <dgm:cxn modelId="{B693FE73-428E-4154-A454-F24C95AB401D}" srcId="{BDA6F235-5EC6-4A5D-8213-B90542CDCA00}" destId="{1A94D9DA-590C-4AE4-8144-20CE96949CAC}" srcOrd="2" destOrd="0" parTransId="{55E72FB5-2926-46FE-A291-E39CD3DA38DA}" sibTransId="{D3DCB92F-B62A-4A9B-9C16-9A5DA74E48BC}"/>
    <dgm:cxn modelId="{3613893B-162B-49DC-B8AB-4BA4781DD590}" srcId="{BDA6F235-5EC6-4A5D-8213-B90542CDCA00}" destId="{646C5398-179D-4814-8B95-4A057674EC0A}" srcOrd="3" destOrd="0" parTransId="{69966FD7-A5B7-47EA-920D-856877FBB02B}" sibTransId="{B7235404-9A0E-455E-97A2-73AA63558B31}"/>
    <dgm:cxn modelId="{863B99B9-878A-488E-A3CF-14D81C7309E2}" type="presOf" srcId="{F7AC7C5A-66F5-475B-BDF5-BE9CFDB0B3DB}" destId="{148A202E-567D-4211-ACA4-9D122248155D}" srcOrd="0" destOrd="0" presId="urn:microsoft.com/office/officeart/2008/layout/VerticalCurvedList"/>
    <dgm:cxn modelId="{BDD078BC-27AA-40A0-AB83-CF257615B7B4}" srcId="{BDA6F235-5EC6-4A5D-8213-B90542CDCA00}" destId="{A63D4E48-BEE8-4082-9E46-D475E0C5A9DC}" srcOrd="1" destOrd="0" parTransId="{3F183B40-F959-4D91-BBF7-7FB6E5205143}" sibTransId="{99994AC6-AFCF-4F40-B194-FB6D15D2AC36}"/>
    <dgm:cxn modelId="{03E31D10-BCAB-4D62-A7CA-88B8CB6F1D40}" type="presParOf" srcId="{DA8906FC-00FE-452F-B44A-58EC04B00151}" destId="{E291B005-4018-4A18-937E-C10920569746}" srcOrd="0" destOrd="0" presId="urn:microsoft.com/office/officeart/2008/layout/VerticalCurvedList"/>
    <dgm:cxn modelId="{12D62C26-64DC-4F02-963E-D1E98FA5DFFD}" type="presParOf" srcId="{E291B005-4018-4A18-937E-C10920569746}" destId="{18389065-5BBE-4DA8-8415-D76ED40A02C0}" srcOrd="0" destOrd="0" presId="urn:microsoft.com/office/officeart/2008/layout/VerticalCurvedList"/>
    <dgm:cxn modelId="{B0D82F27-A998-4FDC-A398-926C105F76E3}" type="presParOf" srcId="{18389065-5BBE-4DA8-8415-D76ED40A02C0}" destId="{92F800D5-E23D-4D36-A4B5-B64D42289C02}" srcOrd="0" destOrd="0" presId="urn:microsoft.com/office/officeart/2008/layout/VerticalCurvedList"/>
    <dgm:cxn modelId="{F3423784-6221-4498-9AF9-AEC578CD48BB}" type="presParOf" srcId="{18389065-5BBE-4DA8-8415-D76ED40A02C0}" destId="{81F794EA-B8A4-42EE-9F78-0A4E056B0FCE}" srcOrd="1" destOrd="0" presId="urn:microsoft.com/office/officeart/2008/layout/VerticalCurvedList"/>
    <dgm:cxn modelId="{EB24E57B-A9B5-4705-8C96-D80F013E7473}" type="presParOf" srcId="{18389065-5BBE-4DA8-8415-D76ED40A02C0}" destId="{223DD99F-CFF1-4BDF-B78F-6331219C1BD6}" srcOrd="2" destOrd="0" presId="urn:microsoft.com/office/officeart/2008/layout/VerticalCurvedList"/>
    <dgm:cxn modelId="{F44518AA-ED80-41EE-B94D-5C0E86A95561}" type="presParOf" srcId="{18389065-5BBE-4DA8-8415-D76ED40A02C0}" destId="{DE6A3600-4043-4F57-86D3-535ACF91F2DF}" srcOrd="3" destOrd="0" presId="urn:microsoft.com/office/officeart/2008/layout/VerticalCurvedList"/>
    <dgm:cxn modelId="{CD5156AF-F91A-4411-9C5C-F7864E2A890A}" type="presParOf" srcId="{E291B005-4018-4A18-937E-C10920569746}" destId="{148A202E-567D-4211-ACA4-9D122248155D}" srcOrd="1" destOrd="0" presId="urn:microsoft.com/office/officeart/2008/layout/VerticalCurvedList"/>
    <dgm:cxn modelId="{9C9BD17C-ABE5-40AB-ACBD-B2542AE3D091}" type="presParOf" srcId="{E291B005-4018-4A18-937E-C10920569746}" destId="{1E027219-B99C-4B99-A444-CF3143F7D566}" srcOrd="2" destOrd="0" presId="urn:microsoft.com/office/officeart/2008/layout/VerticalCurvedList"/>
    <dgm:cxn modelId="{A4295906-274E-4A6D-8976-D0850F211368}" type="presParOf" srcId="{1E027219-B99C-4B99-A444-CF3143F7D566}" destId="{AC54C164-C850-4B9D-A02D-8802B7C25E5F}" srcOrd="0" destOrd="0" presId="urn:microsoft.com/office/officeart/2008/layout/VerticalCurvedList"/>
    <dgm:cxn modelId="{AB2185BF-3250-4E3F-B6D1-1C36AAEEF4D8}" type="presParOf" srcId="{E291B005-4018-4A18-937E-C10920569746}" destId="{795B2716-B385-4B38-9B03-B08F883B97FB}" srcOrd="3" destOrd="0" presId="urn:microsoft.com/office/officeart/2008/layout/VerticalCurvedList"/>
    <dgm:cxn modelId="{8B08F8FF-3178-48B6-A734-FDBFADDA3C0D}" type="presParOf" srcId="{E291B005-4018-4A18-937E-C10920569746}" destId="{EA312AB8-BD84-45F6-AECA-AFDBC04EE6B8}" srcOrd="4" destOrd="0" presId="urn:microsoft.com/office/officeart/2008/layout/VerticalCurvedList"/>
    <dgm:cxn modelId="{C9E762B4-A780-423D-9CEC-D9ADA5D42549}" type="presParOf" srcId="{EA312AB8-BD84-45F6-AECA-AFDBC04EE6B8}" destId="{056D494C-3191-4791-ABC4-E2723D31B9C4}" srcOrd="0" destOrd="0" presId="urn:microsoft.com/office/officeart/2008/layout/VerticalCurvedList"/>
    <dgm:cxn modelId="{1DB4BDFA-B450-4EEA-906D-FB22B6FACAFE}" type="presParOf" srcId="{E291B005-4018-4A18-937E-C10920569746}" destId="{6968916F-8FCF-4B65-8209-D42E0B418DA3}" srcOrd="5" destOrd="0" presId="urn:microsoft.com/office/officeart/2008/layout/VerticalCurvedList"/>
    <dgm:cxn modelId="{258303C4-D7BC-47AB-A932-BB759401522D}" type="presParOf" srcId="{E291B005-4018-4A18-937E-C10920569746}" destId="{B766EE11-DCDD-47AA-97E4-0F7C1015C895}" srcOrd="6" destOrd="0" presId="urn:microsoft.com/office/officeart/2008/layout/VerticalCurvedList"/>
    <dgm:cxn modelId="{32E7B36A-9761-4E85-BF1A-8A9DD608B3CE}" type="presParOf" srcId="{B766EE11-DCDD-47AA-97E4-0F7C1015C895}" destId="{E85F03DE-49E7-4C12-9C17-1EEAAC058AFF}" srcOrd="0" destOrd="0" presId="urn:microsoft.com/office/officeart/2008/layout/VerticalCurvedList"/>
    <dgm:cxn modelId="{3F8875EE-FEDA-4554-B92C-1932377D8A05}" type="presParOf" srcId="{E291B005-4018-4A18-937E-C10920569746}" destId="{0C2A3C0A-5CC2-4836-9FC7-B85F49068D88}" srcOrd="7" destOrd="0" presId="urn:microsoft.com/office/officeart/2008/layout/VerticalCurvedList"/>
    <dgm:cxn modelId="{45F0C289-2532-4148-A368-41CCE46526E6}" type="presParOf" srcId="{E291B005-4018-4A18-937E-C10920569746}" destId="{943745B5-BD20-4466-8616-98C64DA46A96}" srcOrd="8" destOrd="0" presId="urn:microsoft.com/office/officeart/2008/layout/VerticalCurvedList"/>
    <dgm:cxn modelId="{6774D176-BC15-4033-AB64-05C3797CA183}" type="presParOf" srcId="{943745B5-BD20-4466-8616-98C64DA46A96}" destId="{589B0F58-5177-4635-B6E0-97DEF9278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9CFEB7-B5A6-45BB-8B79-A5887D31C49D}" type="doc">
      <dgm:prSet loTypeId="urn:microsoft.com/office/officeart/2005/8/layout/hierarchy3" loCatId="relationship" qsTypeId="urn:microsoft.com/office/officeart/2005/8/quickstyle/3d7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00F8D445-AEF2-4E27-A0A2-5E7738A4A8FA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Муниципальные программы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 ЗАТО г. Североморск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3 496 606,2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96,0 %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86BDC2E-FF26-40B4-AF25-974D21368AD9}" type="parTrans" cxnId="{05C34F31-1FBC-4204-B1A0-A3A0AEB0E2BD}">
      <dgm:prSet/>
      <dgm:spPr/>
      <dgm:t>
        <a:bodyPr/>
        <a:lstStyle/>
        <a:p>
          <a:endParaRPr lang="ru-RU"/>
        </a:p>
      </dgm:t>
    </dgm:pt>
    <dgm:pt modelId="{E91834EF-5062-4F65-A0EA-A68233B26E6D}" type="sibTrans" cxnId="{05C34F31-1FBC-4204-B1A0-A3A0AEB0E2BD}">
      <dgm:prSet/>
      <dgm:spPr/>
      <dgm:t>
        <a:bodyPr/>
        <a:lstStyle/>
        <a:p>
          <a:endParaRPr lang="ru-RU"/>
        </a:p>
      </dgm:t>
    </dgm:pt>
    <dgm:pt modelId="{B2958434-E818-481F-AF62-DF77F8011C2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Непрограммное направление деятельности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143 890,2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4,0 %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0428793F-9C82-44B9-953D-B7B52EAB72A3}" type="parTrans" cxnId="{EDFC43CD-02E9-4DDD-BD17-ADF1B95B5591}">
      <dgm:prSet/>
      <dgm:spPr/>
      <dgm:t>
        <a:bodyPr/>
        <a:lstStyle/>
        <a:p>
          <a:endParaRPr lang="ru-RU"/>
        </a:p>
      </dgm:t>
    </dgm:pt>
    <dgm:pt modelId="{5B3B6481-CC7D-4C7E-80AB-12671683D571}" type="sibTrans" cxnId="{EDFC43CD-02E9-4DDD-BD17-ADF1B95B5591}">
      <dgm:prSet/>
      <dgm:spPr/>
      <dgm:t>
        <a:bodyPr/>
        <a:lstStyle/>
        <a:p>
          <a:endParaRPr lang="ru-RU"/>
        </a:p>
      </dgm:t>
    </dgm:pt>
    <dgm:pt modelId="{94398E89-99BD-40EC-B31F-E2B6661052D8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Расходы бюджета </a:t>
          </a: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2021 год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3 640 496,4</a:t>
          </a:r>
        </a:p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100 %</a:t>
          </a:r>
        </a:p>
        <a:p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CCC5DCF5-4645-4589-A467-D35930556E9D}" type="parTrans" cxnId="{B972E297-91DD-4521-8AEE-A2115974891B}">
      <dgm:prSet/>
      <dgm:spPr/>
      <dgm:t>
        <a:bodyPr/>
        <a:lstStyle/>
        <a:p>
          <a:endParaRPr lang="ru-RU"/>
        </a:p>
      </dgm:t>
    </dgm:pt>
    <dgm:pt modelId="{F2966FD2-38B1-4509-BA1A-8BC2F5A19345}" type="sibTrans" cxnId="{B972E297-91DD-4521-8AEE-A2115974891B}">
      <dgm:prSet/>
      <dgm:spPr/>
      <dgm:t>
        <a:bodyPr/>
        <a:lstStyle/>
        <a:p>
          <a:endParaRPr lang="ru-RU"/>
        </a:p>
      </dgm:t>
    </dgm:pt>
    <dgm:pt modelId="{F8DEE274-9FE8-4365-B327-2B80A0A52587}" type="pres">
      <dgm:prSet presAssocID="{3C9CFEB7-B5A6-45BB-8B79-A5887D31C4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A79AD6-2CA8-4655-AA20-EA62EFA4402D}" type="pres">
      <dgm:prSet presAssocID="{00F8D445-AEF2-4E27-A0A2-5E7738A4A8FA}" presName="root" presStyleCnt="0"/>
      <dgm:spPr/>
      <dgm:t>
        <a:bodyPr/>
        <a:lstStyle/>
        <a:p>
          <a:endParaRPr lang="ru-RU"/>
        </a:p>
      </dgm:t>
    </dgm:pt>
    <dgm:pt modelId="{1EB50664-6269-4B41-B98D-34693D87A443}" type="pres">
      <dgm:prSet presAssocID="{00F8D445-AEF2-4E27-A0A2-5E7738A4A8FA}" presName="rootComposite" presStyleCnt="0"/>
      <dgm:spPr/>
      <dgm:t>
        <a:bodyPr/>
        <a:lstStyle/>
        <a:p>
          <a:endParaRPr lang="ru-RU"/>
        </a:p>
      </dgm:t>
    </dgm:pt>
    <dgm:pt modelId="{5C3D0221-A5BA-471B-A88B-79D178F55015}" type="pres">
      <dgm:prSet presAssocID="{00F8D445-AEF2-4E27-A0A2-5E7738A4A8FA}" presName="rootText" presStyleLbl="node1" presStyleIdx="0" presStyleCnt="3" custAng="60000" custScaleX="367810" custScaleY="454833" custLinFactX="100000" custLinFactY="-200000" custLinFactNeighborX="102084" custLinFactNeighborY="-205058"/>
      <dgm:spPr/>
      <dgm:t>
        <a:bodyPr/>
        <a:lstStyle/>
        <a:p>
          <a:endParaRPr lang="ru-RU"/>
        </a:p>
      </dgm:t>
    </dgm:pt>
    <dgm:pt modelId="{01F4CAFD-B1C7-49F8-AF00-CE7FDAC7F6B2}" type="pres">
      <dgm:prSet presAssocID="{00F8D445-AEF2-4E27-A0A2-5E7738A4A8FA}" presName="rootConnector" presStyleLbl="node1" presStyleIdx="0" presStyleCnt="3"/>
      <dgm:spPr/>
      <dgm:t>
        <a:bodyPr/>
        <a:lstStyle/>
        <a:p>
          <a:endParaRPr lang="ru-RU"/>
        </a:p>
      </dgm:t>
    </dgm:pt>
    <dgm:pt modelId="{30B1F7F1-F092-4035-AFE5-6D2533A9E3B1}" type="pres">
      <dgm:prSet presAssocID="{00F8D445-AEF2-4E27-A0A2-5E7738A4A8FA}" presName="childShape" presStyleCnt="0"/>
      <dgm:spPr/>
      <dgm:t>
        <a:bodyPr/>
        <a:lstStyle/>
        <a:p>
          <a:endParaRPr lang="ru-RU"/>
        </a:p>
      </dgm:t>
    </dgm:pt>
    <dgm:pt modelId="{88194953-4D41-4EF6-BF9B-4DF968A85555}" type="pres">
      <dgm:prSet presAssocID="{B2958434-E818-481F-AF62-DF77F8011C22}" presName="root" presStyleCnt="0"/>
      <dgm:spPr/>
      <dgm:t>
        <a:bodyPr/>
        <a:lstStyle/>
        <a:p>
          <a:endParaRPr lang="ru-RU"/>
        </a:p>
      </dgm:t>
    </dgm:pt>
    <dgm:pt modelId="{8D1B95B8-11B5-4302-9D6E-9F4F291753FE}" type="pres">
      <dgm:prSet presAssocID="{B2958434-E818-481F-AF62-DF77F8011C22}" presName="rootComposite" presStyleCnt="0"/>
      <dgm:spPr/>
      <dgm:t>
        <a:bodyPr/>
        <a:lstStyle/>
        <a:p>
          <a:endParaRPr lang="ru-RU"/>
        </a:p>
      </dgm:t>
    </dgm:pt>
    <dgm:pt modelId="{79D741E4-6E20-43AF-B429-916706C3EF70}" type="pres">
      <dgm:prSet presAssocID="{B2958434-E818-481F-AF62-DF77F8011C22}" presName="rootText" presStyleLbl="node1" presStyleIdx="1" presStyleCnt="3" custScaleX="258591" custScaleY="448089" custLinFactX="100000" custLinFactY="-80254" custLinFactNeighborX="175741" custLinFactNeighborY="-100000"/>
      <dgm:spPr/>
      <dgm:t>
        <a:bodyPr/>
        <a:lstStyle/>
        <a:p>
          <a:endParaRPr lang="ru-RU"/>
        </a:p>
      </dgm:t>
    </dgm:pt>
    <dgm:pt modelId="{EB13B288-38F2-4B15-8A0E-8BF0CE9D0310}" type="pres">
      <dgm:prSet presAssocID="{B2958434-E818-481F-AF62-DF77F8011C22}" presName="rootConnector" presStyleLbl="node1" presStyleIdx="1" presStyleCnt="3"/>
      <dgm:spPr/>
      <dgm:t>
        <a:bodyPr/>
        <a:lstStyle/>
        <a:p>
          <a:endParaRPr lang="ru-RU"/>
        </a:p>
      </dgm:t>
    </dgm:pt>
    <dgm:pt modelId="{0F94EFB5-6476-4F5D-A817-6E41D39BB8CF}" type="pres">
      <dgm:prSet presAssocID="{B2958434-E818-481F-AF62-DF77F8011C22}" presName="childShape" presStyleCnt="0"/>
      <dgm:spPr/>
      <dgm:t>
        <a:bodyPr/>
        <a:lstStyle/>
        <a:p>
          <a:endParaRPr lang="ru-RU"/>
        </a:p>
      </dgm:t>
    </dgm:pt>
    <dgm:pt modelId="{20ED557A-0A6A-4025-BB9F-7FE983D70CF3}" type="pres">
      <dgm:prSet presAssocID="{94398E89-99BD-40EC-B31F-E2B6661052D8}" presName="root" presStyleCnt="0"/>
      <dgm:spPr/>
      <dgm:t>
        <a:bodyPr/>
        <a:lstStyle/>
        <a:p>
          <a:endParaRPr lang="ru-RU"/>
        </a:p>
      </dgm:t>
    </dgm:pt>
    <dgm:pt modelId="{EF59D1F3-B097-419A-85CE-44E788F44B06}" type="pres">
      <dgm:prSet presAssocID="{94398E89-99BD-40EC-B31F-E2B6661052D8}" presName="rootComposite" presStyleCnt="0"/>
      <dgm:spPr/>
      <dgm:t>
        <a:bodyPr/>
        <a:lstStyle/>
        <a:p>
          <a:endParaRPr lang="ru-RU"/>
        </a:p>
      </dgm:t>
    </dgm:pt>
    <dgm:pt modelId="{F8C63BE2-8081-4FED-9B34-6155D4597431}" type="pres">
      <dgm:prSet presAssocID="{94398E89-99BD-40EC-B31F-E2B6661052D8}" presName="rootText" presStyleLbl="node1" presStyleIdx="2" presStyleCnt="3" custScaleX="291620" custScaleY="475520" custLinFactX="-112803" custLinFactY="179164" custLinFactNeighborX="-200000" custLinFactNeighborY="200000"/>
      <dgm:spPr/>
      <dgm:t>
        <a:bodyPr/>
        <a:lstStyle/>
        <a:p>
          <a:endParaRPr lang="ru-RU"/>
        </a:p>
      </dgm:t>
    </dgm:pt>
    <dgm:pt modelId="{469D39F3-0C2E-4EEA-AFB8-3018F1AC3486}" type="pres">
      <dgm:prSet presAssocID="{94398E89-99BD-40EC-B31F-E2B6661052D8}" presName="rootConnector" presStyleLbl="node1" presStyleIdx="2" presStyleCnt="3"/>
      <dgm:spPr/>
      <dgm:t>
        <a:bodyPr/>
        <a:lstStyle/>
        <a:p>
          <a:endParaRPr lang="ru-RU"/>
        </a:p>
      </dgm:t>
    </dgm:pt>
    <dgm:pt modelId="{9501D821-9952-4FB3-BFB1-1218DAF5B3FA}" type="pres">
      <dgm:prSet presAssocID="{94398E89-99BD-40EC-B31F-E2B6661052D8}" presName="childShape" presStyleCnt="0"/>
      <dgm:spPr/>
      <dgm:t>
        <a:bodyPr/>
        <a:lstStyle/>
        <a:p>
          <a:endParaRPr lang="ru-RU"/>
        </a:p>
      </dgm:t>
    </dgm:pt>
  </dgm:ptLst>
  <dgm:cxnLst>
    <dgm:cxn modelId="{EDFC43CD-02E9-4DDD-BD17-ADF1B95B5591}" srcId="{3C9CFEB7-B5A6-45BB-8B79-A5887D31C49D}" destId="{B2958434-E818-481F-AF62-DF77F8011C22}" srcOrd="1" destOrd="0" parTransId="{0428793F-9C82-44B9-953D-B7B52EAB72A3}" sibTransId="{5B3B6481-CC7D-4C7E-80AB-12671683D571}"/>
    <dgm:cxn modelId="{B972E297-91DD-4521-8AEE-A2115974891B}" srcId="{3C9CFEB7-B5A6-45BB-8B79-A5887D31C49D}" destId="{94398E89-99BD-40EC-B31F-E2B6661052D8}" srcOrd="2" destOrd="0" parTransId="{CCC5DCF5-4645-4589-A467-D35930556E9D}" sibTransId="{F2966FD2-38B1-4509-BA1A-8BC2F5A19345}"/>
    <dgm:cxn modelId="{80571EE4-7489-434C-B753-97B062F755C4}" type="presOf" srcId="{00F8D445-AEF2-4E27-A0A2-5E7738A4A8FA}" destId="{5C3D0221-A5BA-471B-A88B-79D178F55015}" srcOrd="0" destOrd="0" presId="urn:microsoft.com/office/officeart/2005/8/layout/hierarchy3"/>
    <dgm:cxn modelId="{2E60FFFB-F692-477C-96C1-A978E5D05E20}" type="presOf" srcId="{B2958434-E818-481F-AF62-DF77F8011C22}" destId="{EB13B288-38F2-4B15-8A0E-8BF0CE9D0310}" srcOrd="1" destOrd="0" presId="urn:microsoft.com/office/officeart/2005/8/layout/hierarchy3"/>
    <dgm:cxn modelId="{A63173AE-B9A3-4FA2-8A18-36DCB3D7A300}" type="presOf" srcId="{94398E89-99BD-40EC-B31F-E2B6661052D8}" destId="{469D39F3-0C2E-4EEA-AFB8-3018F1AC3486}" srcOrd="1" destOrd="0" presId="urn:microsoft.com/office/officeart/2005/8/layout/hierarchy3"/>
    <dgm:cxn modelId="{C2B6B530-1A8A-4AEB-8095-BC2010C60609}" type="presOf" srcId="{B2958434-E818-481F-AF62-DF77F8011C22}" destId="{79D741E4-6E20-43AF-B429-916706C3EF70}" srcOrd="0" destOrd="0" presId="urn:microsoft.com/office/officeart/2005/8/layout/hierarchy3"/>
    <dgm:cxn modelId="{77348458-C32B-435E-829E-5AF8A5C8F406}" type="presOf" srcId="{3C9CFEB7-B5A6-45BB-8B79-A5887D31C49D}" destId="{F8DEE274-9FE8-4365-B327-2B80A0A52587}" srcOrd="0" destOrd="0" presId="urn:microsoft.com/office/officeart/2005/8/layout/hierarchy3"/>
    <dgm:cxn modelId="{05C34F31-1FBC-4204-B1A0-A3A0AEB0E2BD}" srcId="{3C9CFEB7-B5A6-45BB-8B79-A5887D31C49D}" destId="{00F8D445-AEF2-4E27-A0A2-5E7738A4A8FA}" srcOrd="0" destOrd="0" parTransId="{686BDC2E-FF26-40B4-AF25-974D21368AD9}" sibTransId="{E91834EF-5062-4F65-A0EA-A68233B26E6D}"/>
    <dgm:cxn modelId="{C9EAB8DA-C861-4B41-A82D-B2485133BFAB}" type="presOf" srcId="{94398E89-99BD-40EC-B31F-E2B6661052D8}" destId="{F8C63BE2-8081-4FED-9B34-6155D4597431}" srcOrd="0" destOrd="0" presId="urn:microsoft.com/office/officeart/2005/8/layout/hierarchy3"/>
    <dgm:cxn modelId="{21DC3255-33A7-4158-B247-BDEB55B1D1F8}" type="presOf" srcId="{00F8D445-AEF2-4E27-A0A2-5E7738A4A8FA}" destId="{01F4CAFD-B1C7-49F8-AF00-CE7FDAC7F6B2}" srcOrd="1" destOrd="0" presId="urn:microsoft.com/office/officeart/2005/8/layout/hierarchy3"/>
    <dgm:cxn modelId="{A26EF9E2-FC09-4BDD-9231-C095C5EF4C2F}" type="presParOf" srcId="{F8DEE274-9FE8-4365-B327-2B80A0A52587}" destId="{C2A79AD6-2CA8-4655-AA20-EA62EFA4402D}" srcOrd="0" destOrd="0" presId="urn:microsoft.com/office/officeart/2005/8/layout/hierarchy3"/>
    <dgm:cxn modelId="{29D98A25-363D-44DD-A9A5-06A3B57CEF1F}" type="presParOf" srcId="{C2A79AD6-2CA8-4655-AA20-EA62EFA4402D}" destId="{1EB50664-6269-4B41-B98D-34693D87A443}" srcOrd="0" destOrd="0" presId="urn:microsoft.com/office/officeart/2005/8/layout/hierarchy3"/>
    <dgm:cxn modelId="{25504D41-F567-4B4C-9EAA-103E60AB409B}" type="presParOf" srcId="{1EB50664-6269-4B41-B98D-34693D87A443}" destId="{5C3D0221-A5BA-471B-A88B-79D178F55015}" srcOrd="0" destOrd="0" presId="urn:microsoft.com/office/officeart/2005/8/layout/hierarchy3"/>
    <dgm:cxn modelId="{EBF33B91-2B89-438E-B2F0-4FAC0ED42344}" type="presParOf" srcId="{1EB50664-6269-4B41-B98D-34693D87A443}" destId="{01F4CAFD-B1C7-49F8-AF00-CE7FDAC7F6B2}" srcOrd="1" destOrd="0" presId="urn:microsoft.com/office/officeart/2005/8/layout/hierarchy3"/>
    <dgm:cxn modelId="{AFEC151E-DE2A-404D-A546-14C2A530962E}" type="presParOf" srcId="{C2A79AD6-2CA8-4655-AA20-EA62EFA4402D}" destId="{30B1F7F1-F092-4035-AFE5-6D2533A9E3B1}" srcOrd="1" destOrd="0" presId="urn:microsoft.com/office/officeart/2005/8/layout/hierarchy3"/>
    <dgm:cxn modelId="{BD2130BF-3BFE-47A6-A500-6EC7B15A44D6}" type="presParOf" srcId="{F8DEE274-9FE8-4365-B327-2B80A0A52587}" destId="{88194953-4D41-4EF6-BF9B-4DF968A85555}" srcOrd="1" destOrd="0" presId="urn:microsoft.com/office/officeart/2005/8/layout/hierarchy3"/>
    <dgm:cxn modelId="{B9D013DF-29A6-4D64-BCD6-CA0859924704}" type="presParOf" srcId="{88194953-4D41-4EF6-BF9B-4DF968A85555}" destId="{8D1B95B8-11B5-4302-9D6E-9F4F291753FE}" srcOrd="0" destOrd="0" presId="urn:microsoft.com/office/officeart/2005/8/layout/hierarchy3"/>
    <dgm:cxn modelId="{2A8BA39F-78FE-48E3-8505-753686941880}" type="presParOf" srcId="{8D1B95B8-11B5-4302-9D6E-9F4F291753FE}" destId="{79D741E4-6E20-43AF-B429-916706C3EF70}" srcOrd="0" destOrd="0" presId="urn:microsoft.com/office/officeart/2005/8/layout/hierarchy3"/>
    <dgm:cxn modelId="{D04A288C-DACF-4843-83A5-40162B9581B7}" type="presParOf" srcId="{8D1B95B8-11B5-4302-9D6E-9F4F291753FE}" destId="{EB13B288-38F2-4B15-8A0E-8BF0CE9D0310}" srcOrd="1" destOrd="0" presId="urn:microsoft.com/office/officeart/2005/8/layout/hierarchy3"/>
    <dgm:cxn modelId="{1799FE85-1A04-4BD1-9242-23ABB6DF4384}" type="presParOf" srcId="{88194953-4D41-4EF6-BF9B-4DF968A85555}" destId="{0F94EFB5-6476-4F5D-A817-6E41D39BB8CF}" srcOrd="1" destOrd="0" presId="urn:microsoft.com/office/officeart/2005/8/layout/hierarchy3"/>
    <dgm:cxn modelId="{6AE90E39-FFD7-4AE3-8D77-40D5117CA247}" type="presParOf" srcId="{F8DEE274-9FE8-4365-B327-2B80A0A52587}" destId="{20ED557A-0A6A-4025-BB9F-7FE983D70CF3}" srcOrd="2" destOrd="0" presId="urn:microsoft.com/office/officeart/2005/8/layout/hierarchy3"/>
    <dgm:cxn modelId="{F055FCF5-1036-47C1-ACD9-13008B0D1422}" type="presParOf" srcId="{20ED557A-0A6A-4025-BB9F-7FE983D70CF3}" destId="{EF59D1F3-B097-419A-85CE-44E788F44B06}" srcOrd="0" destOrd="0" presId="urn:microsoft.com/office/officeart/2005/8/layout/hierarchy3"/>
    <dgm:cxn modelId="{B143CA38-4FF0-42E9-9785-2290CFEBDF97}" type="presParOf" srcId="{EF59D1F3-B097-419A-85CE-44E788F44B06}" destId="{F8C63BE2-8081-4FED-9B34-6155D4597431}" srcOrd="0" destOrd="0" presId="urn:microsoft.com/office/officeart/2005/8/layout/hierarchy3"/>
    <dgm:cxn modelId="{E128505F-A71C-4A5D-8481-D7B4C17C3616}" type="presParOf" srcId="{EF59D1F3-B097-419A-85CE-44E788F44B06}" destId="{469D39F3-0C2E-4EEA-AFB8-3018F1AC3486}" srcOrd="1" destOrd="0" presId="urn:microsoft.com/office/officeart/2005/8/layout/hierarchy3"/>
    <dgm:cxn modelId="{83A1A25A-86AE-4B01-BFB9-AF49FC58F8FF}" type="presParOf" srcId="{20ED557A-0A6A-4025-BB9F-7FE983D70CF3}" destId="{9501D821-9952-4FB3-BFB1-1218DAF5B3F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F64DE9-FE94-474D-9F88-B8BD2B0083F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C2FCB4-D8D8-458B-8B16-94AB2568375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en-US" sz="1400" dirty="0" smtClean="0">
              <a:effectLst/>
              <a:latin typeface="Times New Roman" pitchFamily="18" charset="0"/>
              <a:cs typeface="Times New Roman" pitchFamily="18" charset="0"/>
            </a:rPr>
            <a:t>  </a:t>
          </a:r>
        </a:p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Национальная безопасность   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11 871,2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algn="r"/>
          <a:r>
            <a:rPr lang="ru-RU" sz="1400" b="1" dirty="0" smtClean="0">
              <a:effectLst/>
              <a:latin typeface="Times New Roman" pitchFamily="18" charset="0"/>
              <a:cs typeface="Times New Roman" pitchFamily="18" charset="0"/>
            </a:rPr>
            <a:t>           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342CC6F4-D8B4-4692-914D-E050C8D79E5F}" type="parTrans" cxnId="{E18188BB-8F5A-4F1B-ACF7-177FC9A7EB21}">
      <dgm:prSet/>
      <dgm:spPr/>
      <dgm:t>
        <a:bodyPr/>
        <a:lstStyle/>
        <a:p>
          <a:endParaRPr lang="ru-RU"/>
        </a:p>
      </dgm:t>
    </dgm:pt>
    <dgm:pt modelId="{07FD2FC9-E112-476F-989D-C4AE8483F2FA}" type="sibTrans" cxnId="{E18188BB-8F5A-4F1B-ACF7-177FC9A7EB21}">
      <dgm:prSet/>
      <dgm:spPr/>
      <dgm:t>
        <a:bodyPr/>
        <a:lstStyle/>
        <a:p>
          <a:endParaRPr lang="ru-RU"/>
        </a:p>
      </dgm:t>
    </dgm:pt>
    <dgm:pt modelId="{C8311745-B82A-4C1E-9158-43582D8C32CB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Национальная экономика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270 736,9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1A1B2298-AB48-49FE-9E5F-B83CC2FDA8EA}" type="parTrans" cxnId="{8777AEE3-8270-4E6E-B16A-FF561B1CD919}">
      <dgm:prSet/>
      <dgm:spPr/>
      <dgm:t>
        <a:bodyPr/>
        <a:lstStyle/>
        <a:p>
          <a:endParaRPr lang="ru-RU"/>
        </a:p>
      </dgm:t>
    </dgm:pt>
    <dgm:pt modelId="{B5A159A6-45DF-476C-BB7A-8584474FCBD0}" type="sibTrans" cxnId="{8777AEE3-8270-4E6E-B16A-FF561B1CD919}">
      <dgm:prSet/>
      <dgm:spPr/>
      <dgm:t>
        <a:bodyPr/>
        <a:lstStyle/>
        <a:p>
          <a:endParaRPr lang="ru-RU"/>
        </a:p>
      </dgm:t>
    </dgm:pt>
    <dgm:pt modelId="{B1E3D20C-8904-4E93-8462-608D5B2F32C6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Жилищно-коммунальное  хозяйство</a:t>
          </a:r>
        </a:p>
        <a:p>
          <a:pPr algn="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402 396,0</a:t>
          </a:r>
          <a:endParaRPr lang="ru-RU" sz="1400" b="1" dirty="0">
            <a:effectLst/>
            <a:latin typeface="Times New Roman" pitchFamily="18" charset="0"/>
            <a:cs typeface="Times New Roman" pitchFamily="18" charset="0"/>
          </a:endParaRPr>
        </a:p>
      </dgm:t>
    </dgm:pt>
    <dgm:pt modelId="{90E6A39E-7566-4523-B6BD-58534D3586D1}" type="parTrans" cxnId="{95501C93-3EF9-4B30-B097-863C50BA56C9}">
      <dgm:prSet/>
      <dgm:spPr/>
      <dgm:t>
        <a:bodyPr/>
        <a:lstStyle/>
        <a:p>
          <a:endParaRPr lang="ru-RU"/>
        </a:p>
      </dgm:t>
    </dgm:pt>
    <dgm:pt modelId="{7C0957B5-A7A6-464D-A7CD-46B7171A477E}" type="sibTrans" cxnId="{95501C93-3EF9-4B30-B097-863C50BA56C9}">
      <dgm:prSet/>
      <dgm:spPr/>
      <dgm:t>
        <a:bodyPr/>
        <a:lstStyle/>
        <a:p>
          <a:endParaRPr lang="ru-RU"/>
        </a:p>
      </dgm:t>
    </dgm:pt>
    <dgm:pt modelId="{A5FF3751-33CB-4D60-AB53-FBF001D7AAAB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Охрана окружающей среды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1 034,4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6D6FD88D-8DF7-4BE8-BC79-DB8F96537D17}" type="parTrans" cxnId="{258DF26A-F8AC-48D7-8C7C-C105B5CC21F5}">
      <dgm:prSet/>
      <dgm:spPr/>
      <dgm:t>
        <a:bodyPr/>
        <a:lstStyle/>
        <a:p>
          <a:endParaRPr lang="ru-RU"/>
        </a:p>
      </dgm:t>
    </dgm:pt>
    <dgm:pt modelId="{1DC18677-DEF8-4AB6-A052-EB8B24A0E59A}" type="sibTrans" cxnId="{258DF26A-F8AC-48D7-8C7C-C105B5CC21F5}">
      <dgm:prSet/>
      <dgm:spPr/>
      <dgm:t>
        <a:bodyPr/>
        <a:lstStyle/>
        <a:p>
          <a:endParaRPr lang="ru-RU"/>
        </a:p>
      </dgm:t>
    </dgm:pt>
    <dgm:pt modelId="{C74F5623-F145-47D7-9033-9349C834E54D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Образование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2 334 273,7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A2F4D374-2605-4116-B017-BE59D9618915}" type="parTrans" cxnId="{598BDD76-760F-4B03-8DB0-6FEA64171825}">
      <dgm:prSet/>
      <dgm:spPr/>
      <dgm:t>
        <a:bodyPr/>
        <a:lstStyle/>
        <a:p>
          <a:endParaRPr lang="ru-RU"/>
        </a:p>
      </dgm:t>
    </dgm:pt>
    <dgm:pt modelId="{FD6BC6C1-58C8-4662-BC37-604EE2FFCD79}" type="sibTrans" cxnId="{598BDD76-760F-4B03-8DB0-6FEA64171825}">
      <dgm:prSet/>
      <dgm:spPr/>
      <dgm:t>
        <a:bodyPr/>
        <a:lstStyle/>
        <a:p>
          <a:endParaRPr lang="ru-RU"/>
        </a:p>
      </dgm:t>
    </dgm:pt>
    <dgm:pt modelId="{21051696-D3A3-4D80-B66A-A15CF8550B70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200" dirty="0" smtClean="0"/>
            <a:t> </a:t>
          </a:r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Культура и кинематография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271 838,9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44601C6B-D26A-4738-93FD-49A852A547F4}" type="parTrans" cxnId="{E48C6033-BE1D-49D6-9E40-43F97BA47164}">
      <dgm:prSet/>
      <dgm:spPr/>
      <dgm:t>
        <a:bodyPr/>
        <a:lstStyle/>
        <a:p>
          <a:endParaRPr lang="ru-RU"/>
        </a:p>
      </dgm:t>
    </dgm:pt>
    <dgm:pt modelId="{C4AB7082-5113-4079-9E4E-A02ED569B919}" type="sibTrans" cxnId="{E48C6033-BE1D-49D6-9E40-43F97BA47164}">
      <dgm:prSet/>
      <dgm:spPr/>
      <dgm:t>
        <a:bodyPr/>
        <a:lstStyle/>
        <a:p>
          <a:endParaRPr lang="ru-RU"/>
        </a:p>
      </dgm:t>
    </dgm:pt>
    <dgm:pt modelId="{3D5F70CA-D888-47A5-989C-0A5865A73E2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Социальная политика 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95 179,0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EFA8493-E36B-4222-BE30-7F1B77939D76}" type="parTrans" cxnId="{E75770AE-D91F-4B9E-8D85-2C0B061025A8}">
      <dgm:prSet/>
      <dgm:spPr/>
      <dgm:t>
        <a:bodyPr/>
        <a:lstStyle/>
        <a:p>
          <a:endParaRPr lang="ru-RU"/>
        </a:p>
      </dgm:t>
    </dgm:pt>
    <dgm:pt modelId="{BA0F80C6-BA10-4935-93EC-8DE19F6A3EEF}" type="sibTrans" cxnId="{E75770AE-D91F-4B9E-8D85-2C0B061025A8}">
      <dgm:prSet/>
      <dgm:spPr/>
      <dgm:t>
        <a:bodyPr/>
        <a:lstStyle/>
        <a:p>
          <a:endParaRPr lang="ru-RU"/>
        </a:p>
      </dgm:t>
    </dgm:pt>
    <dgm:pt modelId="{1C48DCB0-2CD6-4E6A-8E12-42688F0B2895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Физическая культура и спорт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17 287,9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80F9A769-49CF-4EC6-92EF-8A75A071E0CF}" type="parTrans" cxnId="{9D664075-98D9-4060-8485-E8A67D81C8DB}">
      <dgm:prSet/>
      <dgm:spPr/>
      <dgm:t>
        <a:bodyPr/>
        <a:lstStyle/>
        <a:p>
          <a:endParaRPr lang="ru-RU"/>
        </a:p>
      </dgm:t>
    </dgm:pt>
    <dgm:pt modelId="{E2DD99A8-EA9C-4D6E-AB7F-F0107CBC5EEF}" type="sibTrans" cxnId="{9D664075-98D9-4060-8485-E8A67D81C8DB}">
      <dgm:prSet/>
      <dgm:spPr/>
      <dgm:t>
        <a:bodyPr/>
        <a:lstStyle/>
        <a:p>
          <a:endParaRPr lang="ru-RU"/>
        </a:p>
      </dgm:t>
    </dgm:pt>
    <dgm:pt modelId="{EEB5DF76-C667-4C09-A6BB-0B3AD761B496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Средства массовой информации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9 588,5</a:t>
          </a:r>
          <a:endParaRPr lang="ru-RU" sz="1800" dirty="0" smtClean="0">
            <a:solidFill>
              <a:schemeClr val="accent1">
                <a:lumMod val="50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FB1C167-E904-4D47-85A9-A8596335EF61}" type="parTrans" cxnId="{B7EA8766-887F-45D8-AAEB-8DD18B75DC44}">
      <dgm:prSet/>
      <dgm:spPr/>
      <dgm:t>
        <a:bodyPr/>
        <a:lstStyle/>
        <a:p>
          <a:endParaRPr lang="ru-RU"/>
        </a:p>
      </dgm:t>
    </dgm:pt>
    <dgm:pt modelId="{66670A60-2E56-4236-92B7-489DD38B6886}" type="sibTrans" cxnId="{B7EA8766-887F-45D8-AAEB-8DD18B75DC44}">
      <dgm:prSet/>
      <dgm:spPr/>
      <dgm:t>
        <a:bodyPr/>
        <a:lstStyle/>
        <a:p>
          <a:endParaRPr lang="ru-RU"/>
        </a:p>
      </dgm:t>
    </dgm:pt>
    <dgm:pt modelId="{D2262E2C-F362-4131-A18F-9A26AA913577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Обслуживание муниципального долга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20 135,3</a:t>
          </a:r>
        </a:p>
      </dgm:t>
    </dgm:pt>
    <dgm:pt modelId="{5091EA84-5C3E-4D75-9E42-358A4CE3B4D1}" type="parTrans" cxnId="{4CB04CDE-3143-4996-9613-AA9D8CB813F9}">
      <dgm:prSet/>
      <dgm:spPr/>
      <dgm:t>
        <a:bodyPr/>
        <a:lstStyle/>
        <a:p>
          <a:endParaRPr lang="ru-RU"/>
        </a:p>
      </dgm:t>
    </dgm:pt>
    <dgm:pt modelId="{EB7FB4DE-23B9-45D2-9E9E-3D20B62BC5D1}" type="sibTrans" cxnId="{4CB04CDE-3143-4996-9613-AA9D8CB813F9}">
      <dgm:prSet/>
      <dgm:spPr/>
      <dgm:t>
        <a:bodyPr/>
        <a:lstStyle/>
        <a:p>
          <a:endParaRPr lang="ru-RU"/>
        </a:p>
      </dgm:t>
    </dgm:pt>
    <dgm:pt modelId="{76A3ACCE-0FC4-4899-A9ED-8AF189E2C569}">
      <dgm:prSet phldrT="[Текст]" custT="1"/>
      <dgm:spPr>
        <a:ln w="38100">
          <a:solidFill>
            <a:srgbClr val="FF9933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/>
          <a:r>
            <a:rPr lang="ru-RU" sz="1400" dirty="0" smtClean="0">
              <a:effectLst/>
              <a:latin typeface="Times New Roman" pitchFamily="18" charset="0"/>
              <a:cs typeface="Times New Roman" pitchFamily="18" charset="0"/>
            </a:rPr>
            <a:t>Общегосударственные вопросы </a:t>
          </a:r>
        </a:p>
        <a:p>
          <a:pPr algn="ctr"/>
          <a:r>
            <a:rPr lang="en-US" sz="1800" dirty="0" smtClean="0"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206 154,6</a:t>
          </a:r>
        </a:p>
      </dgm:t>
    </dgm:pt>
    <dgm:pt modelId="{680AE726-790C-4CFA-BE77-9778C43F0AD9}" type="sibTrans" cxnId="{A0547289-0713-4D0B-8B3D-4A366D75F233}">
      <dgm:prSet/>
      <dgm:spPr/>
      <dgm:t>
        <a:bodyPr/>
        <a:lstStyle/>
        <a:p>
          <a:endParaRPr lang="ru-RU"/>
        </a:p>
      </dgm:t>
    </dgm:pt>
    <dgm:pt modelId="{ABC66665-55BD-4367-B676-04B781A23D36}" type="parTrans" cxnId="{A0547289-0713-4D0B-8B3D-4A366D75F233}">
      <dgm:prSet/>
      <dgm:spPr/>
      <dgm:t>
        <a:bodyPr/>
        <a:lstStyle/>
        <a:p>
          <a:endParaRPr lang="ru-RU"/>
        </a:p>
      </dgm:t>
    </dgm:pt>
    <dgm:pt modelId="{36B5A7B5-D20A-45CD-BD51-C701B967F4D0}" type="pres">
      <dgm:prSet presAssocID="{65F64DE9-FE94-474D-9F88-B8BD2B0083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B9B995-B855-431D-AB36-DB2F6A69849B}" type="pres">
      <dgm:prSet presAssocID="{76A3ACCE-0FC4-4899-A9ED-8AF189E2C569}" presName="composite" presStyleCnt="0"/>
      <dgm:spPr/>
    </dgm:pt>
    <dgm:pt modelId="{A62924C4-1051-45B3-93D4-4C366A21DB8B}" type="pres">
      <dgm:prSet presAssocID="{76A3ACCE-0FC4-4899-A9ED-8AF189E2C569}" presName="rect1" presStyleLbl="trAlignAcc1" presStyleIdx="0" presStyleCnt="11" custLinFactNeighborX="-1738" custLinFactNeighborY="-47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4DF76-606C-4626-8118-789E0593A2E0}" type="pres">
      <dgm:prSet presAssocID="{76A3ACCE-0FC4-4899-A9ED-8AF189E2C569}" presName="rect2" presStyleLbl="fgImgPlace1" presStyleIdx="0" presStyleCnt="11" custScaleX="72369" custScaleY="58479" custLinFactNeighborX="3929" custLinFactNeighborY="-3404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14362B61-427E-4051-98DF-4B6310BF3B65}" type="pres">
      <dgm:prSet presAssocID="{680AE726-790C-4CFA-BE77-9778C43F0AD9}" presName="sibTrans" presStyleCnt="0"/>
      <dgm:spPr/>
    </dgm:pt>
    <dgm:pt modelId="{01BA65E8-7680-48FF-8427-8593001075ED}" type="pres">
      <dgm:prSet presAssocID="{E3C2FCB4-D8D8-458B-8B16-94AB25683757}" presName="composite" presStyleCnt="0"/>
      <dgm:spPr/>
    </dgm:pt>
    <dgm:pt modelId="{F31B8ADC-BA20-4982-8C63-C55B4453C063}" type="pres">
      <dgm:prSet presAssocID="{E3C2FCB4-D8D8-458B-8B16-94AB25683757}" presName="rect1" presStyleLbl="trAlignAcc1" presStyleIdx="1" presStyleCnt="11" custLinFactNeighborY="-47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010B5E-D2F6-43F5-9A66-9B46C89CEA48}" type="pres">
      <dgm:prSet presAssocID="{E3C2FCB4-D8D8-458B-8B16-94AB25683757}" presName="rect2" presStyleLbl="fgImgPlace1" presStyleIdx="1" presStyleCnt="11" custScaleX="81059" custScaleY="54396" custLinFactNeighborX="17313" custLinFactNeighborY="-2986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B49B3A5B-8FC5-47B2-B892-0B9F552AE4B2}" type="pres">
      <dgm:prSet presAssocID="{07FD2FC9-E112-476F-989D-C4AE8483F2FA}" presName="sibTrans" presStyleCnt="0"/>
      <dgm:spPr/>
    </dgm:pt>
    <dgm:pt modelId="{E619F92D-6324-4A4A-84B0-F8B9B783AEFF}" type="pres">
      <dgm:prSet presAssocID="{C8311745-B82A-4C1E-9158-43582D8C32CB}" presName="composite" presStyleCnt="0"/>
      <dgm:spPr/>
    </dgm:pt>
    <dgm:pt modelId="{310FECE5-64F4-4D5A-8FED-4A3D9AFC3EF3}" type="pres">
      <dgm:prSet presAssocID="{C8311745-B82A-4C1E-9158-43582D8C32CB}" presName="rect1" presStyleLbl="trAlignAcc1" presStyleIdx="2" presStyleCnt="11" custLinFactNeighborX="359" custLinFactNeighborY="-47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55A65-276C-40ED-9CA3-73E9D3F70B5F}" type="pres">
      <dgm:prSet presAssocID="{C8311745-B82A-4C1E-9158-43582D8C32CB}" presName="rect2" presStyleLbl="fgImgPlace1" presStyleIdx="2" presStyleCnt="11" custScaleX="86962" custScaleY="56381" custLinFactNeighborX="22010" custLinFactNeighborY="-3289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026CC5C0-BE90-4BDC-B149-72FFEC2C1251}" type="pres">
      <dgm:prSet presAssocID="{B5A159A6-45DF-476C-BB7A-8584474FCBD0}" presName="sibTrans" presStyleCnt="0"/>
      <dgm:spPr/>
    </dgm:pt>
    <dgm:pt modelId="{35534D24-D5AE-4D78-9C0F-8840249ACEE3}" type="pres">
      <dgm:prSet presAssocID="{B1E3D20C-8904-4E93-8462-608D5B2F32C6}" presName="composite" presStyleCnt="0"/>
      <dgm:spPr/>
    </dgm:pt>
    <dgm:pt modelId="{80F0C8F5-A8E1-43FC-B1DF-6C15EB70CB22}" type="pres">
      <dgm:prSet presAssocID="{B1E3D20C-8904-4E93-8462-608D5B2F32C6}" presName="rect1" presStyleLbl="trAlignAcc1" presStyleIdx="3" presStyleCnt="11" custLinFactNeighborX="-1793" custLinFactNeighborY="-4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1D2BC-7150-4BD5-B30A-6D787ADF21F2}" type="pres">
      <dgm:prSet presAssocID="{B1E3D20C-8904-4E93-8462-608D5B2F32C6}" presName="rect2" presStyleLbl="fgImgPlace1" presStyleIdx="3" presStyleCnt="11" custScaleX="81138" custScaleY="53679" custLinFactNeighborX="23136" custLinFactNeighborY="14648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0E257BC-F247-4D54-B360-5FEC494B9B74}" type="pres">
      <dgm:prSet presAssocID="{7C0957B5-A7A6-464D-A7CD-46B7171A477E}" presName="sibTrans" presStyleCnt="0"/>
      <dgm:spPr/>
    </dgm:pt>
    <dgm:pt modelId="{3567B58A-A336-48AD-A5AC-69B9D1B9EEE4}" type="pres">
      <dgm:prSet presAssocID="{A5FF3751-33CB-4D60-AB53-FBF001D7AAAB}" presName="composite" presStyleCnt="0"/>
      <dgm:spPr/>
    </dgm:pt>
    <dgm:pt modelId="{8E5A267E-BD1A-486B-A2A7-A5DED444559D}" type="pres">
      <dgm:prSet presAssocID="{A5FF3751-33CB-4D60-AB53-FBF001D7AAAB}" presName="rect1" presStyleLbl="trAlignAcc1" presStyleIdx="4" presStyleCnt="11" custLinFactNeighborX="-1793" custLinFactNeighborY="-4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297D3-DF6F-4F0E-B903-7D4DEA6B433B}" type="pres">
      <dgm:prSet presAssocID="{A5FF3751-33CB-4D60-AB53-FBF001D7AAAB}" presName="rect2" presStyleLbl="fgImgPlace1" presStyleIdx="4" presStyleCnt="11" custScaleX="94510" custScaleY="54860" custLinFactNeighborX="13799" custLinFactNeighborY="8823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E28491A5-C4E8-4CD3-87C2-726A0FE08318}" type="pres">
      <dgm:prSet presAssocID="{1DC18677-DEF8-4AB6-A052-EB8B24A0E59A}" presName="sibTrans" presStyleCnt="0"/>
      <dgm:spPr/>
    </dgm:pt>
    <dgm:pt modelId="{95CB6DC1-5178-42AF-AE8C-4174CF0D6340}" type="pres">
      <dgm:prSet presAssocID="{C74F5623-F145-47D7-9033-9349C834E54D}" presName="composite" presStyleCnt="0"/>
      <dgm:spPr/>
    </dgm:pt>
    <dgm:pt modelId="{5990FA24-65BF-4AD4-B39B-B7E8F4020FC8}" type="pres">
      <dgm:prSet presAssocID="{C74F5623-F145-47D7-9033-9349C834E54D}" presName="rect1" presStyleLbl="trAlignAcc1" presStyleIdx="5" presStyleCnt="11" custLinFactNeighborX="-3128" custLinFactNeighborY="-4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DFBA00-3FBB-4285-8450-76A15C9D0BDC}" type="pres">
      <dgm:prSet presAssocID="{C74F5623-F145-47D7-9033-9349C834E54D}" presName="rect2" presStyleLbl="fgImgPlace1" presStyleIdx="5" presStyleCnt="11" custScaleX="93462" custScaleY="51623" custLinFactNeighborX="11071" custLinFactNeighborY="11707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ED4E933B-2562-4920-BE1E-053B3FECDC6E}" type="pres">
      <dgm:prSet presAssocID="{FD6BC6C1-58C8-4662-BC37-604EE2FFCD79}" presName="sibTrans" presStyleCnt="0"/>
      <dgm:spPr/>
    </dgm:pt>
    <dgm:pt modelId="{5BC60005-34DE-40E8-AF04-CB210774549E}" type="pres">
      <dgm:prSet presAssocID="{21051696-D3A3-4D80-B66A-A15CF8550B70}" presName="composite" presStyleCnt="0"/>
      <dgm:spPr/>
    </dgm:pt>
    <dgm:pt modelId="{130899F1-3E63-4FB4-BBF7-E6FBC6485D33}" type="pres">
      <dgm:prSet presAssocID="{21051696-D3A3-4D80-B66A-A15CF8550B70}" presName="rect1" presStyleLbl="trAlignAcc1" presStyleIdx="6" presStyleCnt="11" custLinFactNeighborX="-2083" custLinFactNeighborY="24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61C8A5-8F21-4CFF-B1ED-27EE6309A762}" type="pres">
      <dgm:prSet presAssocID="{21051696-D3A3-4D80-B66A-A15CF8550B70}" presName="rect2" presStyleLbl="fgImgPlace1" presStyleIdx="6" presStyleCnt="11" custScaleX="80347" custScaleY="47115" custLinFactNeighborX="10713" custLinFactNeighborY="44257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DD46551B-351B-4B51-B419-4CCE4F9FF141}" type="pres">
      <dgm:prSet presAssocID="{C4AB7082-5113-4079-9E4E-A02ED569B919}" presName="sibTrans" presStyleCnt="0"/>
      <dgm:spPr/>
    </dgm:pt>
    <dgm:pt modelId="{010509AA-1BD7-466C-9C37-D6AE99D7F0BE}" type="pres">
      <dgm:prSet presAssocID="{3D5F70CA-D888-47A5-989C-0A5865A73E27}" presName="composite" presStyleCnt="0"/>
      <dgm:spPr/>
    </dgm:pt>
    <dgm:pt modelId="{238769CD-EF77-4A6C-A724-CBE51A934605}" type="pres">
      <dgm:prSet presAssocID="{3D5F70CA-D888-47A5-989C-0A5865A73E27}" presName="rect1" presStyleLbl="trAlignAcc1" presStyleIdx="7" presStyleCnt="11" custLinFactNeighborY="26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D5FA2-1F69-4E07-A26C-B799479396BA}" type="pres">
      <dgm:prSet presAssocID="{3D5F70CA-D888-47A5-989C-0A5865A73E27}" presName="rect2" presStyleLbl="fgImgPlace1" presStyleIdx="7" presStyleCnt="11" custScaleX="77686" custScaleY="51085" custLinFactNeighborX="17312" custLinFactNeighborY="40187"/>
      <dgm:spPr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C707043-1B16-433C-A7D0-AA99DCEEB26F}" type="pres">
      <dgm:prSet presAssocID="{BA0F80C6-BA10-4935-93EC-8DE19F6A3EEF}" presName="sibTrans" presStyleCnt="0"/>
      <dgm:spPr/>
    </dgm:pt>
    <dgm:pt modelId="{47AA64FA-96CD-4D9F-9A13-DDA07D6CB169}" type="pres">
      <dgm:prSet presAssocID="{1C48DCB0-2CD6-4E6A-8E12-42688F0B2895}" presName="composite" presStyleCnt="0"/>
      <dgm:spPr/>
    </dgm:pt>
    <dgm:pt modelId="{42BBA4D7-1299-41A1-9866-50B5B12DE2F9}" type="pres">
      <dgm:prSet presAssocID="{1C48DCB0-2CD6-4E6A-8E12-42688F0B2895}" presName="rect1" presStyleLbl="trAlignAcc1" presStyleIdx="8" presStyleCnt="11" custLinFactNeighborX="359" custLinFactNeighborY="263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F1C40-6EC3-473C-BC76-651B8363C981}" type="pres">
      <dgm:prSet presAssocID="{1C48DCB0-2CD6-4E6A-8E12-42688F0B2895}" presName="rect2" presStyleLbl="fgImgPlace1" presStyleIdx="8" presStyleCnt="11" custScaleX="76160" custScaleY="42943" custLinFactNeighborX="18828" custLinFactNeighborY="41029"/>
      <dgm:spPr>
        <a:blipFill rotWithShape="1">
          <a:blip xmlns:r="http://schemas.openxmlformats.org/officeDocument/2006/relationships" r:embed="rId9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2E3BFF6E-1FF5-440B-8945-28BDCD210B61}" type="pres">
      <dgm:prSet presAssocID="{E2DD99A8-EA9C-4D6E-AB7F-F0107CBC5EEF}" presName="sibTrans" presStyleCnt="0"/>
      <dgm:spPr/>
    </dgm:pt>
    <dgm:pt modelId="{FEAEEC57-8228-43CA-B359-656EE2317A6E}" type="pres">
      <dgm:prSet presAssocID="{EEB5DF76-C667-4C09-A6BB-0B3AD761B496}" presName="composite" presStyleCnt="0"/>
      <dgm:spPr/>
    </dgm:pt>
    <dgm:pt modelId="{E9037664-FCCA-4EF2-8EF6-9E4EA042B432}" type="pres">
      <dgm:prSet presAssocID="{EEB5DF76-C667-4C09-A6BB-0B3AD761B496}" presName="rect1" presStyleLbl="trAlignAcc1" presStyleIdx="9" presStyleCnt="11" custLinFactNeighborX="-684" custLinFactNeighborY="56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EEF70-5DD6-4FDB-B026-303FF1FD0B9D}" type="pres">
      <dgm:prSet presAssocID="{EEB5DF76-C667-4C09-A6BB-0B3AD761B496}" presName="rect2" presStyleLbl="fgImgPlace1" presStyleIdx="9" presStyleCnt="11" custScaleX="82298" custScaleY="60053" custLinFactNeighborX="7769" custLinFactNeighborY="73345"/>
      <dgm:spPr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12A08AB0-9196-45D2-BF05-0E2C609167A9}" type="pres">
      <dgm:prSet presAssocID="{66670A60-2E56-4236-92B7-489DD38B6886}" presName="sibTrans" presStyleCnt="0"/>
      <dgm:spPr/>
    </dgm:pt>
    <dgm:pt modelId="{271F0BFB-E971-40C6-BC64-37AE8C62BD93}" type="pres">
      <dgm:prSet presAssocID="{D2262E2C-F362-4131-A18F-9A26AA913577}" presName="composite" presStyleCnt="0"/>
      <dgm:spPr/>
    </dgm:pt>
    <dgm:pt modelId="{843239DE-48C1-4BBD-B6EE-C6BB5CC7474F}" type="pres">
      <dgm:prSet presAssocID="{D2262E2C-F362-4131-A18F-9A26AA913577}" presName="rect1" presStyleLbl="trAlignAcc1" presStyleIdx="10" presStyleCnt="11" custLinFactNeighborX="359" custLinFactNeighborY="57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B5FD9-F6EB-469C-B21E-D024A9AAF139}" type="pres">
      <dgm:prSet presAssocID="{D2262E2C-F362-4131-A18F-9A26AA913577}" presName="rect2" presStyleLbl="fgImgPlace1" presStyleIdx="10" presStyleCnt="11" custScaleX="89100" custScaleY="54641" custLinFactNeighborX="24984" custLinFactNeighborY="77453"/>
      <dgm:spPr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</dgm:ptLst>
  <dgm:cxnLst>
    <dgm:cxn modelId="{68A2DE1C-28E6-42FA-B9CC-BBACC58DF9C4}" type="presOf" srcId="{65F64DE9-FE94-474D-9F88-B8BD2B0083FE}" destId="{36B5A7B5-D20A-45CD-BD51-C701B967F4D0}" srcOrd="0" destOrd="0" presId="urn:microsoft.com/office/officeart/2008/layout/PictureStrips"/>
    <dgm:cxn modelId="{6A841C67-BB32-4F3B-9C19-162A9C72B40A}" type="presOf" srcId="{D2262E2C-F362-4131-A18F-9A26AA913577}" destId="{843239DE-48C1-4BBD-B6EE-C6BB5CC7474F}" srcOrd="0" destOrd="0" presId="urn:microsoft.com/office/officeart/2008/layout/PictureStrips"/>
    <dgm:cxn modelId="{B7EA8766-887F-45D8-AAEB-8DD18B75DC44}" srcId="{65F64DE9-FE94-474D-9F88-B8BD2B0083FE}" destId="{EEB5DF76-C667-4C09-A6BB-0B3AD761B496}" srcOrd="9" destOrd="0" parTransId="{DFB1C167-E904-4D47-85A9-A8596335EF61}" sibTransId="{66670A60-2E56-4236-92B7-489DD38B6886}"/>
    <dgm:cxn modelId="{4CB04CDE-3143-4996-9613-AA9D8CB813F9}" srcId="{65F64DE9-FE94-474D-9F88-B8BD2B0083FE}" destId="{D2262E2C-F362-4131-A18F-9A26AA913577}" srcOrd="10" destOrd="0" parTransId="{5091EA84-5C3E-4D75-9E42-358A4CE3B4D1}" sibTransId="{EB7FB4DE-23B9-45D2-9E9E-3D20B62BC5D1}"/>
    <dgm:cxn modelId="{E18188BB-8F5A-4F1B-ACF7-177FC9A7EB21}" srcId="{65F64DE9-FE94-474D-9F88-B8BD2B0083FE}" destId="{E3C2FCB4-D8D8-458B-8B16-94AB25683757}" srcOrd="1" destOrd="0" parTransId="{342CC6F4-D8B4-4692-914D-E050C8D79E5F}" sibTransId="{07FD2FC9-E112-476F-989D-C4AE8483F2FA}"/>
    <dgm:cxn modelId="{CDFC8EF7-272B-4EFF-B999-B15FDAAEF0D2}" type="presOf" srcId="{C8311745-B82A-4C1E-9158-43582D8C32CB}" destId="{310FECE5-64F4-4D5A-8FED-4A3D9AFC3EF3}" srcOrd="0" destOrd="0" presId="urn:microsoft.com/office/officeart/2008/layout/PictureStrips"/>
    <dgm:cxn modelId="{598BDD76-760F-4B03-8DB0-6FEA64171825}" srcId="{65F64DE9-FE94-474D-9F88-B8BD2B0083FE}" destId="{C74F5623-F145-47D7-9033-9349C834E54D}" srcOrd="5" destOrd="0" parTransId="{A2F4D374-2605-4116-B017-BE59D9618915}" sibTransId="{FD6BC6C1-58C8-4662-BC37-604EE2FFCD79}"/>
    <dgm:cxn modelId="{158C4F49-881D-4E04-8E54-06D5D9541149}" type="presOf" srcId="{C74F5623-F145-47D7-9033-9349C834E54D}" destId="{5990FA24-65BF-4AD4-B39B-B7E8F4020FC8}" srcOrd="0" destOrd="0" presId="urn:microsoft.com/office/officeart/2008/layout/PictureStrips"/>
    <dgm:cxn modelId="{1145EFA6-7073-4124-B123-4ED9856E4952}" type="presOf" srcId="{3D5F70CA-D888-47A5-989C-0A5865A73E27}" destId="{238769CD-EF77-4A6C-A724-CBE51A934605}" srcOrd="0" destOrd="0" presId="urn:microsoft.com/office/officeart/2008/layout/PictureStrips"/>
    <dgm:cxn modelId="{9273376E-973F-4DC9-9AD0-5996CD95FC38}" type="presOf" srcId="{1C48DCB0-2CD6-4E6A-8E12-42688F0B2895}" destId="{42BBA4D7-1299-41A1-9866-50B5B12DE2F9}" srcOrd="0" destOrd="0" presId="urn:microsoft.com/office/officeart/2008/layout/PictureStrips"/>
    <dgm:cxn modelId="{AE66332D-EDB5-45F1-8758-1F2F15B07D15}" type="presOf" srcId="{E3C2FCB4-D8D8-458B-8B16-94AB25683757}" destId="{F31B8ADC-BA20-4982-8C63-C55B4453C063}" srcOrd="0" destOrd="0" presId="urn:microsoft.com/office/officeart/2008/layout/PictureStrips"/>
    <dgm:cxn modelId="{C42A39EB-A835-43E1-A7F9-BDE1E4A49F69}" type="presOf" srcId="{B1E3D20C-8904-4E93-8462-608D5B2F32C6}" destId="{80F0C8F5-A8E1-43FC-B1DF-6C15EB70CB22}" srcOrd="0" destOrd="0" presId="urn:microsoft.com/office/officeart/2008/layout/PictureStrips"/>
    <dgm:cxn modelId="{A0547289-0713-4D0B-8B3D-4A366D75F233}" srcId="{65F64DE9-FE94-474D-9F88-B8BD2B0083FE}" destId="{76A3ACCE-0FC4-4899-A9ED-8AF189E2C569}" srcOrd="0" destOrd="0" parTransId="{ABC66665-55BD-4367-B676-04B781A23D36}" sibTransId="{680AE726-790C-4CFA-BE77-9778C43F0AD9}"/>
    <dgm:cxn modelId="{26FE12F7-0E28-43E4-A4F0-C9F5A8FE549E}" type="presOf" srcId="{21051696-D3A3-4D80-B66A-A15CF8550B70}" destId="{130899F1-3E63-4FB4-BBF7-E6FBC6485D33}" srcOrd="0" destOrd="0" presId="urn:microsoft.com/office/officeart/2008/layout/PictureStrips"/>
    <dgm:cxn modelId="{8777AEE3-8270-4E6E-B16A-FF561B1CD919}" srcId="{65F64DE9-FE94-474D-9F88-B8BD2B0083FE}" destId="{C8311745-B82A-4C1E-9158-43582D8C32CB}" srcOrd="2" destOrd="0" parTransId="{1A1B2298-AB48-49FE-9E5F-B83CC2FDA8EA}" sibTransId="{B5A159A6-45DF-476C-BB7A-8584474FCBD0}"/>
    <dgm:cxn modelId="{95501C93-3EF9-4B30-B097-863C50BA56C9}" srcId="{65F64DE9-FE94-474D-9F88-B8BD2B0083FE}" destId="{B1E3D20C-8904-4E93-8462-608D5B2F32C6}" srcOrd="3" destOrd="0" parTransId="{90E6A39E-7566-4523-B6BD-58534D3586D1}" sibTransId="{7C0957B5-A7A6-464D-A7CD-46B7171A477E}"/>
    <dgm:cxn modelId="{9D664075-98D9-4060-8485-E8A67D81C8DB}" srcId="{65F64DE9-FE94-474D-9F88-B8BD2B0083FE}" destId="{1C48DCB0-2CD6-4E6A-8E12-42688F0B2895}" srcOrd="8" destOrd="0" parTransId="{80F9A769-49CF-4EC6-92EF-8A75A071E0CF}" sibTransId="{E2DD99A8-EA9C-4D6E-AB7F-F0107CBC5EEF}"/>
    <dgm:cxn modelId="{05023B2F-865B-4B7B-B13D-2FE6E39EC545}" type="presOf" srcId="{EEB5DF76-C667-4C09-A6BB-0B3AD761B496}" destId="{E9037664-FCCA-4EF2-8EF6-9E4EA042B432}" srcOrd="0" destOrd="0" presId="urn:microsoft.com/office/officeart/2008/layout/PictureStrips"/>
    <dgm:cxn modelId="{E48C6033-BE1D-49D6-9E40-43F97BA47164}" srcId="{65F64DE9-FE94-474D-9F88-B8BD2B0083FE}" destId="{21051696-D3A3-4D80-B66A-A15CF8550B70}" srcOrd="6" destOrd="0" parTransId="{44601C6B-D26A-4738-93FD-49A852A547F4}" sibTransId="{C4AB7082-5113-4079-9E4E-A02ED569B919}"/>
    <dgm:cxn modelId="{40A2615B-0A67-40F7-90EE-D644DC11CF06}" type="presOf" srcId="{76A3ACCE-0FC4-4899-A9ED-8AF189E2C569}" destId="{A62924C4-1051-45B3-93D4-4C366A21DB8B}" srcOrd="0" destOrd="0" presId="urn:microsoft.com/office/officeart/2008/layout/PictureStrips"/>
    <dgm:cxn modelId="{B87DC134-B1A3-4165-984A-AF0B2D407BC4}" type="presOf" srcId="{A5FF3751-33CB-4D60-AB53-FBF001D7AAAB}" destId="{8E5A267E-BD1A-486B-A2A7-A5DED444559D}" srcOrd="0" destOrd="0" presId="urn:microsoft.com/office/officeart/2008/layout/PictureStrips"/>
    <dgm:cxn modelId="{E75770AE-D91F-4B9E-8D85-2C0B061025A8}" srcId="{65F64DE9-FE94-474D-9F88-B8BD2B0083FE}" destId="{3D5F70CA-D888-47A5-989C-0A5865A73E27}" srcOrd="7" destOrd="0" parTransId="{DEFA8493-E36B-4222-BE30-7F1B77939D76}" sibTransId="{BA0F80C6-BA10-4935-93EC-8DE19F6A3EEF}"/>
    <dgm:cxn modelId="{258DF26A-F8AC-48D7-8C7C-C105B5CC21F5}" srcId="{65F64DE9-FE94-474D-9F88-B8BD2B0083FE}" destId="{A5FF3751-33CB-4D60-AB53-FBF001D7AAAB}" srcOrd="4" destOrd="0" parTransId="{6D6FD88D-8DF7-4BE8-BC79-DB8F96537D17}" sibTransId="{1DC18677-DEF8-4AB6-A052-EB8B24A0E59A}"/>
    <dgm:cxn modelId="{D4C6CEEE-B1A5-495C-8B38-A0DA854D9C54}" type="presParOf" srcId="{36B5A7B5-D20A-45CD-BD51-C701B967F4D0}" destId="{C1B9B995-B855-431D-AB36-DB2F6A69849B}" srcOrd="0" destOrd="0" presId="urn:microsoft.com/office/officeart/2008/layout/PictureStrips"/>
    <dgm:cxn modelId="{933978BA-364F-4658-BFB3-07EECA1A6429}" type="presParOf" srcId="{C1B9B995-B855-431D-AB36-DB2F6A69849B}" destId="{A62924C4-1051-45B3-93D4-4C366A21DB8B}" srcOrd="0" destOrd="0" presId="urn:microsoft.com/office/officeart/2008/layout/PictureStrips"/>
    <dgm:cxn modelId="{13F65CFC-D869-49AE-85D3-C004B8A1760D}" type="presParOf" srcId="{C1B9B995-B855-431D-AB36-DB2F6A69849B}" destId="{E954DF76-606C-4626-8118-789E0593A2E0}" srcOrd="1" destOrd="0" presId="urn:microsoft.com/office/officeart/2008/layout/PictureStrips"/>
    <dgm:cxn modelId="{6EDD08CC-8F74-40D2-9313-1160120E08DD}" type="presParOf" srcId="{36B5A7B5-D20A-45CD-BD51-C701B967F4D0}" destId="{14362B61-427E-4051-98DF-4B6310BF3B65}" srcOrd="1" destOrd="0" presId="urn:microsoft.com/office/officeart/2008/layout/PictureStrips"/>
    <dgm:cxn modelId="{15038AB7-D9DC-4BE6-9FF5-FA9E81E6B036}" type="presParOf" srcId="{36B5A7B5-D20A-45CD-BD51-C701B967F4D0}" destId="{01BA65E8-7680-48FF-8427-8593001075ED}" srcOrd="2" destOrd="0" presId="urn:microsoft.com/office/officeart/2008/layout/PictureStrips"/>
    <dgm:cxn modelId="{AE124935-57C9-458D-BDFD-B13709A927BE}" type="presParOf" srcId="{01BA65E8-7680-48FF-8427-8593001075ED}" destId="{F31B8ADC-BA20-4982-8C63-C55B4453C063}" srcOrd="0" destOrd="0" presId="urn:microsoft.com/office/officeart/2008/layout/PictureStrips"/>
    <dgm:cxn modelId="{1FF05798-B3E0-4D18-8FF2-E0AB33F6E336}" type="presParOf" srcId="{01BA65E8-7680-48FF-8427-8593001075ED}" destId="{23010B5E-D2F6-43F5-9A66-9B46C89CEA48}" srcOrd="1" destOrd="0" presId="urn:microsoft.com/office/officeart/2008/layout/PictureStrips"/>
    <dgm:cxn modelId="{6F1ABC7A-99CE-4E87-945F-2D0F9B559A59}" type="presParOf" srcId="{36B5A7B5-D20A-45CD-BD51-C701B967F4D0}" destId="{B49B3A5B-8FC5-47B2-B892-0B9F552AE4B2}" srcOrd="3" destOrd="0" presId="urn:microsoft.com/office/officeart/2008/layout/PictureStrips"/>
    <dgm:cxn modelId="{D73142DB-4808-4315-9224-DA56B8D312DF}" type="presParOf" srcId="{36B5A7B5-D20A-45CD-BD51-C701B967F4D0}" destId="{E619F92D-6324-4A4A-84B0-F8B9B783AEFF}" srcOrd="4" destOrd="0" presId="urn:microsoft.com/office/officeart/2008/layout/PictureStrips"/>
    <dgm:cxn modelId="{52181502-822A-48FF-BD6C-8402A08FF8FB}" type="presParOf" srcId="{E619F92D-6324-4A4A-84B0-F8B9B783AEFF}" destId="{310FECE5-64F4-4D5A-8FED-4A3D9AFC3EF3}" srcOrd="0" destOrd="0" presId="urn:microsoft.com/office/officeart/2008/layout/PictureStrips"/>
    <dgm:cxn modelId="{963C3A7E-1846-49FB-A957-287E1D1B99B3}" type="presParOf" srcId="{E619F92D-6324-4A4A-84B0-F8B9B783AEFF}" destId="{30D55A65-276C-40ED-9CA3-73E9D3F70B5F}" srcOrd="1" destOrd="0" presId="urn:microsoft.com/office/officeart/2008/layout/PictureStrips"/>
    <dgm:cxn modelId="{34D0633F-4B8B-4D1F-98F3-C99D90F28405}" type="presParOf" srcId="{36B5A7B5-D20A-45CD-BD51-C701B967F4D0}" destId="{026CC5C0-BE90-4BDC-B149-72FFEC2C1251}" srcOrd="5" destOrd="0" presId="urn:microsoft.com/office/officeart/2008/layout/PictureStrips"/>
    <dgm:cxn modelId="{081898E7-0C4F-4829-A488-F05F0DD243BE}" type="presParOf" srcId="{36B5A7B5-D20A-45CD-BD51-C701B967F4D0}" destId="{35534D24-D5AE-4D78-9C0F-8840249ACEE3}" srcOrd="6" destOrd="0" presId="urn:microsoft.com/office/officeart/2008/layout/PictureStrips"/>
    <dgm:cxn modelId="{8EF684F0-CAED-494D-BB7E-AC4EA43DBB22}" type="presParOf" srcId="{35534D24-D5AE-4D78-9C0F-8840249ACEE3}" destId="{80F0C8F5-A8E1-43FC-B1DF-6C15EB70CB22}" srcOrd="0" destOrd="0" presId="urn:microsoft.com/office/officeart/2008/layout/PictureStrips"/>
    <dgm:cxn modelId="{9567E38D-CF9B-4559-AF51-785C7A094525}" type="presParOf" srcId="{35534D24-D5AE-4D78-9C0F-8840249ACEE3}" destId="{15D1D2BC-7150-4BD5-B30A-6D787ADF21F2}" srcOrd="1" destOrd="0" presId="urn:microsoft.com/office/officeart/2008/layout/PictureStrips"/>
    <dgm:cxn modelId="{BB5D345D-D5E3-45F8-A703-237EB8232C5E}" type="presParOf" srcId="{36B5A7B5-D20A-45CD-BD51-C701B967F4D0}" destId="{70E257BC-F247-4D54-B360-5FEC494B9B74}" srcOrd="7" destOrd="0" presId="urn:microsoft.com/office/officeart/2008/layout/PictureStrips"/>
    <dgm:cxn modelId="{DBBEC741-F5AF-478D-AD36-7DA59E02B925}" type="presParOf" srcId="{36B5A7B5-D20A-45CD-BD51-C701B967F4D0}" destId="{3567B58A-A336-48AD-A5AC-69B9D1B9EEE4}" srcOrd="8" destOrd="0" presId="urn:microsoft.com/office/officeart/2008/layout/PictureStrips"/>
    <dgm:cxn modelId="{A366011A-A5C2-418B-BD28-89E9BAB3B995}" type="presParOf" srcId="{3567B58A-A336-48AD-A5AC-69B9D1B9EEE4}" destId="{8E5A267E-BD1A-486B-A2A7-A5DED444559D}" srcOrd="0" destOrd="0" presId="urn:microsoft.com/office/officeart/2008/layout/PictureStrips"/>
    <dgm:cxn modelId="{C2A31500-FD46-444C-B4E1-04C2C7FC1DB3}" type="presParOf" srcId="{3567B58A-A336-48AD-A5AC-69B9D1B9EEE4}" destId="{4AF297D3-DF6F-4F0E-B903-7D4DEA6B433B}" srcOrd="1" destOrd="0" presId="urn:microsoft.com/office/officeart/2008/layout/PictureStrips"/>
    <dgm:cxn modelId="{72D97DB9-1E8D-4AE9-A749-AD8731BDB725}" type="presParOf" srcId="{36B5A7B5-D20A-45CD-BD51-C701B967F4D0}" destId="{E28491A5-C4E8-4CD3-87C2-726A0FE08318}" srcOrd="9" destOrd="0" presId="urn:microsoft.com/office/officeart/2008/layout/PictureStrips"/>
    <dgm:cxn modelId="{A72862A1-64A0-42E5-B0D5-6C0CDEA026FC}" type="presParOf" srcId="{36B5A7B5-D20A-45CD-BD51-C701B967F4D0}" destId="{95CB6DC1-5178-42AF-AE8C-4174CF0D6340}" srcOrd="10" destOrd="0" presId="urn:microsoft.com/office/officeart/2008/layout/PictureStrips"/>
    <dgm:cxn modelId="{88C73941-AD4E-4F48-96A4-67F9208EB559}" type="presParOf" srcId="{95CB6DC1-5178-42AF-AE8C-4174CF0D6340}" destId="{5990FA24-65BF-4AD4-B39B-B7E8F4020FC8}" srcOrd="0" destOrd="0" presId="urn:microsoft.com/office/officeart/2008/layout/PictureStrips"/>
    <dgm:cxn modelId="{FC17E3A6-C5B4-49B6-B3C5-E1C25632E426}" type="presParOf" srcId="{95CB6DC1-5178-42AF-AE8C-4174CF0D6340}" destId="{80DFBA00-3FBB-4285-8450-76A15C9D0BDC}" srcOrd="1" destOrd="0" presId="urn:microsoft.com/office/officeart/2008/layout/PictureStrips"/>
    <dgm:cxn modelId="{0D49056F-83E1-499A-9BE6-9558D9B9E958}" type="presParOf" srcId="{36B5A7B5-D20A-45CD-BD51-C701B967F4D0}" destId="{ED4E933B-2562-4920-BE1E-053B3FECDC6E}" srcOrd="11" destOrd="0" presId="urn:microsoft.com/office/officeart/2008/layout/PictureStrips"/>
    <dgm:cxn modelId="{861B0E78-F162-4EF9-9C5D-46BA91318115}" type="presParOf" srcId="{36B5A7B5-D20A-45CD-BD51-C701B967F4D0}" destId="{5BC60005-34DE-40E8-AF04-CB210774549E}" srcOrd="12" destOrd="0" presId="urn:microsoft.com/office/officeart/2008/layout/PictureStrips"/>
    <dgm:cxn modelId="{7D40CA9D-80E6-47F3-9016-069240D0A15C}" type="presParOf" srcId="{5BC60005-34DE-40E8-AF04-CB210774549E}" destId="{130899F1-3E63-4FB4-BBF7-E6FBC6485D33}" srcOrd="0" destOrd="0" presId="urn:microsoft.com/office/officeart/2008/layout/PictureStrips"/>
    <dgm:cxn modelId="{4315C824-CD36-4F2D-90F2-02D636CF1997}" type="presParOf" srcId="{5BC60005-34DE-40E8-AF04-CB210774549E}" destId="{7961C8A5-8F21-4CFF-B1ED-27EE6309A762}" srcOrd="1" destOrd="0" presId="urn:microsoft.com/office/officeart/2008/layout/PictureStrips"/>
    <dgm:cxn modelId="{42830D01-7A4A-4504-B310-88C79B479D77}" type="presParOf" srcId="{36B5A7B5-D20A-45CD-BD51-C701B967F4D0}" destId="{DD46551B-351B-4B51-B419-4CCE4F9FF141}" srcOrd="13" destOrd="0" presId="urn:microsoft.com/office/officeart/2008/layout/PictureStrips"/>
    <dgm:cxn modelId="{B254680C-2968-4B17-B4F3-0BEAC48422E4}" type="presParOf" srcId="{36B5A7B5-D20A-45CD-BD51-C701B967F4D0}" destId="{010509AA-1BD7-466C-9C37-D6AE99D7F0BE}" srcOrd="14" destOrd="0" presId="urn:microsoft.com/office/officeart/2008/layout/PictureStrips"/>
    <dgm:cxn modelId="{2BC3C600-E50F-451B-BB35-B3BAA4837017}" type="presParOf" srcId="{010509AA-1BD7-466C-9C37-D6AE99D7F0BE}" destId="{238769CD-EF77-4A6C-A724-CBE51A934605}" srcOrd="0" destOrd="0" presId="urn:microsoft.com/office/officeart/2008/layout/PictureStrips"/>
    <dgm:cxn modelId="{7BF6E0B4-BFBB-4545-817B-0E6848D94DC1}" type="presParOf" srcId="{010509AA-1BD7-466C-9C37-D6AE99D7F0BE}" destId="{E7CD5FA2-1F69-4E07-A26C-B799479396BA}" srcOrd="1" destOrd="0" presId="urn:microsoft.com/office/officeart/2008/layout/PictureStrips"/>
    <dgm:cxn modelId="{B63EBB8C-47EF-4A90-BA71-09483CED374C}" type="presParOf" srcId="{36B5A7B5-D20A-45CD-BD51-C701B967F4D0}" destId="{7C707043-1B16-433C-A7D0-AA99DCEEB26F}" srcOrd="15" destOrd="0" presId="urn:microsoft.com/office/officeart/2008/layout/PictureStrips"/>
    <dgm:cxn modelId="{8D979652-FF44-4575-BF6D-DD427BE43843}" type="presParOf" srcId="{36B5A7B5-D20A-45CD-BD51-C701B967F4D0}" destId="{47AA64FA-96CD-4D9F-9A13-DDA07D6CB169}" srcOrd="16" destOrd="0" presId="urn:microsoft.com/office/officeart/2008/layout/PictureStrips"/>
    <dgm:cxn modelId="{A7F614A6-7DE2-4A99-84D2-C385BFB8F8EC}" type="presParOf" srcId="{47AA64FA-96CD-4D9F-9A13-DDA07D6CB169}" destId="{42BBA4D7-1299-41A1-9866-50B5B12DE2F9}" srcOrd="0" destOrd="0" presId="urn:microsoft.com/office/officeart/2008/layout/PictureStrips"/>
    <dgm:cxn modelId="{DB303773-5FD3-4A74-B898-52BD7159452A}" type="presParOf" srcId="{47AA64FA-96CD-4D9F-9A13-DDA07D6CB169}" destId="{C8BF1C40-6EC3-473C-BC76-651B8363C981}" srcOrd="1" destOrd="0" presId="urn:microsoft.com/office/officeart/2008/layout/PictureStrips"/>
    <dgm:cxn modelId="{7F3DB6C6-7112-4A29-A43E-065F026E8800}" type="presParOf" srcId="{36B5A7B5-D20A-45CD-BD51-C701B967F4D0}" destId="{2E3BFF6E-1FF5-440B-8945-28BDCD210B61}" srcOrd="17" destOrd="0" presId="urn:microsoft.com/office/officeart/2008/layout/PictureStrips"/>
    <dgm:cxn modelId="{C13731EB-11A1-4B47-B44D-E4E06C8CAD64}" type="presParOf" srcId="{36B5A7B5-D20A-45CD-BD51-C701B967F4D0}" destId="{FEAEEC57-8228-43CA-B359-656EE2317A6E}" srcOrd="18" destOrd="0" presId="urn:microsoft.com/office/officeart/2008/layout/PictureStrips"/>
    <dgm:cxn modelId="{90917DB3-B4E1-4B2A-9614-4E9926D77B7D}" type="presParOf" srcId="{FEAEEC57-8228-43CA-B359-656EE2317A6E}" destId="{E9037664-FCCA-4EF2-8EF6-9E4EA042B432}" srcOrd="0" destOrd="0" presId="urn:microsoft.com/office/officeart/2008/layout/PictureStrips"/>
    <dgm:cxn modelId="{37DFC4F8-E840-4205-BEB9-CDA1C6CE0A0B}" type="presParOf" srcId="{FEAEEC57-8228-43CA-B359-656EE2317A6E}" destId="{57DEEF70-5DD6-4FDB-B026-303FF1FD0B9D}" srcOrd="1" destOrd="0" presId="urn:microsoft.com/office/officeart/2008/layout/PictureStrips"/>
    <dgm:cxn modelId="{96D16B05-24D4-42A9-A469-524FE4B1C378}" type="presParOf" srcId="{36B5A7B5-D20A-45CD-BD51-C701B967F4D0}" destId="{12A08AB0-9196-45D2-BF05-0E2C609167A9}" srcOrd="19" destOrd="0" presId="urn:microsoft.com/office/officeart/2008/layout/PictureStrips"/>
    <dgm:cxn modelId="{BF0FFB77-473C-47F7-A56D-1CA9A0C10CFE}" type="presParOf" srcId="{36B5A7B5-D20A-45CD-BD51-C701B967F4D0}" destId="{271F0BFB-E971-40C6-BC64-37AE8C62BD93}" srcOrd="20" destOrd="0" presId="urn:microsoft.com/office/officeart/2008/layout/PictureStrips"/>
    <dgm:cxn modelId="{41E5F6CC-00F4-449D-9774-FADF2014FB2F}" type="presParOf" srcId="{271F0BFB-E971-40C6-BC64-37AE8C62BD93}" destId="{843239DE-48C1-4BBD-B6EE-C6BB5CC7474F}" srcOrd="0" destOrd="0" presId="urn:microsoft.com/office/officeart/2008/layout/PictureStrips"/>
    <dgm:cxn modelId="{3CBB7CF7-2249-49AF-97FA-8CF05AB80EB0}" type="presParOf" srcId="{271F0BFB-E971-40C6-BC64-37AE8C62BD93}" destId="{7E3B5FD9-F6EB-469C-B21E-D024A9AAF13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8D8B2E-7144-486C-BED2-0C024C3E10F5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575B0F-F9FB-47A1-9587-537EC8F2EF5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26 989,9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2022 год</a:t>
          </a:r>
          <a:endParaRPr lang="ru-RU" sz="1600" b="1" dirty="0">
            <a:solidFill>
              <a:schemeClr val="tx1"/>
            </a:solidFill>
          </a:endParaRPr>
        </a:p>
      </dgm:t>
    </dgm:pt>
    <dgm:pt modelId="{93EFFC0F-B664-48AF-8A05-5BF305A92C58}" type="parTrans" cxnId="{F8809504-CA2E-41F5-81E2-515FB7621F9A}">
      <dgm:prSet/>
      <dgm:spPr/>
      <dgm:t>
        <a:bodyPr/>
        <a:lstStyle/>
        <a:p>
          <a:endParaRPr lang="ru-RU"/>
        </a:p>
      </dgm:t>
    </dgm:pt>
    <dgm:pt modelId="{1C139A69-016A-4AB8-A2B5-AF04FB796471}" type="sibTrans" cxnId="{F8809504-CA2E-41F5-81E2-515FB7621F9A}">
      <dgm:prSet/>
      <dgm:spPr/>
      <dgm:t>
        <a:bodyPr/>
        <a:lstStyle/>
        <a:p>
          <a:endParaRPr lang="ru-RU"/>
        </a:p>
      </dgm:t>
    </dgm:pt>
    <dgm:pt modelId="{216103DA-5FD3-4FBD-AA16-D306A27F005E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20 135,3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2021 год</a:t>
          </a:r>
          <a:endParaRPr lang="ru-RU" sz="1600" b="1" dirty="0">
            <a:solidFill>
              <a:schemeClr val="tx1"/>
            </a:solidFill>
          </a:endParaRPr>
        </a:p>
      </dgm:t>
    </dgm:pt>
    <dgm:pt modelId="{1397EFF1-71DC-4C7A-A7C2-CF314A16C8F9}" type="parTrans" cxnId="{3ED51CBC-6831-41A8-9ADF-DB3D194FAB0F}">
      <dgm:prSet/>
      <dgm:spPr/>
      <dgm:t>
        <a:bodyPr/>
        <a:lstStyle/>
        <a:p>
          <a:endParaRPr lang="ru-RU"/>
        </a:p>
      </dgm:t>
    </dgm:pt>
    <dgm:pt modelId="{C63476BA-8C23-43A6-975F-93815B988C92}" type="sibTrans" cxnId="{3ED51CBC-6831-41A8-9ADF-DB3D194FAB0F}">
      <dgm:prSet/>
      <dgm:spPr/>
      <dgm:t>
        <a:bodyPr/>
        <a:lstStyle/>
        <a:p>
          <a:endParaRPr lang="ru-RU"/>
        </a:p>
      </dgm:t>
    </dgm:pt>
    <dgm:pt modelId="{500A15D3-AA6F-4A1E-A489-2A9A0E4777F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37 205,0</a:t>
          </a:r>
        </a:p>
        <a:p>
          <a:r>
            <a:rPr lang="ru-RU" sz="1600" b="1" dirty="0" smtClean="0">
              <a:solidFill>
                <a:schemeClr val="tx1"/>
              </a:solidFill>
            </a:rPr>
            <a:t>2023 год</a:t>
          </a:r>
          <a:endParaRPr lang="ru-RU" sz="1600" b="1" dirty="0">
            <a:solidFill>
              <a:schemeClr val="tx1"/>
            </a:solidFill>
          </a:endParaRPr>
        </a:p>
      </dgm:t>
    </dgm:pt>
    <dgm:pt modelId="{031E6638-ACB6-4DE3-973C-47C4DE19D13C}" type="parTrans" cxnId="{13DB5A06-4FE8-4752-B50B-E0D6D981574C}">
      <dgm:prSet/>
      <dgm:spPr/>
      <dgm:t>
        <a:bodyPr/>
        <a:lstStyle/>
        <a:p>
          <a:endParaRPr lang="ru-RU"/>
        </a:p>
      </dgm:t>
    </dgm:pt>
    <dgm:pt modelId="{BC088076-6541-44E1-A8C9-238754FA11BB}" type="sibTrans" cxnId="{13DB5A06-4FE8-4752-B50B-E0D6D981574C}">
      <dgm:prSet/>
      <dgm:spPr/>
      <dgm:t>
        <a:bodyPr/>
        <a:lstStyle/>
        <a:p>
          <a:endParaRPr lang="ru-RU"/>
        </a:p>
      </dgm:t>
    </dgm:pt>
    <dgm:pt modelId="{80915FF6-AFE9-481F-B682-0DAA30881A08}">
      <dgm:prSet phldrT="[Текст]"/>
      <dgm:spPr/>
      <dgm:t>
        <a:bodyPr/>
        <a:lstStyle/>
        <a:p>
          <a:r>
            <a:rPr lang="ru-RU" b="1" dirty="0" smtClean="0"/>
            <a:t>Долговая нагрузка</a:t>
          </a:r>
          <a:endParaRPr lang="ru-RU" b="1" dirty="0"/>
        </a:p>
      </dgm:t>
    </dgm:pt>
    <dgm:pt modelId="{0542C579-534E-4849-B7AC-45E0A0BA949B}" type="parTrans" cxnId="{355BF897-6979-41F8-9755-6DE3736221AB}">
      <dgm:prSet/>
      <dgm:spPr/>
      <dgm:t>
        <a:bodyPr/>
        <a:lstStyle/>
        <a:p>
          <a:endParaRPr lang="ru-RU"/>
        </a:p>
      </dgm:t>
    </dgm:pt>
    <dgm:pt modelId="{4F49C052-87C0-4636-8FAD-2965E2A28700}" type="sibTrans" cxnId="{355BF897-6979-41F8-9755-6DE3736221AB}">
      <dgm:prSet/>
      <dgm:spPr/>
      <dgm:t>
        <a:bodyPr/>
        <a:lstStyle/>
        <a:p>
          <a:endParaRPr lang="ru-RU"/>
        </a:p>
      </dgm:t>
    </dgm:pt>
    <dgm:pt modelId="{7036940B-91C1-4B9B-810E-9B6442FE5836}" type="pres">
      <dgm:prSet presAssocID="{818D8B2E-7144-486C-BED2-0C024C3E10F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BCB62A-F74C-48E1-8A5C-A2217FB74DAB}" type="pres">
      <dgm:prSet presAssocID="{818D8B2E-7144-486C-BED2-0C024C3E10F5}" presName="ellipse" presStyleLbl="trBgShp" presStyleIdx="0" presStyleCnt="1"/>
      <dgm:spPr/>
    </dgm:pt>
    <dgm:pt modelId="{1EE04A93-5DC0-423F-84BE-B952DBFF39E9}" type="pres">
      <dgm:prSet presAssocID="{818D8B2E-7144-486C-BED2-0C024C3E10F5}" presName="arrow1" presStyleLbl="fgShp" presStyleIdx="0" presStyleCnt="1" custScaleY="153412" custLinFactNeighborX="-1663" custLinFactNeighborY="38675"/>
      <dgm:spPr/>
    </dgm:pt>
    <dgm:pt modelId="{167405B8-B631-485E-A4E9-F9DCECA1E44E}" type="pres">
      <dgm:prSet presAssocID="{818D8B2E-7144-486C-BED2-0C024C3E10F5}" presName="rectangle" presStyleLbl="revTx" presStyleIdx="0" presStyleCnt="1" custLinFactNeighborX="693" custLinFactNeighborY="51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6AC0B-E745-4FE5-B124-7567CC09B2DE}" type="pres">
      <dgm:prSet presAssocID="{216103DA-5FD3-4FBD-AA16-D306A27F005E}" presName="item1" presStyleLbl="node1" presStyleIdx="0" presStyleCnt="3" custScaleX="148390" custLinFactNeighborX="1046" custLinFactNeighborY="-17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81FCB-9E15-4C60-89FB-A77F63340BB5}" type="pres">
      <dgm:prSet presAssocID="{500A15D3-AA6F-4A1E-A489-2A9A0E4777FE}" presName="item2" presStyleLbl="node1" presStyleIdx="1" presStyleCnt="3" custScaleX="139015" custScaleY="97027" custLinFactNeighborX="-4727" custLinFactNeighborY="-24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6F204-094F-4A6A-86A3-5C5435ADD6A9}" type="pres">
      <dgm:prSet presAssocID="{80915FF6-AFE9-481F-B682-0DAA30881A08}" presName="item3" presStyleLbl="node1" presStyleIdx="2" presStyleCnt="3" custScaleX="142194" custLinFactNeighborX="10228" custLinFactNeighborY="-150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C67F9-121E-4CB0-B0CB-15D1FFDC616A}" type="pres">
      <dgm:prSet presAssocID="{818D8B2E-7144-486C-BED2-0C024C3E10F5}" presName="funnel" presStyleLbl="trAlignAcc1" presStyleIdx="0" presStyleCnt="1" custLinFactNeighborX="-251" custLinFactNeighborY="82"/>
      <dgm:spPr/>
    </dgm:pt>
  </dgm:ptLst>
  <dgm:cxnLst>
    <dgm:cxn modelId="{62F99788-7C77-4DC7-A606-91E42169A4E4}" type="presOf" srcId="{BC575B0F-F9FB-47A1-9587-537EC8F2EF5C}" destId="{C326F204-094F-4A6A-86A3-5C5435ADD6A9}" srcOrd="0" destOrd="0" presId="urn:microsoft.com/office/officeart/2005/8/layout/funnel1"/>
    <dgm:cxn modelId="{4148D84B-0C59-42B3-AF4E-47DB847FC63D}" type="presOf" srcId="{500A15D3-AA6F-4A1E-A489-2A9A0E4777FE}" destId="{C3C6AC0B-E745-4FE5-B124-7567CC09B2DE}" srcOrd="0" destOrd="0" presId="urn:microsoft.com/office/officeart/2005/8/layout/funnel1"/>
    <dgm:cxn modelId="{4483D217-A4D3-45DB-BFBE-5905C7A1489B}" type="presOf" srcId="{80915FF6-AFE9-481F-B682-0DAA30881A08}" destId="{167405B8-B631-485E-A4E9-F9DCECA1E44E}" srcOrd="0" destOrd="0" presId="urn:microsoft.com/office/officeart/2005/8/layout/funnel1"/>
    <dgm:cxn modelId="{3ED51CBC-6831-41A8-9ADF-DB3D194FAB0F}" srcId="{818D8B2E-7144-486C-BED2-0C024C3E10F5}" destId="{216103DA-5FD3-4FBD-AA16-D306A27F005E}" srcOrd="1" destOrd="0" parTransId="{1397EFF1-71DC-4C7A-A7C2-CF314A16C8F9}" sibTransId="{C63476BA-8C23-43A6-975F-93815B988C92}"/>
    <dgm:cxn modelId="{E1EFF20F-57D8-4C54-8468-9F8C631EA002}" type="presOf" srcId="{818D8B2E-7144-486C-BED2-0C024C3E10F5}" destId="{7036940B-91C1-4B9B-810E-9B6442FE5836}" srcOrd="0" destOrd="0" presId="urn:microsoft.com/office/officeart/2005/8/layout/funnel1"/>
    <dgm:cxn modelId="{2DF281BA-EA74-4BC2-ABF3-CEAE7A42409F}" type="presOf" srcId="{216103DA-5FD3-4FBD-AA16-D306A27F005E}" destId="{CC681FCB-9E15-4C60-89FB-A77F63340BB5}" srcOrd="0" destOrd="0" presId="urn:microsoft.com/office/officeart/2005/8/layout/funnel1"/>
    <dgm:cxn modelId="{355BF897-6979-41F8-9755-6DE3736221AB}" srcId="{818D8B2E-7144-486C-BED2-0C024C3E10F5}" destId="{80915FF6-AFE9-481F-B682-0DAA30881A08}" srcOrd="3" destOrd="0" parTransId="{0542C579-534E-4849-B7AC-45E0A0BA949B}" sibTransId="{4F49C052-87C0-4636-8FAD-2965E2A28700}"/>
    <dgm:cxn modelId="{13DB5A06-4FE8-4752-B50B-E0D6D981574C}" srcId="{818D8B2E-7144-486C-BED2-0C024C3E10F5}" destId="{500A15D3-AA6F-4A1E-A489-2A9A0E4777FE}" srcOrd="2" destOrd="0" parTransId="{031E6638-ACB6-4DE3-973C-47C4DE19D13C}" sibTransId="{BC088076-6541-44E1-A8C9-238754FA11BB}"/>
    <dgm:cxn modelId="{F8809504-CA2E-41F5-81E2-515FB7621F9A}" srcId="{818D8B2E-7144-486C-BED2-0C024C3E10F5}" destId="{BC575B0F-F9FB-47A1-9587-537EC8F2EF5C}" srcOrd="0" destOrd="0" parTransId="{93EFFC0F-B664-48AF-8A05-5BF305A92C58}" sibTransId="{1C139A69-016A-4AB8-A2B5-AF04FB796471}"/>
    <dgm:cxn modelId="{E674157D-95F7-42AC-B19C-1D382FA180A1}" type="presParOf" srcId="{7036940B-91C1-4B9B-810E-9B6442FE5836}" destId="{9CBCB62A-F74C-48E1-8A5C-A2217FB74DAB}" srcOrd="0" destOrd="0" presId="urn:microsoft.com/office/officeart/2005/8/layout/funnel1"/>
    <dgm:cxn modelId="{A575C12E-2F78-4260-BDDD-C037DFB02ADA}" type="presParOf" srcId="{7036940B-91C1-4B9B-810E-9B6442FE5836}" destId="{1EE04A93-5DC0-423F-84BE-B952DBFF39E9}" srcOrd="1" destOrd="0" presId="urn:microsoft.com/office/officeart/2005/8/layout/funnel1"/>
    <dgm:cxn modelId="{36098C2D-C187-4C6E-83D2-9D2025676290}" type="presParOf" srcId="{7036940B-91C1-4B9B-810E-9B6442FE5836}" destId="{167405B8-B631-485E-A4E9-F9DCECA1E44E}" srcOrd="2" destOrd="0" presId="urn:microsoft.com/office/officeart/2005/8/layout/funnel1"/>
    <dgm:cxn modelId="{8447D9F7-F4E4-4A99-899E-CC736A4BD8F3}" type="presParOf" srcId="{7036940B-91C1-4B9B-810E-9B6442FE5836}" destId="{C3C6AC0B-E745-4FE5-B124-7567CC09B2DE}" srcOrd="3" destOrd="0" presId="urn:microsoft.com/office/officeart/2005/8/layout/funnel1"/>
    <dgm:cxn modelId="{23A9A442-D8B7-4EA0-84D1-C9856B3A946B}" type="presParOf" srcId="{7036940B-91C1-4B9B-810E-9B6442FE5836}" destId="{CC681FCB-9E15-4C60-89FB-A77F63340BB5}" srcOrd="4" destOrd="0" presId="urn:microsoft.com/office/officeart/2005/8/layout/funnel1"/>
    <dgm:cxn modelId="{D25D9DC9-7EF9-4D71-A626-F753F8034873}" type="presParOf" srcId="{7036940B-91C1-4B9B-810E-9B6442FE5836}" destId="{C326F204-094F-4A6A-86A3-5C5435ADD6A9}" srcOrd="5" destOrd="0" presId="urn:microsoft.com/office/officeart/2005/8/layout/funnel1"/>
    <dgm:cxn modelId="{C2B6D1F2-0437-4EF6-A162-ADBC1FEB1231}" type="presParOf" srcId="{7036940B-91C1-4B9B-810E-9B6442FE5836}" destId="{1B6C67F9-121E-4CB0-B0CB-15D1FFDC616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0.01961</cdr:x>
      <cdr:y>0.02492</cdr:y>
    </cdr:from>
    <cdr:to>
      <cdr:x>1</cdr:x>
      <cdr:y>0.16217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90329" y="83395"/>
          <a:ext cx="4515951" cy="459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Индивидуальные предприниматели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0.01719</cdr:x>
      <cdr:y>0.13078</cdr:y>
    </cdr:from>
    <cdr:to>
      <cdr:x>0.25599</cdr:x>
      <cdr:y>0.26803</cdr:y>
    </cdr:to>
    <cdr:sp macro="" textlink="">
      <cdr:nvSpPr>
        <cdr:cNvPr id="4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9163" y="437578"/>
          <a:ext cx="1099979" cy="459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solidFill>
                <a:schemeClr val="tx1"/>
              </a:solidFill>
            </a:rPr>
            <a:t>кол-во</a:t>
          </a:r>
          <a:endParaRPr lang="ru-RU" sz="1200" b="1" i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0.33325</cdr:x>
      <cdr:y>0.18698</cdr:y>
    </cdr:from>
    <cdr:to>
      <cdr:x>0.52345</cdr:x>
      <cdr:y>0.28281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27291" y="636089"/>
          <a:ext cx="1157114" cy="326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25,5%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0.30614</cdr:x>
      <cdr:y>0.41835</cdr:y>
    </cdr:from>
    <cdr:to>
      <cdr:x>0.40705</cdr:x>
      <cdr:y>0.55584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62358" y="1423201"/>
          <a:ext cx="613919" cy="467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6,1%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0.54299</cdr:x>
      <cdr:y>0.32653</cdr:y>
    </cdr:from>
    <cdr:to>
      <cdr:x>0.67915</cdr:x>
      <cdr:y>0.43909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03225" y="1110833"/>
          <a:ext cx="828368" cy="3829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57,8 %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0.3098</cdr:x>
      <cdr:y>0.18698</cdr:y>
    </cdr:from>
    <cdr:to>
      <cdr:x>0.5</cdr:x>
      <cdr:y>0.28281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37546" y="619160"/>
          <a:ext cx="1066757" cy="317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30,9%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0.30614</cdr:x>
      <cdr:y>0.41835</cdr:y>
    </cdr:from>
    <cdr:to>
      <cdr:x>0.4564</cdr:x>
      <cdr:y>0.55584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8324" y="1385311"/>
          <a:ext cx="779582" cy="455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12,4%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0.54299</cdr:x>
      <cdr:y>0.32653</cdr:y>
    </cdr:from>
    <cdr:to>
      <cdr:x>0.71311</cdr:x>
      <cdr:y>0.43909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17155" y="1081261"/>
          <a:ext cx="882595" cy="372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52,2%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0.22421</cdr:x>
      <cdr:y>0.38744</cdr:y>
    </cdr:from>
    <cdr:to>
      <cdr:x>0.39432</cdr:x>
      <cdr:y>0.5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257478" y="1282956"/>
          <a:ext cx="954108" cy="372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2,1%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0.18365</cdr:x>
      <cdr:y>0.31519</cdr:y>
    </cdr:from>
    <cdr:to>
      <cdr:x>0.3217</cdr:x>
      <cdr:y>0.42775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030004" y="1043713"/>
          <a:ext cx="774308" cy="372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2,4%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0.88779</cdr:x>
      <cdr:y>0.42833</cdr:y>
    </cdr:from>
    <cdr:to>
      <cdr:x>0.97164</cdr:x>
      <cdr:y>0.49353</cdr:y>
    </cdr:to>
    <cdr:sp macro="" textlink="">
      <cdr:nvSpPr>
        <cdr:cNvPr id="2" name="TextBox 12"/>
        <cdr:cNvSpPr txBox="1"/>
      </cdr:nvSpPr>
      <cdr:spPr>
        <a:xfrm xmlns:a="http://schemas.openxmlformats.org/drawingml/2006/main">
          <a:off x="7686675" y="2021888"/>
          <a:ext cx="72603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Итого: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0.86623</cdr:x>
      <cdr:y>0.58568</cdr:y>
    </cdr:from>
    <cdr:to>
      <cdr:x>0.95255</cdr:x>
      <cdr:y>0.66351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524750" y="2752725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0.89264</cdr:x>
      <cdr:y>0.83289</cdr:y>
    </cdr:from>
    <cdr:to>
      <cdr:x>0.9783</cdr:x>
      <cdr:y>0.98155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13675" y="204936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0.88522</cdr:x>
      <cdr:y>0.6427</cdr:y>
    </cdr:from>
    <cdr:to>
      <cdr:x>0.97183</cdr:x>
      <cdr:y>0.72068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64450" y="301456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0.89939</cdr:x>
      <cdr:y>0.77988</cdr:y>
    </cdr:from>
    <cdr:to>
      <cdr:x>0.98515</cdr:x>
      <cdr:y>0.91571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64475" y="210016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0.90304</cdr:x>
      <cdr:y>0.72408</cdr:y>
    </cdr:from>
    <cdr:to>
      <cdr:x>0.98945</cdr:x>
      <cdr:y>0.87459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835900" y="1759766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0.13234</cdr:x>
      <cdr:y>0</cdr:y>
    </cdr:from>
    <cdr:to>
      <cdr:x>1</cdr:x>
      <cdr:y>0.16718</cdr:y>
    </cdr:to>
    <cdr:sp macro="" textlink="">
      <cdr:nvSpPr>
        <cdr:cNvPr id="3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552794" y="0"/>
          <a:ext cx="3624398" cy="420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Малые предприятия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0.01754</cdr:x>
      <cdr:y>0.13391</cdr:y>
    </cdr:from>
    <cdr:to>
      <cdr:x>0.18029</cdr:x>
      <cdr:y>0.24261</cdr:y>
    </cdr:to>
    <cdr:sp macro="" textlink="">
      <cdr:nvSpPr>
        <cdr:cNvPr id="5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3269" y="376533"/>
          <a:ext cx="679824" cy="3056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marL="0" indent="0">
            <a:defRPr sz="1100">
              <a:latin typeface="Constantia"/>
            </a:defRPr>
          </a:lvl1pPr>
          <a:lvl2pPr marL="457200" indent="0">
            <a:defRPr sz="1100">
              <a:latin typeface="Constantia"/>
            </a:defRPr>
          </a:lvl2pPr>
          <a:lvl3pPr marL="914400" indent="0">
            <a:defRPr sz="1100">
              <a:latin typeface="Constantia"/>
            </a:defRPr>
          </a:lvl3pPr>
          <a:lvl4pPr marL="1371600" indent="0">
            <a:defRPr sz="1100">
              <a:latin typeface="Constantia"/>
            </a:defRPr>
          </a:lvl4pPr>
          <a:lvl5pPr marL="1828800" indent="0">
            <a:defRPr sz="1100">
              <a:latin typeface="Constantia"/>
            </a:defRPr>
          </a:lvl5pPr>
          <a:lvl6pPr marL="2286000" indent="0">
            <a:defRPr sz="1100">
              <a:latin typeface="Constantia"/>
            </a:defRPr>
          </a:lvl6pPr>
          <a:lvl7pPr marL="2743200" indent="0">
            <a:defRPr sz="1100">
              <a:latin typeface="Constantia"/>
            </a:defRPr>
          </a:lvl7pPr>
          <a:lvl8pPr marL="3200400" indent="0">
            <a:defRPr sz="1100">
              <a:latin typeface="Constantia"/>
            </a:defRPr>
          </a:lvl8pPr>
          <a:lvl9pPr marL="3657600" indent="0">
            <a:defRPr sz="1100">
              <a:latin typeface="Constantia"/>
            </a:defRPr>
          </a:lvl9pPr>
        </a:lstStyle>
        <a:p xmlns:a="http://schemas.openxmlformats.org/drawingml/2006/main">
          <a:pPr algn="l"/>
          <a:r>
            <a:rPr lang="ru-RU" sz="1200" b="1" i="1" dirty="0" smtClean="0">
              <a:solidFill>
                <a:schemeClr val="tx1"/>
              </a:solidFill>
            </a:rPr>
            <a:t>кол-во</a:t>
          </a:r>
          <a:endParaRPr lang="ru-RU" sz="1200" b="1" i="1" dirty="0">
            <a:solidFill>
              <a:schemeClr val="tx1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0.71814</cdr:x>
      <cdr:y>0.10596</cdr:y>
    </cdr:from>
    <cdr:to>
      <cdr:x>0.99699</cdr:x>
      <cdr:y>0.18793</cdr:y>
    </cdr:to>
    <cdr:sp macro="" textlink="">
      <cdr:nvSpPr>
        <cdr:cNvPr id="2" name="Заголовок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4656486" y="246174"/>
          <a:ext cx="1808096" cy="190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anchor="t">
          <a:noAutofit/>
        </a:bodyPr>
        <a:lstStyle xmlns:a="http://schemas.openxmlformats.org/drawingml/2006/main">
          <a:lvl1pPr algn="l" rtl="0" eaLnBrk="1" latinLnBrk="0" hangingPunct="1">
            <a:spcBef>
              <a:spcPct val="0"/>
            </a:spcBef>
            <a:buNone/>
            <a:defRPr kumimoji="0" sz="4000" kern="1200" spc="-100" baseline="0">
              <a:solidFill>
                <a:srgbClr val="D6ECFF">
                  <a:satMod val="200000"/>
                </a:srgbClr>
              </a:solidFill>
              <a:latin typeface="Constantia"/>
            </a:defRPr>
          </a:lvl1pPr>
          <a:extLst/>
        </a:lstStyle>
        <a:p xmlns:a="http://schemas.openxmlformats.org/drawingml/2006/main">
          <a:pPr algn="ctr"/>
          <a:r>
            <a:rPr lang="ru-RU" sz="1800" i="1" dirty="0" smtClean="0">
              <a:solidFill>
                <a:srgbClr val="002060"/>
              </a:solidFill>
            </a:rPr>
            <a:t>Индексы объёмов</a:t>
          </a:r>
          <a:endParaRPr lang="ru-RU" sz="1800" i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0.46312</cdr:x>
      <cdr:y>0.12835</cdr:y>
    </cdr:from>
    <cdr:to>
      <cdr:x>0.55927</cdr:x>
      <cdr:y>0.18985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2785982" y="298173"/>
          <a:ext cx="578405" cy="1428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101,0</a:t>
          </a:r>
          <a:endParaRPr lang="ru-RU" sz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600" dirty="0" smtClean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0.47796</cdr:x>
      <cdr:y>0.73572</cdr:y>
    </cdr:from>
    <cdr:to>
      <cdr:x>0.63393</cdr:x>
      <cdr:y>0.86183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875268" y="1709222"/>
          <a:ext cx="938239" cy="2929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101,7</a:t>
          </a:r>
        </a:p>
      </cdr:txBody>
    </cdr:sp>
  </cdr:relSizeAnchor>
  <cdr:relSizeAnchor xmlns:cdr="http://schemas.openxmlformats.org/drawingml/2006/chartDrawing">
    <cdr:from>
      <cdr:x>0.25603</cdr:x>
      <cdr:y>0.1228</cdr:y>
    </cdr:from>
    <cdr:to>
      <cdr:x>0.401</cdr:x>
      <cdr:y>0.23011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1660134" y="285286"/>
          <a:ext cx="940003" cy="2493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100,5</a:t>
          </a:r>
          <a:endParaRPr lang="ru-RU" sz="16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0.27094</cdr:x>
      <cdr:y>0.74019</cdr:y>
    </cdr:from>
    <cdr:to>
      <cdr:x>0.40827</cdr:x>
      <cdr:y>0.8171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1629892" y="1719612"/>
          <a:ext cx="826103" cy="1786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100,0</a:t>
          </a:r>
        </a:p>
      </cdr:txBody>
    </cdr:sp>
  </cdr:relSizeAnchor>
  <cdr:relSizeAnchor xmlns:cdr="http://schemas.openxmlformats.org/drawingml/2006/chartDrawing">
    <cdr:from>
      <cdr:x>0.2554</cdr:x>
      <cdr:y>0.32535</cdr:y>
    </cdr:from>
    <cdr:to>
      <cdr:x>0.37079</cdr:x>
      <cdr:y>0.39998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1536373" y="755848"/>
          <a:ext cx="694147" cy="1733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100,5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0.46729</cdr:x>
      <cdr:y>0.33876</cdr:y>
    </cdr:from>
    <cdr:to>
      <cdr:x>0.60457</cdr:x>
      <cdr:y>0.41904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2811055" y="787017"/>
          <a:ext cx="825807" cy="1864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onstantia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onstantia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onstantia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onstantia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onstantia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onstantia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onstantia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onstantia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onstantia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101,0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0.26289</cdr:x>
      <cdr:y>0.53872</cdr:y>
    </cdr:from>
    <cdr:to>
      <cdr:x>0.37504</cdr:x>
      <cdr:y>0.61335</cdr:y>
    </cdr:to>
    <cdr:sp macro="" textlink="">
      <cdr:nvSpPr>
        <cdr:cNvPr id="17" name="Прямоугольник 16"/>
        <cdr:cNvSpPr/>
      </cdr:nvSpPr>
      <cdr:spPr>
        <a:xfrm xmlns:a="http://schemas.openxmlformats.org/drawingml/2006/main">
          <a:off x="1581460" y="1251571"/>
          <a:ext cx="674656" cy="1733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100,1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0.47346</cdr:x>
      <cdr:y>0.52978</cdr:y>
    </cdr:from>
    <cdr:to>
      <cdr:x>0.60457</cdr:x>
      <cdr:y>0.61136</cdr:y>
    </cdr:to>
    <cdr:sp macro="" textlink="">
      <cdr:nvSpPr>
        <cdr:cNvPr id="18" name="Прямоугольник 17"/>
        <cdr:cNvSpPr/>
      </cdr:nvSpPr>
      <cdr:spPr>
        <a:xfrm xmlns:a="http://schemas.openxmlformats.org/drawingml/2006/main">
          <a:off x="2848181" y="1230789"/>
          <a:ext cx="788681" cy="1895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905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100,8</a:t>
          </a:r>
          <a:endParaRPr lang="ru-RU" sz="1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0.5589</cdr:x>
      <cdr:y>0.65139</cdr:y>
    </cdr:from>
    <cdr:to>
      <cdr:x>0.68311</cdr:x>
      <cdr:y>0.7735</cdr:y>
    </cdr:to>
    <cdr:sp macro="" textlink="">
      <cdr:nvSpPr>
        <cdr:cNvPr id="5" name="Блок-схема: знак завершения 4"/>
        <cdr:cNvSpPr/>
      </cdr:nvSpPr>
      <cdr:spPr>
        <a:xfrm xmlns:a="http://schemas.openxmlformats.org/drawingml/2006/main">
          <a:off x="5829300" y="1609725"/>
          <a:ext cx="1295400" cy="301752"/>
        </a:xfrm>
        <a:prstGeom xmlns:a="http://schemas.openxmlformats.org/drawingml/2006/main" prst="flowChartTerminator">
          <a:avLst/>
        </a:prstGeom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43 509,7</a:t>
          </a:r>
          <a:endParaRPr lang="ru-RU" sz="14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0.31977</cdr:x>
      <cdr:y>0.82659</cdr:y>
    </cdr:from>
    <cdr:to>
      <cdr:x>0.46984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8343" y="47711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0.88735</cdr:x>
      <cdr:y>0.92142</cdr:y>
    </cdr:from>
    <cdr:to>
      <cdr:x>0.97453</cdr:x>
      <cdr:y>0.99956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2127" y="4313143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0.89431</cdr:x>
      <cdr:y>0.57144</cdr:y>
    </cdr:from>
    <cdr:to>
      <cdr:x>0.98215</cdr:x>
      <cdr:y>0.64734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35302" y="2754218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0.89468</cdr:x>
      <cdr:y>0.59766</cdr:y>
    </cdr:from>
    <cdr:to>
      <cdr:x>0.98343</cdr:x>
      <cdr:y>0.67633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559102" y="2778941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0.88142</cdr:x>
      <cdr:y>0.79044</cdr:y>
    </cdr:from>
    <cdr:to>
      <cdr:x>0.96783</cdr:x>
      <cdr:y>0.86827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648288" y="3715112"/>
          <a:ext cx="749873" cy="36579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D4101-702D-4671-9075-0EC4EB46882A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E5494-43D6-4DA5-B293-05FA7DB64C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5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3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9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E5494-43D6-4DA5-B293-05FA7DB64C6E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64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687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FC7E3-1584-4884-9F6E-35DAE63C2CE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66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744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914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53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030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1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5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9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45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7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05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4">
                <a:lumMod val="20000"/>
                <a:lumOff val="80000"/>
                <a:alpha val="61000"/>
              </a:schemeClr>
            </a:gs>
            <a:gs pos="38000">
              <a:schemeClr val="accent2">
                <a:lumMod val="20000"/>
                <a:lumOff val="80000"/>
                <a:alpha val="12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50BB6-EDCB-46FA-B923-70E040239206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424A6-AE6E-480A-B214-32FA042B9C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56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emf"/><Relationship Id="rId7" Type="http://schemas.openxmlformats.org/officeDocument/2006/relationships/image" Target="../media/image1.gi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Layout" Target="../diagrams/layout2.xml"/><Relationship Id="rId7" Type="http://schemas.openxmlformats.org/officeDocument/2006/relationships/chart" Target="../charts/chart9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.gif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13" Type="http://schemas.openxmlformats.org/officeDocument/2006/relationships/image" Target="../media/image1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chart" Target="../charts/chart15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0.png"/><Relationship Id="rId10" Type="http://schemas.openxmlformats.org/officeDocument/2006/relationships/chart" Target="../charts/chart14.xml"/><Relationship Id="rId4" Type="http://schemas.openxmlformats.org/officeDocument/2006/relationships/diagramLayout" Target="../diagrams/layout3.xml"/><Relationship Id="rId9" Type="http://schemas.openxmlformats.org/officeDocument/2006/relationships/chart" Target="../charts/chart13.xml"/><Relationship Id="rId1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chart" Target="../charts/chart20.xml"/><Relationship Id="rId3" Type="http://schemas.openxmlformats.org/officeDocument/2006/relationships/image" Target="../media/image1.gif"/><Relationship Id="rId7" Type="http://schemas.openxmlformats.org/officeDocument/2006/relationships/diagramQuickStyle" Target="../diagrams/quickStyle4.xml"/><Relationship Id="rId12" Type="http://schemas.openxmlformats.org/officeDocument/2006/relationships/chart" Target="../charts/chart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chart" Target="../charts/chart18.xml"/><Relationship Id="rId5" Type="http://schemas.openxmlformats.org/officeDocument/2006/relationships/diagramData" Target="../diagrams/data4.xml"/><Relationship Id="rId15" Type="http://schemas.openxmlformats.org/officeDocument/2006/relationships/image" Target="../media/image31.png"/><Relationship Id="rId10" Type="http://schemas.openxmlformats.org/officeDocument/2006/relationships/chart" Target="../charts/chart17.xml"/><Relationship Id="rId4" Type="http://schemas.openxmlformats.org/officeDocument/2006/relationships/image" Target="../media/image8.png"/><Relationship Id="rId9" Type="http://schemas.microsoft.com/office/2007/relationships/diagramDrawing" Target="../diagrams/drawing4.xml"/><Relationship Id="rId14" Type="http://schemas.openxmlformats.org/officeDocument/2006/relationships/chart" Target="../charts/chart2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diagramColors" Target="../diagrams/colors5.xml"/><Relationship Id="rId12" Type="http://schemas.openxmlformats.org/officeDocument/2006/relationships/chart" Target="../charts/chart2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chart" Target="../charts/chart24.xml"/><Relationship Id="rId5" Type="http://schemas.openxmlformats.org/officeDocument/2006/relationships/diagramLayout" Target="../diagrams/layout5.xml"/><Relationship Id="rId10" Type="http://schemas.openxmlformats.org/officeDocument/2006/relationships/chart" Target="../charts/chart23.xml"/><Relationship Id="rId4" Type="http://schemas.openxmlformats.org/officeDocument/2006/relationships/diagramData" Target="../diagrams/data5.xml"/><Relationship Id="rId9" Type="http://schemas.openxmlformats.org/officeDocument/2006/relationships/chart" Target="../charts/char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gi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5.emf"/><Relationship Id="rId7" Type="http://schemas.openxmlformats.org/officeDocument/2006/relationships/image" Target="../media/image1.gif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30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6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8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30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chart" Target="../charts/chart35.xml"/><Relationship Id="rId4" Type="http://schemas.openxmlformats.org/officeDocument/2006/relationships/image" Target="../media/image6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chart" Target="../charts/char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gif"/><Relationship Id="rId5" Type="http://schemas.openxmlformats.org/officeDocument/2006/relationships/chart" Target="../charts/chart37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diagramLayout" Target="../diagrams/layout7.xml"/><Relationship Id="rId7" Type="http://schemas.openxmlformats.org/officeDocument/2006/relationships/image" Target="../media/image8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8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5.jpeg"/><Relationship Id="rId7" Type="http://schemas.openxmlformats.org/officeDocument/2006/relationships/image" Target="../media/image1.gif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74.png"/><Relationship Id="rId7" Type="http://schemas.openxmlformats.org/officeDocument/2006/relationships/image" Target="../media/image90.emf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chart" Target="../charts/chart45.xml"/><Relationship Id="rId10" Type="http://schemas.openxmlformats.org/officeDocument/2006/relationships/image" Target="../media/image8.png"/><Relationship Id="rId4" Type="http://schemas.openxmlformats.org/officeDocument/2006/relationships/image" Target="../media/image88.jpeg"/><Relationship Id="rId9" Type="http://schemas.openxmlformats.org/officeDocument/2006/relationships/image" Target="../media/image1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2.jpeg"/><Relationship Id="rId7" Type="http://schemas.openxmlformats.org/officeDocument/2006/relationships/image" Target="../media/image1.gif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chart" Target="../charts/chart48.xml"/><Relationship Id="rId7" Type="http://schemas.openxmlformats.org/officeDocument/2006/relationships/image" Target="../media/image78.pn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77.pn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chart" Target="../charts/chart50.xml"/><Relationship Id="rId7" Type="http://schemas.openxmlformats.org/officeDocument/2006/relationships/image" Target="../media/image98.jpeg"/><Relationship Id="rId12" Type="http://schemas.openxmlformats.org/officeDocument/2006/relationships/image" Target="../media/image8.png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1.xml"/><Relationship Id="rId11" Type="http://schemas.openxmlformats.org/officeDocument/2006/relationships/image" Target="../media/image1.gif"/><Relationship Id="rId5" Type="http://schemas.openxmlformats.org/officeDocument/2006/relationships/image" Target="../media/image97.jpeg"/><Relationship Id="rId10" Type="http://schemas.openxmlformats.org/officeDocument/2006/relationships/image" Target="../media/image99.png"/><Relationship Id="rId4" Type="http://schemas.openxmlformats.org/officeDocument/2006/relationships/image" Target="../media/image79.png"/><Relationship Id="rId9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10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gif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chart" Target="../charts/chart6.xml"/><Relationship Id="rId10" Type="http://schemas.openxmlformats.org/officeDocument/2006/relationships/image" Target="../media/image25.png"/><Relationship Id="rId4" Type="http://schemas.openxmlformats.org/officeDocument/2006/relationships/chart" Target="../charts/chart5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9" y="143476"/>
            <a:ext cx="1414247" cy="15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7384" y="1155346"/>
            <a:ext cx="12051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40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ЗАТО </a:t>
            </a:r>
            <a:r>
              <a:rPr lang="ru-RU" sz="4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40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 на 2021 </a:t>
            </a:r>
            <a:r>
              <a:rPr lang="ru-RU" sz="4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 defTabSz="457200"/>
            <a:r>
              <a:rPr lang="ru-RU" sz="4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</a:t>
            </a:r>
            <a:r>
              <a:rPr lang="ru-RU" sz="40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2022 </a:t>
            </a:r>
            <a:r>
              <a:rPr lang="ru-RU" sz="4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4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lang="en-US" sz="4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0075" y="317147"/>
            <a:ext cx="1029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ЗАТО г.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7712910" y="2862366"/>
            <a:ext cx="3460987" cy="1803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7236266" y="4293956"/>
            <a:ext cx="3480153" cy="41361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020000">
            <a:off x="817904" y="2802004"/>
            <a:ext cx="3270592" cy="1847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960000">
            <a:off x="1163659" y="4300675"/>
            <a:ext cx="3516265" cy="40462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45" y="2609098"/>
            <a:ext cx="4562061" cy="22337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127" y="4526386"/>
            <a:ext cx="3679867" cy="45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0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бюджета ЗАТО г. Североморск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934366"/>
              </p:ext>
            </p:extLst>
          </p:nvPr>
        </p:nvGraphicFramePr>
        <p:xfrm>
          <a:off x="1732911" y="1111672"/>
          <a:ext cx="8128000" cy="296312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accent2">
                      <a:lumMod val="40000"/>
                      <a:lumOff val="60000"/>
                    </a:schemeClr>
                  </a:outerShdw>
                </a:effectLst>
                <a:tableStyleId>{5C22544A-7EE6-4342-B048-85BDC9FD1C3A}</a:tableStyleId>
              </a:tblPr>
              <a:tblGrid>
                <a:gridCol w="1625600"/>
                <a:gridCol w="1625600"/>
                <a:gridCol w="1625600"/>
                <a:gridCol w="1625600"/>
                <a:gridCol w="1625600"/>
              </a:tblGrid>
              <a:tr h="755228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0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4 130 676,6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3 554 150,2</a:t>
                      </a: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3 106 178,1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3 166 461,1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0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4 227 149,3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3 640 496,4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3 198 121,0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3 290 409,4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6675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- 96 472,7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- 86 346,2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- 91 942,9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- 123 948,3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>
                      <a:gsLst>
                        <a:gs pos="55000">
                          <a:schemeClr val="accent4">
                            <a:lumMod val="20000"/>
                            <a:lumOff val="80000"/>
                            <a:alpha val="61000"/>
                          </a:schemeClr>
                        </a:gs>
                        <a:gs pos="38000">
                          <a:schemeClr val="accent2">
                            <a:lumMod val="20000"/>
                            <a:lumOff val="80000"/>
                            <a:alpha val="12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981C3AE-0D68-2849-9510-C16D4079645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2488" y="1204911"/>
            <a:ext cx="933450" cy="619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84EE358-A5BC-C642-BA57-519CA0A2AE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93623" y="1092156"/>
            <a:ext cx="638174" cy="6191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4383065-4A98-2947-9998-F0D31D8579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27965" y="2158362"/>
            <a:ext cx="752473" cy="5816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5D68BAB-D348-CA48-9790-C89EFEA58D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43209" y="3219440"/>
            <a:ext cx="747717" cy="6286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06849" y="727055"/>
            <a:ext cx="1573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9811143"/>
              </p:ext>
            </p:extLst>
          </p:nvPr>
        </p:nvGraphicFramePr>
        <p:xfrm>
          <a:off x="646043" y="4521875"/>
          <a:ext cx="10841107" cy="190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48790" y="499110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endParaRPr lang="ru-RU" sz="32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64531368"/>
              </p:ext>
            </p:extLst>
          </p:nvPr>
        </p:nvGraphicFramePr>
        <p:xfrm>
          <a:off x="1815463" y="1022330"/>
          <a:ext cx="9052562" cy="5092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87437126"/>
              </p:ext>
            </p:extLst>
          </p:nvPr>
        </p:nvGraphicFramePr>
        <p:xfrm>
          <a:off x="838200" y="891332"/>
          <a:ext cx="4600575" cy="4581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85849" y="583555"/>
            <a:ext cx="10953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0915" y="5592778"/>
            <a:ext cx="330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ВСЕГО ДОХОДОВ </a:t>
            </a:r>
          </a:p>
          <a:p>
            <a:pPr lvl="0"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2021 год – 3 554 150,2 тыс. руб.</a:t>
            </a:r>
            <a:endParaRPr lang="ru-RU" sz="1600" b="1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5895974" y="1304925"/>
            <a:ext cx="1419225" cy="523875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Налоговые доходы, %</a:t>
            </a:r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6000750" y="2857498"/>
            <a:ext cx="1314449" cy="581025"/>
          </a:xfrm>
          <a:prstGeom prst="homePlate">
            <a:avLst/>
          </a:prstGeom>
          <a:solidFill>
            <a:schemeClr val="bg2">
              <a:lumMod val="75000"/>
            </a:schemeClr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Неналоговые доходы, %</a:t>
            </a:r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000750" y="4537885"/>
            <a:ext cx="1314449" cy="572643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reflection blurRad="6350" stA="50000" endA="300" endPos="38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accent5">
                    <a:lumMod val="50000"/>
                  </a:schemeClr>
                </a:solidFill>
              </a:rPr>
              <a:t>Безвозмездные  поступления, %</a:t>
            </a:r>
            <a:endParaRPr lang="ru-RU" sz="11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77863831"/>
              </p:ext>
            </p:extLst>
          </p:nvPr>
        </p:nvGraphicFramePr>
        <p:xfrm>
          <a:off x="7515224" y="719667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314399622"/>
              </p:ext>
            </p:extLst>
          </p:nvPr>
        </p:nvGraphicFramePr>
        <p:xfrm>
          <a:off x="7629524" y="2307694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241761970"/>
              </p:ext>
            </p:extLst>
          </p:nvPr>
        </p:nvGraphicFramePr>
        <p:xfrm>
          <a:off x="7743824" y="4058474"/>
          <a:ext cx="3314701" cy="1413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налоговые источники бюджета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82387271"/>
              </p:ext>
            </p:extLst>
          </p:nvPr>
        </p:nvGraphicFramePr>
        <p:xfrm>
          <a:off x="523875" y="1266825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2946" y="149952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90,4%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4756" y="3417006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9031" y="4432669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1,4%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946" y="5448332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727055"/>
            <a:ext cx="370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налоговые доходы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1 156 042,9 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6913" y="608300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794236294"/>
              </p:ext>
            </p:extLst>
          </p:nvPr>
        </p:nvGraphicFramePr>
        <p:xfrm>
          <a:off x="7559946" y="1284735"/>
          <a:ext cx="4131614" cy="94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884860989"/>
              </p:ext>
            </p:extLst>
          </p:nvPr>
        </p:nvGraphicFramePr>
        <p:xfrm>
          <a:off x="7636307" y="2934145"/>
          <a:ext cx="4020058" cy="90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232549491"/>
              </p:ext>
            </p:extLst>
          </p:nvPr>
        </p:nvGraphicFramePr>
        <p:xfrm>
          <a:off x="7636306" y="4003276"/>
          <a:ext cx="4020058" cy="99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26746134"/>
              </p:ext>
            </p:extLst>
          </p:nvPr>
        </p:nvGraphicFramePr>
        <p:xfrm>
          <a:off x="7636306" y="4974895"/>
          <a:ext cx="4020058" cy="109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55096" y="916077"/>
            <a:ext cx="4339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968954751"/>
              </p:ext>
            </p:extLst>
          </p:nvPr>
        </p:nvGraphicFramePr>
        <p:xfrm>
          <a:off x="7621806" y="2104066"/>
          <a:ext cx="4131613" cy="94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969031" y="2422744"/>
            <a:ext cx="72088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1,1%</a:t>
            </a:r>
            <a:endParaRPr lang="ru-RU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62132"/>
            <a:ext cx="12192000" cy="202962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31088" y="6600636"/>
            <a:ext cx="7610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472104"/>
            <a:ext cx="446220" cy="385896"/>
          </a:xfrm>
          <a:prstGeom prst="rect">
            <a:avLst/>
          </a:prstGeom>
        </p:spPr>
      </p:pic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502771"/>
              </p:ext>
            </p:extLst>
          </p:nvPr>
        </p:nvGraphicFramePr>
        <p:xfrm>
          <a:off x="7698376" y="6263794"/>
          <a:ext cx="3814356" cy="208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2778"/>
                <a:gridCol w="920026"/>
                <a:gridCol w="969734"/>
                <a:gridCol w="931818"/>
              </a:tblGrid>
              <a:tr h="2083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1 084 134,4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1 156 042,9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1 199 419,1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1 233 542,8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8" name="chart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4902" y="6213404"/>
            <a:ext cx="749842" cy="333771"/>
          </a:xfrm>
          <a:prstGeom prst="rect">
            <a:avLst/>
          </a:prstGeom>
        </p:spPr>
      </p:pic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599813"/>
              </p:ext>
            </p:extLst>
          </p:nvPr>
        </p:nvGraphicFramePr>
        <p:xfrm>
          <a:off x="7698377" y="1021403"/>
          <a:ext cx="3876421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1564"/>
                <a:gridCol w="1001408"/>
                <a:gridCol w="992777"/>
                <a:gridCol w="88067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62132"/>
            <a:ext cx="12192000" cy="202962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0173" y="6638694"/>
            <a:ext cx="1010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prstClr val="white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prstClr val="white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prstClr val="white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prstClr val="white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472104"/>
            <a:ext cx="446220" cy="385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8789" y="203835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источники бюджета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43387944"/>
              </p:ext>
            </p:extLst>
          </p:nvPr>
        </p:nvGraphicFramePr>
        <p:xfrm>
          <a:off x="523875" y="1266825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7891" y="1543190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54756" y="3483886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11,2%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0300" y="2461675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7890" y="546767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727055"/>
            <a:ext cx="3705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неналоговые доходы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96 585,3 тыс. руб.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6913" y="608300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380546143"/>
              </p:ext>
            </p:extLst>
          </p:nvPr>
        </p:nvGraphicFramePr>
        <p:xfrm>
          <a:off x="7559946" y="1284735"/>
          <a:ext cx="4131614" cy="944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163104"/>
              </p:ext>
            </p:extLst>
          </p:nvPr>
        </p:nvGraphicFramePr>
        <p:xfrm>
          <a:off x="7636306" y="3082308"/>
          <a:ext cx="4020058" cy="90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156574600"/>
              </p:ext>
            </p:extLst>
          </p:nvPr>
        </p:nvGraphicFramePr>
        <p:xfrm>
          <a:off x="7636306" y="4003276"/>
          <a:ext cx="4020058" cy="99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21863299"/>
              </p:ext>
            </p:extLst>
          </p:nvPr>
        </p:nvGraphicFramePr>
        <p:xfrm>
          <a:off x="7621806" y="5001183"/>
          <a:ext cx="4020058" cy="109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19901" y="916077"/>
            <a:ext cx="4619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193805497"/>
              </p:ext>
            </p:extLst>
          </p:nvPr>
        </p:nvGraphicFramePr>
        <p:xfrm>
          <a:off x="7621806" y="2104066"/>
          <a:ext cx="4131613" cy="949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969031" y="4445462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300538"/>
              </p:ext>
            </p:extLst>
          </p:nvPr>
        </p:nvGraphicFramePr>
        <p:xfrm>
          <a:off x="7698377" y="1021403"/>
          <a:ext cx="3876421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1564"/>
                <a:gridCol w="1001408"/>
                <a:gridCol w="992777"/>
                <a:gridCol w="88067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597005"/>
              </p:ext>
            </p:extLst>
          </p:nvPr>
        </p:nvGraphicFramePr>
        <p:xfrm>
          <a:off x="7698376" y="6263794"/>
          <a:ext cx="3814356" cy="208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2778"/>
                <a:gridCol w="920026"/>
                <a:gridCol w="969734"/>
                <a:gridCol w="931818"/>
              </a:tblGrid>
              <a:tr h="2083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101 192,8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96 585,3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91 504,7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89 288,5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19901" y="6190001"/>
            <a:ext cx="74987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30914"/>
            <a:ext cx="12192000" cy="227086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630914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8790" y="168890"/>
            <a:ext cx="8694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22238320"/>
              </p:ext>
            </p:extLst>
          </p:nvPr>
        </p:nvGraphicFramePr>
        <p:xfrm>
          <a:off x="523875" y="1266825"/>
          <a:ext cx="5372099" cy="487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1971" y="1588237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19,5%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5706" y="2815233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2837" y="4132898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52,6%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1971" y="5265897"/>
            <a:ext cx="862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7,6%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5898" y="727055"/>
            <a:ext cx="3705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безвозмездные поступления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 – 2 301 522,0 тыс. руб.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38472" y="435113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24983035"/>
              </p:ext>
            </p:extLst>
          </p:nvPr>
        </p:nvGraphicFramePr>
        <p:xfrm>
          <a:off x="8324517" y="1266825"/>
          <a:ext cx="3314701" cy="10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501256604"/>
              </p:ext>
            </p:extLst>
          </p:nvPr>
        </p:nvGraphicFramePr>
        <p:xfrm>
          <a:off x="8417863" y="2343745"/>
          <a:ext cx="3314701" cy="124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77253464"/>
              </p:ext>
            </p:extLst>
          </p:nvPr>
        </p:nvGraphicFramePr>
        <p:xfrm>
          <a:off x="8341663" y="3592917"/>
          <a:ext cx="3314701" cy="1322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577776550"/>
              </p:ext>
            </p:extLst>
          </p:nvPr>
        </p:nvGraphicFramePr>
        <p:xfrm>
          <a:off x="8341663" y="4663455"/>
          <a:ext cx="3314701" cy="131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819901" y="916077"/>
            <a:ext cx="4619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439651"/>
              </p:ext>
            </p:extLst>
          </p:nvPr>
        </p:nvGraphicFramePr>
        <p:xfrm>
          <a:off x="8060802" y="996705"/>
          <a:ext cx="3876421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1564"/>
                <a:gridCol w="1001408"/>
                <a:gridCol w="992777"/>
                <a:gridCol w="88067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315327"/>
              </p:ext>
            </p:extLst>
          </p:nvPr>
        </p:nvGraphicFramePr>
        <p:xfrm>
          <a:off x="8060802" y="6225953"/>
          <a:ext cx="3814356" cy="2083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2778"/>
                <a:gridCol w="920026"/>
                <a:gridCol w="969734"/>
                <a:gridCol w="931818"/>
              </a:tblGrid>
              <a:tr h="2083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2 945 349,4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2 301 522,0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1 815 254,3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1 843 629,8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0882" y="6171327"/>
            <a:ext cx="74987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33179" r="62687" b="44015"/>
          <a:stretch/>
        </p:blipFill>
        <p:spPr bwMode="auto">
          <a:xfrm flipH="1">
            <a:off x="10775192" y="4599421"/>
            <a:ext cx="1378780" cy="115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129" y="2953540"/>
            <a:ext cx="1404928" cy="136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129" y="1482786"/>
            <a:ext cx="1403871" cy="119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AutoShape 46"/>
          <p:cNvSpPr>
            <a:spLocks noChangeArrowheads="1"/>
          </p:cNvSpPr>
          <p:nvPr/>
        </p:nvSpPr>
        <p:spPr bwMode="gray">
          <a:xfrm rot="5400000">
            <a:off x="5059809" y="2841928"/>
            <a:ext cx="4013978" cy="1600200"/>
          </a:xfrm>
          <a:prstGeom prst="upArrow">
            <a:avLst>
              <a:gd name="adj1" fmla="val 78306"/>
              <a:gd name="adj2" fmla="val 4821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458855" y="1062956"/>
            <a:ext cx="14206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1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063" y="121615"/>
            <a:ext cx="1087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дорожный фонд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6600" y="599217"/>
            <a:ext cx="10872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дорожный фонд на 2021 год –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172 266,2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128595" y="1534543"/>
            <a:ext cx="3482774" cy="904381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>
            <a:off x="97765" y="2794542"/>
            <a:ext cx="3482774" cy="100235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ятиугольник 14"/>
          <p:cNvSpPr/>
          <p:nvPr/>
        </p:nvSpPr>
        <p:spPr>
          <a:xfrm>
            <a:off x="193155" y="4152513"/>
            <a:ext cx="3482774" cy="170693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59994" y="1555846"/>
            <a:ext cx="2362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лиц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114 733,1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730" y="291758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на нефтепродукты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12 372,7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10" y="4343553"/>
            <a:ext cx="28296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финансовое обеспечение дорожной деятельности в отношении автомобильных дорог местного значения и искусственных дорожных сооружений на них за счет средств дорожного фонда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45 160,4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769827" y="1614552"/>
            <a:ext cx="3005365" cy="16155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782764" y="3851017"/>
            <a:ext cx="3005365" cy="18502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943294" y="1737855"/>
            <a:ext cx="2658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ремонт автомобильных дорог  общего пользования местного значения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168 421,2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42980" y="3991314"/>
            <a:ext cx="2921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организации движения транспортных средств и пешеходов, повышение бюджетности  дорожного движения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3 845,0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5639335" y="3255789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ассигнования муниципального дорожного фонда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58537" y="5967061"/>
            <a:ext cx="1029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дорожный фонд на 2022 год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171 762,1 тыс. руб.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на 2023 год – </a:t>
            </a: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171 762,1 тыс. руб.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224" r="15796" b="725"/>
          <a:stretch/>
        </p:blipFill>
        <p:spPr bwMode="auto">
          <a:xfrm>
            <a:off x="3549709" y="1482786"/>
            <a:ext cx="2893327" cy="4301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7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06691"/>
            <a:ext cx="12192000" cy="251309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588526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8789" y="157132"/>
            <a:ext cx="8694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endParaRPr lang="ru-RU" sz="32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45509775"/>
              </p:ext>
            </p:extLst>
          </p:nvPr>
        </p:nvGraphicFramePr>
        <p:xfrm>
          <a:off x="1009650" y="2305050"/>
          <a:ext cx="10429875" cy="247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Блок-схема: знак завершения 8"/>
          <p:cNvSpPr/>
          <p:nvPr/>
        </p:nvSpPr>
        <p:spPr>
          <a:xfrm>
            <a:off x="9458325" y="3935349"/>
            <a:ext cx="1295400" cy="301752"/>
          </a:xfrm>
          <a:prstGeom prst="flowChartTerminator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90 160,5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омб 3"/>
          <p:cNvSpPr/>
          <p:nvPr/>
        </p:nvSpPr>
        <p:spPr>
          <a:xfrm>
            <a:off x="2637781" y="5048928"/>
            <a:ext cx="280031" cy="523875"/>
          </a:xfrm>
          <a:prstGeom prst="diamond">
            <a:avLst/>
          </a:prstGeom>
          <a:pattFill prst="pct50">
            <a:fgClr>
              <a:schemeClr val="bg1">
                <a:lumMod val="75000"/>
              </a:schemeClr>
            </a:fgClr>
            <a:bgClr>
              <a:schemeClr val="bg1"/>
            </a:bgClr>
          </a:pattFill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990850" y="49877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бюджетов других уровней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865548" y="4987700"/>
            <a:ext cx="1990725" cy="646331"/>
            <a:chOff x="5476875" y="4987699"/>
            <a:chExt cx="1990725" cy="646331"/>
          </a:xfrm>
        </p:grpSpPr>
        <p:sp>
          <p:nvSpPr>
            <p:cNvPr id="12" name="Блок-схема: знак завершения 11"/>
            <p:cNvSpPr/>
            <p:nvPr/>
          </p:nvSpPr>
          <p:spPr>
            <a:xfrm>
              <a:off x="5476875" y="5178277"/>
              <a:ext cx="619125" cy="265178"/>
            </a:xfrm>
            <a:prstGeom prst="flowChartTerminator">
              <a:avLst/>
            </a:prstGeom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96000" y="4987699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Условно утвержденные расходы*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5747375" y="5036003"/>
            <a:ext cx="1842131" cy="523875"/>
            <a:chOff x="8484880" y="5040763"/>
            <a:chExt cx="1842131" cy="523875"/>
          </a:xfrm>
        </p:grpSpPr>
        <p:sp>
          <p:nvSpPr>
            <p:cNvPr id="11" name="Ромб 10"/>
            <p:cNvSpPr/>
            <p:nvPr/>
          </p:nvSpPr>
          <p:spPr>
            <a:xfrm>
              <a:off x="8484880" y="5040763"/>
              <a:ext cx="280031" cy="523875"/>
            </a:xfrm>
            <a:prstGeom prst="diamond">
              <a:avLst/>
            </a:prstGeom>
            <a:solidFill>
              <a:srgbClr val="BDE7EF"/>
            </a:solidFill>
            <a:effectLst>
              <a:glow rad="101600">
                <a:srgbClr val="FF9933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64911" y="5040763"/>
              <a:ext cx="15621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Средства местного бюджета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6227" y="5963133"/>
            <a:ext cx="966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не распределённые в плановом периоде в соответствии с классификацией расходов бюджетов бюджетные ассигнования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284203320"/>
              </p:ext>
            </p:extLst>
          </p:nvPr>
        </p:nvGraphicFramePr>
        <p:xfrm>
          <a:off x="885824" y="1083885"/>
          <a:ext cx="10582275" cy="119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753725" y="74190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6784101"/>
              </p:ext>
            </p:extLst>
          </p:nvPr>
        </p:nvGraphicFramePr>
        <p:xfrm>
          <a:off x="4476751" y="536691"/>
          <a:ext cx="8126624" cy="6362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22226"/>
            <a:ext cx="12192000" cy="277164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640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82362" y="6591531"/>
            <a:ext cx="9640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6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6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6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386" y="6532640"/>
            <a:ext cx="468613" cy="37796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410825" y="102765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 rot="3772504">
            <a:off x="6762745" y="3428627"/>
            <a:ext cx="1333500" cy="666750"/>
          </a:xfrm>
          <a:prstGeom prst="notchedRightArrow">
            <a:avLst/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7955656">
            <a:off x="9956568" y="4145094"/>
            <a:ext cx="1333500" cy="666750"/>
          </a:xfrm>
          <a:prstGeom prst="notchedRightArrow">
            <a:avLst/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люс 18"/>
          <p:cNvSpPr/>
          <p:nvPr/>
        </p:nvSpPr>
        <p:spPr>
          <a:xfrm>
            <a:off x="9265289" y="2171698"/>
            <a:ext cx="752476" cy="714375"/>
          </a:xfrm>
          <a:prstGeom prst="mathPlus">
            <a:avLst>
              <a:gd name="adj1" fmla="val 26298"/>
            </a:avLst>
          </a:prstGeom>
          <a:solidFill>
            <a:srgbClr val="FFCC99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961148" y="100752"/>
            <a:ext cx="866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 ЗАТО г.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Североморск на 2021 год в структуре программных и непрограммных расходов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642984"/>
              </p:ext>
            </p:extLst>
          </p:nvPr>
        </p:nvGraphicFramePr>
        <p:xfrm>
          <a:off x="327171" y="1209182"/>
          <a:ext cx="5338133" cy="5180089"/>
        </p:xfrm>
        <a:graphic>
          <a:graphicData uri="http://schemas.openxmlformats.org/drawingml/2006/table">
            <a:tbl>
              <a:tblPr/>
              <a:tblGrid>
                <a:gridCol w="4070137"/>
                <a:gridCol w="1267996"/>
              </a:tblGrid>
              <a:tr h="3149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149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1. "Улучшение качества и безопасности жизни населения"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149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2. "Развитие конкурентоспособной экономики"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4948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3. "Развитие муниципального управления и гражданского общества в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2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4. "Обеспечение комфортной городской среды в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149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5. "Развитие образования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149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6. "Культура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7798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255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8. "Формирование современной городской среды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5248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9. "Повышение безопасности дорожного движения и снижение дорожно-транспортного травматизма в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52488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МП 10. "Профилактика терроризма, экстремизма и ликвидация последствий проявления терроризма и экстремизма на территории ЗАТО г. Североморск"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149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НЕПРОГРАММНАЯ ДЕЯТЕЛЬНОСТЬ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3149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7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3157" y="181530"/>
            <a:ext cx="6381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г. Североморск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4522" y="6576413"/>
            <a:ext cx="9581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669690369"/>
              </p:ext>
            </p:extLst>
          </p:nvPr>
        </p:nvGraphicFramePr>
        <p:xfrm>
          <a:off x="109057" y="759974"/>
          <a:ext cx="6092960" cy="5273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700643"/>
              </p:ext>
            </p:extLst>
          </p:nvPr>
        </p:nvGraphicFramePr>
        <p:xfrm>
          <a:off x="5555974" y="1261878"/>
          <a:ext cx="6280981" cy="4269270"/>
        </p:xfrm>
        <a:graphic>
          <a:graphicData uri="http://schemas.openxmlformats.org/drawingml/2006/table">
            <a:tbl>
              <a:tblPr/>
              <a:tblGrid>
                <a:gridCol w="880996"/>
                <a:gridCol w="2239528"/>
                <a:gridCol w="898854"/>
                <a:gridCol w="2261603"/>
              </a:tblGrid>
              <a:tr h="954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545,7         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1. "Улучшение качества и безопасности жизни населения"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535,5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6. "Культура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635,6              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2. "Развитие конкурентоспособной экономики"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890,8 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7. "Создание условий для эффективного и ответственного управления муниципальными финансами, повышение устойчивости бюджета муниципального образования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8671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784,4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     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3. "Развитие муниципального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гражданского общества в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403,2   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8. "Формирование современной городской среды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695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860,2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4. "Обеспечение комфортной городской среды в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845,0       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9. "Повышение безопасности дорожного движения и снижение дорожно-транспортного травматизма в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  <a:tr h="781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2 282 </a:t>
                      </a:r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015,8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5. "Развитие образования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</a:t>
                      </a:r>
                      <a:r>
                        <a:rPr lang="ru-RU" sz="11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тыс. руб.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10. "Профилактика терроризма, экстремизма и ликвидация последствий проявления терроризма и экстремизма на территории ЗАТО г. Североморск"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5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00636"/>
            <a:ext cx="12192000" cy="257364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1088" y="6581001"/>
            <a:ext cx="766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308" y="6561264"/>
            <a:ext cx="446220" cy="296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5112" y="16649"/>
            <a:ext cx="12076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Бюджет муниципального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образования предназначен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для исполнения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Muller Narrow ExtraBold" pitchFamily="2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расходных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обязательств муниципального образования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. </a:t>
            </a:r>
          </a:p>
          <a:p>
            <a:pPr algn="ctr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(БК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РФ Статья 15. Местный </a:t>
            </a:r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Muller Narrow ExtraBold" pitchFamily="2" charset="0"/>
              </a:rPr>
              <a:t>бюджет)</a:t>
            </a:r>
            <a:endParaRPr lang="ru-RU" sz="1600" i="1" dirty="0">
              <a:solidFill>
                <a:schemeClr val="accent1">
                  <a:lumMod val="50000"/>
                </a:schemeClr>
              </a:solidFill>
              <a:latin typeface="Muller Narrow ExtraBold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73362" y="934788"/>
            <a:ext cx="69292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Muller Narrow ExtraBold" pitchFamily="2" charset="0"/>
              </a:rPr>
              <a:t>Проект решения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муниципального образования ЗАТО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Североморск  на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положениях: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09102" y="2537942"/>
            <a:ext cx="6793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Послания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РФ Федеральному Собранию от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2020 года «Послание Президента Российской Федерации», определяющих бюджетную политику (требования к бюджетной политике) в Российской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Федерации;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09102" y="3403706"/>
            <a:ext cx="6793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 от 7 мая 2012 года № 597, от 1 июня 2012 года № 761, от 28 декабря 2012 года №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1688;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09102" y="4008731"/>
            <a:ext cx="6793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бюджетной, налоговой и долговой политики на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годов, установленных на федеральном,  региональном и муниципальном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уровнях;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7308" y="4895722"/>
            <a:ext cx="69292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ЗАТО г.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Североморск; 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16551" y="5324124"/>
            <a:ext cx="6679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Прогноза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ЗАТО г. Североморск на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среднесрочный период до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года.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9485" y="2700307"/>
            <a:ext cx="355600" cy="355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1421" y="3430096"/>
            <a:ext cx="355600" cy="35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1421" y="4139320"/>
            <a:ext cx="355600" cy="3556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1421" y="4893750"/>
            <a:ext cx="355600" cy="3556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91D1542-91AF-484C-98AF-208BF86FB9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1421" y="5367205"/>
            <a:ext cx="355600" cy="3556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101843" y="1205418"/>
            <a:ext cx="4543974" cy="5034710"/>
            <a:chOff x="101843" y="1205418"/>
            <a:chExt cx="4543974" cy="503471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1843" y="1205418"/>
              <a:ext cx="4543974" cy="5034710"/>
              <a:chOff x="24412" y="745088"/>
              <a:chExt cx="4893692" cy="5495925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937"/>
              <a:stretch/>
            </p:blipFill>
            <p:spPr>
              <a:xfrm>
                <a:off x="24412" y="745088"/>
                <a:ext cx="4893692" cy="54959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21" name="Полилиния 20"/>
              <p:cNvSpPr/>
              <p:nvPr/>
            </p:nvSpPr>
            <p:spPr>
              <a:xfrm>
                <a:off x="1524287" y="1773909"/>
                <a:ext cx="344481" cy="414747"/>
              </a:xfrm>
              <a:custGeom>
                <a:avLst/>
                <a:gdLst>
                  <a:gd name="connsiteX0" fmla="*/ 74428 w 233556"/>
                  <a:gd name="connsiteY0" fmla="*/ 1831 h 442393"/>
                  <a:gd name="connsiteX1" fmla="*/ 0 w 233556"/>
                  <a:gd name="connsiteY1" fmla="*/ 267645 h 442393"/>
                  <a:gd name="connsiteX2" fmla="*/ 74428 w 233556"/>
                  <a:gd name="connsiteY2" fmla="*/ 427133 h 442393"/>
                  <a:gd name="connsiteX3" fmla="*/ 202018 w 233556"/>
                  <a:gd name="connsiteY3" fmla="*/ 405868 h 442393"/>
                  <a:gd name="connsiteX4" fmla="*/ 223284 w 233556"/>
                  <a:gd name="connsiteY4" fmla="*/ 161319 h 442393"/>
                  <a:gd name="connsiteX5" fmla="*/ 74428 w 233556"/>
                  <a:gd name="connsiteY5" fmla="*/ 1831 h 442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556" h="442393">
                    <a:moveTo>
                      <a:pt x="74428" y="1831"/>
                    </a:moveTo>
                    <a:cubicBezTo>
                      <a:pt x="37214" y="19552"/>
                      <a:pt x="0" y="196761"/>
                      <a:pt x="0" y="267645"/>
                    </a:cubicBezTo>
                    <a:cubicBezTo>
                      <a:pt x="0" y="338529"/>
                      <a:pt x="40758" y="404096"/>
                      <a:pt x="74428" y="427133"/>
                    </a:cubicBezTo>
                    <a:cubicBezTo>
                      <a:pt x="108098" y="450170"/>
                      <a:pt x="177209" y="450170"/>
                      <a:pt x="202018" y="405868"/>
                    </a:cubicBezTo>
                    <a:cubicBezTo>
                      <a:pt x="226827" y="361566"/>
                      <a:pt x="246321" y="223342"/>
                      <a:pt x="223284" y="161319"/>
                    </a:cubicBezTo>
                    <a:cubicBezTo>
                      <a:pt x="200247" y="99296"/>
                      <a:pt x="111642" y="-15890"/>
                      <a:pt x="74428" y="18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олилиния 24"/>
              <p:cNvSpPr/>
              <p:nvPr/>
            </p:nvSpPr>
            <p:spPr>
              <a:xfrm>
                <a:off x="2483901" y="2014834"/>
                <a:ext cx="506684" cy="425476"/>
              </a:xfrm>
              <a:custGeom>
                <a:avLst/>
                <a:gdLst>
                  <a:gd name="connsiteX0" fmla="*/ 91189 w 506684"/>
                  <a:gd name="connsiteY0" fmla="*/ 10714 h 425476"/>
                  <a:gd name="connsiteX1" fmla="*/ 38026 w 506684"/>
                  <a:gd name="connsiteY1" fmla="*/ 382853 h 425476"/>
                  <a:gd name="connsiteX2" fmla="*/ 463328 w 506684"/>
                  <a:gd name="connsiteY2" fmla="*/ 382853 h 425476"/>
                  <a:gd name="connsiteX3" fmla="*/ 442063 w 506684"/>
                  <a:gd name="connsiteY3" fmla="*/ 74509 h 425476"/>
                  <a:gd name="connsiteX4" fmla="*/ 16761 w 506684"/>
                  <a:gd name="connsiteY4" fmla="*/ 53244 h 425476"/>
                  <a:gd name="connsiteX5" fmla="*/ 91189 w 506684"/>
                  <a:gd name="connsiteY5" fmla="*/ 74509 h 425476"/>
                  <a:gd name="connsiteX6" fmla="*/ 144351 w 506684"/>
                  <a:gd name="connsiteY6" fmla="*/ 74509 h 425476"/>
                  <a:gd name="connsiteX7" fmla="*/ 399533 w 506684"/>
                  <a:gd name="connsiteY7" fmla="*/ 95774 h 425476"/>
                  <a:gd name="connsiteX8" fmla="*/ 91189 w 506684"/>
                  <a:gd name="connsiteY8" fmla="*/ 10714 h 425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6684" h="425476">
                    <a:moveTo>
                      <a:pt x="91189" y="10714"/>
                    </a:moveTo>
                    <a:cubicBezTo>
                      <a:pt x="30938" y="58561"/>
                      <a:pt x="-23997" y="320830"/>
                      <a:pt x="38026" y="382853"/>
                    </a:cubicBezTo>
                    <a:cubicBezTo>
                      <a:pt x="100049" y="444876"/>
                      <a:pt x="395989" y="434244"/>
                      <a:pt x="463328" y="382853"/>
                    </a:cubicBezTo>
                    <a:cubicBezTo>
                      <a:pt x="530668" y="331462"/>
                      <a:pt x="516491" y="129444"/>
                      <a:pt x="442063" y="74509"/>
                    </a:cubicBezTo>
                    <a:cubicBezTo>
                      <a:pt x="367635" y="19574"/>
                      <a:pt x="75240" y="53244"/>
                      <a:pt x="16761" y="53244"/>
                    </a:cubicBezTo>
                    <a:cubicBezTo>
                      <a:pt x="-41718" y="53244"/>
                      <a:pt x="69924" y="70965"/>
                      <a:pt x="91189" y="74509"/>
                    </a:cubicBezTo>
                    <a:cubicBezTo>
                      <a:pt x="112454" y="78053"/>
                      <a:pt x="92960" y="70965"/>
                      <a:pt x="144351" y="74509"/>
                    </a:cubicBezTo>
                    <a:cubicBezTo>
                      <a:pt x="195742" y="78053"/>
                      <a:pt x="408393" y="101090"/>
                      <a:pt x="399533" y="95774"/>
                    </a:cubicBezTo>
                    <a:cubicBezTo>
                      <a:pt x="390673" y="90458"/>
                      <a:pt x="151440" y="-37133"/>
                      <a:pt x="91189" y="107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3961642" y="1973813"/>
                <a:ext cx="432051" cy="325217"/>
              </a:xfrm>
              <a:custGeom>
                <a:avLst/>
                <a:gdLst>
                  <a:gd name="connsiteX0" fmla="*/ 75270 w 432051"/>
                  <a:gd name="connsiteY0" fmla="*/ 16013 h 325217"/>
                  <a:gd name="connsiteX1" fmla="*/ 372981 w 432051"/>
                  <a:gd name="connsiteY1" fmla="*/ 37278 h 325217"/>
                  <a:gd name="connsiteX2" fmla="*/ 415512 w 432051"/>
                  <a:gd name="connsiteY2" fmla="*/ 281827 h 325217"/>
                  <a:gd name="connsiteX3" fmla="*/ 170963 w 432051"/>
                  <a:gd name="connsiteY3" fmla="*/ 324357 h 325217"/>
                  <a:gd name="connsiteX4" fmla="*/ 32740 w 432051"/>
                  <a:gd name="connsiteY4" fmla="*/ 271194 h 325217"/>
                  <a:gd name="connsiteX5" fmla="*/ 842 w 432051"/>
                  <a:gd name="connsiteY5" fmla="*/ 186134 h 325217"/>
                  <a:gd name="connsiteX6" fmla="*/ 75270 w 432051"/>
                  <a:gd name="connsiteY6" fmla="*/ 16013 h 325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2051" h="325217">
                    <a:moveTo>
                      <a:pt x="75270" y="16013"/>
                    </a:moveTo>
                    <a:cubicBezTo>
                      <a:pt x="137293" y="-8796"/>
                      <a:pt x="316274" y="-7024"/>
                      <a:pt x="372981" y="37278"/>
                    </a:cubicBezTo>
                    <a:cubicBezTo>
                      <a:pt x="429688" y="81580"/>
                      <a:pt x="449182" y="233980"/>
                      <a:pt x="415512" y="281827"/>
                    </a:cubicBezTo>
                    <a:cubicBezTo>
                      <a:pt x="381842" y="329674"/>
                      <a:pt x="234758" y="326129"/>
                      <a:pt x="170963" y="324357"/>
                    </a:cubicBezTo>
                    <a:cubicBezTo>
                      <a:pt x="107168" y="322585"/>
                      <a:pt x="61093" y="294231"/>
                      <a:pt x="32740" y="271194"/>
                    </a:cubicBezTo>
                    <a:cubicBezTo>
                      <a:pt x="4386" y="248157"/>
                      <a:pt x="-2702" y="225120"/>
                      <a:pt x="842" y="186134"/>
                    </a:cubicBezTo>
                    <a:cubicBezTo>
                      <a:pt x="4386" y="147148"/>
                      <a:pt x="13247" y="40822"/>
                      <a:pt x="75270" y="160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1" name="Группа 30"/>
            <p:cNvGrpSpPr/>
            <p:nvPr/>
          </p:nvGrpSpPr>
          <p:grpSpPr>
            <a:xfrm>
              <a:off x="1391250" y="2089647"/>
              <a:ext cx="2780902" cy="784830"/>
              <a:chOff x="1435137" y="1708169"/>
              <a:chExt cx="2956128" cy="784830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435137" y="1708169"/>
                <a:ext cx="40419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</a:t>
                </a:r>
                <a:endParaRPr lang="ru-RU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222029">
                <a:off x="2607375" y="1969779"/>
                <a:ext cx="40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186469">
                <a:off x="2409288" y="1959934"/>
                <a:ext cx="40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351044">
                <a:off x="3989217" y="1853969"/>
                <a:ext cx="40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</a:t>
                </a:r>
                <a:endParaRPr lang="ru-RU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818501" y="1834840"/>
                <a:ext cx="40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i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endParaRPr lang="ru-RU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661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30914"/>
            <a:ext cx="12192000" cy="227086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588525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20" y="6561264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250" y="542410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«Улучшение качества и безопасности жизни населения»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E8CEF9F-6F75-3E42-81A3-D9F801A5BB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74079" y="361243"/>
            <a:ext cx="554664" cy="540933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63053"/>
            <a:ext cx="648832" cy="6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75" y="295124"/>
            <a:ext cx="564199" cy="60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682" y="317900"/>
            <a:ext cx="6000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57615"/>
            <a:ext cx="654127" cy="65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423309"/>
              </p:ext>
            </p:extLst>
          </p:nvPr>
        </p:nvGraphicFramePr>
        <p:xfrm>
          <a:off x="566530" y="1315805"/>
          <a:ext cx="11221280" cy="4342933"/>
        </p:xfrm>
        <a:graphic>
          <a:graphicData uri="http://schemas.openxmlformats.org/drawingml/2006/table">
            <a:tbl>
              <a:tblPr/>
              <a:tblGrid>
                <a:gridCol w="6657522"/>
                <a:gridCol w="896218"/>
                <a:gridCol w="974035"/>
                <a:gridCol w="695739"/>
                <a:gridCol w="1063487"/>
                <a:gridCol w="934279"/>
              </a:tblGrid>
              <a:tr h="4200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011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молодых людей охваченных мероприятиями по молодежной политике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3975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граждан, систематически занимающихся физической культурой и спортом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76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населения, информированного о вреде потребления наркотических средств,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психоактивных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веществ и алкоголя.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2688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 граждан, получивших дополнительные меры социальной поддержки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76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инвалидов, родителей детей-инвалидов, их опекунов, попечителей, получивших помощь по вопросам социальной поддержки и социальной реабилитации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5376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Удельный вес преступлений, совершенных в общественных местах, к общему числу зарегистрированных преступлений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76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населения, проживающего в населенных пунктах, имеющих регулярное автобусное сообщение с административным центром.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5376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предотвращенного экологического ущерба в результате реализации программных мероприятий в общей величине выявленного экологического ущерба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73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246679"/>
              </p:ext>
            </p:extLst>
          </p:nvPr>
        </p:nvGraphicFramePr>
        <p:xfrm>
          <a:off x="0" y="1757921"/>
          <a:ext cx="8601075" cy="4680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«Улучшение качества и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населения»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686792"/>
              </p:ext>
            </p:extLst>
          </p:nvPr>
        </p:nvGraphicFramePr>
        <p:xfrm>
          <a:off x="8724901" y="1931754"/>
          <a:ext cx="3152775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8 426,5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8 246,5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8 257,9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333705"/>
              </p:ext>
            </p:extLst>
          </p:nvPr>
        </p:nvGraphicFramePr>
        <p:xfrm>
          <a:off x="8743951" y="2435225"/>
          <a:ext cx="3143249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6 217,6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17 024,2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5 430,1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5 419,4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539543"/>
              </p:ext>
            </p:extLst>
          </p:nvPr>
        </p:nvGraphicFramePr>
        <p:xfrm>
          <a:off x="8743949" y="3035300"/>
          <a:ext cx="3162301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1"/>
                <a:gridCol w="809625"/>
                <a:gridCol w="783517"/>
                <a:gridCol w="807158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482398"/>
              </p:ext>
            </p:extLst>
          </p:nvPr>
        </p:nvGraphicFramePr>
        <p:xfrm>
          <a:off x="8715376" y="3597275"/>
          <a:ext cx="3200398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719"/>
                <a:gridCol w="819728"/>
                <a:gridCol w="780802"/>
                <a:gridCol w="819149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7 068,5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7 864,4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8 124,5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7 924,4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818095"/>
              </p:ext>
            </p:extLst>
          </p:nvPr>
        </p:nvGraphicFramePr>
        <p:xfrm>
          <a:off x="8696325" y="4006850"/>
          <a:ext cx="3209926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7569"/>
                <a:gridCol w="834186"/>
                <a:gridCol w="818545"/>
                <a:gridCol w="809626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1 301,4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073404"/>
              </p:ext>
            </p:extLst>
          </p:nvPr>
        </p:nvGraphicFramePr>
        <p:xfrm>
          <a:off x="8677275" y="4543426"/>
          <a:ext cx="3228977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691"/>
                <a:gridCol w="827048"/>
                <a:gridCol w="795086"/>
                <a:gridCol w="819152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09497"/>
              </p:ext>
            </p:extLst>
          </p:nvPr>
        </p:nvGraphicFramePr>
        <p:xfrm>
          <a:off x="8658226" y="5086350"/>
          <a:ext cx="3209924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574"/>
                <a:gridCol w="819150"/>
                <a:gridCol w="800100"/>
                <a:gridCol w="800100"/>
              </a:tblGrid>
              <a:tr h="1949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34 402,6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19 653,5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925348"/>
              </p:ext>
            </p:extLst>
          </p:nvPr>
        </p:nvGraphicFramePr>
        <p:xfrm>
          <a:off x="8658225" y="5597526"/>
          <a:ext cx="3228976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/>
                <a:gridCol w="819150"/>
                <a:gridCol w="800100"/>
                <a:gridCol w="809626"/>
              </a:tblGrid>
              <a:tr h="1651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1 034,4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170628"/>
              </p:ext>
            </p:extLst>
          </p:nvPr>
        </p:nvGraphicFramePr>
        <p:xfrm>
          <a:off x="8743951" y="1513340"/>
          <a:ext cx="3133725" cy="204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043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" y="307875"/>
            <a:ext cx="959193" cy="103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41" y="437375"/>
            <a:ext cx="982184" cy="97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52" y="399116"/>
            <a:ext cx="899401" cy="8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26758"/>
            <a:ext cx="746411" cy="74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297014" y="1216813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75" y="437375"/>
            <a:ext cx="864629" cy="8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961" y="347690"/>
            <a:ext cx="1141526" cy="8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35406"/>
              </p:ext>
            </p:extLst>
          </p:nvPr>
        </p:nvGraphicFramePr>
        <p:xfrm>
          <a:off x="8658225" y="6124575"/>
          <a:ext cx="3228976" cy="234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0"/>
                <a:gridCol w="819150"/>
                <a:gridCol w="800100"/>
                <a:gridCol w="809626"/>
              </a:tblGrid>
              <a:tr h="2340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59 621,0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55 545,7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24 309,7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24 110,3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7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602425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конкурентоспособной экономики ЗАТО г. Североморск»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226360E-9B6C-A44A-A856-0A02473F72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1559" y="510932"/>
            <a:ext cx="534416" cy="4962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A93F08A-2D01-7449-9653-C9652DA6AD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20350" y="602425"/>
            <a:ext cx="629611" cy="4047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228462"/>
              </p:ext>
            </p:extLst>
          </p:nvPr>
        </p:nvGraphicFramePr>
        <p:xfrm>
          <a:off x="385967" y="1098668"/>
          <a:ext cx="11420063" cy="4546313"/>
        </p:xfrm>
        <a:graphic>
          <a:graphicData uri="http://schemas.openxmlformats.org/drawingml/2006/table">
            <a:tbl>
              <a:tblPr/>
              <a:tblGrid>
                <a:gridCol w="6551546"/>
                <a:gridCol w="1193275"/>
                <a:gridCol w="874643"/>
                <a:gridCol w="1033670"/>
                <a:gridCol w="1047390"/>
                <a:gridCol w="719539"/>
              </a:tblGrid>
              <a:tr h="423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4267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951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Число субъектов малого и среднего предпринимательства (включая индивидуальных предпринимателей) в расчете на 10 тыс. человек населения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Рост оборота розничной торговли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 в ценах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соответств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8 195,70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8 687,40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9 208,70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9 761,20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Рост оборота общественного питания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 в ценах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соответств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2 223,90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2 290,60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2 359,30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Рост оборота платных услуг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млн. руб. в ценах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соответств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лет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764,2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СО НКО, получивших финансовую поддержку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не менее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не менее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не менее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303459"/>
              </p:ext>
            </p:extLst>
          </p:nvPr>
        </p:nvGraphicFramePr>
        <p:xfrm>
          <a:off x="-1588" y="1714378"/>
          <a:ext cx="8537613" cy="481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6970" y="371475"/>
            <a:ext cx="549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конкурентоспособной экономики»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646159"/>
              </p:ext>
            </p:extLst>
          </p:nvPr>
        </p:nvGraphicFramePr>
        <p:xfrm>
          <a:off x="8724901" y="2218865"/>
          <a:ext cx="3152775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954238"/>
              </p:ext>
            </p:extLst>
          </p:nvPr>
        </p:nvGraphicFramePr>
        <p:xfrm>
          <a:off x="8770031" y="2963182"/>
          <a:ext cx="3143249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507200"/>
              </p:ext>
            </p:extLst>
          </p:nvPr>
        </p:nvGraphicFramePr>
        <p:xfrm>
          <a:off x="8760505" y="3994603"/>
          <a:ext cx="3162301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494"/>
                <a:gridCol w="838200"/>
                <a:gridCol w="809625"/>
                <a:gridCol w="72798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885,7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1 225,6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372791"/>
              </p:ext>
            </p:extLst>
          </p:nvPr>
        </p:nvGraphicFramePr>
        <p:xfrm>
          <a:off x="8734425" y="1595392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226360E-9B6C-A44A-A856-0A02473F72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0651" y="258769"/>
            <a:ext cx="880892" cy="8179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A93F08A-2D01-7449-9653-C9652DA6AD9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29057" y="417221"/>
            <a:ext cx="1012599" cy="650956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9" y="417220"/>
            <a:ext cx="987981" cy="788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100" y="251609"/>
            <a:ext cx="858933" cy="87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255957"/>
              </p:ext>
            </p:extLst>
          </p:nvPr>
        </p:nvGraphicFramePr>
        <p:xfrm>
          <a:off x="8760505" y="4585153"/>
          <a:ext cx="3162301" cy="17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494"/>
                <a:gridCol w="838200"/>
                <a:gridCol w="809625"/>
                <a:gridCol w="727982"/>
              </a:tblGrid>
              <a:tr h="457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1 293,7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1 635,6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1 508,0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76450" y="497443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муниципального управления и гражданского общества»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0FA302-9437-AF42-BB6A-BC631862DA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523" y="385123"/>
            <a:ext cx="567223" cy="5175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0F11A4-399D-2146-AA16-7E0AA7EBFA0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87353" y="421960"/>
            <a:ext cx="571500" cy="48068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06" y="459982"/>
            <a:ext cx="426088" cy="44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729478"/>
              </p:ext>
            </p:extLst>
          </p:nvPr>
        </p:nvGraphicFramePr>
        <p:xfrm>
          <a:off x="321364" y="986504"/>
          <a:ext cx="11549269" cy="5358765"/>
        </p:xfrm>
        <a:graphic>
          <a:graphicData uri="http://schemas.openxmlformats.org/drawingml/2006/table">
            <a:tbl>
              <a:tblPr/>
              <a:tblGrid>
                <a:gridCol w="6852118"/>
                <a:gridCol w="815432"/>
                <a:gridCol w="946364"/>
                <a:gridCol w="1033670"/>
                <a:gridCol w="964095"/>
                <a:gridCol w="937590"/>
              </a:tblGrid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переданных в различные виды пользования или проданных объектов муниципального имущества (в том числе земельных участков)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пользователей единой информационно-телекоммуникационной сети Администрации ЗАТО г. Североморск, функциональные обязанности которых связаны с использованием ресурсов сети Интернет, имеющих доступ к сети Интернет не менее 10 Мбит/с без ограничения трафика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пользователей единой информационно-телекоммуникационной сети Администрации ЗАТО г. Североморск, подключенных к единой информационной системе электронного документооборота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Лицензионная чистота программного обеспечения, используемого в Администрации ЗАТО г. Североморск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Суммарная длительность перерывов в работе официальных сайтов органов местного самоуправления ЗАТО г. Североморск (за исключением перерывов, связанных с обстоятельствами непреодолимой силы)связанных с обстоятельствами непреодолимой силы)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часов в месяц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более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более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более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структурных подразделений Администрации ЗАТО г. Североморск, участвующих в межведомственном электронном взаимодействии, имеющих доступ к защищенным каналам связи к СМЭВ и государственным информационным системам со своих автоматизированных рабочих мест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аттестации муниципальных служащих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общественных объединений и организаций, реализующих социально-значимые мероприятия. от общего числа общественных организаций, на территории ЗАТО г. Североморск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829921"/>
              </p:ext>
            </p:extLst>
          </p:nvPr>
        </p:nvGraphicFramePr>
        <p:xfrm>
          <a:off x="0" y="1855892"/>
          <a:ext cx="8448939" cy="4649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6970" y="371475"/>
            <a:ext cx="5493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муниципального управления и гражданского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в ЗАТО г. Североморск»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733591"/>
              </p:ext>
            </p:extLst>
          </p:nvPr>
        </p:nvGraphicFramePr>
        <p:xfrm>
          <a:off x="8724901" y="2218864"/>
          <a:ext cx="3152775" cy="257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2576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107 723,6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104 134,6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100 069,9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100 304,3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22026"/>
              </p:ext>
            </p:extLst>
          </p:nvPr>
        </p:nvGraphicFramePr>
        <p:xfrm>
          <a:off x="8733066" y="3153681"/>
          <a:ext cx="3143249" cy="284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2848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4 618,5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4 544,2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4 720,4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5 057,8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520784"/>
              </p:ext>
            </p:extLst>
          </p:nvPr>
        </p:nvGraphicFramePr>
        <p:xfrm>
          <a:off x="8715372" y="4061277"/>
          <a:ext cx="3162301" cy="234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069"/>
                <a:gridCol w="828675"/>
                <a:gridCol w="762000"/>
                <a:gridCol w="756557"/>
              </a:tblGrid>
              <a:tr h="2344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5 127,3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6 105,6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6 230,5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5 806,2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364180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50FA302-9437-AF42-BB6A-BC631862DA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0419" y="393913"/>
            <a:ext cx="803796" cy="7333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30F11A4-399D-2146-AA16-7E0AA7EBFA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10798" y="393913"/>
            <a:ext cx="721709" cy="607029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364078"/>
              </p:ext>
            </p:extLst>
          </p:nvPr>
        </p:nvGraphicFramePr>
        <p:xfrm>
          <a:off x="8700406" y="4766127"/>
          <a:ext cx="3162301" cy="234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069"/>
                <a:gridCol w="828675"/>
                <a:gridCol w="762000"/>
                <a:gridCol w="756557"/>
              </a:tblGrid>
              <a:tr h="2344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117 469,4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114 784,4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111 020,8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111 138,3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647980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комфортной городской среды в ЗАТО г. Североморск»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818A16D-BABE-C043-872E-1A3806794F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61647" y="476250"/>
            <a:ext cx="786262" cy="5410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9A122D2-169E-8B45-A35B-D4629F4A51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3499" y="292935"/>
            <a:ext cx="771525" cy="77152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537895"/>
              </p:ext>
            </p:extLst>
          </p:nvPr>
        </p:nvGraphicFramePr>
        <p:xfrm>
          <a:off x="436229" y="1419508"/>
          <a:ext cx="11220135" cy="4226279"/>
        </p:xfrm>
        <a:graphic>
          <a:graphicData uri="http://schemas.openxmlformats.org/drawingml/2006/table">
            <a:tbl>
              <a:tblPr/>
              <a:tblGrid>
                <a:gridCol w="6656845"/>
                <a:gridCol w="1037135"/>
                <a:gridCol w="964095"/>
                <a:gridCol w="914400"/>
                <a:gridCol w="862578"/>
                <a:gridCol w="785082"/>
              </a:tblGrid>
              <a:tr h="46892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6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отремонтированных дворовых территорий и проездов к ним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6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отремонтированных автомобильных дорог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6217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Экономия, полученная в результате проведения модернизации объектов уличного освещения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17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Электропотребление объектами уличного освещения. Количество подаваемого ресурса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МВт.ч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2 121,15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2 121,15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2 121,15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2 121,15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3176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Капитальный ремонт, замена участков сетей ТС, ВС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п.м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17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взносов на капитальный ремонт общего имущества в многоквартирных домах  ЗАТО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г.Североморск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части, приходящейся на муниципальные помещения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6217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элементов прочего благоустройства, содержащихся в удовлетворительном состоянии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63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паркового пространства, содержащегося в удовлетворительном состоянии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919059"/>
              </p:ext>
            </p:extLst>
          </p:nvPr>
        </p:nvGraphicFramePr>
        <p:xfrm>
          <a:off x="0" y="1757921"/>
          <a:ext cx="8591550" cy="471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00538" y="317818"/>
            <a:ext cx="8589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комфортной городской среды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г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Североморск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76944"/>
              </p:ext>
            </p:extLst>
          </p:nvPr>
        </p:nvGraphicFramePr>
        <p:xfrm>
          <a:off x="8681359" y="2022922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172 844,3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168 421,2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167 917,1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167 917,1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065511"/>
              </p:ext>
            </p:extLst>
          </p:nvPr>
        </p:nvGraphicFramePr>
        <p:xfrm>
          <a:off x="8689523" y="2663825"/>
          <a:ext cx="314324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17 925,8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17 107,7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16 125,5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16 254,2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376253"/>
              </p:ext>
            </p:extLst>
          </p:nvPr>
        </p:nvGraphicFramePr>
        <p:xfrm>
          <a:off x="8637814" y="3227161"/>
          <a:ext cx="3162301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361"/>
                <a:gridCol w="819150"/>
                <a:gridCol w="847725"/>
                <a:gridCol w="73206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7 796,0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8 746,5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8 646,5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8 646,5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60713"/>
              </p:ext>
            </p:extLst>
          </p:nvPr>
        </p:nvGraphicFramePr>
        <p:xfrm>
          <a:off x="8650685" y="3840842"/>
          <a:ext cx="322698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206"/>
                <a:gridCol w="826539"/>
                <a:gridCol w="826539"/>
                <a:gridCol w="78670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83 829,9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500,0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500,0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500,0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971364"/>
              </p:ext>
            </p:extLst>
          </p:nvPr>
        </p:nvGraphicFramePr>
        <p:xfrm>
          <a:off x="8655761" y="4397375"/>
          <a:ext cx="3202863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320"/>
                <a:gridCol w="820359"/>
                <a:gridCol w="820359"/>
                <a:gridCol w="78082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56 561,0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52 076,6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45 652,1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45 246,7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339941"/>
              </p:ext>
            </p:extLst>
          </p:nvPr>
        </p:nvGraphicFramePr>
        <p:xfrm>
          <a:off x="8656836" y="4981576"/>
          <a:ext cx="3182740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037"/>
                <a:gridCol w="825579"/>
                <a:gridCol w="815205"/>
                <a:gridCol w="775919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82 530,2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211 395,5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69 798,8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69 830,6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508921"/>
              </p:ext>
            </p:extLst>
          </p:nvPr>
        </p:nvGraphicFramePr>
        <p:xfrm>
          <a:off x="8690437" y="5581650"/>
          <a:ext cx="3158663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2686"/>
                <a:gridCol w="839529"/>
                <a:gridCol w="823973"/>
                <a:gridCol w="752475"/>
              </a:tblGrid>
              <a:tr h="1949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5 736,2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3 612,7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4 485,9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4 485,9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038800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6" y="317818"/>
            <a:ext cx="7747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01" y="407787"/>
            <a:ext cx="855299" cy="5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0813" y="6075264"/>
            <a:ext cx="749873" cy="365792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288761"/>
              </p:ext>
            </p:extLst>
          </p:nvPr>
        </p:nvGraphicFramePr>
        <p:xfrm>
          <a:off x="8709487" y="6163672"/>
          <a:ext cx="3158663" cy="194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2686"/>
                <a:gridCol w="839529"/>
                <a:gridCol w="823973"/>
                <a:gridCol w="752475"/>
              </a:tblGrid>
              <a:tr h="1949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427 223,4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461 860,2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313 125,9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312 881,0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19098" y="371475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образования ЗАТО г. Североморск»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0F1599-F5F6-5347-BFBD-CD96E435F4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6350" y="256737"/>
            <a:ext cx="542924" cy="484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3BB79D-19B5-4B42-BD06-4A27C1A379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250" y="276225"/>
            <a:ext cx="614368" cy="46458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505559"/>
              </p:ext>
            </p:extLst>
          </p:nvPr>
        </p:nvGraphicFramePr>
        <p:xfrm>
          <a:off x="545286" y="1073425"/>
          <a:ext cx="11111077" cy="4742950"/>
        </p:xfrm>
        <a:graphic>
          <a:graphicData uri="http://schemas.openxmlformats.org/drawingml/2006/table">
            <a:tbl>
              <a:tblPr/>
              <a:tblGrid>
                <a:gridCol w="6592141"/>
                <a:gridCol w="1052416"/>
                <a:gridCol w="983974"/>
                <a:gridCol w="854766"/>
                <a:gridCol w="850329"/>
                <a:gridCol w="777451"/>
              </a:tblGrid>
              <a:tr h="3975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Доступность дошкольного образования для детей в возрасте от 3 до 7 лет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4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Удельный вес численности обучающихся муниципальных общеобразовательных организаций, которым предоставлена возможность обучаться в соответствии с основными современными требованиями, в общей численности обучающихся.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1015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 в возрасте 5 - 18 лет, получающих услуги по дополнительному образованию в организациях различной организационно-правовой формы и формы собственности, в общей численности детей данной возрастной группы (расчетный показатель)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4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обучающихся в муниципальных общеобразовательных учреждениях, занимающихся во вторую (третью) смену, в общей численности обучающихся в муниципальных общеобразовательных учреждениях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2622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Охват обучающихся, получающих горячее питание, от общего числа обучающихся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419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детей-сирот и детей, оставшихся без попечения родителей, переданных на воспитание в семьи, в общей численности учтенных детей-сирот и детей, оставшихся без попечения родителей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51319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отдохнувших и оздоровленных детей в возрасте от 6 до 18 лет в оздоровительных учреждениях от общего количества детей данной категории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770635"/>
              </p:ext>
            </p:extLst>
          </p:nvPr>
        </p:nvGraphicFramePr>
        <p:xfrm>
          <a:off x="0" y="1757921"/>
          <a:ext cx="8677275" cy="470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12138" y="60230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ЗАТО г. Североморск»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874370"/>
              </p:ext>
            </p:extLst>
          </p:nvPr>
        </p:nvGraphicFramePr>
        <p:xfrm>
          <a:off x="8655505" y="2261047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Times New Roman"/>
                        </a:rPr>
                        <a:t> 855 834,3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2 146 716,2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1 981 784,9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2 008 448,4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688902"/>
              </p:ext>
            </p:extLst>
          </p:nvPr>
        </p:nvGraphicFramePr>
        <p:xfrm>
          <a:off x="8693158" y="3121025"/>
          <a:ext cx="314324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65 805,9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79 933,9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82 598,2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83 988,5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926810"/>
              </p:ext>
            </p:extLst>
          </p:nvPr>
        </p:nvGraphicFramePr>
        <p:xfrm>
          <a:off x="8734426" y="4038147"/>
          <a:ext cx="3124200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3409"/>
                <a:gridCol w="781050"/>
                <a:gridCol w="802308"/>
                <a:gridCol w="79743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45 346,1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48 009,1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46 131,6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52 166,0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813428"/>
              </p:ext>
            </p:extLst>
          </p:nvPr>
        </p:nvGraphicFramePr>
        <p:xfrm>
          <a:off x="8657776" y="4930775"/>
          <a:ext cx="3229424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800"/>
                <a:gridCol w="808995"/>
                <a:gridCol w="743134"/>
                <a:gridCol w="88949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5 850,8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7 356,6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7 356,6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7 356,6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545501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81" y="344714"/>
            <a:ext cx="792281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74" y="393699"/>
            <a:ext cx="795540" cy="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130326"/>
              </p:ext>
            </p:extLst>
          </p:nvPr>
        </p:nvGraphicFramePr>
        <p:xfrm>
          <a:off x="8662045" y="5540375"/>
          <a:ext cx="3229424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800"/>
                <a:gridCol w="808995"/>
                <a:gridCol w="743134"/>
                <a:gridCol w="88949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2 972 837,1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2 282 015,8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2 117 871,3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2 151 959,5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2382" y="213630"/>
            <a:ext cx="1092723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ru-RU" sz="2000" b="1" dirty="0"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Бюджетная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политика 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2021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2023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годы</a:t>
            </a:r>
            <a:endParaRPr lang="ru-RU" sz="14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449580"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  <a:endParaRPr lang="ru-RU" sz="1600" dirty="0">
              <a:solidFill>
                <a:srgbClr val="000000"/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Бюджетная политика на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2021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2023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годы направлена на сохранение социальной и финансовой стабильности в ЗАТО г. Североморск,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создание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условий для устойчивого социально-экономического развития ЗАТО г. Североморск.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 </a:t>
            </a:r>
          </a:p>
          <a:p>
            <a:pPr indent="449580" algn="ctr">
              <a:spcAft>
                <a:spcPts val="0"/>
              </a:spcAf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Основными задачами бюджетной политики на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2021-2023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годы являются: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</a:rPr>
              <a:t> 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/>
              <a:ea typeface="Calibri"/>
            </a:endParaRP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повышение качества управления общественными финансами, строгое соблюдение бюджетно-финансовой дисциплины всеми главными распорядителями и получателями бюджетных средств;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усиление внутреннего муниципального финансового контроля за соблюдением бюджетного законодательства и иных нормативных правовых актов, регулирующих бюджетные правоотношения;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обеспечение эффективного расходования бюджетных средств, четкой увязки бюджетных расходов с установленными целями государственной и муниципальной политики;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мобилизация внутренних источников путем проведения оценки эффективности бюджетных расходов, выявления резервов и их дальнейшее направление на социально-экономическое развитие ЗАТО г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. Североморск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-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недопущение кредиторской задолженности по заработной плате и социальным выплатам;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сохранение на безопасном уровне объема муниципального долга; </a:t>
            </a:r>
          </a:p>
          <a:p>
            <a:pPr indent="44958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- обеспечение открытости и прозрачности информации об управлении общественными финансами, обеспечение вовлечения населения ЗАТО г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Calibri"/>
              </a:rPr>
              <a:t>. Североморск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Calibri"/>
              </a:rPr>
              <a:t>в обсуждение и принятие конкретных бюджетных решений, общественного контроля их эффективности и результативности. 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06691"/>
            <a:ext cx="12192000" cy="251309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68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588525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20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28775" y="371475"/>
            <a:ext cx="858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«Культура ЗАТО г. Североморск»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F1DE683-5794-174A-A9DF-8A96A992D54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9998" y="225941"/>
            <a:ext cx="713078" cy="51486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8EE09A-DC27-A141-8B85-A529B67937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44150" y="334866"/>
            <a:ext cx="391486" cy="442549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012496"/>
              </p:ext>
            </p:extLst>
          </p:nvPr>
        </p:nvGraphicFramePr>
        <p:xfrm>
          <a:off x="436228" y="1082710"/>
          <a:ext cx="11220134" cy="5034471"/>
        </p:xfrm>
        <a:graphic>
          <a:graphicData uri="http://schemas.openxmlformats.org/drawingml/2006/table">
            <a:tbl>
              <a:tblPr/>
              <a:tblGrid>
                <a:gridCol w="6656845"/>
                <a:gridCol w="967562"/>
                <a:gridCol w="964095"/>
                <a:gridCol w="914400"/>
                <a:gridCol w="854766"/>
                <a:gridCol w="862466"/>
              </a:tblGrid>
              <a:tr h="28121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51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детей, привлекаемых к участию в творческих мероприятиях, от общего числа детей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3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фактической обеспеченности библиотеками от нормативной потребности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5151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Уровень фактической обеспеченности клубами и учреждениями клубного типа от нормативной потребности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671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объектов культурного наследия, находящихся в муниципальной собственности и не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263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Сохранение контингента обучающихся в детских школах искусств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3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количества посещений муниципальных библиотек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263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Сохранение количества посещений учреждений культурно-досугового типа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63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посещаемости МБУК СМВК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26321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виртуальных музейных экспозиций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51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памятников истории и культуры, находящиеся в удовлетворительном состоянии от общего количества объектов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76715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учреждений, получивших правовую, информационную, организационную, техническую поддержку, осуществлен бухгалтерский учет и отчетность от общего количества учреждений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504206"/>
              </p:ext>
            </p:extLst>
          </p:nvPr>
        </p:nvGraphicFramePr>
        <p:xfrm>
          <a:off x="0" y="1757921"/>
          <a:ext cx="8639175" cy="470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ЗАТО г. Североморск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985604"/>
              </p:ext>
            </p:extLst>
          </p:nvPr>
        </p:nvGraphicFramePr>
        <p:xfrm>
          <a:off x="8681359" y="2022922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111 677,6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121 506,4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121 576,5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121 755,7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536399"/>
              </p:ext>
            </p:extLst>
          </p:nvPr>
        </p:nvGraphicFramePr>
        <p:xfrm>
          <a:off x="8689523" y="2663825"/>
          <a:ext cx="3143249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6777"/>
                <a:gridCol w="805090"/>
                <a:gridCol w="805090"/>
                <a:gridCol w="766292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71 074,9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87 691,6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77 593,8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77 756,8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143700"/>
              </p:ext>
            </p:extLst>
          </p:nvPr>
        </p:nvGraphicFramePr>
        <p:xfrm>
          <a:off x="8703128" y="3308804"/>
          <a:ext cx="3162301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6147"/>
                <a:gridCol w="838200"/>
                <a:gridCol w="857250"/>
                <a:gridCol w="730704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121 079,7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121 569,8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113 228,1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113 483,2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249523"/>
              </p:ext>
            </p:extLst>
          </p:nvPr>
        </p:nvGraphicFramePr>
        <p:xfrm>
          <a:off x="8658225" y="4039507"/>
          <a:ext cx="3228527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581"/>
                <a:gridCol w="826933"/>
                <a:gridCol w="826933"/>
                <a:gridCol w="78708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19 502,7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22 504,3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20 740,0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20 788,1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10688"/>
              </p:ext>
            </p:extLst>
          </p:nvPr>
        </p:nvGraphicFramePr>
        <p:xfrm>
          <a:off x="8647596" y="4738915"/>
          <a:ext cx="3256846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489"/>
                <a:gridCol w="834186"/>
                <a:gridCol w="834186"/>
                <a:gridCol w="793985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4 074,1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2 137,6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1 500,0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1 500,0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370655"/>
              </p:ext>
            </p:extLst>
          </p:nvPr>
        </p:nvGraphicFramePr>
        <p:xfrm>
          <a:off x="8629650" y="5419727"/>
          <a:ext cx="3257549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661"/>
                <a:gridCol w="834366"/>
                <a:gridCol w="834366"/>
                <a:gridCol w="794156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51 932,8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52 125,8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51 911,9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51 924,6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870331"/>
              </p:ext>
            </p:extLst>
          </p:nvPr>
        </p:nvGraphicFramePr>
        <p:xfrm>
          <a:off x="8745704" y="147534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27" y="371475"/>
            <a:ext cx="1015918" cy="73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547" y="295782"/>
            <a:ext cx="621339" cy="70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hart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30813" y="6075264"/>
            <a:ext cx="749873" cy="365792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915363"/>
              </p:ext>
            </p:extLst>
          </p:nvPr>
        </p:nvGraphicFramePr>
        <p:xfrm>
          <a:off x="8653716" y="6153385"/>
          <a:ext cx="3257549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661"/>
                <a:gridCol w="834366"/>
                <a:gridCol w="834366"/>
                <a:gridCol w="794156"/>
              </a:tblGrid>
              <a:tr h="2095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379 341,8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407 535,5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386 550,3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387 208,4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371475"/>
            <a:ext cx="8589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«Создание условий для эффективного и ответственного управления муниципальными финансами, повышения устойчивости бюджета муниципального образования ЗАТО г. Североморск»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7210061-F2C7-A740-8AB8-801686A2EA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2976" y="571500"/>
            <a:ext cx="925124" cy="7233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EACDF4-DF36-B849-ACF1-16931286D4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56760" y="571500"/>
            <a:ext cx="741143" cy="723303"/>
          </a:xfrm>
          <a:prstGeom prst="rect">
            <a:avLst/>
          </a:prstGeom>
        </p:spPr>
      </p:pic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559722"/>
              </p:ext>
            </p:extLst>
          </p:nvPr>
        </p:nvGraphicFramePr>
        <p:xfrm>
          <a:off x="272642" y="3777588"/>
          <a:ext cx="8290333" cy="2289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13077"/>
              </p:ext>
            </p:extLst>
          </p:nvPr>
        </p:nvGraphicFramePr>
        <p:xfrm>
          <a:off x="8503589" y="4714874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1386"/>
                <a:gridCol w="755246"/>
                <a:gridCol w="807530"/>
                <a:gridCol w="768613"/>
              </a:tblGrid>
              <a:tr h="1364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37 223,5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39 890,8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46 744,7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56 959,9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250548"/>
              </p:ext>
            </p:extLst>
          </p:nvPr>
        </p:nvGraphicFramePr>
        <p:xfrm>
          <a:off x="8503987" y="4181807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0957134" y="3777588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490757"/>
              </p:ext>
            </p:extLst>
          </p:nvPr>
        </p:nvGraphicFramePr>
        <p:xfrm>
          <a:off x="606288" y="1452801"/>
          <a:ext cx="11050076" cy="1906905"/>
        </p:xfrm>
        <a:graphic>
          <a:graphicData uri="http://schemas.openxmlformats.org/drawingml/2006/table">
            <a:tbl>
              <a:tblPr/>
              <a:tblGrid>
                <a:gridCol w="6555949"/>
                <a:gridCol w="967972"/>
                <a:gridCol w="914400"/>
                <a:gridCol w="834887"/>
                <a:gridCol w="894521"/>
                <a:gridCol w="882347"/>
              </a:tblGrid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Степень качества управления муниципальными финансами, присвоенная ЗАТО г. Североморск Министерством финансов Мурманской области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группа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ниже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ниже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ниже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ниже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расходов местного бюджета, формируемых в рамках муниципальных программ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доходов местного бюджета от исполь­зования объектов муниципального имущества в общем объеме доходов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просроченной кредиторской задолженности в общем объеме расходов бюджета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858737" y="496222"/>
            <a:ext cx="875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«Формирование современной городской среды ЗАТО г. Североморск»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2105DFD-979C-514F-BD89-A12645E29A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506" y="210617"/>
            <a:ext cx="915761" cy="897979"/>
          </a:xfrm>
          <a:prstGeom prst="rect">
            <a:avLst/>
          </a:prstGeom>
        </p:spPr>
      </p:pic>
      <p:graphicFrame>
        <p:nvGraphicFramePr>
          <p:cNvPr id="2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27156"/>
              </p:ext>
            </p:extLst>
          </p:nvPr>
        </p:nvGraphicFramePr>
        <p:xfrm>
          <a:off x="275702" y="3553246"/>
          <a:ext cx="8344423" cy="265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769826"/>
              </p:ext>
            </p:extLst>
          </p:nvPr>
        </p:nvGraphicFramePr>
        <p:xfrm>
          <a:off x="8619244" y="4495800"/>
          <a:ext cx="3133725" cy="286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86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296111"/>
              </p:ext>
            </p:extLst>
          </p:nvPr>
        </p:nvGraphicFramePr>
        <p:xfrm>
          <a:off x="8600194" y="4970230"/>
          <a:ext cx="3152775" cy="249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2494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56 324,2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129 403,2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12 500,0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12 500,0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1053739" y="3808699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956971"/>
              </p:ext>
            </p:extLst>
          </p:nvPr>
        </p:nvGraphicFramePr>
        <p:xfrm>
          <a:off x="594690" y="1401381"/>
          <a:ext cx="11002617" cy="1906905"/>
        </p:xfrm>
        <a:graphic>
          <a:graphicData uri="http://schemas.openxmlformats.org/drawingml/2006/table">
            <a:tbl>
              <a:tblPr/>
              <a:tblGrid>
                <a:gridCol w="6553549"/>
                <a:gridCol w="858298"/>
                <a:gridCol w="938680"/>
                <a:gridCol w="874644"/>
                <a:gridCol w="824948"/>
                <a:gridCol w="952498"/>
              </a:tblGrid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разработанных в соответствии с требованиями действующего законодательства Правил благоустройства ЗАТО г. Североморск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да/нет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проведенных управляющими организациями конкурсов "Уютный двор"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Общее количество муниципальных территорий общего пользования (общественных территорий)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проведенных на территории муниципального образования общегородских субботников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250" y="257939"/>
            <a:ext cx="85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«Повышение безопасности дорожного движения и снижение дорожно-транспортного травматизма в ЗАТО г. Североморск»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FF267CD-E2B3-7048-82F7-B9D2C4B7F7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8845" y="257939"/>
            <a:ext cx="481405" cy="656461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869" y="347782"/>
            <a:ext cx="552107" cy="55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116977"/>
              </p:ext>
            </p:extLst>
          </p:nvPr>
        </p:nvGraphicFramePr>
        <p:xfrm>
          <a:off x="109057" y="3486151"/>
          <a:ext cx="8272943" cy="280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78175"/>
              </p:ext>
            </p:extLst>
          </p:nvPr>
        </p:nvGraphicFramePr>
        <p:xfrm>
          <a:off x="8393969" y="4738520"/>
          <a:ext cx="3152775" cy="1987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1987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2 911,4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3 845,0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3 845,0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 smtClean="0">
                          <a:effectLst/>
                          <a:latin typeface="Times New Roman"/>
                        </a:rPr>
                        <a:t>3 845,0</a:t>
                      </a:r>
                      <a:endParaRPr lang="ru-RU" sz="10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102430"/>
              </p:ext>
            </p:extLst>
          </p:nvPr>
        </p:nvGraphicFramePr>
        <p:xfrm>
          <a:off x="8398823" y="4218993"/>
          <a:ext cx="3133725" cy="323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32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780597" y="38252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038075"/>
              </p:ext>
            </p:extLst>
          </p:nvPr>
        </p:nvGraphicFramePr>
        <p:xfrm>
          <a:off x="436229" y="1340214"/>
          <a:ext cx="11220134" cy="2129790"/>
        </p:xfrm>
        <a:graphic>
          <a:graphicData uri="http://schemas.openxmlformats.org/drawingml/2006/table">
            <a:tbl>
              <a:tblPr/>
              <a:tblGrid>
                <a:gridCol w="6656844"/>
                <a:gridCol w="967562"/>
                <a:gridCol w="924339"/>
                <a:gridCol w="894522"/>
                <a:gridCol w="954156"/>
                <a:gridCol w="822711"/>
              </a:tblGrid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мест концентрации ДТП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Смертность населения от ДТП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умерших на 100 тыс.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Сокращение количества ДТП из-за несоблюдения правил дорожного движения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Сокращение количества ДТП с участием детей в возрасте до 16 лет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 получении статистической отчетности по итогам года проводить полный анализ с доведением информации до СМИ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685737"/>
              </p:ext>
            </p:extLst>
          </p:nvPr>
        </p:nvGraphicFramePr>
        <p:xfrm>
          <a:off x="0" y="3743325"/>
          <a:ext cx="8353425" cy="275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685953"/>
              </p:ext>
            </p:extLst>
          </p:nvPr>
        </p:nvGraphicFramePr>
        <p:xfrm>
          <a:off x="8524875" y="4566734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675710"/>
              </p:ext>
            </p:extLst>
          </p:nvPr>
        </p:nvGraphicFramePr>
        <p:xfrm>
          <a:off x="8505825" y="5091333"/>
          <a:ext cx="3152775" cy="175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9102"/>
                <a:gridCol w="807530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90,0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91,8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effectLst/>
                          <a:latin typeface="Times New Roman"/>
                        </a:rPr>
                        <a:t>93,6</a:t>
                      </a:r>
                      <a:endParaRPr lang="ru-RU" sz="11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7620" marR="7620" marT="762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281626" y="366025"/>
            <a:ext cx="858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«Профилактика терроризма, экстремизма и ликвидация последствий проявлений терроризма и экстремизма на территории ЗАТО г. Североморск»</a:t>
            </a: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6" y="234569"/>
            <a:ext cx="795726" cy="79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478" y="322479"/>
            <a:ext cx="715122" cy="7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959370" y="4079980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868182"/>
              </p:ext>
            </p:extLst>
          </p:nvPr>
        </p:nvGraphicFramePr>
        <p:xfrm>
          <a:off x="546648" y="1462127"/>
          <a:ext cx="10913168" cy="1906905"/>
        </p:xfrm>
        <a:graphic>
          <a:graphicData uri="http://schemas.openxmlformats.org/drawingml/2006/table">
            <a:tbl>
              <a:tblPr/>
              <a:tblGrid>
                <a:gridCol w="6480317"/>
                <a:gridCol w="904461"/>
                <a:gridCol w="904461"/>
                <a:gridCol w="854765"/>
                <a:gridCol w="864705"/>
                <a:gridCol w="904459"/>
              </a:tblGrid>
              <a:tr h="23812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Увеличение количества посетителей культурно-массовых мероприятий по формированию патриотизма, толерантности, единения.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жителей ЗАТО г. Североморск, охваченных мероприятиями информационного характера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террористических актов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муниципальных служащих, прошедших повышение квалификации по вопросам профилактики терроризма.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1789" y="316688"/>
            <a:ext cx="1038833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    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бюджета ЗАТО г. Североморск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531" y="1122448"/>
            <a:ext cx="935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    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</a:t>
            </a:r>
            <a:r>
              <a:rPr lang="ru-RU" sz="1400" b="1" dirty="0"/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 отдельных видов расходов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(%, тыс. руб.) 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89766066"/>
              </p:ext>
            </p:extLst>
          </p:nvPr>
        </p:nvGraphicFramePr>
        <p:xfrm>
          <a:off x="232506" y="1866652"/>
          <a:ext cx="6083451" cy="360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468139" y="2709858"/>
            <a:ext cx="3525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</a:t>
            </a:r>
            <a:r>
              <a:rPr lang="ru-RU" sz="16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числе: </a:t>
            </a:r>
            <a:r>
              <a:rPr lang="ru-RU" sz="1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571688" y="2977485"/>
            <a:ext cx="624861" cy="3829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9,6%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1403702" y="3451174"/>
            <a:ext cx="599685" cy="3829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17584223"/>
              </p:ext>
            </p:extLst>
          </p:nvPr>
        </p:nvGraphicFramePr>
        <p:xfrm>
          <a:off x="6583394" y="3360403"/>
          <a:ext cx="5194476" cy="3179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48789" y="157132"/>
            <a:ext cx="869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</a:t>
            </a:r>
          </a:p>
          <a:p>
            <a:pPr algn="ctr"/>
            <a:r>
              <a:rPr lang="ru-RU" sz="28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 по сферам деятельности</a:t>
            </a:r>
            <a:endParaRPr lang="ru-RU" sz="28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66913" y="802418"/>
            <a:ext cx="1312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02180080"/>
              </p:ext>
            </p:extLst>
          </p:nvPr>
        </p:nvGraphicFramePr>
        <p:xfrm>
          <a:off x="1219200" y="1325909"/>
          <a:ext cx="8931275" cy="4903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5" y="163408"/>
            <a:ext cx="2964198" cy="1323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2506" y="1293428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530" y="1312060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17514" y="1298873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867" y="2663952"/>
            <a:ext cx="828950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8991" y="2570183"/>
            <a:ext cx="781548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0,03%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97723" y="2650100"/>
            <a:ext cx="827295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64,1%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9376" y="3846938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7198" y="3846938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61052" y="3882589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1088" y="5095385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84837" y="5095385"/>
            <a:ext cx="665921" cy="369332"/>
          </a:xfrm>
          <a:prstGeom prst="rect">
            <a:avLst/>
          </a:prstGeom>
          <a:solidFill>
            <a:srgbClr val="E3A1D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0,6%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2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795054"/>
              </p:ext>
            </p:extLst>
          </p:nvPr>
        </p:nvGraphicFramePr>
        <p:xfrm>
          <a:off x="-1588" y="1243571"/>
          <a:ext cx="8591550" cy="469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 Общегосударственные вопросы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605050" y="1550754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3 116</a:t>
                      </a:r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3 219,1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3 119,1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3 219,1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006781"/>
              </p:ext>
            </p:extLst>
          </p:nvPr>
        </p:nvGraphicFramePr>
        <p:xfrm>
          <a:off x="8617162" y="1114425"/>
          <a:ext cx="3270038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9619"/>
                <a:gridCol w="835677"/>
                <a:gridCol w="853844"/>
                <a:gridCol w="750898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4568" y="705564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494211" y="335607"/>
            <a:ext cx="1095375" cy="742950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82A97DC0-89C2-494B-A1F3-11E4FB5B76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1712" y="371475"/>
            <a:ext cx="1057213" cy="742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67550" y="5949245"/>
            <a:ext cx="726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144642"/>
              </p:ext>
            </p:extLst>
          </p:nvPr>
        </p:nvGraphicFramePr>
        <p:xfrm>
          <a:off x="8593948" y="2036213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10 226,1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9 988,9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10 233,9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10 233,9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07915"/>
              </p:ext>
            </p:extLst>
          </p:nvPr>
        </p:nvGraphicFramePr>
        <p:xfrm>
          <a:off x="8601013" y="2612508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102 606,5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103 229,1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103 513,4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103 161,1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8583855" y="3152468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8590920" y="3722706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1 688,7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2 829,4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2 839,1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8593799" y="4282703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7 960,3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/>
          </p:nvPr>
        </p:nvGraphicFramePr>
        <p:xfrm>
          <a:off x="8586639" y="4938330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387234"/>
              </p:ext>
            </p:extLst>
          </p:nvPr>
        </p:nvGraphicFramePr>
        <p:xfrm>
          <a:off x="8591754" y="5489629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88 825,6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83 892,1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75 138,1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75 380,5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707873"/>
              </p:ext>
            </p:extLst>
          </p:nvPr>
        </p:nvGraphicFramePr>
        <p:xfrm>
          <a:off x="8596867" y="6034791"/>
          <a:ext cx="326310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41732"/>
                <a:gridCol w="853844"/>
                <a:gridCol w="731850"/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217 434,5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206 154,6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197 885,5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197 835,9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283543"/>
              </p:ext>
            </p:extLst>
          </p:nvPr>
        </p:nvGraphicFramePr>
        <p:xfrm>
          <a:off x="0" y="1714378"/>
          <a:ext cx="8658225" cy="472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26970" y="371475"/>
            <a:ext cx="54932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0300 Национальная безопасность и правоохранительная деятельность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671662" y="1990726"/>
          <a:ext cx="322159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220"/>
                <a:gridCol w="799248"/>
                <a:gridCol w="829296"/>
                <a:gridCol w="811830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3 828,5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765,4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2 924,4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3 414,7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207366"/>
              </p:ext>
            </p:extLst>
          </p:nvPr>
        </p:nvGraphicFramePr>
        <p:xfrm>
          <a:off x="8683773" y="1475347"/>
          <a:ext cx="3195656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2861"/>
                <a:gridCol w="796615"/>
                <a:gridCol w="844024"/>
                <a:gridCol w="772156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https://cdn2.iconfinder.com/data/icons/public-safety-and-security-jobs-occupations-career/310/occupation-13-009-5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57375" y="452490"/>
            <a:ext cx="1030105" cy="764323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9" name="Picture 5" descr="D:\Ермакова\Desktop\kisspng-computer-security-information-security-data-securi-5af2686caeaf88.80663943152583588471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2" r="22190"/>
          <a:stretch/>
        </p:blipFill>
        <p:spPr bwMode="auto">
          <a:xfrm>
            <a:off x="7686675" y="4772025"/>
            <a:ext cx="1847850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8672671" y="2742634"/>
          <a:ext cx="322159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220"/>
                <a:gridCol w="799248"/>
                <a:gridCol w="829296"/>
                <a:gridCol w="811830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8 053,9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8 111,4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8 111,4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8 111,4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8661570" y="3324983"/>
          <a:ext cx="322159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220"/>
                <a:gridCol w="799248"/>
                <a:gridCol w="829296"/>
                <a:gridCol w="811830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994,4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994,4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996,2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998,0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532326"/>
              </p:ext>
            </p:extLst>
          </p:nvPr>
        </p:nvGraphicFramePr>
        <p:xfrm>
          <a:off x="8668634" y="3792276"/>
          <a:ext cx="322159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220"/>
                <a:gridCol w="799248"/>
                <a:gridCol w="829296"/>
                <a:gridCol w="811830"/>
              </a:tblGrid>
              <a:tr h="1714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12 876,8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11 871,2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12 032,0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12 524,1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4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сохраненные данные 13"/>
          <p:cNvSpPr/>
          <p:nvPr/>
        </p:nvSpPr>
        <p:spPr>
          <a:xfrm flipH="1">
            <a:off x="8045661" y="1828190"/>
            <a:ext cx="3171825" cy="1339632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сохраненные данные 11"/>
          <p:cNvSpPr/>
          <p:nvPr/>
        </p:nvSpPr>
        <p:spPr>
          <a:xfrm>
            <a:off x="372729" y="1819272"/>
            <a:ext cx="2935621" cy="1263431"/>
          </a:xfrm>
          <a:prstGeom prst="flowChartOnlineStorage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43025"/>
            <a:ext cx="12192000" cy="214975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5083" y="6606691"/>
            <a:ext cx="7565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807" y="6561264"/>
            <a:ext cx="446220" cy="296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82675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Основные </a:t>
            </a:r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понятия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Бюджет – форма образования и расходования средств, предназначенных для финансового обеспечения задач и функций местного самоуправления</a:t>
            </a:r>
            <a:endParaRPr lang="ru-RU" sz="2200" b="1" dirty="0">
              <a:solidFill>
                <a:schemeClr val="accent5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775" y="1777782"/>
            <a:ext cx="3065461" cy="1209675"/>
          </a:xfrm>
          <a:effectLst/>
        </p:spPr>
        <p:txBody>
          <a:bodyPr>
            <a:noAutofit/>
          </a:bodyPr>
          <a:lstStyle/>
          <a:p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Доходы бюджета-               это поступающие в бюджет денежные средства 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8582973" y="1743074"/>
            <a:ext cx="2773363" cy="1752600"/>
          </a:xfrm>
          <a:effectLst/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Расходы бюджета –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      это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выплачиваемые из бюджета денежные средства</a:t>
            </a:r>
          </a:p>
          <a:p>
            <a:pPr>
              <a:lnSpc>
                <a:spcPct val="110000"/>
              </a:lnSpc>
            </a:pP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Ермакова\Desktop\img-1335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2" y="1647825"/>
            <a:ext cx="3676650" cy="3039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981870" y="4267466"/>
            <a:ext cx="3065461" cy="7477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ДЕФИЦИТ</a:t>
            </a: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Расходы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Доходы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Текст 2"/>
          <p:cNvSpPr txBox="1">
            <a:spLocks/>
          </p:cNvSpPr>
          <p:nvPr/>
        </p:nvSpPr>
        <p:spPr>
          <a:xfrm>
            <a:off x="542926" y="5073432"/>
            <a:ext cx="4343400" cy="107971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При превышении расходов над доходами принимается решение об источниках покрытия дефицита, например, использовать имеющиеся накопления, остатки или взять кредит 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7536074" y="5015178"/>
            <a:ext cx="4343400" cy="89764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При превышении доходов над расходами принимается решение как их использовать, накапливать резервы или погашать кредит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:\%D0%95%D1%80%D0%BC%D0%B0%D0%BA%D0%BE%D0%B2%D0%B0\Desktop\s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135485"/>
            <a:ext cx="1027907" cy="838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7" descr="D:\%D0%95%D1%80%D0%BC%D0%B0%D0%BA%D0%BE%D0%B2%D0%B0\Desktop\%D0%9F%D1%80%D0%BE%D1%84%D0%B8%D1%86%D0%B8%D1%8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739" y="4135485"/>
            <a:ext cx="1113811" cy="879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Текст 2"/>
          <p:cNvSpPr txBox="1">
            <a:spLocks/>
          </p:cNvSpPr>
          <p:nvPr/>
        </p:nvSpPr>
        <p:spPr>
          <a:xfrm>
            <a:off x="8298811" y="4264339"/>
            <a:ext cx="3065461" cy="74771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ПРОФИЦИТ</a:t>
            </a:r>
          </a:p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Доходы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Расходы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2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4517"/>
              </p:ext>
            </p:extLst>
          </p:nvPr>
        </p:nvGraphicFramePr>
        <p:xfrm>
          <a:off x="0" y="1757921"/>
          <a:ext cx="8686800" cy="4700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0400 Национальная экономика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695883" y="1912704"/>
          <a:ext cx="323894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633"/>
                <a:gridCol w="765497"/>
                <a:gridCol w="785771"/>
                <a:gridCol w="79704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13 778,4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20 000,4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20 000,4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20 000,4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706532"/>
              </p:ext>
            </p:extLst>
          </p:nvPr>
        </p:nvGraphicFramePr>
        <p:xfrm>
          <a:off x="8689828" y="1377653"/>
          <a:ext cx="3276097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0253"/>
                <a:gridCol w="782852"/>
                <a:gridCol w="776443"/>
                <a:gridCol w="826549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3" y="1045364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Ермакова\Desktop\kisspng-agriculture-livelihood-agricultural-land-crop-mana-agriculture-5abc47919bd7f3.9293180515222885296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49" y="165088"/>
            <a:ext cx="1143001" cy="8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819400" y="383343"/>
            <a:ext cx="1047750" cy="724341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2" name="Picture 4" descr="D:\Ермакова\Desktop\simboli_tou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5185340"/>
            <a:ext cx="1105264" cy="97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Ермакова\Desktop\img_chisiam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8277"/>
            <a:ext cx="22383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8676450" y="2359676"/>
          <a:ext cx="323894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633"/>
                <a:gridCol w="765497"/>
                <a:gridCol w="785771"/>
                <a:gridCol w="79704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34 289,3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19 535,3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363,8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363,8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8669290" y="2898701"/>
          <a:ext cx="323894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633"/>
                <a:gridCol w="765497"/>
                <a:gridCol w="785771"/>
                <a:gridCol w="79704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175 755,7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172 266,2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171 762,1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171 762,1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8668267" y="3419316"/>
          <a:ext cx="323894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633"/>
                <a:gridCol w="765497"/>
                <a:gridCol w="785771"/>
                <a:gridCol w="79704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26 401,4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27 363,6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27 363,6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27 363,6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25742"/>
              </p:ext>
            </p:extLst>
          </p:nvPr>
        </p:nvGraphicFramePr>
        <p:xfrm>
          <a:off x="8691792" y="3970615"/>
          <a:ext cx="323894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633"/>
                <a:gridCol w="765497"/>
                <a:gridCol w="785771"/>
                <a:gridCol w="79704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27 204,6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31 571,4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28 703,3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28 703,3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525384"/>
              </p:ext>
            </p:extLst>
          </p:nvPr>
        </p:nvGraphicFramePr>
        <p:xfrm>
          <a:off x="8703043" y="4583284"/>
          <a:ext cx="3238944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633"/>
                <a:gridCol w="765497"/>
                <a:gridCol w="785771"/>
                <a:gridCol w="79704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277 429,4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270 736,9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248 193,2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248 193,2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9889139"/>
              </p:ext>
            </p:extLst>
          </p:nvPr>
        </p:nvGraphicFramePr>
        <p:xfrm>
          <a:off x="1" y="825572"/>
          <a:ext cx="8753474" cy="2460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0500 Жилищно-коммунальное хозяйство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781568" y="1370154"/>
          <a:ext cx="315277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0200"/>
                <a:gridCol w="766432"/>
                <a:gridCol w="807530"/>
                <a:gridCol w="76861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38 724,0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39 076,6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34 652,1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34 246,7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772042" y="1703529"/>
          <a:ext cx="316230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7963"/>
                <a:gridCol w="792813"/>
                <a:gridCol w="793762"/>
                <a:gridCol w="767763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113 202,4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22 246,5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20 146,5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20 146,5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8774608" y="2019301"/>
          <a:ext cx="3159736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7509"/>
                <a:gridCol w="776413"/>
                <a:gridCol w="804106"/>
                <a:gridCol w="761708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121 682,4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311 153,0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52 926,3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53 068,2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8762496" y="2359025"/>
          <a:ext cx="3171848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400"/>
                <a:gridCol w="783752"/>
                <a:gridCol w="810280"/>
                <a:gridCol w="772416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32 044,5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29 919,9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29 519,9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29 519,9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287393"/>
              </p:ext>
            </p:extLst>
          </p:nvPr>
        </p:nvGraphicFramePr>
        <p:xfrm>
          <a:off x="8791000" y="873124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20686" y="502711"/>
            <a:ext cx="7136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05074" y="140089"/>
            <a:ext cx="677923" cy="609685"/>
          </a:xfrm>
          <a:prstGeom prst="rect">
            <a:avLst/>
          </a:prstGeom>
          <a:blipFill rotWithShape="1">
            <a:blip r:embed="rId3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5" name="Picture 3" descr="D:\Ермакова\Desktop\smart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91293"/>
            <a:ext cx="1801813" cy="108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364026"/>
              </p:ext>
            </p:extLst>
          </p:nvPr>
        </p:nvGraphicFramePr>
        <p:xfrm>
          <a:off x="1" y="4170588"/>
          <a:ext cx="8677274" cy="228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276475" y="3240732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0600 Охрана окружающей среды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46432"/>
              </p:ext>
            </p:extLst>
          </p:nvPr>
        </p:nvGraphicFramePr>
        <p:xfrm>
          <a:off x="8693157" y="4055261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8695883" y="4560076"/>
          <a:ext cx="3124643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3288"/>
                <a:gridCol w="775120"/>
                <a:gridCol w="811455"/>
                <a:gridCol w="74478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1 500,0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1 034,4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9088754" y="3167880"/>
            <a:ext cx="874396" cy="607368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B5B82F88-2F63-0F41-BE7F-ADFFA97E1E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8901" y="3427461"/>
            <a:ext cx="876242" cy="449214"/>
          </a:xfrm>
          <a:prstGeom prst="rect">
            <a:avLst/>
          </a:prstGeom>
        </p:spPr>
      </p:pic>
      <p:pic>
        <p:nvPicPr>
          <p:cNvPr id="3076" name="Picture 4" descr="D:\Ермакова\Desktop\kisspng-natural-environment-environmentally-friendly-envir-vector-earth-5a9e12b2b44938.356234391520308914738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7023" b="-4981"/>
          <a:stretch/>
        </p:blipFill>
        <p:spPr bwMode="auto">
          <a:xfrm>
            <a:off x="9420225" y="5248275"/>
            <a:ext cx="1800461" cy="111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717144"/>
              </p:ext>
            </p:extLst>
          </p:nvPr>
        </p:nvGraphicFramePr>
        <p:xfrm>
          <a:off x="8750385" y="2937375"/>
          <a:ext cx="3183958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475"/>
                <a:gridCol w="808022"/>
                <a:gridCol w="798212"/>
                <a:gridCol w="769249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305 653,3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402 396,0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137 244,8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136 981,3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834531"/>
              </p:ext>
            </p:extLst>
          </p:nvPr>
        </p:nvGraphicFramePr>
        <p:xfrm>
          <a:off x="-1588" y="1757921"/>
          <a:ext cx="8658225" cy="4690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371475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0700 Образование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8659551" y="1912704"/>
          <a:ext cx="3251871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5"/>
                <a:gridCol w="823566"/>
                <a:gridCol w="817510"/>
                <a:gridCol w="775120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1 053 187,4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1 104 544,4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931 985,5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947 115,9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665606" y="2454275"/>
          <a:ext cx="3263984" cy="184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5676"/>
                <a:gridCol w="805399"/>
                <a:gridCol w="829621"/>
                <a:gridCol w="793288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1 615</a:t>
                      </a:r>
                      <a:r>
                        <a:rPr lang="ru-RU" sz="115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813,1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860 440,8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871 498,6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883 910,1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8659551" y="3048001"/>
          <a:ext cx="3263985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1543"/>
                <a:gridCol w="829531"/>
                <a:gridCol w="829621"/>
                <a:gridCol w="793290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246 589,9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265 631,9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264 752,1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265 310,0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8669000" y="3697698"/>
          <a:ext cx="3248479" cy="190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448"/>
                <a:gridCol w="839177"/>
                <a:gridCol w="811454"/>
                <a:gridCol w="805400"/>
              </a:tblGrid>
              <a:tr h="190016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16 477,4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15 981,0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15 903,1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15 914,4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96749"/>
              </p:ext>
            </p:extLst>
          </p:nvPr>
        </p:nvGraphicFramePr>
        <p:xfrm>
          <a:off x="8641384" y="1475347"/>
          <a:ext cx="3238046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5170"/>
                <a:gridCol w="816082"/>
                <a:gridCol w="809946"/>
                <a:gridCol w="746848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97014" y="1216813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8647438" y="4270964"/>
          <a:ext cx="3282152" cy="185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662"/>
                <a:gridCol w="830215"/>
                <a:gridCol w="797582"/>
                <a:gridCol w="853693"/>
              </a:tblGrid>
              <a:tr h="18598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93 363,0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87 675,6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87 859,6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87 992,9</a:t>
                      </a:r>
                      <a:endParaRPr lang="ru-RU" sz="115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4098" name="Picture 2" descr="D:\Ермакова\Desktop\kisspng-teacher-education-school-classroom-computer-icons-5ae218526a6d57.2794594315247668024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r="14612"/>
          <a:stretch/>
        </p:blipFill>
        <p:spPr bwMode="auto">
          <a:xfrm>
            <a:off x="1076326" y="204701"/>
            <a:ext cx="1485900" cy="125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667126" y="265745"/>
            <a:ext cx="942974" cy="673123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100" name="Picture 4" descr="D:\Ермакова\Desktop\64495-educational-reading-e-learning-education-technology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32" y="5067299"/>
            <a:ext cx="2667001" cy="12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Ермакова\Desktop\soln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0" y="19698"/>
            <a:ext cx="2179207" cy="11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040064"/>
              </p:ext>
            </p:extLst>
          </p:nvPr>
        </p:nvGraphicFramePr>
        <p:xfrm>
          <a:off x="8662944" y="4836794"/>
          <a:ext cx="3284811" cy="230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1311"/>
                <a:gridCol w="841349"/>
                <a:gridCol w="779348"/>
                <a:gridCol w="862803"/>
              </a:tblGrid>
              <a:tr h="23050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3 025 430,8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2 334 273,7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2 171 998,9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1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2 200 243,3</a:t>
                      </a:r>
                      <a:endParaRPr lang="ru-RU" sz="115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336507"/>
              </p:ext>
            </p:extLst>
          </p:nvPr>
        </p:nvGraphicFramePr>
        <p:xfrm>
          <a:off x="1" y="3898359"/>
          <a:ext cx="8744214" cy="269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0800 Культура и кинематография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689827" y="1760679"/>
          <a:ext cx="3300320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6051"/>
                <a:gridCol w="813873"/>
                <a:gridCol w="824222"/>
                <a:gridCol w="816174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212 169,4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232 617,9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212 336,3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212 802,5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8671663" y="2190751"/>
          <a:ext cx="3318484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3802"/>
                <a:gridCol w="785696"/>
                <a:gridCol w="849974"/>
                <a:gridCol w="809012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40 478,5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39 221,0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38 454,3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38 454,3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05455"/>
              </p:ext>
            </p:extLst>
          </p:nvPr>
        </p:nvGraphicFramePr>
        <p:xfrm>
          <a:off x="8665605" y="1206499"/>
          <a:ext cx="332579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9297"/>
                <a:gridCol w="818764"/>
                <a:gridCol w="844133"/>
                <a:gridCol w="803601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20686" y="502711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76475" y="3437830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Социальная политика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01743"/>
              </p:ext>
            </p:extLst>
          </p:nvPr>
        </p:nvGraphicFramePr>
        <p:xfrm>
          <a:off x="8693157" y="4055261"/>
          <a:ext cx="326065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3866"/>
                <a:gridCol w="825420"/>
                <a:gridCol w="844322"/>
                <a:gridCol w="687047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8715376" y="4531501"/>
          <a:ext cx="3204540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1730"/>
                <a:gridCol w="820789"/>
                <a:gridCol w="820789"/>
                <a:gridCol w="781232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5 748,7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6 899,4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6 899,4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6 899,4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420735"/>
              </p:ext>
            </p:extLst>
          </p:nvPr>
        </p:nvGraphicFramePr>
        <p:xfrm>
          <a:off x="0" y="903393"/>
          <a:ext cx="8677275" cy="2430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2371725" y="164157"/>
            <a:ext cx="890521" cy="61097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Picture 2" descr="D:\Ермакова\Desktop\141-1412750_arts-faculty-icons-download-for-ban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47" y="85918"/>
            <a:ext cx="904875" cy="6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>
            <p:extLst/>
          </p:nvPr>
        </p:nvGraphicFramePr>
        <p:xfrm>
          <a:off x="8743951" y="4914900"/>
          <a:ext cx="3175966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4759"/>
                <a:gridCol w="813470"/>
                <a:gridCol w="813470"/>
                <a:gridCol w="774267"/>
              </a:tblGrid>
              <a:tr h="145274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14 950,8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15 929,8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16 394,5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16 847,7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17628"/>
              </p:ext>
            </p:extLst>
          </p:nvPr>
        </p:nvGraphicFramePr>
        <p:xfrm>
          <a:off x="8724900" y="5283976"/>
          <a:ext cx="3195016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407"/>
                <a:gridCol w="818349"/>
                <a:gridCol w="818349"/>
                <a:gridCol w="778911"/>
              </a:tblGrid>
              <a:tr h="17384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78 814,3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71 909,3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70 044,5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76 122,3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517537"/>
              </p:ext>
            </p:extLst>
          </p:nvPr>
        </p:nvGraphicFramePr>
        <p:xfrm>
          <a:off x="8724900" y="5629275"/>
          <a:ext cx="3195016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9407"/>
                <a:gridCol w="818349"/>
                <a:gridCol w="818349"/>
                <a:gridCol w="778911"/>
              </a:tblGrid>
              <a:tr h="154799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1 301,4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440,5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440,5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440,5</a:t>
                      </a:r>
                      <a:endParaRPr lang="ru-RU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5" name="Picture 3" descr="D:\Ермакова\Desktop\fi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2" y="3256954"/>
            <a:ext cx="866775" cy="6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840731" y="3375528"/>
            <a:ext cx="853904" cy="586271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977529"/>
              </p:ext>
            </p:extLst>
          </p:nvPr>
        </p:nvGraphicFramePr>
        <p:xfrm>
          <a:off x="8671663" y="2733676"/>
          <a:ext cx="3318484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3802"/>
                <a:gridCol w="785696"/>
                <a:gridCol w="849974"/>
                <a:gridCol w="809012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252 647,9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271 838,9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250 790,6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251 256,8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877014"/>
              </p:ext>
            </p:extLst>
          </p:nvPr>
        </p:nvGraphicFramePr>
        <p:xfrm>
          <a:off x="8736352" y="6057901"/>
          <a:ext cx="3190875" cy="209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201"/>
                <a:gridCol w="755483"/>
                <a:gridCol w="817289"/>
                <a:gridCol w="777902"/>
              </a:tblGrid>
              <a:tr h="20955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100 815,2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95 179,0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93 778,9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100 309,9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664992"/>
              </p:ext>
            </p:extLst>
          </p:nvPr>
        </p:nvGraphicFramePr>
        <p:xfrm>
          <a:off x="1" y="4448175"/>
          <a:ext cx="8867774" cy="214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00250" y="164157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 Физическая культура и спорт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8865441" y="1103454"/>
          <a:ext cx="3142872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448"/>
                <a:gridCol w="771127"/>
                <a:gridCol w="775825"/>
                <a:gridCol w="780472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6 481,3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17 287,9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5 693,8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5 683,1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48989"/>
              </p:ext>
            </p:extLst>
          </p:nvPr>
        </p:nvGraphicFramePr>
        <p:xfrm>
          <a:off x="8876725" y="625822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220686" y="273426"/>
            <a:ext cx="699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9800" y="2090439"/>
            <a:ext cx="858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 Средства массовой информации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35975"/>
              </p:ext>
            </p:extLst>
          </p:nvPr>
        </p:nvGraphicFramePr>
        <p:xfrm>
          <a:off x="8883657" y="4798211"/>
          <a:ext cx="3133725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9671"/>
                <a:gridCol w="771479"/>
                <a:gridCol w="795383"/>
                <a:gridCol w="757192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131968"/>
              </p:ext>
            </p:extLst>
          </p:nvPr>
        </p:nvGraphicFramePr>
        <p:xfrm>
          <a:off x="-1" y="810546"/>
          <a:ext cx="8867775" cy="1180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/>
          </p:nvPr>
        </p:nvGraphicFramePr>
        <p:xfrm>
          <a:off x="8857675" y="5474476"/>
          <a:ext cx="3152775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1332"/>
                <a:gridCol w="788493"/>
                <a:gridCol w="773859"/>
                <a:gridCol w="759091"/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17 677,8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20 135,3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26 989,9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37 205,0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2421791" y="164158"/>
            <a:ext cx="711934" cy="498610"/>
          </a:xfrm>
          <a:prstGeom prst="rect">
            <a:avLst/>
          </a:prstGeom>
          <a:blipFill rotWithShape="1">
            <a:blip r:embed="rId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D:\Ермакова\Desktop\23995_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" y="50340"/>
            <a:ext cx="892970" cy="79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445138"/>
              </p:ext>
            </p:extLst>
          </p:nvPr>
        </p:nvGraphicFramePr>
        <p:xfrm>
          <a:off x="1" y="2693951"/>
          <a:ext cx="8915400" cy="1327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58097"/>
              </p:ext>
            </p:extLst>
          </p:nvPr>
        </p:nvGraphicFramePr>
        <p:xfrm>
          <a:off x="8895719" y="2549872"/>
          <a:ext cx="3100483" cy="260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5672"/>
                <a:gridCol w="772889"/>
                <a:gridCol w="766898"/>
                <a:gridCol w="805024"/>
              </a:tblGrid>
              <a:tr h="260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/>
          </p:nvPr>
        </p:nvGraphicFramePr>
        <p:xfrm>
          <a:off x="8902779" y="3171825"/>
          <a:ext cx="3087368" cy="19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303"/>
                <a:gridCol w="792600"/>
                <a:gridCol w="769065"/>
                <a:gridCol w="805400"/>
              </a:tblGrid>
              <a:tr h="8572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9 202,3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9 588,5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9 503,7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20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9 516,4</a:t>
                      </a:r>
                      <a:endParaRPr lang="ru-RU" sz="1200" b="1" i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2051" name="Picture 3" descr="D:\Ермакова\Desktop\newspap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8" y="2135014"/>
            <a:ext cx="1133477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543174" y="2208385"/>
            <a:ext cx="590551" cy="431454"/>
          </a:xfrm>
          <a:prstGeom prst="rect">
            <a:avLst/>
          </a:prstGeom>
          <a:blipFill rotWithShape="1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TextBox 35"/>
          <p:cNvSpPr txBox="1"/>
          <p:nvPr/>
        </p:nvSpPr>
        <p:spPr>
          <a:xfrm>
            <a:off x="2421790" y="4119264"/>
            <a:ext cx="891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 Обслуживание государственного и муниципального долга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81175" y="4119264"/>
            <a:ext cx="548251" cy="495400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2" name="Picture 4" descr="D:\Ермакова\Desktop\balance-clipart-leverage-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76" y="3990478"/>
            <a:ext cx="909243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3157" y="211423"/>
            <a:ext cx="641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долг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г. Североморск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566913" y="724477"/>
            <a:ext cx="1312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8613947"/>
              </p:ext>
            </p:extLst>
          </p:nvPr>
        </p:nvGraphicFramePr>
        <p:xfrm>
          <a:off x="109057" y="821959"/>
          <a:ext cx="47809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512386"/>
            <a:ext cx="4450918" cy="267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072691"/>
              </p:ext>
            </p:extLst>
          </p:nvPr>
        </p:nvGraphicFramePr>
        <p:xfrm>
          <a:off x="4550742" y="1176174"/>
          <a:ext cx="7404100" cy="2015143"/>
        </p:xfrm>
        <a:graphic>
          <a:graphicData uri="http://schemas.openxmlformats.org/drawingml/2006/table">
            <a:tbl>
              <a:tblPr/>
              <a:tblGrid>
                <a:gridCol w="3055128"/>
                <a:gridCol w="1538130"/>
                <a:gridCol w="1447295"/>
                <a:gridCol w="1363547"/>
              </a:tblGrid>
              <a:tr h="3680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Муниципальный долг                                     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632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ЗАТО г. Североморск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295 840,00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1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387 780,00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1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511 720,00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A1D5"/>
                    </a:solidFill>
                  </a:tcPr>
                </a:tc>
              </a:tr>
              <a:tr h="5570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-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кредитам от кредитных организаций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268 890,00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372 380,00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511 720,00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26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-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бюджетным кредитам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26 950,00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15 400,00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D7D3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35" y="156154"/>
            <a:ext cx="119935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Социально-значимые проекты, </a:t>
            </a:r>
          </a:p>
          <a:p>
            <a:pPr algn="ctr"/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предусмотренные к финансированию за счет средств бюджета ЗАТО г. Североморск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369076" y="1207996"/>
            <a:ext cx="822924" cy="407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endParaRPr lang="ru-RU" sz="1000" b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136515"/>
              </p:ext>
            </p:extLst>
          </p:nvPr>
        </p:nvGraphicFramePr>
        <p:xfrm>
          <a:off x="3914775" y="1207996"/>
          <a:ext cx="4362450" cy="237353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191419"/>
                <a:gridCol w="1171031"/>
              </a:tblGrid>
              <a:tr h="59797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61344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effectLst/>
                        </a:rPr>
                        <a:t>Строительство крытого бассейна в                                        ЗАТО г. Североморск</a:t>
                      </a:r>
                      <a:endParaRPr lang="ru-RU" sz="12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10 735,3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7378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effectLst/>
                        </a:rPr>
                        <a:t>за счет средств межбюджетных трансфертов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8 888,8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9479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effectLst/>
                        </a:rPr>
                        <a:t>за счет собственных  средств</a:t>
                      </a:r>
                      <a:endParaRPr lang="ru-RU" sz="1200" b="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smtClean="0">
                          <a:effectLst/>
                        </a:rPr>
                        <a:t>1 846,5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9353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</a:rPr>
                        <a:t>Стоимость объекта                                 </a:t>
                      </a:r>
                      <a:endParaRPr lang="ru-R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451 183,8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581836"/>
              </p:ext>
            </p:extLst>
          </p:nvPr>
        </p:nvGraphicFramePr>
        <p:xfrm>
          <a:off x="3988" y="4067569"/>
          <a:ext cx="3796487" cy="214458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99903"/>
                <a:gridCol w="733425"/>
                <a:gridCol w="723900"/>
                <a:gridCol w="739259"/>
              </a:tblGrid>
              <a:tr h="4621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4096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Детский сад  </a:t>
                      </a:r>
                      <a:endParaRPr lang="ru-RU" sz="12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ЗАТО </a:t>
                      </a:r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</a:t>
                      </a:r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Североморск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5 500,0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190 865,5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198 882,0</a:t>
                      </a:r>
                    </a:p>
                  </a:txBody>
                  <a:tcPr marL="9525" marR="9525" marT="9525" marB="0" anchor="ctr"/>
                </a:tc>
              </a:tr>
              <a:tr h="6093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средств межбюджетных трансфертов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176 266,6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181 018,0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096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собственных 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5 500,0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14 598,9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17 864,0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5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 объекта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395 247,5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r="5248"/>
          <a:stretch/>
        </p:blipFill>
        <p:spPr bwMode="auto">
          <a:xfrm>
            <a:off x="0" y="1509431"/>
            <a:ext cx="3800475" cy="2072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50085" y="1445624"/>
            <a:ext cx="3237724" cy="225523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983010"/>
              </p:ext>
            </p:extLst>
          </p:nvPr>
        </p:nvGraphicFramePr>
        <p:xfrm>
          <a:off x="8389501" y="4103813"/>
          <a:ext cx="3796487" cy="2167971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304625"/>
                <a:gridCol w="752603"/>
                <a:gridCol w="739259"/>
              </a:tblGrid>
              <a:tr h="4621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</a:t>
                      </a:r>
                      <a:endParaRPr lang="ru-RU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C99"/>
                    </a:solidFill>
                  </a:tcPr>
                </a:tc>
              </a:tr>
              <a:tr h="40967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и развитие нового городского кладбища в районе </a:t>
                      </a:r>
                      <a:r>
                        <a:rPr lang="ru-RU" sz="1200" b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Сафоново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6 824,8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134 417,5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842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средств межбюджетных трансфертов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111 297,7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096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 счет собственных  средств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6 824,8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23 119,8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5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Стоимость объекта (</a:t>
                      </a:r>
                      <a:r>
                        <a:rPr lang="en-US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этап)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141 242,3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4084320"/>
            <a:ext cx="4362450" cy="222707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655152D-456C-5E4D-9F23-F91BF730ABA5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65000">
                <a:schemeClr val="accent4">
                  <a:lumMod val="20000"/>
                  <a:lumOff val="80000"/>
                  <a:alpha val="61000"/>
                </a:schemeClr>
              </a:gs>
              <a:gs pos="38000">
                <a:schemeClr val="accent2">
                  <a:lumMod val="20000"/>
                  <a:lumOff val="80000"/>
                  <a:alpha val="12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274509" y="6012191"/>
            <a:ext cx="1195981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599"/>
              </a:lnSpc>
            </a:pP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Спасибо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за внимание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uller Narrow ExtraBold" pitchFamily="2" charset="0"/>
              </a:rPr>
              <a:t>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9" y="143476"/>
            <a:ext cx="1414247" cy="155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83061" y="1920060"/>
            <a:ext cx="70803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 администрации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ЗАТО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Североморск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(81537)	49566 – начальник Управления финансов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46199 – заместитель начальника Управления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50788 – бюджетный отдел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46470 – отдел сводной отчетности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46440 – главный специалист по доходам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50776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сектором по внутреннему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	финансовому контролю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 почта: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finupr@citysever.ru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Веб-сайт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http://finsever.ru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941032" y="210854"/>
            <a:ext cx="10293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ЗАТО г.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Североморск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9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55137"/>
            <a:ext cx="12192000" cy="20286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04039" y="6612747"/>
            <a:ext cx="763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420" y="6561264"/>
            <a:ext cx="446220" cy="2967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82675"/>
          </a:xfrm>
        </p:spPr>
        <p:txBody>
          <a:bodyPr>
            <a:normAutofit/>
          </a:bodyPr>
          <a:lstStyle/>
          <a:p>
            <a:pPr algn="ctr"/>
            <a: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Основы бюджетного процесса</a:t>
            </a:r>
            <a:br>
              <a:rPr lang="ru-RU" sz="2800" b="1" u="sng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Этапы бюджетного процесса ЗАТО г. Североморск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58393" y="1590675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  ЗАТО г. Североморск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730841" y="2155698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58393" y="2635377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 ЗАТО г. Североморск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358393" y="5674995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Утверждение  бюджетной отчетности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58391" y="4682109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 за исполнением бюджета ЗАТО г. Североморск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58392" y="3642741"/>
            <a:ext cx="9029699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Исполнение бюджета ЗАТО г. Североморск</a:t>
            </a:r>
          </a:p>
        </p:txBody>
      </p:sp>
      <p:sp>
        <p:nvSpPr>
          <p:cNvPr id="31" name="Стрелка вниз 30"/>
          <p:cNvSpPr/>
          <p:nvPr/>
        </p:nvSpPr>
        <p:spPr>
          <a:xfrm>
            <a:off x="5723698" y="3214497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трелка вниз 31"/>
          <p:cNvSpPr/>
          <p:nvPr/>
        </p:nvSpPr>
        <p:spPr>
          <a:xfrm>
            <a:off x="5732275" y="4194048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723698" y="5243322"/>
            <a:ext cx="284802" cy="358902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6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6"/>
          <p:cNvSpPr>
            <a:spLocks noChangeArrowheads="1"/>
          </p:cNvSpPr>
          <p:nvPr/>
        </p:nvSpPr>
        <p:spPr bwMode="gray">
          <a:xfrm rot="10800000">
            <a:off x="4729157" y="3374843"/>
            <a:ext cx="2733684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96888" y="3387635"/>
            <a:ext cx="7050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ГРАЖДАНИН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как получатель социальных гарантий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8264" y="4922934"/>
            <a:ext cx="9877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Получает социальные гарантии – расходная часть бюджета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(образование, ЖКХ, культура, физическая культура и спорт и другие направления социальных гарантий населению)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3486" y="403113"/>
            <a:ext cx="8856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Как гражданин участвует в бюджетном процессе?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1916" y="801097"/>
            <a:ext cx="862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Помогает формировать доходную часть бюджета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6"/>
          <p:cNvSpPr>
            <a:spLocks noChangeArrowheads="1"/>
          </p:cNvSpPr>
          <p:nvPr/>
        </p:nvSpPr>
        <p:spPr bwMode="gray">
          <a:xfrm rot="10800000">
            <a:off x="4811017" y="1404372"/>
            <a:ext cx="2621919" cy="1600200"/>
          </a:xfrm>
          <a:prstGeom prst="upArrow">
            <a:avLst>
              <a:gd name="adj1" fmla="val 78306"/>
              <a:gd name="adj2" fmla="val 48213"/>
            </a:avLst>
          </a:prstGeom>
          <a:gradFill rotWithShape="1">
            <a:gsLst>
              <a:gs pos="0">
                <a:srgbClr val="EC823A"/>
              </a:gs>
              <a:gs pos="100000">
                <a:srgbClr val="003399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356923" y="1424582"/>
            <a:ext cx="753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ГРАЖДАНИН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anose="020B0604020202020204" pitchFamily="34" charset="0"/>
              </a:rPr>
              <a:t>как налогоплательщик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5648325" y="5702766"/>
            <a:ext cx="737304" cy="72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 descr="\\10.11.1.2\машбюро\Управление финансов\Агаркова\0011-003-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t="14432" r="57300" b="69662"/>
          <a:stretch/>
        </p:blipFill>
        <p:spPr bwMode="auto">
          <a:xfrm>
            <a:off x="3321393" y="5720208"/>
            <a:ext cx="647700" cy="625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 descr="\\10.11.1.2\машбюро\Управление финансов\Агаркова\0011-003-.pn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00" t="13712" r="63900" b="68794"/>
          <a:stretch/>
        </p:blipFill>
        <p:spPr bwMode="auto">
          <a:xfrm>
            <a:off x="10419406" y="5668990"/>
            <a:ext cx="696269" cy="728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 descr="\\10.11.1.2\машбюро\Управление финансов\Агаркова\0011-003-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0" t="13712" r="43200" b="68794"/>
          <a:stretch/>
        </p:blipFill>
        <p:spPr bwMode="auto">
          <a:xfrm>
            <a:off x="8111172" y="5702767"/>
            <a:ext cx="715214" cy="694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 descr="\\10.11.1.2\машбюро\Управление финансов\Агаркова\0011-003-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0" t="13712" r="50100" b="68794"/>
          <a:stretch/>
        </p:blipFill>
        <p:spPr bwMode="auto">
          <a:xfrm>
            <a:off x="1095375" y="5668990"/>
            <a:ext cx="716541" cy="728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900" y="1327660"/>
            <a:ext cx="3096209" cy="206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61" y="3024717"/>
            <a:ext cx="3012175" cy="1777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12747"/>
            <a:ext cx="12192000" cy="245253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331088" y="6576413"/>
            <a:ext cx="7529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18803"/>
            <a:ext cx="12192000" cy="239197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99302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31088" y="6582469"/>
            <a:ext cx="7663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48789" y="203835"/>
            <a:ext cx="869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к формированию бюджета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ЗАТО г. Североморск на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5" y="2251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54023" y="3862388"/>
            <a:ext cx="197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3574" y="1310521"/>
            <a:ext cx="1889126" cy="52322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9929" y="2137559"/>
            <a:ext cx="4163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снижение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ставок по УСН для всех субъектов малого и среднего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предпринимательства</a:t>
            </a:r>
          </a:p>
          <a:p>
            <a:pPr marL="285750" indent="-285750" algn="just">
              <a:spcAft>
                <a:spcPts val="0"/>
              </a:spcAft>
              <a:buFontTx/>
              <a:buChar char="-"/>
            </a:pPr>
            <a:endParaRPr lang="ru-RU" sz="1600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/>
              </a:rPr>
              <a:t>- отсрочка оплаты аренды за 2020 год</a:t>
            </a:r>
            <a:endParaRPr lang="ru-RU" sz="16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72901" y="2135152"/>
            <a:ext cx="4179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- не </a:t>
            </a:r>
            <a:r>
              <a:rPr lang="ru-RU" sz="16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применение с 01 января 2021 года </a:t>
            </a:r>
            <a:r>
              <a:rPr lang="ru-RU" sz="16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положений главы 26.3 части второй Налогового кодекса РФ относительно системы налогообложения в виде ЕНВД </a:t>
            </a:r>
            <a:r>
              <a:rPr lang="ru-RU" sz="16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для отдельных видов деятельности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04892" y="1649075"/>
            <a:ext cx="7705908" cy="3693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Учтены изменения в налоговом и бюджетном законодательстве РФ: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4892" y="4016276"/>
            <a:ext cx="510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Предусмотрена индексация расходов: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53002" y="4475976"/>
            <a:ext cx="379985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на оплату коммунальных услуг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4,0%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с 01.01.202</a:t>
            </a:r>
            <a:r>
              <a:rPr lang="en-US" dirty="0" smtClean="0">
                <a:latin typeface="Times New Roman"/>
                <a:ea typeface="Calibri"/>
                <a:cs typeface="Times New Roman"/>
              </a:rPr>
              <a:t>1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 на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4,0%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 01.01.2022 </a:t>
            </a:r>
            <a:endParaRPr lang="ru-RU" dirty="0"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4,0%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с 01.01.2023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01940" y="4605467"/>
            <a:ext cx="399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2021-2023 годах, установленных Указами Президента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РФ целевых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показателей повышения оплаты труда работников в сфере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 и культуры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7C93961-5684-D640-A232-3850E2B3CE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845" y="4924215"/>
            <a:ext cx="976313" cy="70699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498E0919-4616-1D4A-B4AA-8ADA85341F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574" y="4772026"/>
            <a:ext cx="989177" cy="867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37092" y="2293985"/>
            <a:ext cx="48162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3E5FE43-CD68-C342-9095-2FE190F9DEAB}"/>
              </a:ext>
            </a:extLst>
          </p:cNvPr>
          <p:cNvSpPr/>
          <p:nvPr/>
        </p:nvSpPr>
        <p:spPr>
          <a:xfrm>
            <a:off x="0" y="6624858"/>
            <a:ext cx="12192000" cy="233142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1088" y="6600637"/>
            <a:ext cx="7748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364" y="6561264"/>
            <a:ext cx="446220" cy="296736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720574065"/>
              </p:ext>
            </p:extLst>
          </p:nvPr>
        </p:nvGraphicFramePr>
        <p:xfrm>
          <a:off x="1648047" y="1265077"/>
          <a:ext cx="4077332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05839814"/>
              </p:ext>
            </p:extLst>
          </p:nvPr>
        </p:nvGraphicFramePr>
        <p:xfrm>
          <a:off x="6095999" y="3871310"/>
          <a:ext cx="4320765" cy="2373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78390907"/>
              </p:ext>
            </p:extLst>
          </p:nvPr>
        </p:nvGraphicFramePr>
        <p:xfrm>
          <a:off x="1404614" y="3731741"/>
          <a:ext cx="4320765" cy="232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677669098"/>
              </p:ext>
            </p:extLst>
          </p:nvPr>
        </p:nvGraphicFramePr>
        <p:xfrm>
          <a:off x="5850997" y="1266628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09056" y="247863"/>
            <a:ext cx="119935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Основные показатели прогноза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социально – экономического развития ЗАТО г. Североморск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1575"/>
            <a:ext cx="11993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0" y="6624858"/>
            <a:ext cx="12192000" cy="233142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7" y="6472103"/>
            <a:ext cx="327171" cy="35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31088" y="6600636"/>
            <a:ext cx="7610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Управление финансов администрации ЗАТО </a:t>
            </a:r>
            <a:r>
              <a:rPr lang="ru-RU" sz="1200" b="1" dirty="0">
                <a:solidFill>
                  <a:schemeClr val="bg1"/>
                </a:solidFill>
                <a:latin typeface="Muller Narrow ExtraBold" pitchFamily="2" charset="0"/>
              </a:rPr>
              <a:t>г</a:t>
            </a:r>
            <a:r>
              <a:rPr lang="ru-RU" sz="1200" b="1" dirty="0" smtClean="0">
                <a:solidFill>
                  <a:schemeClr val="bg1"/>
                </a:solidFill>
                <a:latin typeface="Muller Narrow ExtraBold" pitchFamily="2" charset="0"/>
              </a:rPr>
              <a:t>. Североморск</a:t>
            </a:r>
            <a:endParaRPr lang="ru-RU" sz="1200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476" y="6561264"/>
            <a:ext cx="446220" cy="296736"/>
          </a:xfrm>
          <a:prstGeom prst="rect">
            <a:avLst/>
          </a:prstGeom>
        </p:spPr>
      </p:pic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8441956"/>
              </p:ext>
            </p:extLst>
          </p:nvPr>
        </p:nvGraphicFramePr>
        <p:xfrm>
          <a:off x="7273193" y="1112684"/>
          <a:ext cx="4720333" cy="375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624699669"/>
              </p:ext>
            </p:extLst>
          </p:nvPr>
        </p:nvGraphicFramePr>
        <p:xfrm>
          <a:off x="109057" y="1217136"/>
          <a:ext cx="4177192" cy="2811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-1" y="3766680"/>
            <a:ext cx="12192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Потребительский рынок</a:t>
            </a:r>
            <a:endParaRPr lang="ru-RU" alt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4" name="Picture 6" descr="http://i2.wp.com/chernomorskoe-rk.ru/wp-content/uploads/2018/12/Na-Stavropole-protestirovali.jpg?w=9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r="8970" b="14738"/>
          <a:stretch/>
        </p:blipFill>
        <p:spPr bwMode="auto">
          <a:xfrm flipH="1">
            <a:off x="9672673" y="217638"/>
            <a:ext cx="1289735" cy="1060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/>
          <a:stretch/>
        </p:blipFill>
        <p:spPr bwMode="auto">
          <a:xfrm>
            <a:off x="1333560" y="168734"/>
            <a:ext cx="1278082" cy="10273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379847853"/>
              </p:ext>
            </p:extLst>
          </p:nvPr>
        </p:nvGraphicFramePr>
        <p:xfrm>
          <a:off x="2661185" y="4256408"/>
          <a:ext cx="6484117" cy="2174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7" r="5968"/>
          <a:stretch/>
        </p:blipFill>
        <p:spPr bwMode="auto">
          <a:xfrm flipH="1">
            <a:off x="705480" y="4686376"/>
            <a:ext cx="1256159" cy="1072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6249" y="1340191"/>
            <a:ext cx="2986944" cy="22916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111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5828</TotalTime>
  <Words>4649</Words>
  <Application>Microsoft Office PowerPoint</Application>
  <PresentationFormat>Широкоэкранный</PresentationFormat>
  <Paragraphs>1423</Paragraphs>
  <Slides>47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Constantia</vt:lpstr>
      <vt:lpstr>Muller Narrow ExtraBold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Основные понятия Бюджет – форма образования и расходования средств, предназначенных для финансового обеспечения задач и функций местного самоуправления</vt:lpstr>
      <vt:lpstr>Основы бюджетного процесса Этапы бюджетного процесса ЗАТО г. Североморск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Severomorsk</dc:creator>
  <cp:lastModifiedBy>Агаркова</cp:lastModifiedBy>
  <cp:revision>511</cp:revision>
  <cp:lastPrinted>2020-12-14T11:49:25Z</cp:lastPrinted>
  <dcterms:created xsi:type="dcterms:W3CDTF">2019-11-15T05:58:52Z</dcterms:created>
  <dcterms:modified xsi:type="dcterms:W3CDTF">2020-12-14T11:50:16Z</dcterms:modified>
</cp:coreProperties>
</file>