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95" r:id="rId2"/>
    <p:sldId id="330" r:id="rId3"/>
    <p:sldId id="332" r:id="rId4"/>
    <p:sldId id="358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29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3898155.7</c:v>
                </c:pt>
                <c:pt idx="1">
                  <c:v>3142619.6</c:v>
                </c:pt>
                <c:pt idx="2">
                  <c:v>3203075.5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4016072.3</c:v>
                </c:pt>
                <c:pt idx="1">
                  <c:v>3234562.5</c:v>
                </c:pt>
                <c:pt idx="2">
                  <c:v>3318080.2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117916.59999999963</c:v>
                </c:pt>
                <c:pt idx="1">
                  <c:v>91942.899999999907</c:v>
                </c:pt>
                <c:pt idx="2">
                  <c:v>115004.70000000019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975440"/>
        <c:axId val="102976848"/>
      </c:barChart>
      <c:catAx>
        <c:axId val="10297544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02976848"/>
        <c:crosses val="autoZero"/>
        <c:auto val="1"/>
        <c:lblAlgn val="ctr"/>
        <c:lblOffset val="100"/>
        <c:noMultiLvlLbl val="0"/>
      </c:catAx>
      <c:valAx>
        <c:axId val="1029768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029754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 rtl="0"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3 862 034,9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МП1 - 2,2 %</c:v>
                </c:pt>
                <c:pt idx="1">
                  <c:v>МП1 - 0,1 %</c:v>
                </c:pt>
                <c:pt idx="2">
                  <c:v>МП3 - 4,2 %</c:v>
                </c:pt>
                <c:pt idx="3">
                  <c:v>МП4 - 16,4 %</c:v>
                </c:pt>
                <c:pt idx="4">
                  <c:v>МП5 - 60,8 %</c:v>
                </c:pt>
                <c:pt idx="5">
                  <c:v>МП6 - 11,1 %</c:v>
                </c:pt>
                <c:pt idx="6">
                  <c:v>МП7 - 0,6 %</c:v>
                </c:pt>
                <c:pt idx="7">
                  <c:v>МП8 - 4,6 %</c:v>
                </c:pt>
                <c:pt idx="8">
                  <c:v>МП9 - 0,1 %</c:v>
                </c:pt>
                <c:pt idx="9">
                  <c:v>МП10 - 0,01 %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2.2000000000000002</c:v>
                </c:pt>
                <c:pt idx="1">
                  <c:v>0.1</c:v>
                </c:pt>
                <c:pt idx="2">
                  <c:v>4.2</c:v>
                </c:pt>
                <c:pt idx="3">
                  <c:v>16.399999999999999</c:v>
                </c:pt>
                <c:pt idx="4">
                  <c:v>60.8</c:v>
                </c:pt>
                <c:pt idx="5">
                  <c:v>11.1</c:v>
                </c:pt>
                <c:pt idx="6">
                  <c:v>0.6</c:v>
                </c:pt>
                <c:pt idx="7">
                  <c:v>4.5999999999999996</c:v>
                </c:pt>
                <c:pt idx="8">
                  <c:v>0.1</c:v>
                </c:pt>
                <c:pt idx="9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16 937,4</a:t>
          </a:r>
          <a:endParaRPr lang="ru-RU" sz="1600" b="1" dirty="0" smtClean="0">
            <a:solidFill>
              <a:schemeClr val="tx1"/>
            </a:solidFill>
          </a:endParaRPr>
        </a:p>
        <a:p>
          <a:r>
            <a:rPr lang="ru-RU" sz="1600" b="1" dirty="0" smtClean="0">
              <a:solidFill>
                <a:schemeClr val="tx1"/>
              </a:solidFill>
            </a:rPr>
            <a:t>2022 год</a:t>
          </a:r>
          <a:endParaRPr lang="ru-RU" sz="1600" b="1" dirty="0">
            <a:solidFill>
              <a:schemeClr val="tx1"/>
            </a:solidFill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3 566,5</a:t>
          </a:r>
          <a:endParaRPr lang="ru-RU" sz="1600" b="1" dirty="0" smtClean="0">
            <a:solidFill>
              <a:schemeClr val="tx1"/>
            </a:solidFill>
          </a:endParaRPr>
        </a:p>
        <a:p>
          <a:r>
            <a:rPr lang="ru-RU" sz="1600" b="1" dirty="0" smtClean="0">
              <a:solidFill>
                <a:schemeClr val="tx1"/>
              </a:solidFill>
            </a:rPr>
            <a:t>2021 год</a:t>
          </a:r>
          <a:endParaRPr lang="ru-RU" sz="1600" b="1" dirty="0">
            <a:solidFill>
              <a:schemeClr val="tx1"/>
            </a:solidFill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27 615,9</a:t>
          </a:r>
          <a:endParaRPr lang="ru-RU" sz="1600" b="1" dirty="0" smtClean="0">
            <a:solidFill>
              <a:schemeClr val="tx1"/>
            </a:solidFill>
          </a:endParaRPr>
        </a:p>
        <a:p>
          <a:r>
            <a:rPr lang="ru-RU" sz="1600" b="1" dirty="0" smtClean="0">
              <a:solidFill>
                <a:schemeClr val="tx1"/>
              </a:solidFill>
            </a:rPr>
            <a:t>2023 год</a:t>
          </a:r>
          <a:endParaRPr lang="ru-RU" sz="1600" b="1" dirty="0">
            <a:solidFill>
              <a:schemeClr val="tx1"/>
            </a:solidFill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/>
            <a:t>Долговая нагрузка</a:t>
          </a:r>
          <a:endParaRPr lang="ru-RU" b="1" dirty="0"/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NeighborX="-1663" custLinFactNeighborY="38675"/>
      <dgm:spPr/>
    </dgm:pt>
    <dgm:pt modelId="{167405B8-B631-485E-A4E9-F9DCECA1E44E}" type="pres">
      <dgm:prSet presAssocID="{818D8B2E-7144-486C-BED2-0C024C3E10F5}" presName="rectangle" presStyleLbl="revTx" presStyleIdx="0" presStyleCnt="1" custLinFactNeighborX="693" custLinFactNeighborY="51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12716" custLinFactNeighborY="-60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-4727" custLinFactNeighborY="-24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10228" custLinFactNeighborY="-15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10" custLinFactNeighborY="-118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74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81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03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1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05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396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4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078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58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914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5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6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127553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3 898 155,7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3 142 619,6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3 203 075,5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4 016 072,3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234 562,5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3 318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080,2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117 91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- 91 942,9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- 115 004,7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765363364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2021 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2803164"/>
              </p:ext>
            </p:extLst>
          </p:nvPr>
        </p:nvGraphicFramePr>
        <p:xfrm>
          <a:off x="109057" y="759974"/>
          <a:ext cx="6092960" cy="5273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722623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880996"/>
                <a:gridCol w="2239528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83 823,9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426 772,7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2 386,5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24 424,9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163 761,7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176 268,9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633 086,0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070,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2 348 350,3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69076" y="1207996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644616"/>
              </p:ext>
            </p:extLst>
          </p:nvPr>
        </p:nvGraphicFramePr>
        <p:xfrm>
          <a:off x="3210487" y="1395715"/>
          <a:ext cx="2695033" cy="224035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589871"/>
                <a:gridCol w="589871"/>
              </a:tblGrid>
              <a:tr h="4766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8372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</a:rPr>
                        <a:t>6 584,3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8 117,5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5 451,8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1 132,5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8 117,5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509 174,9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834882"/>
              </p:ext>
            </p:extLst>
          </p:nvPr>
        </p:nvGraphicFramePr>
        <p:xfrm>
          <a:off x="3988" y="4067569"/>
          <a:ext cx="2991761" cy="207244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60778"/>
                <a:gridCol w="577964"/>
                <a:gridCol w="570458"/>
                <a:gridCol w="582561"/>
              </a:tblGrid>
              <a:tr h="42771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3791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Детский сад  </a:t>
                      </a:r>
                      <a:endParaRPr lang="ru-RU" sz="1000" b="1" u="none" strike="noStrik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Североморск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5 500,0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190 865,5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198 882,0</a:t>
                      </a:r>
                    </a:p>
                  </a:txBody>
                  <a:tcPr marL="9525" marR="9525" marT="9525" marB="0" anchor="ctr"/>
                </a:tc>
              </a:tr>
              <a:tr h="5639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176 266,6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181 018,0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791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5 500,0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14 598,9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17 864,0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3489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395 247,5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5248"/>
          <a:stretch/>
        </p:blipFill>
        <p:spPr bwMode="auto">
          <a:xfrm>
            <a:off x="1" y="1509432"/>
            <a:ext cx="2812868" cy="20086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90062" y="1291780"/>
            <a:ext cx="2199439" cy="2255232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898673"/>
              </p:ext>
            </p:extLst>
          </p:nvPr>
        </p:nvGraphicFramePr>
        <p:xfrm>
          <a:off x="6095998" y="4028459"/>
          <a:ext cx="2830288" cy="217910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602379"/>
                <a:gridCol w="600892"/>
                <a:gridCol w="627017"/>
              </a:tblGrid>
              <a:tr h="447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996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6 824,8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112 372,1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4692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92 795,7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969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6 824,8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19 576,4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459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 (</a:t>
                      </a:r>
                      <a:r>
                        <a:rPr lang="en-US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US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этап)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119 196,9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358" y="3869723"/>
            <a:ext cx="2695031" cy="2318677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480449"/>
              </p:ext>
            </p:extLst>
          </p:nvPr>
        </p:nvGraphicFramePr>
        <p:xfrm>
          <a:off x="9071662" y="1408488"/>
          <a:ext cx="2695032" cy="21228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1179741"/>
              </a:tblGrid>
              <a:tr h="31962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6232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2 957,1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2 957,1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193 446,9</a:t>
                      </a:r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940" y="4024132"/>
            <a:ext cx="2749534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211423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66913" y="72447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2652067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208327"/>
              </p:ext>
            </p:extLst>
          </p:nvPr>
        </p:nvGraphicFramePr>
        <p:xfrm>
          <a:off x="4453544" y="2256037"/>
          <a:ext cx="7120147" cy="2015143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63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218 790</a:t>
                      </a:r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,00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310 730,0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425 730,0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161 840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275 330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15 730,0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6030</TotalTime>
  <Words>540</Words>
  <Application>Microsoft Office PowerPoint</Application>
  <PresentationFormat>Широкоэкранный</PresentationFormat>
  <Paragraphs>140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Muller Narrow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540</cp:revision>
  <cp:lastPrinted>2020-12-14T11:49:25Z</cp:lastPrinted>
  <dcterms:created xsi:type="dcterms:W3CDTF">2019-11-15T05:58:52Z</dcterms:created>
  <dcterms:modified xsi:type="dcterms:W3CDTF">2021-10-25T08:51:19Z</dcterms:modified>
</cp:coreProperties>
</file>