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</p:sldMasterIdLst>
  <p:notesMasterIdLst>
    <p:notesMasterId r:id="rId7"/>
  </p:notesMasterIdLst>
  <p:sldIdLst>
    <p:sldId id="295" r:id="rId3"/>
    <p:sldId id="330" r:id="rId4"/>
    <p:sldId id="360" r:id="rId5"/>
    <p:sldId id="358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E3A1D5"/>
    <a:srgbClr val="FFCC66"/>
    <a:srgbClr val="FF6699"/>
    <a:srgbClr val="FF9933"/>
    <a:srgbClr val="7A0009"/>
    <a:srgbClr val="FFCC99"/>
    <a:srgbClr val="FFCCCC"/>
    <a:srgbClr val="BDE7E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4629" autoAdjust="0"/>
  </p:normalViewPr>
  <p:slideViewPr>
    <p:cSldViewPr snapToGrid="0">
      <p:cViewPr varScale="1">
        <p:scale>
          <a:sx n="110" d="100"/>
          <a:sy n="110" d="100"/>
        </p:scale>
        <p:origin x="45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17"/>
          <c:w val="0.77990577899470992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4381617.1399999997</c:v>
                </c:pt>
                <c:pt idx="1">
                  <c:v>4107453.8</c:v>
                </c:pt>
                <c:pt idx="2">
                  <c:v>3522412.8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4394781.68</c:v>
                </c:pt>
                <c:pt idx="1">
                  <c:v>4223241.3</c:v>
                </c:pt>
                <c:pt idx="2">
                  <c:v>3650874.2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13164.540000000037</c:v>
                </c:pt>
                <c:pt idx="1">
                  <c:v>115787.5</c:v>
                </c:pt>
                <c:pt idx="2">
                  <c:v>128461.40000000037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937792"/>
        <c:axId val="103938576"/>
      </c:barChart>
      <c:catAx>
        <c:axId val="1039377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03938576"/>
        <c:crosses val="autoZero"/>
        <c:auto val="1"/>
        <c:lblAlgn val="ctr"/>
        <c:lblOffset val="100"/>
        <c:noMultiLvlLbl val="0"/>
      </c:catAx>
      <c:valAx>
        <c:axId val="1039385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0393779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7519602011123034"/>
          <c:y val="0.27951941417732373"/>
          <c:w val="9.2428199444945985E-2"/>
          <c:h val="0.4409606477661529"/>
        </c:manualLayout>
      </c:layout>
      <c:overlay val="0"/>
      <c:txPr>
        <a:bodyPr/>
        <a:lstStyle/>
        <a:p>
          <a:pPr rtl="0"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242 638,5</a:t>
            </a:r>
            <a:r>
              <a:rPr lang="en-US" sz="2000" b="1" baseline="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677371917754253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1712402510438273E-2"/>
          <c:y val="0.15020737057126463"/>
          <c:w val="0.88535949686195214"/>
          <c:h val="0.6747837672087466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год</c:v>
                </c:pt>
              </c:strCache>
            </c:strRef>
          </c:tx>
          <c:explosion val="3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МП1 - 5,9 %</c:v>
                </c:pt>
                <c:pt idx="1">
                  <c:v>МП1 - 0,1 %</c:v>
                </c:pt>
                <c:pt idx="2">
                  <c:v>МП3 - 3,5 %</c:v>
                </c:pt>
                <c:pt idx="3">
                  <c:v>МП4 - 11,8%</c:v>
                </c:pt>
                <c:pt idx="4">
                  <c:v>МП5 - 64,0 %</c:v>
                </c:pt>
                <c:pt idx="5">
                  <c:v>МП6 - 11,4 %</c:v>
                </c:pt>
                <c:pt idx="6">
                  <c:v>МП7 - 0,7 %</c:v>
                </c:pt>
                <c:pt idx="7">
                  <c:v>МП8 - 2,5 %</c:v>
                </c:pt>
                <c:pt idx="8">
                  <c:v>МП9 - 0,1 %</c:v>
                </c:pt>
                <c:pt idx="9">
                  <c:v>МП10 - 0,002 %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5.9</c:v>
                </c:pt>
                <c:pt idx="1">
                  <c:v>0.1</c:v>
                </c:pt>
                <c:pt idx="2">
                  <c:v>3.5</c:v>
                </c:pt>
                <c:pt idx="3">
                  <c:v>11.8</c:v>
                </c:pt>
                <c:pt idx="4">
                  <c:v>64</c:v>
                </c:pt>
                <c:pt idx="5">
                  <c:v>11.4</c:v>
                </c:pt>
                <c:pt idx="6">
                  <c:v>0.7</c:v>
                </c:pt>
                <c:pt idx="7">
                  <c:v>2.5</c:v>
                </c:pt>
                <c:pt idx="8">
                  <c:v>0.1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37E-4"/>
          <c:y val="2.9650993214968578E-2"/>
          <c:w val="0.17731677214358868"/>
          <c:h val="0.955898243871985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11 336,2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2023 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4 994,6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2022 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24 999,2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2024 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Долговая нагрузка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 custLinFactNeighborX="967" custLinFactNeighborY="37160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Y="21676" custLinFactNeighborY="100000"/>
      <dgm:spPr/>
    </dgm:pt>
    <dgm:pt modelId="{167405B8-B631-485E-A4E9-F9DCECA1E44E}" type="pres">
      <dgm:prSet presAssocID="{818D8B2E-7144-486C-BED2-0C024C3E10F5}" presName="rectangle" presStyleLbl="revTx" presStyleIdx="0" presStyleCnt="1" custLinFactY="3372" custLinFactNeighborX="34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48390" custLinFactNeighborX="-10627" custLinFactNeighborY="25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4713" custLinFactNeighborY="106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42194" custLinFactNeighborX="24616" custLinFactNeighborY="367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-138" custLinFactNeighborY="13989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CB62A-F74C-48E1-8A5C-A2217FB74DAB}">
      <dsp:nvSpPr>
        <dsp:cNvPr id="0" name=""/>
        <dsp:cNvSpPr/>
      </dsp:nvSpPr>
      <dsp:spPr>
        <a:xfrm>
          <a:off x="873665" y="1350280"/>
          <a:ext cx="3083741" cy="107094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E04A93-5DC0-423F-84BE-B952DBFF39E9}">
      <dsp:nvSpPr>
        <dsp:cNvPr id="0" name=""/>
        <dsp:cNvSpPr/>
      </dsp:nvSpPr>
      <dsp:spPr>
        <a:xfrm>
          <a:off x="2091685" y="3937934"/>
          <a:ext cx="597624" cy="586769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405B8-B631-485E-A4E9-F9DCECA1E44E}">
      <dsp:nvSpPr>
        <dsp:cNvPr id="0" name=""/>
        <dsp:cNvSpPr/>
      </dsp:nvSpPr>
      <dsp:spPr>
        <a:xfrm>
          <a:off x="966153" y="4622008"/>
          <a:ext cx="2868597" cy="717149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Долговая нагрузка</a:t>
          </a:r>
          <a:endParaRPr lang="ru-RU" sz="2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6153" y="4622008"/>
        <a:ext cx="2868597" cy="717149"/>
      </dsp:txXfrm>
    </dsp:sp>
    <dsp:sp modelId="{C3C6AC0B-E745-4FE5-B124-7567CC09B2DE}">
      <dsp:nvSpPr>
        <dsp:cNvPr id="0" name=""/>
        <dsp:cNvSpPr/>
      </dsp:nvSpPr>
      <dsp:spPr>
        <a:xfrm>
          <a:off x="1590400" y="2378280"/>
          <a:ext cx="1596266" cy="107572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24 999,2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2024 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4168" y="2535816"/>
        <a:ext cx="1128730" cy="760651"/>
      </dsp:txXfrm>
    </dsp:sp>
    <dsp:sp modelId="{CC681FCB-9E15-4C60-89FB-A77F63340BB5}">
      <dsp:nvSpPr>
        <dsp:cNvPr id="0" name=""/>
        <dsp:cNvSpPr/>
      </dsp:nvSpPr>
      <dsp:spPr>
        <a:xfrm>
          <a:off x="1036100" y="1429204"/>
          <a:ext cx="1495417" cy="1043742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4 994,6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2022 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5099" y="1582056"/>
        <a:ext cx="1057419" cy="738038"/>
      </dsp:txXfrm>
    </dsp:sp>
    <dsp:sp modelId="{C326F204-094F-4A6A-86A3-5C5435ADD6A9}">
      <dsp:nvSpPr>
        <dsp:cNvPr id="0" name=""/>
        <dsp:cNvSpPr/>
      </dsp:nvSpPr>
      <dsp:spPr>
        <a:xfrm>
          <a:off x="2332732" y="1434074"/>
          <a:ext cx="1529614" cy="1075723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11 336,2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2023 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56739" y="1591610"/>
        <a:ext cx="1081600" cy="760651"/>
      </dsp:txXfrm>
    </dsp:sp>
    <dsp:sp modelId="{1B6C67F9-121E-4CB0-B0CB-15D1FFDC616A}">
      <dsp:nvSpPr>
        <dsp:cNvPr id="0" name=""/>
        <dsp:cNvSpPr/>
      </dsp:nvSpPr>
      <dsp:spPr>
        <a:xfrm>
          <a:off x="712530" y="1195375"/>
          <a:ext cx="3346696" cy="267735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13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003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80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168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291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556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795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06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6018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880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4313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340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797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08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402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6902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745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8834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337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5955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6955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2829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38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9936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287907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604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33453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3822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3524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24.05.2022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033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949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424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5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691341"/>
              </p:ext>
            </p:extLst>
          </p:nvPr>
        </p:nvGraphicFramePr>
        <p:xfrm>
          <a:off x="2211883" y="1092156"/>
          <a:ext cx="6502400" cy="29631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755228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4 381 617,14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4 107 453,8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3 522 412,8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4 394 781,68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4 223 241,3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3 650 874,2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- 13 164,54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- 115 787,5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- 128 461,4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488" y="1204911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3623" y="109215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7965" y="2158362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43209" y="3219440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018778364"/>
              </p:ext>
            </p:extLst>
          </p:nvPr>
        </p:nvGraphicFramePr>
        <p:xfrm>
          <a:off x="646043" y="4521875"/>
          <a:ext cx="10841107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7583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2022 год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445104890"/>
              </p:ext>
            </p:extLst>
          </p:nvPr>
        </p:nvGraphicFramePr>
        <p:xfrm>
          <a:off x="109057" y="759974"/>
          <a:ext cx="6092960" cy="5579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695878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958037"/>
                <a:gridCol w="2162487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252 979,2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482</a:t>
                      </a:r>
                      <a:r>
                        <a:rPr lang="ru-RU" sz="1400" b="1" i="0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437,3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2 794,2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29 815,6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146 932,8</a:t>
                      </a:r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106 120,9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499 716,1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4 695,0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2 717 055,6</a:t>
                      </a:r>
                      <a:r>
                        <a:rPr lang="en-US" sz="1400" b="1" i="0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91,8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07459" y="925045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>
              <a:solidFill>
                <a:prstClr val="black"/>
              </a:solidFill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058905"/>
              </p:ext>
            </p:extLst>
          </p:nvPr>
        </p:nvGraphicFramePr>
        <p:xfrm>
          <a:off x="3265894" y="1332849"/>
          <a:ext cx="3039112" cy="217516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088392"/>
                <a:gridCol w="644434"/>
                <a:gridCol w="705394"/>
                <a:gridCol w="600892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6 584,3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194 614,0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307 976,6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278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5 451,8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163 281,1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258 392,4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322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1 132,5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31 332,9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49 584,2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509 174,9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92640" y="4082925"/>
            <a:ext cx="2400122" cy="2004524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260926"/>
              </p:ext>
            </p:extLst>
          </p:nvPr>
        </p:nvGraphicFramePr>
        <p:xfrm>
          <a:off x="9544593" y="1446294"/>
          <a:ext cx="2585789" cy="192553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928619"/>
                <a:gridCol w="657170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9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Сафоново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12 561,3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89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9676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12 561,3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 (</a:t>
                      </a:r>
                      <a:r>
                        <a:rPr lang="en-US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en-US" sz="9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этап)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78 040,6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046" y="4042566"/>
            <a:ext cx="2857221" cy="2026724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solidFill>
                <a:prstClr val="white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prstClr val="white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prstClr val="white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4747"/>
              </p:ext>
            </p:extLst>
          </p:nvPr>
        </p:nvGraphicFramePr>
        <p:xfrm>
          <a:off x="178551" y="3992469"/>
          <a:ext cx="2738820" cy="206771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371576"/>
                <a:gridCol w="705394"/>
                <a:gridCol w="661850"/>
              </a:tblGrid>
              <a:tr h="4072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799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культурно-досугового центра в </a:t>
                      </a:r>
                      <a:r>
                        <a:rPr lang="ru-RU" sz="900" b="1" u="none" strike="noStrike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9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Североморск-3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73 716,5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70 274,7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0382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 собственных  средств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3 441,8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объекта                                 </a:t>
                      </a:r>
                      <a:endParaRPr lang="ru-RU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193 446,9</a:t>
                      </a:r>
                      <a:endParaRPr lang="ru-RU" sz="9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25" y="1332849"/>
            <a:ext cx="2708342" cy="2107059"/>
          </a:xfrm>
          <a:prstGeom prst="rect">
            <a:avLst/>
          </a:prstGeom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r="5248"/>
          <a:stretch/>
        </p:blipFill>
        <p:spPr bwMode="auto">
          <a:xfrm>
            <a:off x="6518365" y="1412758"/>
            <a:ext cx="2812868" cy="19590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60022"/>
              </p:ext>
            </p:extLst>
          </p:nvPr>
        </p:nvGraphicFramePr>
        <p:xfrm>
          <a:off x="6331941" y="4071825"/>
          <a:ext cx="3202829" cy="1958965"/>
        </p:xfrm>
        <a:graphic>
          <a:graphicData uri="http://schemas.openxmlformats.org/drawingml/2006/table">
            <a:tbl>
              <a:tblPr/>
              <a:tblGrid>
                <a:gridCol w="1104743"/>
                <a:gridCol w="517847"/>
                <a:gridCol w="569633"/>
                <a:gridCol w="526479"/>
                <a:gridCol w="484127"/>
              </a:tblGrid>
              <a:tr h="42771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9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9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9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ED7D31"/>
                      </a:solidFill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</a:tr>
              <a:tr h="37916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Детский сад  </a:t>
                      </a:r>
                      <a:endParaRPr lang="ru-RU" sz="900" b="1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ЗАТО </a:t>
                      </a:r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Североморск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5 500,0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190 865,5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198 882,0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61 707,6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ED7D31"/>
                      </a:solidFill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961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176 266,6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181 395,1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51 772,7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ED7D31"/>
                      </a:solidFill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916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5 500,0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14 598,9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17 486,9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9 9934,9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ED7D31"/>
                      </a:solidFill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489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9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456 955,1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rgbClr val="ED7D31"/>
                      </a:solidFill>
                    </a:lnL>
                    <a:lnR w="12700" cmpd="sng">
                      <a:solidFill>
                        <a:srgbClr val="ED7D31"/>
                      </a:solidFill>
                    </a:lnR>
                    <a:lnT w="12700" cmpd="sng">
                      <a:solidFill>
                        <a:srgbClr val="ED7D31"/>
                      </a:solidFill>
                    </a:lnT>
                    <a:lnB w="12700" cmpd="sng">
                      <a:solidFill>
                        <a:srgbClr val="ED7D3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068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9322" y="846501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437704" y="1677562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35284513"/>
              </p:ext>
            </p:extLst>
          </p:nvPr>
        </p:nvGraphicFramePr>
        <p:xfrm>
          <a:off x="91640" y="821959"/>
          <a:ext cx="478099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913788"/>
              </p:ext>
            </p:extLst>
          </p:nvPr>
        </p:nvGraphicFramePr>
        <p:xfrm>
          <a:off x="4453544" y="2256037"/>
          <a:ext cx="7120147" cy="1879166"/>
        </p:xfrm>
        <a:graphic>
          <a:graphicData uri="http://schemas.openxmlformats.org/drawingml/2006/table">
            <a:tbl>
              <a:tblPr/>
              <a:tblGrid>
                <a:gridCol w="2787575"/>
                <a:gridCol w="1463040"/>
                <a:gridCol w="1450035"/>
                <a:gridCol w="1419497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726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132 228,0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248 008,0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376 468,0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77 228,0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218 408,0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376 468,0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55 000,0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29 600,0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6322</TotalTime>
  <Words>550</Words>
  <Application>Microsoft Office PowerPoint</Application>
  <PresentationFormat>Широкоэкранный</PresentationFormat>
  <Paragraphs>149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12" baseType="lpstr">
      <vt:lpstr>Arial</vt:lpstr>
      <vt:lpstr>Calibri</vt:lpstr>
      <vt:lpstr>Muller Narrow ExtraBold</vt:lpstr>
      <vt:lpstr>Times New Roman</vt:lpstr>
      <vt:lpstr>Trebuchet MS</vt:lpstr>
      <vt:lpstr>Wingdings 3</vt:lpstr>
      <vt:lpstr>Грань</vt:lpstr>
      <vt:lpstr>1_Грань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571</cp:revision>
  <cp:lastPrinted>2020-12-14T11:49:25Z</cp:lastPrinted>
  <dcterms:created xsi:type="dcterms:W3CDTF">2019-11-15T05:58:52Z</dcterms:created>
  <dcterms:modified xsi:type="dcterms:W3CDTF">2022-05-24T14:31:02Z</dcterms:modified>
</cp:coreProperties>
</file>