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9" r:id="rId2"/>
  </p:sldMasterIdLst>
  <p:notesMasterIdLst>
    <p:notesMasterId r:id="rId7"/>
  </p:notesMasterIdLst>
  <p:sldIdLst>
    <p:sldId id="295" r:id="rId3"/>
    <p:sldId id="330" r:id="rId4"/>
    <p:sldId id="360" r:id="rId5"/>
    <p:sldId id="358" r:id="rId6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E3A1D5"/>
    <a:srgbClr val="FFCC66"/>
    <a:srgbClr val="FF6699"/>
    <a:srgbClr val="FF9933"/>
    <a:srgbClr val="7A0009"/>
    <a:srgbClr val="FFCC99"/>
    <a:srgbClr val="FFCCCC"/>
    <a:srgbClr val="BDE7E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4629" autoAdjust="0"/>
  </p:normalViewPr>
  <p:slideViewPr>
    <p:cSldViewPr snapToGrid="0">
      <p:cViewPr varScale="1">
        <p:scale>
          <a:sx n="110" d="100"/>
          <a:sy n="110" d="100"/>
        </p:scale>
        <p:origin x="45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5709967625999828E-2"/>
          <c:y val="0.14288333681713017"/>
          <c:w val="0.77990577899470992"/>
          <c:h val="0.7129611950955048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4275027.2</c:v>
                </c:pt>
                <c:pt idx="1">
                  <c:v>4107453.8</c:v>
                </c:pt>
                <c:pt idx="2">
                  <c:v>3522412.8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4288191.7</c:v>
                </c:pt>
                <c:pt idx="1">
                  <c:v>4223241.3</c:v>
                </c:pt>
                <c:pt idx="2">
                  <c:v>3650874.2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</c:v>
                </c:pt>
              </c:strCache>
            </c:strRef>
          </c:tx>
          <c:spPr>
            <a:solidFill>
              <a:srgbClr val="7A0009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13164.5</c:v>
                </c:pt>
                <c:pt idx="1">
                  <c:v>115787.5</c:v>
                </c:pt>
                <c:pt idx="2">
                  <c:v>128461.40000000037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30366352"/>
        <c:axId val="530370664"/>
      </c:barChart>
      <c:catAx>
        <c:axId val="5303663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530370664"/>
        <c:crosses val="autoZero"/>
        <c:auto val="1"/>
        <c:lblAlgn val="ctr"/>
        <c:lblOffset val="100"/>
        <c:noMultiLvlLbl val="0"/>
      </c:catAx>
      <c:valAx>
        <c:axId val="53037066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53036635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7519602011123034"/>
          <c:y val="0.27951941417732373"/>
          <c:w val="9.2428199444945985E-2"/>
          <c:h val="0.4409606477661529"/>
        </c:manualLayout>
      </c:layout>
      <c:overlay val="0"/>
      <c:txPr>
        <a:bodyPr/>
        <a:lstStyle/>
        <a:p>
          <a:pPr rtl="0">
            <a:defRPr sz="14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4 131 992,4</a:t>
            </a:r>
            <a:r>
              <a:rPr lang="en-US" sz="2000" b="1" baseline="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руб.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35677371917754253"/>
          <c:y val="6.2619972623200335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1712402510438273E-2"/>
          <c:y val="0.15020737057126463"/>
          <c:w val="0.88535949686195214"/>
          <c:h val="0.6747837672087466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год</c:v>
                </c:pt>
              </c:strCache>
            </c:strRef>
          </c:tx>
          <c:explosion val="36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explosion val="6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Лист1!$A$2:$A$11</c:f>
              <c:strCache>
                <c:ptCount val="10"/>
                <c:pt idx="0">
                  <c:v>МП1 - 6,2 %</c:v>
                </c:pt>
                <c:pt idx="1">
                  <c:v>МП1 - 0,1 %</c:v>
                </c:pt>
                <c:pt idx="2">
                  <c:v>МП3 - 3,7 %</c:v>
                </c:pt>
                <c:pt idx="3">
                  <c:v>МП4 - 12,0%</c:v>
                </c:pt>
                <c:pt idx="4">
                  <c:v>МП5 - 64,2 %</c:v>
                </c:pt>
                <c:pt idx="5">
                  <c:v>МП6 - 11,6 %</c:v>
                </c:pt>
                <c:pt idx="6">
                  <c:v>МП7 - 0,7 %</c:v>
                </c:pt>
                <c:pt idx="7">
                  <c:v>МП8 - 1,4 %</c:v>
                </c:pt>
                <c:pt idx="8">
                  <c:v>МП9 - 0,1 %</c:v>
                </c:pt>
                <c:pt idx="9">
                  <c:v>МП10 - 0,002 %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6.2</c:v>
                </c:pt>
                <c:pt idx="1">
                  <c:v>0.1</c:v>
                </c:pt>
                <c:pt idx="2">
                  <c:v>3.7</c:v>
                </c:pt>
                <c:pt idx="3">
                  <c:v>12</c:v>
                </c:pt>
                <c:pt idx="4">
                  <c:v>64.2</c:v>
                </c:pt>
                <c:pt idx="5">
                  <c:v>11.6</c:v>
                </c:pt>
                <c:pt idx="6">
                  <c:v>0.7</c:v>
                </c:pt>
                <c:pt idx="7">
                  <c:v>1.4</c:v>
                </c:pt>
                <c:pt idx="8">
                  <c:v>0.1</c:v>
                </c:pt>
                <c:pt idx="9">
                  <c:v>2E-3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6315384774311437E-4"/>
          <c:y val="2.9650993214968578E-2"/>
          <c:w val="0.17731677214358868"/>
          <c:h val="0.955898243871985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8D8B2E-7144-486C-BED2-0C024C3E10F5}" type="doc">
      <dgm:prSet loTypeId="urn:microsoft.com/office/officeart/2005/8/layout/funnel1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575B0F-F9FB-47A1-9587-537EC8F2EF5C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11 336,2</a:t>
          </a:r>
        </a:p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2023 год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FFC0F-B664-48AF-8A05-5BF305A92C58}" type="parTrans" cxnId="{F8809504-CA2E-41F5-81E2-515FB7621F9A}">
      <dgm:prSet/>
      <dgm:spPr/>
      <dgm:t>
        <a:bodyPr/>
        <a:lstStyle/>
        <a:p>
          <a:endParaRPr lang="ru-RU"/>
        </a:p>
      </dgm:t>
    </dgm:pt>
    <dgm:pt modelId="{1C139A69-016A-4AB8-A2B5-AF04FB796471}" type="sibTrans" cxnId="{F8809504-CA2E-41F5-81E2-515FB7621F9A}">
      <dgm:prSet/>
      <dgm:spPr/>
      <dgm:t>
        <a:bodyPr/>
        <a:lstStyle/>
        <a:p>
          <a:endParaRPr lang="ru-RU"/>
        </a:p>
      </dgm:t>
    </dgm:pt>
    <dgm:pt modelId="{216103DA-5FD3-4FBD-AA16-D306A27F005E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4 994,6</a:t>
          </a:r>
        </a:p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2022 год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97EFF1-71DC-4C7A-A7C2-CF314A16C8F9}" type="parTrans" cxnId="{3ED51CBC-6831-41A8-9ADF-DB3D194FAB0F}">
      <dgm:prSet/>
      <dgm:spPr/>
      <dgm:t>
        <a:bodyPr/>
        <a:lstStyle/>
        <a:p>
          <a:endParaRPr lang="ru-RU"/>
        </a:p>
      </dgm:t>
    </dgm:pt>
    <dgm:pt modelId="{C63476BA-8C23-43A6-975F-93815B988C92}" type="sibTrans" cxnId="{3ED51CBC-6831-41A8-9ADF-DB3D194FAB0F}">
      <dgm:prSet/>
      <dgm:spPr/>
      <dgm:t>
        <a:bodyPr/>
        <a:lstStyle/>
        <a:p>
          <a:endParaRPr lang="ru-RU"/>
        </a:p>
      </dgm:t>
    </dgm:pt>
    <dgm:pt modelId="{500A15D3-AA6F-4A1E-A489-2A9A0E4777FE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24 999,2</a:t>
          </a:r>
        </a:p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2024 год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1E6638-ACB6-4DE3-973C-47C4DE19D13C}" type="parTrans" cxnId="{13DB5A06-4FE8-4752-B50B-E0D6D981574C}">
      <dgm:prSet/>
      <dgm:spPr/>
      <dgm:t>
        <a:bodyPr/>
        <a:lstStyle/>
        <a:p>
          <a:endParaRPr lang="ru-RU"/>
        </a:p>
      </dgm:t>
    </dgm:pt>
    <dgm:pt modelId="{BC088076-6541-44E1-A8C9-238754FA11BB}" type="sibTrans" cxnId="{13DB5A06-4FE8-4752-B50B-E0D6D981574C}">
      <dgm:prSet/>
      <dgm:spPr/>
      <dgm:t>
        <a:bodyPr/>
        <a:lstStyle/>
        <a:p>
          <a:endParaRPr lang="ru-RU"/>
        </a:p>
      </dgm:t>
    </dgm:pt>
    <dgm:pt modelId="{80915FF6-AFE9-481F-B682-0DAA30881A08}">
      <dgm:prSet phldrT="[Текст]"/>
      <dgm:spPr/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Долговая нагрузка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42C579-534E-4849-B7AC-45E0A0BA949B}" type="parTrans" cxnId="{355BF897-6979-41F8-9755-6DE3736221AB}">
      <dgm:prSet/>
      <dgm:spPr/>
      <dgm:t>
        <a:bodyPr/>
        <a:lstStyle/>
        <a:p>
          <a:endParaRPr lang="ru-RU"/>
        </a:p>
      </dgm:t>
    </dgm:pt>
    <dgm:pt modelId="{4F49C052-87C0-4636-8FAD-2965E2A28700}" type="sibTrans" cxnId="{355BF897-6979-41F8-9755-6DE3736221AB}">
      <dgm:prSet/>
      <dgm:spPr/>
      <dgm:t>
        <a:bodyPr/>
        <a:lstStyle/>
        <a:p>
          <a:endParaRPr lang="ru-RU"/>
        </a:p>
      </dgm:t>
    </dgm:pt>
    <dgm:pt modelId="{7036940B-91C1-4B9B-810E-9B6442FE5836}" type="pres">
      <dgm:prSet presAssocID="{818D8B2E-7144-486C-BED2-0C024C3E10F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BCB62A-F74C-48E1-8A5C-A2217FB74DAB}" type="pres">
      <dgm:prSet presAssocID="{818D8B2E-7144-486C-BED2-0C024C3E10F5}" presName="ellipse" presStyleLbl="trBgShp" presStyleIdx="0" presStyleCnt="1" custLinFactNeighborX="967" custLinFactNeighborY="37160"/>
      <dgm:spPr/>
    </dgm:pt>
    <dgm:pt modelId="{1EE04A93-5DC0-423F-84BE-B952DBFF39E9}" type="pres">
      <dgm:prSet presAssocID="{818D8B2E-7144-486C-BED2-0C024C3E10F5}" presName="arrow1" presStyleLbl="fgShp" presStyleIdx="0" presStyleCnt="1" custScaleY="153412" custLinFactY="21676" custLinFactNeighborY="100000"/>
      <dgm:spPr/>
    </dgm:pt>
    <dgm:pt modelId="{167405B8-B631-485E-A4E9-F9DCECA1E44E}" type="pres">
      <dgm:prSet presAssocID="{818D8B2E-7144-486C-BED2-0C024C3E10F5}" presName="rectangle" presStyleLbl="revTx" presStyleIdx="0" presStyleCnt="1" custLinFactY="3372" custLinFactNeighborX="34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C6AC0B-E745-4FE5-B124-7567CC09B2DE}" type="pres">
      <dgm:prSet presAssocID="{216103DA-5FD3-4FBD-AA16-D306A27F005E}" presName="item1" presStyleLbl="node1" presStyleIdx="0" presStyleCnt="3" custScaleX="148390" custLinFactNeighborX="-10627" custLinFactNeighborY="253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81FCB-9E15-4C60-89FB-A77F63340BB5}" type="pres">
      <dgm:prSet presAssocID="{500A15D3-AA6F-4A1E-A489-2A9A0E4777FE}" presName="item2" presStyleLbl="node1" presStyleIdx="1" presStyleCnt="3" custScaleX="139015" custScaleY="97027" custLinFactNeighborX="4713" custLinFactNeighborY="106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26F204-094F-4A6A-86A3-5C5435ADD6A9}" type="pres">
      <dgm:prSet presAssocID="{80915FF6-AFE9-481F-B682-0DAA30881A08}" presName="item3" presStyleLbl="node1" presStyleIdx="2" presStyleCnt="3" custScaleX="142194" custLinFactNeighborX="24616" custLinFactNeighborY="367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C67F9-121E-4CB0-B0CB-15D1FFDC616A}" type="pres">
      <dgm:prSet presAssocID="{818D8B2E-7144-486C-BED2-0C024C3E10F5}" presName="funnel" presStyleLbl="trAlignAcc1" presStyleIdx="0" presStyleCnt="1" custLinFactNeighborX="-138" custLinFactNeighborY="13989"/>
      <dgm:spPr/>
    </dgm:pt>
  </dgm:ptLst>
  <dgm:cxnLst>
    <dgm:cxn modelId="{62F99788-7C77-4DC7-A606-91E42169A4E4}" type="presOf" srcId="{BC575B0F-F9FB-47A1-9587-537EC8F2EF5C}" destId="{C326F204-094F-4A6A-86A3-5C5435ADD6A9}" srcOrd="0" destOrd="0" presId="urn:microsoft.com/office/officeart/2005/8/layout/funnel1"/>
    <dgm:cxn modelId="{4148D84B-0C59-42B3-AF4E-47DB847FC63D}" type="presOf" srcId="{500A15D3-AA6F-4A1E-A489-2A9A0E4777FE}" destId="{C3C6AC0B-E745-4FE5-B124-7567CC09B2DE}" srcOrd="0" destOrd="0" presId="urn:microsoft.com/office/officeart/2005/8/layout/funnel1"/>
    <dgm:cxn modelId="{4483D217-A4D3-45DB-BFBE-5905C7A1489B}" type="presOf" srcId="{80915FF6-AFE9-481F-B682-0DAA30881A08}" destId="{167405B8-B631-485E-A4E9-F9DCECA1E44E}" srcOrd="0" destOrd="0" presId="urn:microsoft.com/office/officeart/2005/8/layout/funnel1"/>
    <dgm:cxn modelId="{3ED51CBC-6831-41A8-9ADF-DB3D194FAB0F}" srcId="{818D8B2E-7144-486C-BED2-0C024C3E10F5}" destId="{216103DA-5FD3-4FBD-AA16-D306A27F005E}" srcOrd="1" destOrd="0" parTransId="{1397EFF1-71DC-4C7A-A7C2-CF314A16C8F9}" sibTransId="{C63476BA-8C23-43A6-975F-93815B988C92}"/>
    <dgm:cxn modelId="{E1EFF20F-57D8-4C54-8468-9F8C631EA002}" type="presOf" srcId="{818D8B2E-7144-486C-BED2-0C024C3E10F5}" destId="{7036940B-91C1-4B9B-810E-9B6442FE5836}" srcOrd="0" destOrd="0" presId="urn:microsoft.com/office/officeart/2005/8/layout/funnel1"/>
    <dgm:cxn modelId="{2DF281BA-EA74-4BC2-ABF3-CEAE7A42409F}" type="presOf" srcId="{216103DA-5FD3-4FBD-AA16-D306A27F005E}" destId="{CC681FCB-9E15-4C60-89FB-A77F63340BB5}" srcOrd="0" destOrd="0" presId="urn:microsoft.com/office/officeart/2005/8/layout/funnel1"/>
    <dgm:cxn modelId="{355BF897-6979-41F8-9755-6DE3736221AB}" srcId="{818D8B2E-7144-486C-BED2-0C024C3E10F5}" destId="{80915FF6-AFE9-481F-B682-0DAA30881A08}" srcOrd="3" destOrd="0" parTransId="{0542C579-534E-4849-B7AC-45E0A0BA949B}" sibTransId="{4F49C052-87C0-4636-8FAD-2965E2A28700}"/>
    <dgm:cxn modelId="{13DB5A06-4FE8-4752-B50B-E0D6D981574C}" srcId="{818D8B2E-7144-486C-BED2-0C024C3E10F5}" destId="{500A15D3-AA6F-4A1E-A489-2A9A0E4777FE}" srcOrd="2" destOrd="0" parTransId="{031E6638-ACB6-4DE3-973C-47C4DE19D13C}" sibTransId="{BC088076-6541-44E1-A8C9-238754FA11BB}"/>
    <dgm:cxn modelId="{F8809504-CA2E-41F5-81E2-515FB7621F9A}" srcId="{818D8B2E-7144-486C-BED2-0C024C3E10F5}" destId="{BC575B0F-F9FB-47A1-9587-537EC8F2EF5C}" srcOrd="0" destOrd="0" parTransId="{93EFFC0F-B664-48AF-8A05-5BF305A92C58}" sibTransId="{1C139A69-016A-4AB8-A2B5-AF04FB796471}"/>
    <dgm:cxn modelId="{E674157D-95F7-42AC-B19C-1D382FA180A1}" type="presParOf" srcId="{7036940B-91C1-4B9B-810E-9B6442FE5836}" destId="{9CBCB62A-F74C-48E1-8A5C-A2217FB74DAB}" srcOrd="0" destOrd="0" presId="urn:microsoft.com/office/officeart/2005/8/layout/funnel1"/>
    <dgm:cxn modelId="{A575C12E-2F78-4260-BDDD-C037DFB02ADA}" type="presParOf" srcId="{7036940B-91C1-4B9B-810E-9B6442FE5836}" destId="{1EE04A93-5DC0-423F-84BE-B952DBFF39E9}" srcOrd="1" destOrd="0" presId="urn:microsoft.com/office/officeart/2005/8/layout/funnel1"/>
    <dgm:cxn modelId="{36098C2D-C187-4C6E-83D2-9D2025676290}" type="presParOf" srcId="{7036940B-91C1-4B9B-810E-9B6442FE5836}" destId="{167405B8-B631-485E-A4E9-F9DCECA1E44E}" srcOrd="2" destOrd="0" presId="urn:microsoft.com/office/officeart/2005/8/layout/funnel1"/>
    <dgm:cxn modelId="{8447D9F7-F4E4-4A99-899E-CC736A4BD8F3}" type="presParOf" srcId="{7036940B-91C1-4B9B-810E-9B6442FE5836}" destId="{C3C6AC0B-E745-4FE5-B124-7567CC09B2DE}" srcOrd="3" destOrd="0" presId="urn:microsoft.com/office/officeart/2005/8/layout/funnel1"/>
    <dgm:cxn modelId="{23A9A442-D8B7-4EA0-84D1-C9856B3A946B}" type="presParOf" srcId="{7036940B-91C1-4B9B-810E-9B6442FE5836}" destId="{CC681FCB-9E15-4C60-89FB-A77F63340BB5}" srcOrd="4" destOrd="0" presId="urn:microsoft.com/office/officeart/2005/8/layout/funnel1"/>
    <dgm:cxn modelId="{D25D9DC9-7EF9-4D71-A626-F753F8034873}" type="presParOf" srcId="{7036940B-91C1-4B9B-810E-9B6442FE5836}" destId="{C326F204-094F-4A6A-86A3-5C5435ADD6A9}" srcOrd="5" destOrd="0" presId="urn:microsoft.com/office/officeart/2005/8/layout/funnel1"/>
    <dgm:cxn modelId="{C2B6D1F2-0437-4EF6-A162-ADBC1FEB1231}" type="presParOf" srcId="{7036940B-91C1-4B9B-810E-9B6442FE5836}" destId="{1B6C67F9-121E-4CB0-B0CB-15D1FFDC616A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BCB62A-F74C-48E1-8A5C-A2217FB74DAB}">
      <dsp:nvSpPr>
        <dsp:cNvPr id="0" name=""/>
        <dsp:cNvSpPr/>
      </dsp:nvSpPr>
      <dsp:spPr>
        <a:xfrm>
          <a:off x="873665" y="1350280"/>
          <a:ext cx="3083741" cy="107094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E04A93-5DC0-423F-84BE-B952DBFF39E9}">
      <dsp:nvSpPr>
        <dsp:cNvPr id="0" name=""/>
        <dsp:cNvSpPr/>
      </dsp:nvSpPr>
      <dsp:spPr>
        <a:xfrm>
          <a:off x="2091685" y="3937934"/>
          <a:ext cx="597624" cy="586769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7405B8-B631-485E-A4E9-F9DCECA1E44E}">
      <dsp:nvSpPr>
        <dsp:cNvPr id="0" name=""/>
        <dsp:cNvSpPr/>
      </dsp:nvSpPr>
      <dsp:spPr>
        <a:xfrm>
          <a:off x="966153" y="4622008"/>
          <a:ext cx="2868597" cy="717149"/>
        </a:xfrm>
        <a:prstGeom prst="rect">
          <a:avLst/>
        </a:prstGeom>
        <a:noFill/>
        <a:ln w="12700" cap="rnd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Долговая нагрузка</a:t>
          </a:r>
          <a:endParaRPr lang="ru-RU" sz="23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66153" y="4622008"/>
        <a:ext cx="2868597" cy="717149"/>
      </dsp:txXfrm>
    </dsp:sp>
    <dsp:sp modelId="{C3C6AC0B-E745-4FE5-B124-7567CC09B2DE}">
      <dsp:nvSpPr>
        <dsp:cNvPr id="0" name=""/>
        <dsp:cNvSpPr/>
      </dsp:nvSpPr>
      <dsp:spPr>
        <a:xfrm>
          <a:off x="1590400" y="2378280"/>
          <a:ext cx="1596266" cy="1075723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24 999,2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2024 год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4168" y="2535816"/>
        <a:ext cx="1128730" cy="760651"/>
      </dsp:txXfrm>
    </dsp:sp>
    <dsp:sp modelId="{CC681FCB-9E15-4C60-89FB-A77F63340BB5}">
      <dsp:nvSpPr>
        <dsp:cNvPr id="0" name=""/>
        <dsp:cNvSpPr/>
      </dsp:nvSpPr>
      <dsp:spPr>
        <a:xfrm>
          <a:off x="1036100" y="1429204"/>
          <a:ext cx="1495417" cy="1043742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4 994,6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2022 год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55099" y="1582056"/>
        <a:ext cx="1057419" cy="738038"/>
      </dsp:txXfrm>
    </dsp:sp>
    <dsp:sp modelId="{C326F204-094F-4A6A-86A3-5C5435ADD6A9}">
      <dsp:nvSpPr>
        <dsp:cNvPr id="0" name=""/>
        <dsp:cNvSpPr/>
      </dsp:nvSpPr>
      <dsp:spPr>
        <a:xfrm>
          <a:off x="2332732" y="1434074"/>
          <a:ext cx="1529614" cy="1075723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11 336,2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2023 год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56739" y="1591610"/>
        <a:ext cx="1081600" cy="760651"/>
      </dsp:txXfrm>
    </dsp:sp>
    <dsp:sp modelId="{1B6C67F9-121E-4CB0-B0CB-15D1FFDC616A}">
      <dsp:nvSpPr>
        <dsp:cNvPr id="0" name=""/>
        <dsp:cNvSpPr/>
      </dsp:nvSpPr>
      <dsp:spPr>
        <a:xfrm>
          <a:off x="712530" y="1195375"/>
          <a:ext cx="3346696" cy="2677357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0.31977</cdr:x>
      <cdr:y>0.82659</cdr:y>
    </cdr:from>
    <cdr:to>
      <cdr:x>0.46984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48343" y="477117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DD4101-702D-4671-9075-0EC4EB46882A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E5494-43D6-4DA5-B293-05FA7DB64C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335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138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0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003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80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27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168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291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556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795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062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86018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880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34313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3406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797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6089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402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6902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8745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8834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3373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5955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6955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2829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1389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9936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287907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604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33453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3822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3524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22.03.2022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033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949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50BB6-EDCB-46FA-B923-70E040239206}" type="datetimeFigureOut">
              <a:rPr lang="ru-RU" smtClean="0"/>
              <a:pPr/>
              <a:t>22.03.2022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424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emf"/><Relationship Id="rId7" Type="http://schemas.openxmlformats.org/officeDocument/2006/relationships/image" Target="../media/image5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Параметры бюджета ЗАТО г. Североморск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9084000"/>
              </p:ext>
            </p:extLst>
          </p:nvPr>
        </p:nvGraphicFramePr>
        <p:xfrm>
          <a:off x="2211883" y="1092156"/>
          <a:ext cx="6502400" cy="296312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</a:tblGrid>
              <a:tr h="755228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ДОХОДЫ</a:t>
                      </a:r>
                      <a:endParaRPr lang="ru-RU" sz="2000" b="1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4 275 027,2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4 107 453,8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3 522 412,8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РАСХОДЫ</a:t>
                      </a:r>
                      <a:endParaRPr lang="ru-RU" sz="2000" b="1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4 288 191,7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4 223 241,3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3 650 874,2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6675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ДЕФИЦИТ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- 13 164,5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- 115 787,5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- 128 461,4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B981C3AE-0D68-2849-9510-C16D407964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2488" y="1204911"/>
            <a:ext cx="933450" cy="61912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684EE358-A5BC-C642-BA57-519CA0A2AEC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93623" y="1092156"/>
            <a:ext cx="638174" cy="61912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54383065-4A98-2947-9998-F0D31D85790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27965" y="2158362"/>
            <a:ext cx="752473" cy="58166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F5D68BAB-D348-CA48-9790-C89EFEA58D9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43209" y="3219440"/>
            <a:ext cx="747717" cy="62864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06849" y="727055"/>
            <a:ext cx="1573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989839848"/>
              </p:ext>
            </p:extLst>
          </p:nvPr>
        </p:nvGraphicFramePr>
        <p:xfrm>
          <a:off x="646043" y="4521875"/>
          <a:ext cx="10841107" cy="1908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181530"/>
            <a:ext cx="7583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Программный бюджет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Североморск 2022 год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94522" y="6576413"/>
            <a:ext cx="95813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3027286833"/>
              </p:ext>
            </p:extLst>
          </p:nvPr>
        </p:nvGraphicFramePr>
        <p:xfrm>
          <a:off x="109057" y="759974"/>
          <a:ext cx="6092960" cy="5579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4075192"/>
              </p:ext>
            </p:extLst>
          </p:nvPr>
        </p:nvGraphicFramePr>
        <p:xfrm>
          <a:off x="5555974" y="1261878"/>
          <a:ext cx="6280981" cy="4269270"/>
        </p:xfrm>
        <a:graphic>
          <a:graphicData uri="http://schemas.openxmlformats.org/drawingml/2006/table">
            <a:tbl>
              <a:tblPr/>
              <a:tblGrid>
                <a:gridCol w="958037"/>
                <a:gridCol w="2162487"/>
                <a:gridCol w="898854"/>
                <a:gridCol w="2261603"/>
              </a:tblGrid>
              <a:tr h="9541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254 629,7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"Улучшение качества и безопасности жизни населения"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480 550,8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"Культура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2 794,2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2. "Развитие конкурентоспособной экономики"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29 815,6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"Создание условий для эффективного и ответственного управления муниципальными финансами, повышение устойчивости бюджета муниципального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8671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152 260,6</a:t>
                      </a:r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     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3. "Развитие муниципального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гражданского общества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58 530,2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8. "Формирование современной городской среды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495 340,6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руб.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"Обеспечение комфортной городской среды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4 695,0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"Повышение безопасности дорожного движения и снижение дорожно-транспортного травматизма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653</a:t>
                      </a:r>
                      <a:r>
                        <a:rPr lang="en-US" sz="1400" b="1" i="0" u="none" strike="noStrike" baseline="0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283,9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"Развитие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91,8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"Профилактика терроризма, экстремизма и ликвидация последствий проявления терроризма и экстремизма на территории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53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235" y="156154"/>
            <a:ext cx="119935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rgbClr val="96430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Социально-значимые проекты, </a:t>
            </a:r>
          </a:p>
          <a:p>
            <a:pPr algn="ctr"/>
            <a:r>
              <a:rPr lang="ru-RU" altLang="ru-RU" sz="2400" b="1" dirty="0">
                <a:solidFill>
                  <a:srgbClr val="96430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предусмотренные к финансированию за счет средств бюджета ЗАТО г. Североморск</a:t>
            </a:r>
            <a:r>
              <a:rPr lang="ru-RU" altLang="ru-RU" sz="2400" b="1" dirty="0">
                <a:solidFill>
                  <a:srgbClr val="964305">
                    <a:lumMod val="75000"/>
                  </a:srgbClr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07459" y="925045"/>
            <a:ext cx="822924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endParaRPr lang="ru-RU" sz="1000" b="1" dirty="0">
              <a:solidFill>
                <a:prstClr val="black"/>
              </a:solidFill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4832846" y="1224052"/>
          <a:ext cx="3648540" cy="2083729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537556"/>
                <a:gridCol w="714350"/>
                <a:gridCol w="686184"/>
                <a:gridCol w="710450"/>
              </a:tblGrid>
              <a:tr h="4621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2022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2023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40967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крытого бассейна в                                        ЗАТО г. Североморск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6 584,3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194 614,0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307 976,6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278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5 451,8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163 281,1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258 392,4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7322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1 132,5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31 332,9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49 584,2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5378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Стоимость объекта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509 174,9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54" y="1224053"/>
            <a:ext cx="2791855" cy="2390004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8914732" y="4075136"/>
          <a:ext cx="2741632" cy="207653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044855"/>
                <a:gridCol w="696777"/>
              </a:tblGrid>
              <a:tr h="4621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40967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Строительство и развитие нового городского кладбища в районе </a:t>
                      </a:r>
                      <a:r>
                        <a:rPr lang="ru-RU" sz="1000" b="1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Сафоново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12 561,3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842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0967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12 561,3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5378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Стоимость объекта (</a:t>
                      </a:r>
                      <a:r>
                        <a:rPr lang="en-US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II</a:t>
                      </a:r>
                      <a:r>
                        <a:rPr lang="en-US" sz="12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этап)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78 040,6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229" y="3989954"/>
            <a:ext cx="3452327" cy="2345243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>
              <a:solidFill>
                <a:prstClr val="white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prstClr val="white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prstClr val="white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prstClr val="white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prstClr val="white"/>
              </a:solidFill>
              <a:latin typeface="Muller Narrow ExtraBold" pitchFamily="2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/>
          </p:nvPr>
        </p:nvGraphicFramePr>
        <p:xfrm>
          <a:off x="1418252" y="4059770"/>
          <a:ext cx="3136331" cy="218522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803919"/>
                <a:gridCol w="696685"/>
                <a:gridCol w="635727"/>
              </a:tblGrid>
              <a:tr h="4072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2023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59799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культурно-досугового центра в </a:t>
                      </a:r>
                      <a:r>
                        <a:rPr lang="ru-RU" sz="1000" b="1" u="none" strike="noStrike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Североморск-3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2 957,1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73 716,5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753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70 274,7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133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u="none" strike="noStrike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 собственных  средств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2 957,1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3 441,8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8328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 объекта                                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193 446,9</a:t>
                      </a:r>
                      <a:endParaRPr lang="ru-RU" sz="1200" b="1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8252" y="1224052"/>
            <a:ext cx="2995127" cy="246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68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49322" y="846501"/>
            <a:ext cx="6416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Североморск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437704" y="1677562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35284513"/>
              </p:ext>
            </p:extLst>
          </p:nvPr>
        </p:nvGraphicFramePr>
        <p:xfrm>
          <a:off x="91640" y="821959"/>
          <a:ext cx="478099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913788"/>
              </p:ext>
            </p:extLst>
          </p:nvPr>
        </p:nvGraphicFramePr>
        <p:xfrm>
          <a:off x="4453544" y="2256037"/>
          <a:ext cx="7120147" cy="1879166"/>
        </p:xfrm>
        <a:graphic>
          <a:graphicData uri="http://schemas.openxmlformats.org/drawingml/2006/table">
            <a:tbl>
              <a:tblPr/>
              <a:tblGrid>
                <a:gridCol w="2787575"/>
                <a:gridCol w="1463040"/>
                <a:gridCol w="1450035"/>
                <a:gridCol w="1419497"/>
              </a:tblGrid>
              <a:tr h="36801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Муниципальный долг                                 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27265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ЗАТО г. Североморск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132 228,0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248 008,0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376 468,0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</a:tr>
              <a:tr h="5570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кредитам от кредитных организаций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77 228,0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218 408,0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376 468,0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268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бюджетным кредитам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55 000,0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29 600,0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2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1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6159</TotalTime>
  <Words>498</Words>
  <Application>Microsoft Office PowerPoint</Application>
  <PresentationFormat>Широкоэкранный</PresentationFormat>
  <Paragraphs>124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</vt:i4>
      </vt:variant>
    </vt:vector>
  </HeadingPairs>
  <TitlesOfParts>
    <vt:vector size="12" baseType="lpstr">
      <vt:lpstr>Arial</vt:lpstr>
      <vt:lpstr>Calibri</vt:lpstr>
      <vt:lpstr>Muller Narrow ExtraBold</vt:lpstr>
      <vt:lpstr>Times New Roman</vt:lpstr>
      <vt:lpstr>Trebuchet MS</vt:lpstr>
      <vt:lpstr>Wingdings 3</vt:lpstr>
      <vt:lpstr>Грань</vt:lpstr>
      <vt:lpstr>1_Грань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Dima Severomorsk</dc:creator>
  <cp:lastModifiedBy>Агаркова</cp:lastModifiedBy>
  <cp:revision>563</cp:revision>
  <cp:lastPrinted>2020-12-14T11:49:25Z</cp:lastPrinted>
  <dcterms:created xsi:type="dcterms:W3CDTF">2019-11-15T05:58:52Z</dcterms:created>
  <dcterms:modified xsi:type="dcterms:W3CDTF">2022-03-22T14:38:26Z</dcterms:modified>
</cp:coreProperties>
</file>