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3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rawings/drawing5.xml" ContentType="application/vnd.openxmlformats-officedocument.drawingml.chartshape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drawings/drawing6.xml" ContentType="application/vnd.openxmlformats-officedocument.drawingml.chartshapes+xml"/>
  <Override PartName="/ppt/charts/chart12.xml" ContentType="application/vnd.openxmlformats-officedocument.drawingml.chart+xml"/>
  <Override PartName="/ppt/drawings/drawing7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notesSlides/notesSlide5.xml" ContentType="application/vnd.openxmlformats-officedocument.presentationml.notesSlide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26.xml" ContentType="application/vnd.openxmlformats-officedocument.drawingml.chart+xml"/>
  <Override PartName="/ppt/drawings/drawing9.xml" ContentType="application/vnd.openxmlformats-officedocument.drawingml.chartshapes+xml"/>
  <Override PartName="/ppt/charts/chart2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0.xml" ContentType="application/vnd.openxmlformats-officedocument.drawingml.chartshapes+xml"/>
  <Override PartName="/ppt/charts/chart2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1.xml" ContentType="application/vnd.openxmlformats-officedocument.drawingml.chartshapes+xml"/>
  <Override PartName="/ppt/charts/chart29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2.xml" ContentType="application/vnd.openxmlformats-officedocument.drawingml.chartshapes+xml"/>
  <Override PartName="/ppt/charts/chart30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3.xml" ContentType="application/vnd.openxmlformats-officedocument.drawingml.chartshapes+xml"/>
  <Override PartName="/ppt/charts/chart31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14.xml" ContentType="application/vnd.openxmlformats-officedocument.drawingml.chartshapes+xml"/>
  <Override PartName="/ppt/charts/chart32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drawings/drawing15.xml" ContentType="application/vnd.openxmlformats-officedocument.drawingml.chartshapes+xml"/>
  <Override PartName="/ppt/charts/chart33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drawings/drawing16.xml" ContentType="application/vnd.openxmlformats-officedocument.drawingml.chartshapes+xml"/>
  <Override PartName="/ppt/charts/chart3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7.xml" ContentType="application/vnd.openxmlformats-officedocument.drawingml.chartshapes+xml"/>
  <Override PartName="/ppt/charts/chart35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18.xml" ContentType="application/vnd.openxmlformats-officedocument.drawingml.chartshapes+xml"/>
  <Override PartName="/ppt/charts/chart36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19.xml" ContentType="application/vnd.openxmlformats-officedocument.drawingml.chartshapes+xml"/>
  <Override PartName="/ppt/charts/chart37.xml" ContentType="application/vnd.openxmlformats-officedocument.drawingml.chart+xml"/>
  <Override PartName="/ppt/drawings/drawing20.xml" ContentType="application/vnd.openxmlformats-officedocument.drawingml.chartshapes+xml"/>
  <Override PartName="/ppt/charts/chart38.xml" ContentType="application/vnd.openxmlformats-officedocument.drawingml.chart+xml"/>
  <Override PartName="/ppt/drawings/drawing21.xml" ContentType="application/vnd.openxmlformats-officedocument.drawingml.chartshapes+xml"/>
  <Override PartName="/ppt/charts/chart39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40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22.xml" ContentType="application/vnd.openxmlformats-officedocument.drawingml.chartshapes+xml"/>
  <Override PartName="/ppt/charts/chart43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23.xml" ContentType="application/vnd.openxmlformats-officedocument.drawingml.chartshapes+xml"/>
  <Override PartName="/ppt/charts/chart44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24.xml" ContentType="application/vnd.openxmlformats-officedocument.drawingml.chartshapes+xml"/>
  <Override PartName="/ppt/charts/chart45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drawings/drawing25.xml" ContentType="application/vnd.openxmlformats-officedocument.drawingml.chartshapes+xml"/>
  <Override PartName="/ppt/charts/chart46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drawings/drawing26.xml" ContentType="application/vnd.openxmlformats-officedocument.drawingml.chartshapes+xml"/>
  <Override PartName="/ppt/charts/chart47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drawings/drawing27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48.xml" ContentType="application/vnd.openxmlformats-officedocument.drawingml.chart+xml"/>
  <Override PartName="/ppt/drawings/drawing28.xml" ContentType="application/vnd.openxmlformats-officedocument.drawingml.chartshapes+xml"/>
  <Override PartName="/ppt/charts/chart49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drawings/drawing29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50.xml" ContentType="application/vnd.openxmlformats-officedocument.drawingml.chart+xml"/>
  <Override PartName="/ppt/drawings/drawing30.xml" ContentType="application/vnd.openxmlformats-officedocument.drawingml.chartshapes+xml"/>
  <Override PartName="/ppt/charts/chart51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drawings/drawing3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331" r:id="rId2"/>
    <p:sldId id="295" r:id="rId3"/>
    <p:sldId id="355" r:id="rId4"/>
    <p:sldId id="364" r:id="rId5"/>
    <p:sldId id="357" r:id="rId6"/>
    <p:sldId id="294" r:id="rId7"/>
    <p:sldId id="293" r:id="rId8"/>
    <p:sldId id="303" r:id="rId9"/>
    <p:sldId id="304" r:id="rId10"/>
    <p:sldId id="307" r:id="rId11"/>
    <p:sldId id="305" r:id="rId12"/>
    <p:sldId id="306" r:id="rId13"/>
    <p:sldId id="320" r:id="rId14"/>
    <p:sldId id="350" r:id="rId15"/>
    <p:sldId id="349" r:id="rId16"/>
    <p:sldId id="351" r:id="rId17"/>
    <p:sldId id="352" r:id="rId18"/>
    <p:sldId id="353" r:id="rId19"/>
    <p:sldId id="354" r:id="rId20"/>
    <p:sldId id="358" r:id="rId21"/>
    <p:sldId id="317" r:id="rId22"/>
    <p:sldId id="323" r:id="rId23"/>
    <p:sldId id="330" r:id="rId24"/>
    <p:sldId id="359" r:id="rId25"/>
    <p:sldId id="360" r:id="rId26"/>
    <p:sldId id="361" r:id="rId27"/>
    <p:sldId id="362" r:id="rId28"/>
    <p:sldId id="363" r:id="rId29"/>
    <p:sldId id="371" r:id="rId30"/>
    <p:sldId id="368" r:id="rId31"/>
    <p:sldId id="332" r:id="rId32"/>
    <p:sldId id="258" r:id="rId33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333399"/>
    <a:srgbClr val="E3A1D5"/>
    <a:srgbClr val="FFCC99"/>
    <a:srgbClr val="FFCC66"/>
    <a:srgbClr val="BDE7EF"/>
    <a:srgbClr val="FF6699"/>
    <a:srgbClr val="FF9933"/>
    <a:srgbClr val="FF6600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91" autoAdjust="0"/>
    <p:restoredTop sz="94629" autoAdjust="0"/>
  </p:normalViewPr>
  <p:slideViewPr>
    <p:cSldViewPr snapToGrid="0">
      <p:cViewPr varScale="1">
        <p:scale>
          <a:sx n="107" d="100"/>
          <a:sy n="107" d="100"/>
        </p:scale>
        <p:origin x="120" y="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package" Target="../embeddings/Microsoft_Excel_Worksheet26.xlsx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0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1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2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3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1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14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2.xlsx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chartUserShapes" Target="../drawings/drawing15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3.xlsx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chartUserShapes" Target="../drawings/drawing16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4.xlsx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7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5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18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6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19.xm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package" Target="../embeddings/Microsoft_Excel_Worksheet37.xlsx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package" Target="../embeddings/Microsoft_Excel_Worksheet38.xlsx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9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0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2.xlsx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22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3.xlsx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23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4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24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5.xlsx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chartUserShapes" Target="../drawings/drawing25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6.xlsx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chartUserShapes" Target="../drawings/drawing26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7.xlsx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chartUserShapes" Target="../drawings/drawing27.xml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package" Target="../embeddings/Microsoft_Excel_Worksheet48.xlsx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9.xlsx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chartUserShapes" Target="../drawings/drawing29.xml"/></Relationships>
</file>

<file path=ppt/charts/_rels/chart5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0.xml"/><Relationship Id="rId1" Type="http://schemas.openxmlformats.org/officeDocument/2006/relationships/package" Target="../embeddings/Microsoft_Excel_Worksheet50.xlsx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1.xlsx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chartUserShapes" Target="../drawings/drawing3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6629871026887189E-2"/>
          <c:y val="4.9660810990561237E-2"/>
          <c:w val="0.81270682791445348"/>
          <c:h val="0.6525479250877115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2393417.2999999998</c:v>
                </c:pt>
                <c:pt idx="1">
                  <c:v>2363593.5</c:v>
                </c:pt>
                <c:pt idx="2">
                  <c:v>2682115.2000000002</c:v>
                </c:pt>
                <c:pt idx="3">
                  <c:v>3318836.7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2509308.9</c:v>
                </c:pt>
                <c:pt idx="1">
                  <c:v>2553359.7000000002</c:v>
                </c:pt>
                <c:pt idx="2">
                  <c:v>2712123.4</c:v>
                </c:pt>
                <c:pt idx="3">
                  <c:v>3354577.5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115891.6</c:v>
                </c:pt>
                <c:pt idx="1">
                  <c:v>189766.2</c:v>
                </c:pt>
                <c:pt idx="2">
                  <c:v>30008.3</c:v>
                </c:pt>
                <c:pt idx="3">
                  <c:v>35740.800000000003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</c:numCache>
            </c:num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60000</c:v>
                </c:pt>
                <c:pt idx="1">
                  <c:v>137000</c:v>
                </c:pt>
                <c:pt idx="2">
                  <c:v>178000</c:v>
                </c:pt>
                <c:pt idx="3">
                  <c:v>164700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7787344"/>
        <c:axId val="151748648"/>
        <c:axId val="0"/>
      </c:bar3DChart>
      <c:catAx>
        <c:axId val="107787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1748648"/>
        <c:crosses val="autoZero"/>
        <c:auto val="1"/>
        <c:lblAlgn val="ctr"/>
        <c:lblOffset val="100"/>
        <c:noMultiLvlLbl val="0"/>
      </c:catAx>
      <c:valAx>
        <c:axId val="151748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7787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866440618367679"/>
          <c:y val="0.85781413422706054"/>
          <c:w val="0.44866799783998301"/>
          <c:h val="0.124006580805728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Утверждено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9687500000000033E-2"/>
                  <c:y val="-5.85153876052034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7291004836090032E-17"/>
                  <c:y val="-9.6132422494262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2500000000000012E-3"/>
                  <c:y val="-0.104491763580720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 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3302470.7</c:v>
                </c:pt>
                <c:pt idx="1">
                  <c:v>3421520.7</c:v>
                </c:pt>
                <c:pt idx="2">
                  <c:v>119050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Исполненено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8749999999999999E-2"/>
                  <c:y val="-0.1003120930374916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1874999999999994E-2"/>
                  <c:y val="-8.3593410864576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0937500000000006E-2"/>
                  <c:y val="-9.6132422494262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 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3318836.8</c:v>
                </c:pt>
                <c:pt idx="1">
                  <c:v>3354577.6</c:v>
                </c:pt>
                <c:pt idx="2">
                  <c:v>35740.800000000003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221811008"/>
        <c:axId val="221811400"/>
        <c:axId val="0"/>
      </c:bar3DChart>
      <c:catAx>
        <c:axId val="221811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1811400"/>
        <c:crosses val="autoZero"/>
        <c:auto val="1"/>
        <c:lblAlgn val="ctr"/>
        <c:lblOffset val="100"/>
        <c:noMultiLvlLbl val="0"/>
      </c:catAx>
      <c:valAx>
        <c:axId val="2218114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1811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23744492345696613"/>
          <c:y val="1.2597806592918247E-2"/>
        </c:manualLayout>
      </c:layout>
      <c:overlay val="0"/>
      <c:spPr>
        <a:solidFill>
          <a:schemeClr val="tx2">
            <a:lumMod val="20000"/>
            <a:lumOff val="80000"/>
          </a:schemeClr>
        </a:solidFill>
        <a:effectLst>
          <a:softEdge rad="63500"/>
        </a:effectLst>
      </c:spPr>
      <c:txPr>
        <a:bodyPr/>
        <a:lstStyle/>
        <a:p>
          <a:pPr algn="ctr" rtl="0">
            <a:defRPr lang="ru-RU" sz="2000" b="1" i="0" u="none" strike="noStrike" kern="1200" baseline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pattFill prst="pct10">
          <a:fgClr>
            <a:schemeClr val="accent1"/>
          </a:fgClr>
          <a:bgClr>
            <a:schemeClr val="bg1"/>
          </a:bgClr>
        </a:pattFill>
      </c:spPr>
    </c:sideWall>
    <c:backWall>
      <c:thickness val="0"/>
      <c:spPr>
        <a:pattFill prst="pct10">
          <a:fgClr>
            <a:schemeClr val="accent1"/>
          </a:fgClr>
          <a:bgClr>
            <a:schemeClr val="bg1"/>
          </a:bgClr>
        </a:pattFill>
      </c:spPr>
    </c:backWall>
    <c:plotArea>
      <c:layout>
        <c:manualLayout>
          <c:layoutTarget val="inner"/>
          <c:xMode val="edge"/>
          <c:yMode val="edge"/>
          <c:x val="2.9761127144174851E-2"/>
          <c:y val="0.17051168018900334"/>
          <c:w val="0.96898195983420621"/>
          <c:h val="0.6835434290369852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на одного жителя ЗАТО г. Североморск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9239320198097413E-3"/>
                  <c:y val="-3.74115177678671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6805421946690606E-3"/>
                  <c:y val="-5.76443887187138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055304172951231E-2"/>
                  <c:y val="-5.3827021865295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3333333333332447E-3"/>
                  <c:y val="-5.91716661111728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2845651080944281E-3"/>
                  <c:y val="-3.3594150914448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1312217194570044E-2"/>
                  <c:y val="-5.03912263716729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46.94</c:v>
                </c:pt>
                <c:pt idx="1">
                  <c:v>42.44</c:v>
                </c:pt>
                <c:pt idx="2">
                  <c:v>41.99</c:v>
                </c:pt>
                <c:pt idx="3" formatCode="0.00">
                  <c:v>41.19917387375758</c:v>
                </c:pt>
                <c:pt idx="4" formatCode="0.00">
                  <c:v>43.760865496321152</c:v>
                </c:pt>
                <c:pt idx="5">
                  <c:v>53.584077694715994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13360"/>
        <c:axId val="221816104"/>
        <c:axId val="0"/>
      </c:bar3DChart>
      <c:catAx>
        <c:axId val="22181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aseline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221816104"/>
        <c:crosses val="autoZero"/>
        <c:auto val="1"/>
        <c:lblAlgn val="ctr"/>
        <c:lblOffset val="100"/>
        <c:noMultiLvlLbl val="0"/>
      </c:catAx>
      <c:valAx>
        <c:axId val="221816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 baseline="0"/>
            </a:pPr>
            <a:endParaRPr lang="ru-RU"/>
          </a:p>
        </c:txPr>
        <c:crossAx val="221813360"/>
        <c:crosses val="autoZero"/>
        <c:crossBetween val="between"/>
        <c:minorUnit val="0.2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2000" b="1" i="0" u="none" strike="noStrike" kern="1200" baseline="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000" b="1" kern="1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Доходы на одного жителя ЗАТО г. Североморск</a:t>
            </a:r>
          </a:p>
        </c:rich>
      </c:tx>
      <c:layout>
        <c:manualLayout>
          <c:xMode val="edge"/>
          <c:yMode val="edge"/>
          <c:x val="0.24914513720282414"/>
          <c:y val="5.4590495235979079E-2"/>
        </c:manualLayout>
      </c:layout>
      <c:overlay val="0"/>
      <c:spPr>
        <a:solidFill>
          <a:schemeClr val="tx2">
            <a:lumMod val="20000"/>
            <a:lumOff val="80000"/>
          </a:schemeClr>
        </a:solidFill>
        <a:ln>
          <a:noFill/>
        </a:ln>
        <a:effectLst>
          <a:softEdge rad="63500"/>
        </a:effectLst>
      </c:spPr>
      <c:txPr>
        <a:bodyPr rot="0" spcFirstLastPara="1" vertOverflow="ellipsis" vert="horz" wrap="square" anchor="ctr" anchorCtr="1"/>
        <a:lstStyle/>
        <a:p>
          <a:pPr>
            <a:defRPr lang="ru-RU" sz="2000" b="1" i="0" u="none" strike="noStrike" kern="1200" baseline="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15"/>
      <c:rotY val="2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pattFill prst="pct10">
          <a:fgClr>
            <a:schemeClr val="accent1"/>
          </a:fgClr>
          <a:bgClr>
            <a:schemeClr val="bg1"/>
          </a:bgClr>
        </a:pattFill>
        <a:ln>
          <a:noFill/>
        </a:ln>
        <a:effectLst/>
        <a:sp3d/>
      </c:spPr>
    </c:sideWall>
    <c:backWall>
      <c:thickness val="0"/>
      <c:spPr>
        <a:pattFill prst="pct10">
          <a:fgClr>
            <a:schemeClr val="accent1"/>
          </a:fgClr>
          <a:bgClr>
            <a:schemeClr val="bg1"/>
          </a:bgClr>
        </a:patt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207149734477399E-2"/>
          <c:y val="0.20051975675159217"/>
          <c:w val="0.92092700131233596"/>
          <c:h val="0.6835434290369852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на одного жителя ЗАТО г. Североморск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834772357032885E-2"/>
                  <c:y val="-3.74115177678670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3630948920993051E-2"/>
                  <c:y val="-5.34451198544077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013439333711909E-2"/>
                  <c:y val="-7.0624097322519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333333333333335E-3"/>
                  <c:y val="-8.0167860136752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9.4643195154268441E-3"/>
                  <c:y val="-4.19926886430608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1830399394283554E-2"/>
                  <c:y val="-6.71883018288973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45.46</c:v>
                </c:pt>
                <c:pt idx="1">
                  <c:v>42.01</c:v>
                </c:pt>
                <c:pt idx="2">
                  <c:v>40.050000000000004</c:v>
                </c:pt>
                <c:pt idx="3" formatCode="0.00">
                  <c:v>38.137238608493604</c:v>
                </c:pt>
                <c:pt idx="4">
                  <c:v>43.276673228346453</c:v>
                </c:pt>
                <c:pt idx="5">
                  <c:v>53.013173279662638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14536"/>
        <c:axId val="221812968"/>
        <c:axId val="0"/>
      </c:bar3DChart>
      <c:catAx>
        <c:axId val="221814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1812968"/>
        <c:crosses val="autoZero"/>
        <c:auto val="1"/>
        <c:lblAlgn val="ctr"/>
        <c:lblOffset val="100"/>
        <c:noMultiLvlLbl val="0"/>
      </c:catAx>
      <c:valAx>
        <c:axId val="221812968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1814536"/>
        <c:crosses val="autoZero"/>
        <c:crossBetween val="between"/>
        <c:min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9999">
                  <a:srgbClr val="85C2FF"/>
                </a:gs>
                <a:gs pos="89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24"/>
                </c:manualLayout>
              </c:layout>
              <c:tx>
                <c:rich>
                  <a:bodyPr/>
                  <a:lstStyle/>
                  <a:p>
                    <a:r>
                      <a:rPr lang="en-US" sz="900" b="1" dirty="0" smtClean="0"/>
                      <a:t>933 809,3</a:t>
                    </a:r>
                    <a:endParaRPr lang="en-US" sz="105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5325665874538905"/>
                  <c:y val="-4.4912987452031018E-2"/>
                </c:manualLayout>
              </c:layout>
              <c:tx>
                <c:rich>
                  <a:bodyPr/>
                  <a:lstStyle/>
                  <a:p>
                    <a:r>
                      <a:rPr lang="en-US" sz="900" b="1" dirty="0" smtClean="0">
                        <a:solidFill>
                          <a:schemeClr val="bg1"/>
                        </a:solidFill>
                      </a:rPr>
                      <a:t>1 045 274,7</a:t>
                    </a:r>
                    <a:endParaRPr lang="en-US" sz="105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6047278472477617E-2"/>
                  <c:y val="0.3071409273700188"/>
                </c:manualLayout>
              </c:layout>
              <c:tx>
                <c:rich>
                  <a:bodyPr/>
                  <a:lstStyle/>
                  <a:p>
                    <a:r>
                      <a:rPr lang="en-US" sz="900" b="1" dirty="0">
                        <a:solidFill>
                          <a:schemeClr val="bg1"/>
                        </a:solidFill>
                      </a:rPr>
                      <a:t>1 072 521,7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86227362804770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933809.3</c:v>
                </c:pt>
                <c:pt idx="1">
                  <c:v>1045274.7</c:v>
                </c:pt>
                <c:pt idx="2">
                  <c:v>1072521.7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11792"/>
        <c:axId val="221814144"/>
      </c:barChart>
      <c:catAx>
        <c:axId val="221811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14144"/>
        <c:crosses val="autoZero"/>
        <c:auto val="1"/>
        <c:lblAlgn val="ctr"/>
        <c:lblOffset val="100"/>
        <c:noMultiLvlLbl val="0"/>
      </c:catAx>
      <c:valAx>
        <c:axId val="22181414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8117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97699762361674E-2"/>
          <c:y val="0.1437125070901471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50000"/>
                  <a:alpha val="40000"/>
                </a:schemeClr>
              </a:solidFill>
            </a:ln>
            <a:effectLst>
              <a:glow rad="127000">
                <a:schemeClr val="bg1"/>
              </a:glow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0"/>
                  <c:y val="-0.233533531268078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8314164686347276E-3"/>
                  <c:y val="-0.3323351726459651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628329372694544E-3"/>
                  <c:y val="-0.2245507923283547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59281267725367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142028.79999999999</c:v>
                </c:pt>
                <c:pt idx="1">
                  <c:v>162606.6</c:v>
                </c:pt>
                <c:pt idx="2" formatCode="0.0">
                  <c:v>138226.4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15712"/>
        <c:axId val="221809440"/>
      </c:barChart>
      <c:catAx>
        <c:axId val="221815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09440"/>
        <c:crosses val="autoZero"/>
        <c:auto val="1"/>
        <c:lblAlgn val="ctr"/>
        <c:lblOffset val="100"/>
        <c:noMultiLvlLbl val="0"/>
      </c:catAx>
      <c:valAx>
        <c:axId val="2218094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8157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97699762361674E-2"/>
          <c:y val="0.10778438031761033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  <a:alpha val="71000"/>
              </a:schemeClr>
            </a:solidFill>
            <a:ln>
              <a:solidFill>
                <a:srgbClr val="92D050">
                  <a:alpha val="61000"/>
                </a:srgb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  <a:softEdge rad="31750"/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7.6628329372694544E-3"/>
                  <c:y val="-0.251497594654347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34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628329372694544E-3"/>
                  <c:y val="-0.314371109259696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3592812677253677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1287755.5</c:v>
                </c:pt>
                <c:pt idx="1">
                  <c:v>1474233.8</c:v>
                </c:pt>
                <c:pt idx="2" formatCode="0.0">
                  <c:v>2108088.7000000002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10616"/>
        <c:axId val="221812184"/>
      </c:barChart>
      <c:catAx>
        <c:axId val="221810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12184"/>
        <c:crosses val="autoZero"/>
        <c:auto val="1"/>
        <c:lblAlgn val="ctr"/>
        <c:lblOffset val="100"/>
        <c:noMultiLvlLbl val="0"/>
      </c:catAx>
      <c:valAx>
        <c:axId val="2218121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8106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5497027499292268"/>
          <c:w val="0.86288952996973434"/>
          <c:h val="0.4876739267235351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45E-3"/>
                  <c:y val="-0.3323351726459652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0.358395402792556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2576660728995295E-3"/>
                  <c:y val="-0.1499029855964202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8314164686347276E-3"/>
                  <c:y val="-0.386227362804770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925977.7</c:v>
                </c:pt>
                <c:pt idx="1">
                  <c:v>941180.2</c:v>
                </c:pt>
                <c:pt idx="2">
                  <c:v>15202.5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95304"/>
        <c:axId val="221892560"/>
      </c:barChart>
      <c:catAx>
        <c:axId val="221895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92560"/>
        <c:crosses val="autoZero"/>
        <c:auto val="1"/>
        <c:lblAlgn val="ctr"/>
        <c:lblOffset val="100"/>
        <c:noMultiLvlLbl val="0"/>
      </c:catAx>
      <c:valAx>
        <c:axId val="221892560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8953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314164686347276E-3"/>
          <c:y val="0.11678827434692669"/>
          <c:w val="0.73946368013283847"/>
          <c:h val="0.6513149665645697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9999">
                  <a:srgbClr val="85C2FF"/>
                </a:gs>
                <a:gs pos="89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83250212479353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0.377870876697830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-0.130451899485238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5325665874538911E-2"/>
                  <c:y val="-0.376045157876168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#\ ##0.0</c:formatCode>
                <c:ptCount val="3"/>
                <c:pt idx="0">
                  <c:v>11704.5</c:v>
                </c:pt>
                <c:pt idx="1">
                  <c:v>11655.7</c:v>
                </c:pt>
                <c:pt idx="2">
                  <c:v>-48.79999999999928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92168"/>
        <c:axId val="221891776"/>
      </c:barChart>
      <c:catAx>
        <c:axId val="221892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91776"/>
        <c:crosses val="autoZero"/>
        <c:auto val="1"/>
        <c:lblAlgn val="ctr"/>
        <c:lblOffset val="100"/>
        <c:noMultiLvlLbl val="0"/>
      </c:catAx>
      <c:valAx>
        <c:axId val="221891776"/>
        <c:scaling>
          <c:orientation val="minMax"/>
        </c:scaling>
        <c:delete val="1"/>
        <c:axPos val="l"/>
        <c:numFmt formatCode="#\ ##0.0" sourceLinked="1"/>
        <c:majorTickMark val="out"/>
        <c:minorTickMark val="none"/>
        <c:tickLblPos val="none"/>
        <c:crossAx val="2218921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302663498155656E-2"/>
          <c:y val="0.13473047539701291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8314164686347276E-3"/>
                  <c:y val="-0.325212127901992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6896657588953721E-17"/>
                  <c:y val="-0.1854095440572299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20272</c:v>
                </c:pt>
                <c:pt idx="1">
                  <c:v>22040.2</c:v>
                </c:pt>
                <c:pt idx="2">
                  <c:v>1768.2000000000007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89816"/>
        <c:axId val="221890992"/>
      </c:barChart>
      <c:catAx>
        <c:axId val="221889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90992"/>
        <c:crosses val="autoZero"/>
        <c:auto val="1"/>
        <c:lblAlgn val="ctr"/>
        <c:lblOffset val="100"/>
        <c:noMultiLvlLbl val="0"/>
      </c:catAx>
      <c:valAx>
        <c:axId val="22189099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8898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145581154982001E-2"/>
          <c:y val="0.12591634456691189"/>
          <c:w val="0.73563226366420387"/>
          <c:h val="0.5803912177353666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4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512091190938034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6628329372694544E-3"/>
                  <c:y val="0.1762577143781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10324.799999999997</c:v>
                </c:pt>
                <c:pt idx="1">
                  <c:v>10131.4</c:v>
                </c:pt>
                <c:pt idx="2">
                  <c:v>-193.39999999999964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93736"/>
        <c:axId val="221891384"/>
      </c:barChart>
      <c:catAx>
        <c:axId val="2218937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91384"/>
        <c:crosses val="autoZero"/>
        <c:auto val="1"/>
        <c:lblAlgn val="ctr"/>
        <c:lblOffset val="100"/>
        <c:noMultiLvlLbl val="0"/>
      </c:catAx>
      <c:valAx>
        <c:axId val="22189138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8937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314164686347276E-3"/>
          <c:y val="0.11678827434692669"/>
          <c:w val="0.73946368013283847"/>
          <c:h val="0.6513149665645697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83250212479353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-0.377870876697830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-0.1304518994852387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5325665874538911E-2"/>
                  <c:y val="-0.376045157876168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83196</c:v>
                </c:pt>
                <c:pt idx="1">
                  <c:v>87514.2</c:v>
                </c:pt>
                <c:pt idx="2">
                  <c:v>4318.1999999999989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1892952"/>
        <c:axId val="221893344"/>
      </c:barChart>
      <c:catAx>
        <c:axId val="221892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1893344"/>
        <c:crosses val="autoZero"/>
        <c:auto val="1"/>
        <c:lblAlgn val="ctr"/>
        <c:lblOffset val="100"/>
        <c:noMultiLvlLbl val="0"/>
      </c:catAx>
      <c:valAx>
        <c:axId val="22189334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1892952"/>
        <c:crosses val="autoZero"/>
        <c:crossBetween val="between"/>
      </c:valAx>
      <c:spPr>
        <a:ln>
          <a:solidFill>
            <a:schemeClr val="accent6">
              <a:lumMod val="20000"/>
              <a:lumOff val="80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404277374440783E-2"/>
          <c:y val="4.9870317540411657E-2"/>
          <c:w val="0.91570883769003619"/>
          <c:h val="0.9382824249205706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9999">
                  <a:srgbClr val="85C2FF"/>
                </a:gs>
                <a:gs pos="89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1.3674190242021603E-2"/>
                  <c:y val="-0.46018728446611201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2 211,6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0.33326746292864962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1 928,6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623052017879877E-3"/>
                  <c:y val="0.16250057743536575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- 283,0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25384868262800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Лист1!$A$1</c:f>
              <c:strCache>
                <c:ptCount val="1"/>
                <c:pt idx="0">
                  <c:v> 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2211.6</c:v>
                </c:pt>
                <c:pt idx="1">
                  <c:v>1928.6</c:v>
                </c:pt>
                <c:pt idx="2">
                  <c:v>-283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2847872"/>
        <c:axId val="222848656"/>
      </c:barChart>
      <c:catAx>
        <c:axId val="222847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2848656"/>
        <c:crosses val="autoZero"/>
        <c:auto val="1"/>
        <c:lblAlgn val="ctr"/>
        <c:lblOffset val="100"/>
        <c:noMultiLvlLbl val="0"/>
      </c:catAx>
      <c:valAx>
        <c:axId val="22284865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2847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324939146684418E-2"/>
          <c:y val="0.13473085183040245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3223823012638E-3"/>
                  <c:y val="-0.25597070856068099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4 370,7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3223823012638E-3"/>
                  <c:y val="-0.26123132885560024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4 051,6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021413580400452E-2"/>
                  <c:y val="0.15042605295945694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- 319,1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8681E-3"/>
                  <c:y val="-0.64547592783984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4370.7</c:v>
                </c:pt>
                <c:pt idx="1">
                  <c:v>4051.6</c:v>
                </c:pt>
                <c:pt idx="2">
                  <c:v>-319.09999999999985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2850224"/>
        <c:axId val="222851400"/>
      </c:barChart>
      <c:catAx>
        <c:axId val="222850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2851400"/>
        <c:crosses val="autoZero"/>
        <c:auto val="1"/>
        <c:lblAlgn val="ctr"/>
        <c:lblOffset val="100"/>
        <c:noMultiLvlLbl val="0"/>
      </c:catAx>
      <c:valAx>
        <c:axId val="222851400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28502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2264977825732042E-2"/>
          <c:y val="0.12187514994482034"/>
          <c:w val="0.89547004434853594"/>
          <c:h val="0.1758085912380499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4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254084861563281E-2"/>
                  <c:y val="0.155621154749433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8313932563587812E-3"/>
                  <c:y val="0.158367570664282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7276E-3"/>
                  <c:y val="-0.29905475034853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0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0</c:v>
                </c:pt>
                <c:pt idx="1">
                  <c:v>-0.30000000000000004</c:v>
                </c:pt>
                <c:pt idx="2">
                  <c:v>-0.30000000000000004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928480"/>
        <c:axId val="225926128"/>
      </c:barChart>
      <c:catAx>
        <c:axId val="225928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926128"/>
        <c:crosses val="autoZero"/>
        <c:auto val="1"/>
        <c:lblAlgn val="ctr"/>
        <c:lblOffset val="100"/>
        <c:noMultiLvlLbl val="0"/>
      </c:catAx>
      <c:valAx>
        <c:axId val="22592612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59284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2293297730225767E-2"/>
          <c:y val="1.5086704760156354E-2"/>
          <c:w val="0.91570883769003619"/>
          <c:h val="0.6302575517666045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14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44 867,2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4164686347276E-3"/>
                  <c:y val="-0.66127504311358354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42 600,4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8345152179300778E-3"/>
                  <c:y val="0.11578508540438003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-2 266,8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8681E-3"/>
                  <c:y val="-0.64547592783984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44867.199999999997</c:v>
                </c:pt>
                <c:pt idx="1">
                  <c:v>42600.4</c:v>
                </c:pt>
                <c:pt idx="2">
                  <c:v>-2266.7999999999952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931616"/>
        <c:axId val="225926520"/>
      </c:barChart>
      <c:catAx>
        <c:axId val="225931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926520"/>
        <c:crosses val="autoZero"/>
        <c:auto val="1"/>
        <c:lblAlgn val="ctr"/>
        <c:lblOffset val="100"/>
        <c:noMultiLvlLbl val="0"/>
      </c:catAx>
      <c:valAx>
        <c:axId val="225926520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593161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302663498155656E-2"/>
          <c:y val="0.13473047539701291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CC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14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9 018,1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7178745284775695E-3"/>
                  <c:y val="-0.36253449342205885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12 627,2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8860574029983526E-3"/>
                  <c:y val="-0.25901430352046062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3 609,1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8681E-3"/>
                  <c:y val="-0.64547592783984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9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9018.1</c:v>
                </c:pt>
                <c:pt idx="1">
                  <c:v>12627.2</c:v>
                </c:pt>
                <c:pt idx="2">
                  <c:v>3609.1000000000004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930048"/>
        <c:axId val="225926912"/>
      </c:barChart>
      <c:catAx>
        <c:axId val="225930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926912"/>
        <c:crosses val="autoZero"/>
        <c:auto val="1"/>
        <c:lblAlgn val="ctr"/>
        <c:lblOffset val="100"/>
        <c:noMultiLvlLbl val="0"/>
      </c:catAx>
      <c:valAx>
        <c:axId val="22592691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5930048"/>
        <c:crosses val="autoZero"/>
        <c:crossBetween val="between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1302663498155656E-2"/>
          <c:y val="0.13473047539701291"/>
          <c:w val="0.91570883769003619"/>
          <c:h val="0.6594013581963515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14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71 795,1</a:t>
                    </a:r>
                    <a:endParaRPr lang="en-US" sz="9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8314164686347276E-3"/>
                  <c:y val="-0.66127504311358354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77 018,9</a:t>
                    </a:r>
                    <a:endParaRPr lang="en-US" sz="9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8914982127729453E-7"/>
                  <c:y val="-0.30855084996934679"/>
                </c:manualLayout>
              </c:layout>
              <c:tx>
                <c:rich>
                  <a:bodyPr/>
                  <a:lstStyle/>
                  <a:p>
                    <a:r>
                      <a:rPr lang="en-US" sz="1000" dirty="0" smtClean="0"/>
                      <a:t>5 223,8</a:t>
                    </a:r>
                    <a:endParaRPr lang="en-US" sz="10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3.8314164686348681E-3"/>
                  <c:y val="-0.64547592783984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1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71795.100000000006</c:v>
                </c:pt>
                <c:pt idx="1">
                  <c:v>77018.899999999994</c:v>
                </c:pt>
                <c:pt idx="2">
                  <c:v>5223.8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5930440"/>
        <c:axId val="225929264"/>
      </c:barChart>
      <c:catAx>
        <c:axId val="225930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929264"/>
        <c:crosses val="autoZero"/>
        <c:auto val="1"/>
        <c:lblAlgn val="ctr"/>
        <c:lblOffset val="100"/>
        <c:noMultiLvlLbl val="0"/>
      </c:catAx>
      <c:valAx>
        <c:axId val="22592926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2259304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145581154982001E-2"/>
          <c:y val="0.16530162665911741"/>
          <c:w val="0.91570883769003619"/>
          <c:h val="0.8346986802723199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9.6448439170452812E-4"/>
                  <c:y val="-0.244737954189476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"/>
                  <c:y val="-0.222549935641952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0.134098328241552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7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1089241.2</c:v>
                </c:pt>
                <c:pt idx="1">
                  <c:v>1080639.4000000004</c:v>
                </c:pt>
                <c:pt idx="2">
                  <c:v>-8601.8000000000447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7108040"/>
        <c:axId val="107108432"/>
      </c:barChart>
      <c:catAx>
        <c:axId val="107108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7108432"/>
        <c:crosses val="autoZero"/>
        <c:auto val="1"/>
        <c:lblAlgn val="ctr"/>
        <c:lblOffset val="100"/>
        <c:noMultiLvlLbl val="0"/>
      </c:catAx>
      <c:valAx>
        <c:axId val="10710843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07108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1302519723204565E-2"/>
          <c:y val="0.13944879900090873"/>
          <c:w val="0.91570883769003619"/>
          <c:h val="0.860551200999091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9999">
                  <a:srgbClr val="85C2FF"/>
                </a:gs>
                <a:gs pos="89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83250212479353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512091190938034E-17"/>
                  <c:y val="-0.296407045873428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643321168827812E-2"/>
                  <c:y val="0.108349648063728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7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516029.2</c:v>
                </c:pt>
                <c:pt idx="1">
                  <c:v>514279</c:v>
                </c:pt>
                <c:pt idx="2">
                  <c:v>-1750.2000000000116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787512"/>
        <c:axId val="151787120"/>
      </c:barChart>
      <c:catAx>
        <c:axId val="151787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1787120"/>
        <c:crosses val="autoZero"/>
        <c:auto val="1"/>
        <c:lblAlgn val="ctr"/>
        <c:lblOffset val="100"/>
        <c:noMultiLvlLbl val="0"/>
      </c:catAx>
      <c:valAx>
        <c:axId val="151787120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51787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263139979655235E-2"/>
          <c:y val="0.3898942491655224"/>
          <c:w val="0.91570883769003619"/>
          <c:h val="0.5127574268066730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418751025388816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293108113513427E-3"/>
                  <c:y val="-0.420235661107035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9921632663305159E-2"/>
                  <c:y val="-0.1581235222329005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7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466011.2</c:v>
                </c:pt>
                <c:pt idx="1">
                  <c:v>466011.2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786336"/>
        <c:axId val="151793000"/>
      </c:barChart>
      <c:catAx>
        <c:axId val="151786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1793000"/>
        <c:crosses val="autoZero"/>
        <c:auto val="1"/>
        <c:lblAlgn val="ctr"/>
        <c:lblOffset val="100"/>
        <c:noMultiLvlLbl val="0"/>
      </c:catAx>
      <c:valAx>
        <c:axId val="151793000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51786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015131219552349E-2"/>
          <c:y val="0.15028033683449593"/>
          <c:w val="0.89545838914623077"/>
          <c:h val="0.6472962448203305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C66"/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3.8314164686347276E-3"/>
                  <c:y val="-0.371078746907384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325665874538911E-2"/>
                  <c:y val="-0.5869837124805902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8121842985534795E-3"/>
                  <c:y val="-0.1693864861724878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7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46644.800000000003</c:v>
                </c:pt>
                <c:pt idx="1">
                  <c:v>46644.800000000003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787904"/>
        <c:axId val="151792216"/>
      </c:barChart>
      <c:catAx>
        <c:axId val="151787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1792216"/>
        <c:crosses val="autoZero"/>
        <c:auto val="1"/>
        <c:lblAlgn val="ctr"/>
        <c:lblOffset val="100"/>
        <c:noMultiLvlLbl val="0"/>
      </c:catAx>
      <c:valAx>
        <c:axId val="15179221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51787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8015131219552349E-2"/>
          <c:y val="0"/>
          <c:w val="0.89545838914623077"/>
          <c:h val="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1.8087120503475992E-2"/>
                  <c:y val="-0.231891726538407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701109772433045E-3"/>
                  <c:y val="-0.1825201825201825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0606670607867944E-3"/>
                  <c:y val="0.148238647167983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700" b="1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806.6</c:v>
                </c:pt>
                <c:pt idx="1">
                  <c:v>514.29999999999995</c:v>
                </c:pt>
                <c:pt idx="2">
                  <c:v>-292.30000000000007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1792608"/>
        <c:axId val="151786728"/>
      </c:barChart>
      <c:catAx>
        <c:axId val="151792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1786728"/>
        <c:crosses val="autoZero"/>
        <c:auto val="1"/>
        <c:lblAlgn val="ctr"/>
        <c:lblOffset val="100"/>
        <c:noMultiLvlLbl val="0"/>
      </c:catAx>
      <c:valAx>
        <c:axId val="151786728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517926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1.339421613394216E-2"/>
          <c:y val="5.6531056875827525E-2"/>
          <c:w val="0.97321156773211559"/>
          <c:h val="0.7666469192394977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Средства бюджетов других уровней</c:v>
                </c:pt>
              </c:strCache>
            </c:strRef>
          </c:tx>
          <c:spPr>
            <a:pattFill prst="pct50">
              <a:fgClr>
                <a:schemeClr val="bg2">
                  <a:lumMod val="75000"/>
                </a:schemeClr>
              </a:fgClr>
              <a:bgClr>
                <a:schemeClr val="bg1"/>
              </a:bgClr>
            </a:pattFill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922 460,4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1 077 643,3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1 641 517,6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#\ ##0.0</c:formatCode>
                <c:ptCount val="3"/>
                <c:pt idx="0">
                  <c:v>922460.4</c:v>
                </c:pt>
                <c:pt idx="1">
                  <c:v>1077643.3</c:v>
                </c:pt>
                <c:pt idx="2">
                  <c:v>1641517.6</c:v>
                </c:pt>
              </c:numCache>
            </c:numRef>
          </c:val>
        </c:ser>
        <c:ser>
          <c:idx val="2"/>
          <c:order val="1"/>
          <c:tx>
            <c:strRef>
              <c:f>Лист1!$C$1</c:f>
              <c:strCache>
                <c:ptCount val="1"/>
                <c:pt idx="0">
                  <c:v>Средства местного бюджета</c:v>
                </c:pt>
              </c:strCache>
            </c:strRef>
          </c:tx>
          <c:spPr>
            <a:solidFill>
              <a:srgbClr val="BDE7EF"/>
            </a:solidFill>
          </c:spPr>
          <c:invertIfNegative val="0"/>
          <c:dLbls>
            <c:dLbl>
              <c:idx val="0"/>
              <c:layout>
                <c:manualLayout>
                  <c:x val="-1.1161717837168226E-17"/>
                  <c:y val="-4.111349590969276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1 630 899,3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2175601337504045E-3"/>
                  <c:y val="-6.16702438645391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1 634 480,1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6.16702438645391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1 713 060,0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#\ ##0.0</c:formatCode>
                <c:ptCount val="3"/>
                <c:pt idx="0">
                  <c:v>1630899.3</c:v>
                </c:pt>
                <c:pt idx="1">
                  <c:v>1634480.1</c:v>
                </c:pt>
                <c:pt idx="2">
                  <c:v>1713060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5627288"/>
        <c:axId val="155630424"/>
      </c:barChart>
      <c:catAx>
        <c:axId val="155627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5630424"/>
        <c:crosses val="autoZero"/>
        <c:auto val="1"/>
        <c:lblAlgn val="ctr"/>
        <c:lblOffset val="100"/>
        <c:noMultiLvlLbl val="0"/>
      </c:catAx>
      <c:valAx>
        <c:axId val="15563042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15562728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187500000000001E-2"/>
          <c:y val="0.3589393432334988"/>
          <c:w val="0.96562500000000007"/>
          <c:h val="0.55132582095812654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63500" cap="flat">
              <a:prstDash val="sysDot"/>
              <a:bevel/>
              <a:headEnd type="diamond" w="sm" len="sm"/>
            </a:ln>
          </c:spPr>
          <c:marker>
            <c:symbol val="diamond"/>
            <c:size val="30"/>
            <c:spPr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62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</c:spPr>
          </c:marker>
          <c:dLbls>
            <c:dLbl>
              <c:idx val="0"/>
              <c:layout>
                <c:manualLayout>
                  <c:x val="-7.1874998523474398E-2"/>
                  <c:y val="-0.406275417368919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2702490721513127E-2"/>
                  <c:y val="-0.336715048759422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4325086051912296E-2"/>
                  <c:y val="-0.4307498805121626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2553359.7000000002</c:v>
                </c:pt>
                <c:pt idx="1">
                  <c:v>2712123.4</c:v>
                </c:pt>
                <c:pt idx="2">
                  <c:v>3354577.6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5633952"/>
        <c:axId val="155631992"/>
      </c:lineChart>
      <c:catAx>
        <c:axId val="1556339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155631992"/>
        <c:crosses val="autoZero"/>
        <c:auto val="1"/>
        <c:lblAlgn val="ctr"/>
        <c:lblOffset val="100"/>
        <c:noMultiLvlLbl val="0"/>
      </c:catAx>
      <c:valAx>
        <c:axId val="155631992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one"/>
        <c:crossAx val="155633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77999621938031E-2"/>
          <c:y val="0.11270901165054305"/>
          <c:w val="0.86559306447353779"/>
          <c:h val="0.82647658904619026"/>
        </c:manualLayout>
      </c:layout>
      <c:pie3DChart>
        <c:varyColors val="1"/>
        <c:ser>
          <c:idx val="2"/>
          <c:order val="0"/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5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6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-4.9617580108958829E-2"/>
                  <c:y val="-2.2762979628228569E-2"/>
                </c:manualLayout>
              </c:layout>
              <c:tx>
                <c:rich>
                  <a:bodyPr/>
                  <a:lstStyle/>
                  <a:p>
                    <a:fld id="{AD350CB1-330A-476F-A754-45D8FC3B7410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312679904873267"/>
                      <c:h val="0.1350983836691254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4662919249807291"/>
                  <c:y val="1.5175319752152378E-2"/>
                </c:manualLayout>
              </c:layout>
              <c:tx>
                <c:rich>
                  <a:bodyPr/>
                  <a:lstStyle/>
                  <a:p>
                    <a:fld id="{A2589DD2-4FC8-4CF5-BF55-B7EE837F155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410273098851893"/>
                      <c:h val="0.2333205411893427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1.1917781704289981E-2"/>
                  <c:y val="0.23408468425875242"/>
                </c:manualLayout>
              </c:layout>
              <c:tx>
                <c:rich>
                  <a:bodyPr/>
                  <a:lstStyle/>
                  <a:p>
                    <a:fld id="{468F32E9-396F-47B8-91FB-58B097488679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0740412902553957"/>
                      <c:h val="0.1940164630312681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0.3172970152345399"/>
                  <c:y val="4.5183220079377681E-2"/>
                </c:manualLayout>
              </c:layout>
              <c:tx>
                <c:rich>
                  <a:bodyPr/>
                  <a:lstStyle/>
                  <a:p>
                    <a:fld id="{CE4D4FFA-1CFC-4559-B0A5-1DF37E771462}" type="CATEGORYNAME">
                      <a:rPr lang="ru-RU" smtClean="0"/>
                      <a:pPr/>
                      <a:t>[ИМЯ КАТЕГОРИИ]</a:t>
                    </a:fld>
                    <a:fld id="{C119DC2C-F2F6-49B1-A2B0-90B0A72E3F3D}" type="PERCENTAGE">
                      <a:rPr lang="ru-RU" baseline="0" smtClean="0"/>
                      <a:pPr/>
                      <a:t>[ПРОЦЕНТ]</a:t>
                    </a:fld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249964627433489"/>
                      <c:h val="0.1063789914625881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1.2585389375552517E-2"/>
                  <c:y val="6.6491300777824586E-2"/>
                </c:manualLayout>
              </c:layout>
              <c:tx>
                <c:rich>
                  <a:bodyPr/>
                  <a:lstStyle/>
                  <a:p>
                    <a:fld id="{D502E397-F49D-4B5C-B886-2176B72EF8A4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479963280446158"/>
                      <c:h val="0.18255909661839312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5"/>
              <c:layout>
                <c:manualLayout>
                  <c:x val="-4.9636596400714023E-2"/>
                  <c:y val="-4.91136677254207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4.2651957715916983E-2"/>
                  <c:y val="-0.19600080536736325"/>
                </c:manualLayout>
              </c:layout>
              <c:tx>
                <c:rich>
                  <a:bodyPr/>
                  <a:lstStyle/>
                  <a:p>
                    <a:fld id="{81AA3DF1-1369-445B-A7D3-481518C1158E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aseline="0">
                    <a:solidFill>
                      <a:srgbClr val="7030A0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0102 Функционирование высшего должностного лица субъекта Российской Федерации и муниципального образования
</c:v>
                </c:pt>
                <c:pt idx="1">
                  <c:v>0103 Функционирование законодательных (представительных) органов государственной власти и представительных органов муниципальных образований
</c:v>
                </c:pt>
                <c:pt idx="2">
                  <c:v>0104 Функционирование законодательных (представительных) органов государственной власти и представительных органов муниципальных образований
</c:v>
                </c:pt>
                <c:pt idx="3">
                  <c:v>0105 Судебная система
</c:v>
                </c:pt>
                <c:pt idx="4">
                  <c:v>0106 Обеспечение деятельности финансовых, налоговых и таможенных органов и органов финансового (финансово-бюджетного) надзора
</c:v>
                </c:pt>
                <c:pt idx="5">
                  <c:v>0111 Резервные фонды
</c:v>
                </c:pt>
                <c:pt idx="6">
                  <c:v>0113  Другие общегосударственные вопросы
</c:v>
                </c:pt>
              </c:strCache>
            </c:strRef>
          </c:cat>
          <c:val>
            <c:numRef>
              <c:f>Sheet1!$B$2:$B$8</c:f>
              <c:numCache>
                <c:formatCode>#,##0.0</c:formatCode>
                <c:ptCount val="7"/>
                <c:pt idx="0">
                  <c:v>2650.9</c:v>
                </c:pt>
                <c:pt idx="1">
                  <c:v>9544.6</c:v>
                </c:pt>
                <c:pt idx="2">
                  <c:v>97799.2</c:v>
                </c:pt>
                <c:pt idx="3">
                  <c:v>0</c:v>
                </c:pt>
                <c:pt idx="4">
                  <c:v>1394.3</c:v>
                </c:pt>
                <c:pt idx="5">
                  <c:v>0</c:v>
                </c:pt>
                <c:pt idx="6">
                  <c:v>77125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2"/>
          <c:order val="0"/>
          <c:explosion val="13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3.0272993304574194E-2"/>
                  <c:y val="-0.1133549358003879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dirty="0"/>
                      <a:t>0304 Органы юстиции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1303478970048358"/>
                  <c:y val="-7.22540739453351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dirty="0"/>
                      <a:t>0309 Защита населения и территории от чрезвычайных ситуаций природного и техногенного характера, гражданская оборона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843926733969134"/>
                      <c:h val="0.23364092821959975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16505304390556041"/>
                  <c:y val="1.662590918849854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dirty="0"/>
                      <a:t>0314 Другие вопросы в области национальной безопасности и правоохранительной деятельности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0304 Органы юстиции</c:v>
                </c:pt>
                <c:pt idx="1">
                  <c:v>0309 Защита населения и территории от чрезвычайных ситуаций природного и техногенного характера, гражданская оборона</c:v>
                </c:pt>
                <c:pt idx="2">
                  <c:v>0314 Другие вопросы в области национальной безопасности и правоохранительной деятельности</c:v>
                </c:pt>
              </c:strCache>
            </c:strRef>
          </c:cat>
          <c:val>
            <c:numRef>
              <c:f>Sheet1!$B$2:$B$4</c:f>
              <c:numCache>
                <c:formatCode>#,##0.00</c:formatCode>
                <c:ptCount val="3"/>
                <c:pt idx="0">
                  <c:v>4362.7</c:v>
                </c:pt>
                <c:pt idx="1">
                  <c:v>7240.1</c:v>
                </c:pt>
                <c:pt idx="2">
                  <c:v>2655.6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explosion val="19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744F885-16D6-463F-A011-2C203030C339}" type="CATEGORYNAME">
                      <a:rPr lang="ru-RU" smtClean="0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0420233648953191"/>
                  <c:y val="1.279822086795136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E8C855B-E79F-4F1C-98C5-37F944944244}" type="CATEGORYNAME">
                      <a:rPr lang="ru-RU" smtClean="0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0.20586736283230617"/>
                  <c:y val="-0.1368907301807198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4B5A416-E1F3-4CA4-ABBD-E653239C19DC}" type="CATEGORYNAME">
                      <a:rPr lang="ru-RU" smtClean="0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8.9237991868802838E-2"/>
                  <c:y val="2.286024853496597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972E96F-F732-43A0-99E2-638FA3A11672}" type="CATEGORYNAME">
                      <a:rPr lang="ru-RU" smtClean="0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963073272120598"/>
                      <c:h val="0.17527176323919569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-2.1476141602189684E-2"/>
                  <c:y val="1.467728505550272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 smtClean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4174809-2B4C-4562-A6CE-67A7DC8256F0}" type="CATEGORYNAME">
                      <a:rPr lang="ru-RU" sz="800" b="0" i="0" u="none" strike="noStrike" kern="1200" baseline="0" smtClean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rPr>
                      <a:pPr algn="ctr" rtl="0">
                        <a:defRPr lang="ru-RU" sz="800" b="0" smtClean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 smtClean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   0405 Сельское хозяйство и рыболовство
</c:v>
                </c:pt>
                <c:pt idx="1">
                  <c:v>   0408 Транспорт
</c:v>
                </c:pt>
                <c:pt idx="2">
                  <c:v>   0409 Дорожное хозяйство (дорожные фонды)
</c:v>
                </c:pt>
                <c:pt idx="3">
                  <c:v>   0410 Связь и информатика
</c:v>
                </c:pt>
                <c:pt idx="4">
                  <c:v>   0412 Другие вопросы в области национальной экономики
</c:v>
                </c:pt>
              </c:strCache>
            </c:strRef>
          </c:cat>
          <c:val>
            <c:numRef>
              <c:f>Sheet1!$B$2:$B$6</c:f>
              <c:numCache>
                <c:formatCode>#,##0.00</c:formatCode>
                <c:ptCount val="5"/>
                <c:pt idx="0">
                  <c:v>7951.6</c:v>
                </c:pt>
                <c:pt idx="1">
                  <c:v>20037</c:v>
                </c:pt>
                <c:pt idx="2">
                  <c:v>187662.7</c:v>
                </c:pt>
                <c:pt idx="3">
                  <c:v>25182.2</c:v>
                </c:pt>
                <c:pt idx="4">
                  <c:v>25464.1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0.10708559024256342"/>
                  <c:y val="-6.443806117365244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2312C94-FAD4-4EA7-B2DD-53AC67D7A368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48067845232751"/>
                      <c:h val="0.2902828726402893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035239169529231"/>
                  <c:y val="0.11985522104008224"/>
                </c:manualLayout>
              </c:layout>
              <c:tx>
                <c:rich>
                  <a:bodyPr/>
                  <a:lstStyle/>
                  <a:p>
                    <a:fld id="{BF9AF40F-029C-4C46-81C7-2DC670A479FC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651146907282897"/>
                      <c:h val="0.4344807873461657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1955946880675453"/>
                  <c:y val="-0.12760180637035343"/>
                </c:manualLayout>
              </c:layout>
              <c:tx>
                <c:rich>
                  <a:bodyPr/>
                  <a:lstStyle/>
                  <a:p>
                    <a:fld id="{B70C0FED-4F7B-42DC-8E55-F954946F5B73}" type="CATEGORYNAME">
                      <a:rPr lang="ru-RU"/>
                      <a:pPr/>
                      <a:t>[ИМЯ КАТЕГОРИИ]</a:t>
                    </a:fld>
                    <a:r>
                      <a:rPr lang="ru-RU" baseline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8.9237991868802838E-2"/>
                  <c:y val="2.3599466085679289E-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D4BB4E-865F-4BE4-B669-4A9A9321BE09}" type="CATEGORYNAME">
                      <a:rPr lang="ru-RU" smtClean="0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 smtClean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200042065993018"/>
                      <c:h val="0.3321171741810513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      0501 Жилищное хозяйство
</c:v>
                </c:pt>
                <c:pt idx="1">
                  <c:v>      0502 Коммунальное хозяйство
</c:v>
                </c:pt>
                <c:pt idx="2">
                  <c:v>      0503 Благоустройство
</c:v>
                </c:pt>
                <c:pt idx="3">
                  <c:v>      0505 Другие вопросы в области жилищно-коммунального хозяйства
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39943.300000000003</c:v>
                </c:pt>
                <c:pt idx="1">
                  <c:v>22601.5</c:v>
                </c:pt>
                <c:pt idx="2">
                  <c:v>105557.9</c:v>
                </c:pt>
                <c:pt idx="3">
                  <c:v>28661.9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9525253883257967E-2"/>
          <c:y val="3.0169558662776156E-2"/>
          <c:w val="0.94047474611674198"/>
          <c:h val="0.86206805257779784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explosion val="13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-0.36713317915381777"/>
                  <c:y val="-0.32694609589435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2E7FA55-7D80-45E1-A87D-59C2E0A88E3A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927877901815721"/>
                      <c:h val="0.60215293680410287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Sheet1!$A$2:$A$2</c:f>
              <c:strCache>
                <c:ptCount val="1"/>
                <c:pt idx="0">
                  <c:v>   0605 Другие вопросы в области охраны окружающей среды
</c:v>
                </c:pt>
              </c:strCache>
            </c:strRef>
          </c:cat>
          <c:val>
            <c:numRef>
              <c:f>Sheet1!$B$2:$B$2</c:f>
              <c:numCache>
                <c:formatCode>#,##0.00</c:formatCode>
                <c:ptCount val="1"/>
                <c:pt idx="0">
                  <c:v>432.3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5220450630779122E-2"/>
          <c:y val="0.17899913226726177"/>
          <c:w val="0.76494010280404068"/>
          <c:h val="0.76164968389735965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5.0621012104044467E-2"/>
                  <c:y val="0.2599575325784007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EB2B23C-F630-4C92-9075-4422F8AEC4DC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2.5898223718942952E-2"/>
                  <c:y val="7.855150613611008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C610AE1-0B91-42E3-801B-ED8DB30CF145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63242988259463"/>
                      <c:h val="0.1755221514723945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1802321686799476"/>
                  <c:y val="3.916648072393701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56F2853-8209-47B7-A7EE-665244F09A5A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3.9885517727911705E-2"/>
                  <c:y val="2.8511218544688242E-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C25644C-43B6-4810-A4FE-3A5E9D604634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446736161435972"/>
                      <c:h val="0.2246706334448989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4"/>
              <c:layout>
                <c:manualLayout>
                  <c:x val="0.36587576666209154"/>
                  <c:y val="2.094074625015495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0EE62E8-97FC-45AD-BED1-A315D85696E0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753852106649005"/>
                      <c:h val="0.22326284126897544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0701 Дошкольное образование
</c:v>
                </c:pt>
                <c:pt idx="1">
                  <c:v>0702 Общее образование
</c:v>
                </c:pt>
                <c:pt idx="2">
                  <c:v>0703 Общее образование
</c:v>
                </c:pt>
                <c:pt idx="3">
                  <c:v>0707 Молодежная политика и оздоровление детей
</c:v>
                </c:pt>
                <c:pt idx="4">
                  <c:v>0709 Молодежная политика и оздоровление детей
</c:v>
                </c:pt>
              </c:strCache>
            </c:strRef>
          </c:cat>
          <c:val>
            <c:numRef>
              <c:f>Sheet1!$B$2:$B$6</c:f>
              <c:numCache>
                <c:formatCode>#,##0.00</c:formatCode>
                <c:ptCount val="5"/>
                <c:pt idx="0">
                  <c:v>922541.8</c:v>
                </c:pt>
                <c:pt idx="1">
                  <c:v>1060879.2</c:v>
                </c:pt>
                <c:pt idx="2">
                  <c:v>251963.3</c:v>
                </c:pt>
                <c:pt idx="3">
                  <c:v>11073.4</c:v>
                </c:pt>
                <c:pt idx="4">
                  <c:v>92394.1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0.11303478970048358"/>
                  <c:y val="-0.2742373596539750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2312C94-FAD4-4EA7-B2DD-53AC67D7A368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48067845232751"/>
                      <c:h val="0.29028287264028935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2403284520229856"/>
                  <c:y val="1.49559256371383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F9AF40F-029C-4C46-81C7-2DC670A479FC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492726283891111"/>
                      <c:h val="0.45246359546361625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      0801 Культура</c:v>
                </c:pt>
                <c:pt idx="1">
                  <c:v>     0804 Другие вопросы в области культуры, кинематографии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206010.4</c:v>
                </c:pt>
                <c:pt idx="1">
                  <c:v>43405.1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626854967417587E-2"/>
          <c:y val="0.13118592029525381"/>
          <c:w val="0.94047474611674198"/>
          <c:h val="0.86206805257779784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explosion val="13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0.17808635801720213"/>
                  <c:y val="4.805732376956129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2E7FA55-7D80-45E1-A87D-59C2E0A88E3A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896458633623466"/>
                      <c:h val="0.2087087225973544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7.9284091137988177E-2"/>
                  <c:y val="0.29600349447327046"/>
                </c:manualLayout>
              </c:layout>
              <c:tx>
                <c:rich>
                  <a:bodyPr/>
                  <a:lstStyle/>
                  <a:p>
                    <a:fld id="{62754D3A-5DA2-446C-9481-077AF77B5E5D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9395795555526407"/>
                      <c:h val="0.3351042895495593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5.568427270568186E-2"/>
                  <c:y val="-2.6062725530070236E-2"/>
                </c:manualLayout>
              </c:layout>
              <c:tx>
                <c:rich>
                  <a:bodyPr/>
                  <a:lstStyle/>
                  <a:p>
                    <a:fld id="{0A84642B-51FD-45B3-9772-6435F40408C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31352093766879"/>
                      <c:h val="0.18124022868738074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978944518327985"/>
                  <c:y val="1.4030322651171767E-3"/>
                </c:manualLayout>
              </c:layout>
              <c:tx>
                <c:rich>
                  <a:bodyPr/>
                  <a:lstStyle/>
                  <a:p>
                    <a:fld id="{0B844F69-6A3E-48ED-94D8-F514AE2890A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49534346321169"/>
                      <c:h val="0.328870847032904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      1001 Пенсионное обеспечение</c:v>
                </c:pt>
                <c:pt idx="1">
                  <c:v>      1003 Социальное обеспечение населения</c:v>
                </c:pt>
                <c:pt idx="2">
                  <c:v>      1004 Охрана семьи и детства</c:v>
                </c:pt>
                <c:pt idx="3">
                  <c:v>      1006 Другие вопросы в области социальной политики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5462.9</c:v>
                </c:pt>
                <c:pt idx="1">
                  <c:v>14095.1</c:v>
                </c:pt>
                <c:pt idx="2">
                  <c:v>56450.3</c:v>
                </c:pt>
                <c:pt idx="3">
                  <c:v>908.8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4910552858018846E-2"/>
          <c:y val="6.2499698732749458E-2"/>
          <c:w val="0.90508944714198114"/>
          <c:h val="0.77880166561194453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-0.39092472760112396"/>
                  <c:y val="-0.3233738619719729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2312C94-FAD4-4EA7-B2DD-53AC67D7A368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951623212338973"/>
                      <c:h val="0.6313514883290787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Sheet1!$A$2:$A$2</c:f>
              <c:strCache>
                <c:ptCount val="1"/>
                <c:pt idx="0">
                  <c:v>      1105 Другие вопросы в области физической культуры и спорта</c:v>
                </c:pt>
              </c:strCache>
            </c:strRef>
          </c:cat>
          <c:val>
            <c:numRef>
              <c:f>Sheet1!$B$2:$B$2</c:f>
              <c:numCache>
                <c:formatCode>#,##0.00</c:formatCode>
                <c:ptCount val="1"/>
                <c:pt idx="0">
                  <c:v>4588.2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626759673042737E-2"/>
          <c:y val="0.11634501169433123"/>
          <c:w val="0.94047474611674198"/>
          <c:h val="0.86206805257779784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2"/>
          <c:dPt>
            <c:idx val="0"/>
            <c:bubble3D val="0"/>
            <c:explosion val="13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-0.37758282322505193"/>
                  <c:y val="-0.4711914814374083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2E7FA55-7D80-45E1-A87D-59C2E0A88E3A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54561592866539"/>
                      <c:h val="0.54262398240621013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Sheet1!$A$2:$A$2</c:f>
              <c:strCache>
                <c:ptCount val="1"/>
                <c:pt idx="0">
                  <c:v>      1301 Обслуживание государственного внутреннего и муниципального долга</c:v>
                </c:pt>
              </c:strCache>
            </c:strRef>
          </c:cat>
          <c:val>
            <c:numRef>
              <c:f>Sheet1!$B$2:$B$2</c:f>
              <c:numCache>
                <c:formatCode>#,##0.00</c:formatCode>
                <c:ptCount val="1"/>
                <c:pt idx="0">
                  <c:v>17214.7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0"/>
      <c:depthPercent val="100"/>
      <c:rAngAx val="0"/>
      <c:perspective val="6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4910552858018846E-2"/>
          <c:y val="6.2499698732749458E-2"/>
          <c:w val="0.90508944714198114"/>
          <c:h val="0.77880166561194453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Pt>
            <c:idx val="1"/>
            <c:bubble3D val="0"/>
            <c:explosion val="26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</c:dPt>
          <c:dLbls>
            <c:dLbl>
              <c:idx val="0"/>
              <c:layout>
                <c:manualLayout>
                  <c:x val="9.5540079991873195E-2"/>
                  <c:y val="8.397937088209876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F0C0866-F193-4B10-B849-EEDF49E686B8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530849193480271"/>
                      <c:h val="0.38025436541040408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2923943773675135"/>
                  <c:y val="-0.3922998845199590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ctr" rtl="0">
                      <a:defRPr lang="ru-RU" sz="800" b="0" i="0" u="none" strike="noStrike" kern="1200" baseline="0">
                        <a:solidFill>
                          <a:srgbClr val="7030A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2312C94-FAD4-4EA7-B2DD-53AC67D7A368}" type="CATEGORYNAME">
                      <a:rPr lang="ru-RU"/>
                      <a:pPr algn="ctr" rtl="0">
                        <a:defRPr lang="ru-RU" sz="800" b="0">
                          <a:solidFill>
                            <a:srgbClr val="7030A0"/>
                          </a:solidFill>
                        </a:defRPr>
                      </a:pPr>
                      <a:t>[ИМЯ КАТЕГОРИИ]</a:t>
                    </a:fld>
                    <a:r>
                      <a:rPr lang="ru-RU" baseline="0" dirty="0"/>
                      <a:t>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ctr" rtl="0">
                    <a:defRPr lang="ru-RU" sz="800" b="0" i="0" u="none" strike="noStrike" kern="1200" baseline="0">
                      <a:solidFill>
                        <a:srgbClr val="7030A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258488025326063"/>
                      <c:h val="0.50891647770037018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 rtl="0">
                  <a:defRPr lang="ru-RU" sz="800" b="0" i="0" u="none" strike="noStrike" kern="1200" baseline="0">
                    <a:solidFill>
                      <a:srgbClr val="7030A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1201 Телевидение и радиовещание</c:v>
                </c:pt>
                <c:pt idx="1">
                  <c:v>1202 Периодическая печать и издательства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843.1</c:v>
                </c:pt>
                <c:pt idx="1">
                  <c:v>10334.1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>
      <a:outerShdw blurRad="50800" dist="50800" dir="5400000" sx="14000" sy="14000" algn="ctr" rotWithShape="0">
        <a:srgbClr val="000000">
          <a:alpha val="43137"/>
        </a:srgbClr>
      </a:outerShd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2128" b="1" i="0" u="none" strike="noStrike" kern="1200" baseline="0" dirty="0" smtClean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ru-RU" sz="2128" b="1" i="0" u="none" strike="noStrike" kern="1200" baseline="0" dirty="0" smtClean="0">
                <a:solidFill>
                  <a:srgbClr val="44546A"/>
                </a:solidFill>
                <a:latin typeface="+mn-lt"/>
                <a:ea typeface="+mn-ea"/>
                <a:cs typeface="+mn-cs"/>
              </a:rPr>
              <a:t>2018 год</a:t>
            </a:r>
          </a:p>
        </c:rich>
      </c:tx>
      <c:layout>
        <c:manualLayout>
          <c:xMode val="edge"/>
          <c:yMode val="edge"/>
          <c:x val="0.75150888236253088"/>
          <c:y val="8.7341008212540455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07912492730854E-2"/>
          <c:y val="0.1040707397220226"/>
          <c:w val="0.78374166328047656"/>
          <c:h val="0.67748827529413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2018 год</c:v>
                </c:pt>
              </c:strCache>
            </c:strRef>
          </c:tx>
          <c:explosion val="47"/>
          <c:dPt>
            <c:idx val="0"/>
            <c:bubble3D val="0"/>
            <c:explosion val="6"/>
          </c:dPt>
          <c:dLbls>
            <c:dLbl>
              <c:idx val="0"/>
              <c:layout>
                <c:manualLayout>
                  <c:x val="0.10004124258180999"/>
                  <c:y val="-0.1873836303495667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ru-RU" sz="1197" b="0" i="0" u="none" strike="noStrike" kern="120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7.6089960262552173E-2"/>
                  <c:y val="-3.4118116520351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2560501285941276E-2"/>
                  <c:y val="-0.109439754079676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6329446716774141E-2"/>
                  <c:y val="-5.8338055055643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ru-RU"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Оплата труда</c:v>
                </c:pt>
                <c:pt idx="1">
                  <c:v>Коммунальные услуги</c:v>
                </c:pt>
                <c:pt idx="2">
                  <c:v>Расходы на капитальные вложения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_-* #\ ##0.0\ _₽_-;\-* #\ ##0.0\ _₽_-;_-* "-"??\ _₽_-;_-@_-</c:formatCode>
                <c:ptCount val="4"/>
                <c:pt idx="0">
                  <c:v>1725372</c:v>
                </c:pt>
                <c:pt idx="1">
                  <c:v>192572.6</c:v>
                </c:pt>
                <c:pt idx="2">
                  <c:v>131962.79999999999</c:v>
                </c:pt>
                <c:pt idx="3">
                  <c:v>662216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2128" b="1" i="0" u="none" strike="noStrike" kern="1200" baseline="0" dirty="0" smtClean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ru-RU" sz="2128" b="1" i="0" u="none" strike="noStrike" kern="1200" baseline="0" dirty="0" smtClean="0">
                <a:solidFill>
                  <a:srgbClr val="44546A"/>
                </a:solidFill>
                <a:latin typeface="+mn-lt"/>
                <a:ea typeface="+mn-ea"/>
                <a:cs typeface="+mn-cs"/>
              </a:rPr>
              <a:t>2019 год</a:t>
            </a:r>
          </a:p>
        </c:rich>
      </c:tx>
      <c:layout>
        <c:manualLayout>
          <c:xMode val="edge"/>
          <c:yMode val="edge"/>
          <c:x val="0.44371489682458626"/>
          <c:y val="6.1929449800115992E-2"/>
        </c:manualLayout>
      </c:layout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9.7296204954808188E-2"/>
                  <c:y val="-0.307087173319866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7037080591783735E-2"/>
                  <c:y val="-3.88832827972362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7.2891551475867761E-2"/>
                  <c:y val="-3.88323860545363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4.7468752472054595E-3"/>
                  <c:y val="-8.82360560449330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 anchorCtr="0">
                <a:spAutoFit/>
              </a:bodyPr>
              <a:lstStyle/>
              <a:p>
                <a:pPr algn="ctr">
                  <a:defRPr lang="ru-RU"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Оплата труда</c:v>
                </c:pt>
                <c:pt idx="1">
                  <c:v>Коммунальные услуги</c:v>
                </c:pt>
                <c:pt idx="2">
                  <c:v>Расходы на капитальные вложения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1864299.2</c:v>
                </c:pt>
                <c:pt idx="1">
                  <c:v>189263.8</c:v>
                </c:pt>
                <c:pt idx="2">
                  <c:v>559905.4</c:v>
                </c:pt>
                <c:pt idx="3">
                  <c:v>741109.20000000007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7959696076324628E-2"/>
          <c:y val="0.77935073433027979"/>
          <c:w val="0.94074166791355451"/>
          <c:h val="0.14287206148863155"/>
        </c:manualLayout>
      </c:layout>
      <c:overlay val="0"/>
      <c:txPr>
        <a:bodyPr/>
        <a:lstStyle/>
        <a:p>
          <a:pPr>
            <a:defRPr lang="ru-RU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6957804784594428"/>
          <c:y val="4.88763601169669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4584319302140691E-2"/>
          <c:y val="0.12548991311597568"/>
          <c:w val="0.87832740954558819"/>
          <c:h val="0.5921029199370003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2017 год</c:v>
                </c:pt>
              </c:strCache>
            </c:strRef>
          </c:tx>
          <c:explosion val="2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0.10490379869302606"/>
                  <c:y val="-0.20922232943123692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709780429574969E-2"/>
                  <c:y val="-2.06578318892106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5.2884913811218383E-2"/>
                  <c:y val="-0.1332067495908299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3573110513907329E-3"/>
                  <c:y val="-6.67107888770688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Оплата труда</c:v>
                </c:pt>
                <c:pt idx="1">
                  <c:v>Коммунальные услуги</c:v>
                </c:pt>
                <c:pt idx="2">
                  <c:v>Расходы на капитальные вложения</c:v>
                </c:pt>
                <c:pt idx="3">
                  <c:v>Прочие</c:v>
                </c:pt>
              </c:strCache>
            </c:strRef>
          </c:cat>
          <c:val>
            <c:numRef>
              <c:f>Лист1!$B$2:$B$5</c:f>
              <c:numCache>
                <c:formatCode>#,##0.0_ ;\-#,##0.0\ </c:formatCode>
                <c:ptCount val="4"/>
                <c:pt idx="0">
                  <c:v>1583193</c:v>
                </c:pt>
                <c:pt idx="1">
                  <c:v>173921</c:v>
                </c:pt>
                <c:pt idx="2">
                  <c:v>200175</c:v>
                </c:pt>
                <c:pt idx="3">
                  <c:v>596070.70000000019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724446748376976"/>
          <c:y val="1.2238794949420369E-2"/>
          <c:w val="0.76784703094362516"/>
          <c:h val="0.7331560009178252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долговая нагрузка</c:v>
                </c:pt>
              </c:strCache>
            </c:strRef>
          </c:tx>
          <c:spPr>
            <a:pattFill prst="narVert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1 </a:t>
                    </a:r>
                    <a:r>
                      <a:rPr lang="en-US" smtClean="0"/>
                      <a:t>644,9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8 </a:t>
                    </a:r>
                    <a:r>
                      <a:rPr lang="en-US" smtClean="0"/>
                      <a:t>777,3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7 </a:t>
                    </a:r>
                    <a:r>
                      <a:rPr lang="en-US" smtClean="0"/>
                      <a:t>565,1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1644.9</c:v>
                </c:pt>
                <c:pt idx="1">
                  <c:v>8777.2999999999975</c:v>
                </c:pt>
                <c:pt idx="2">
                  <c:v>7565.1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32254840"/>
        <c:axId val="232252880"/>
      </c:barChart>
      <c:catAx>
        <c:axId val="2322548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32252880"/>
        <c:crosses val="autoZero"/>
        <c:auto val="1"/>
        <c:lblAlgn val="ctr"/>
        <c:lblOffset val="100"/>
        <c:noMultiLvlLbl val="0"/>
      </c:catAx>
      <c:valAx>
        <c:axId val="232252880"/>
        <c:scaling>
          <c:orientation val="minMax"/>
        </c:scaling>
        <c:delete val="1"/>
        <c:axPos val="b"/>
        <c:numFmt formatCode="#,##0.0" sourceLinked="1"/>
        <c:majorTickMark val="none"/>
        <c:minorTickMark val="none"/>
        <c:tickLblPos val="none"/>
        <c:crossAx val="232254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8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571738412937911E-2"/>
          <c:y val="0.13311252300062207"/>
          <c:w val="0.83108806010027192"/>
          <c:h val="0.78361917445673401"/>
        </c:manualLayout>
      </c:layout>
      <c:pie3DChart>
        <c:varyColors val="1"/>
        <c:ser>
          <c:idx val="0"/>
          <c:order val="0"/>
          <c:tx>
            <c:strRef>
              <c:f>Лист1!$B$2</c:f>
              <c:strCache>
                <c:ptCount val="1"/>
                <c:pt idx="0">
                  <c:v>1,0%</c:v>
                </c:pt>
              </c:strCache>
            </c:strRef>
          </c:tx>
          <c:explosion val="25"/>
          <c:dLbls>
            <c:spPr>
              <a:noFill/>
              <a:ln>
                <a:noFill/>
              </a:ln>
              <a:effectLst/>
            </c:sp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Лист1!$A$3:$A$12</c:f>
              <c:strCache>
                <c:ptCount val="10"/>
                <c:pt idx="0">
                  <c:v>МП 2. "Развитие конкурентоспособной экономики"</c:v>
                </c:pt>
                <c:pt idx="1">
                  <c:v>МП 3. "Развитие муниципального управления и гражданского общества в ЗАТО г. Североморск"</c:v>
                </c:pt>
                <c:pt idx="2">
                  <c:v>МП 4. "Обеспечение комфортной городской среды в ЗАТО г. Североморск"</c:v>
                </c:pt>
                <c:pt idx="3">
                  <c:v>МП 5. "Развитие образования ЗАТО г. Североморск"</c:v>
                </c:pt>
                <c:pt idx="4">
                  <c:v>МП 6. "Культура ЗАТО г. Североморск"</c:v>
                </c:pt>
                <c:pt idx="5">
                  <c:v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г.Североморск"</c:v>
                </c:pt>
                <c:pt idx="6">
                  <c:v>МП 8. "Формирование современной городской среды ЗАТО г. Североморск"</c:v>
                </c:pt>
                <c:pt idx="7">
                  <c:v>МП 9. "Повышение безопасности дорожного движения и снижение дорожно-транспортного травматизма в ЗАТО г. Североморск"</c:v>
                </c:pt>
                <c:pt idx="8">
                  <c:v>МП 10. "Профилактика терроризма, экстремизма и ликвидация последствий проявления терроризма и экстремизма на территории ЗАТО г. Североморск"</c:v>
                </c:pt>
                <c:pt idx="9">
                  <c:v>Непрограммная деятельность</c:v>
                </c:pt>
              </c:strCache>
            </c:strRef>
          </c:cat>
          <c:val>
            <c:numRef>
              <c:f>Лист1!$B$3:$B$12</c:f>
              <c:numCache>
                <c:formatCode>0.0%</c:formatCode>
                <c:ptCount val="10"/>
                <c:pt idx="0">
                  <c:v>1.0000000000000002E-3</c:v>
                </c:pt>
                <c:pt idx="1">
                  <c:v>1.4E-2</c:v>
                </c:pt>
                <c:pt idx="2">
                  <c:v>0.10100000000000002</c:v>
                </c:pt>
                <c:pt idx="3">
                  <c:v>0.67900000000000016</c:v>
                </c:pt>
                <c:pt idx="4">
                  <c:v>0.10600000000000001</c:v>
                </c:pt>
                <c:pt idx="5">
                  <c:v>8.0000000000000019E-3</c:v>
                </c:pt>
                <c:pt idx="6">
                  <c:v>1.2E-2</c:v>
                </c:pt>
                <c:pt idx="7">
                  <c:v>2.0000000000000005E-3</c:v>
                </c:pt>
                <c:pt idx="8">
                  <c:v>2.0000000000000005E-5</c:v>
                </c:pt>
                <c:pt idx="9">
                  <c:v>6.7000000000000004E-2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0746959582516191E-4"/>
          <c:y val="0.36657244183428622"/>
          <c:w val="0.66549496178834144"/>
          <c:h val="0.29612598266517332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9.7419138727035004E-2"/>
                  <c:y val="-1.324471452569759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8391378531921595E-2"/>
                  <c:y val="-1.37703886787455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6591791476729262E-2"/>
                  <c:y val="-0.1399215144873522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2852688702272455E-2"/>
                  <c:y val="0.1341105846983513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11113541362585221"/>
                  <c:y val="8.299896317114632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2.7356005028645616E-2"/>
                  <c:y val="0.1305088858174513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570688770202786"/>
                  <c:y val="1.452592500720287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8"/>
                <c:pt idx="0">
                  <c:v>Подпрограмма 1. "Молодежь Североморска"</c:v>
                </c:pt>
                <c:pt idx="1">
                  <c:v>Подпрограмма 2. "Развитие физической культуры и спорта и формирование здорового образа жизни в ЗАТО г.Североморск"</c:v>
                </c:pt>
                <c:pt idx="2">
                  <c:v>Подпрограмма 3. "Профилактика наркомании, алкоголизма и токсикомании в ЗАТО г.Североморск"</c:v>
                </c:pt>
                <c:pt idx="3">
                  <c:v>Подпрограмма 4. "Дополнительные меры социальной поддержки отдельных категорий граждан ЗАТО г.Североморск"</c:v>
                </c:pt>
                <c:pt idx="4">
                  <c:v>Подпрограмма 5. "Доступная среда в ЗАТО г.Североморск"</c:v>
                </c:pt>
                <c:pt idx="5">
                  <c:v>Подпрограмма 6. "Профилактика правонарушений в ЗАТО г.Североморск"</c:v>
                </c:pt>
                <c:pt idx="6">
                  <c:v>Подпрограмма 7. "Транспортная инфраструктура ЗАТО г.Североморск"</c:v>
                </c:pt>
                <c:pt idx="7">
                  <c:v>Подпрограмма 8. "Охрана окружающей среды ЗАТО г.Североморск"</c:v>
                </c:pt>
              </c:strCache>
            </c:strRef>
          </c:cat>
          <c:val>
            <c:numRef>
              <c:f>Sheet1!$B$2:$B$9</c:f>
              <c:numCache>
                <c:formatCode>#\ ##0.0</c:formatCode>
                <c:ptCount val="8"/>
                <c:pt idx="0">
                  <c:v>488.95609999999994</c:v>
                </c:pt>
                <c:pt idx="1">
                  <c:v>2576.2332000000001</c:v>
                </c:pt>
                <c:pt idx="2">
                  <c:v>213.15</c:v>
                </c:pt>
                <c:pt idx="3">
                  <c:v>5808.0167000000001</c:v>
                </c:pt>
                <c:pt idx="4">
                  <c:v>2507.4081999999999</c:v>
                </c:pt>
                <c:pt idx="5">
                  <c:v>2605.6</c:v>
                </c:pt>
                <c:pt idx="6">
                  <c:v>20137.097300000001</c:v>
                </c:pt>
                <c:pt idx="7">
                  <c:v>432.3349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3734164605107104"/>
          <c:y val="9.4339880090314493E-2"/>
          <c:w val="0.451465478985976"/>
          <c:h val="0.76911376585790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3.4951332094809474E-2"/>
          <c:w val="0.99506632073194889"/>
          <c:h val="0.87931519995604324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explosion val="1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explosion val="3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explosion val="17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4.3850672006305802E-3"/>
                  <c:y val="-5.983644431806688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7877903577735791E-3"/>
                  <c:y val="7.882543579760507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2889700791402386E-2"/>
                  <c:y val="-0.1858558758940874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Подпрограмма 1. "Развитие малого и среднего предпринимательства, стимулирование инвестиционной деятельности ЗАТО г.Североморск"</c:v>
                </c:pt>
                <c:pt idx="1">
                  <c:v>Подпрограмма 2. "Развитие потребительского рынка ЗАТО г.Североморск"</c:v>
                </c:pt>
                <c:pt idx="2">
                  <c:v>Подпрограмма 3. "Поддержка социально - ориентированных некоммерческий организаций"</c:v>
                </c:pt>
              </c:strCache>
            </c:strRef>
          </c:cat>
          <c:val>
            <c:numRef>
              <c:f>Sheet1!$B$2:$B$4</c:f>
              <c:numCache>
                <c:formatCode>#\ ##0.0</c:formatCode>
                <c:ptCount val="3"/>
                <c:pt idx="0">
                  <c:v>571.5</c:v>
                </c:pt>
                <c:pt idx="1">
                  <c:v>10</c:v>
                </c:pt>
                <c:pt idx="2">
                  <c:v>1575.6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4491866689685562"/>
          <c:y val="0.13343786825319143"/>
          <c:w val="0.32118740264806872"/>
          <c:h val="0.74538911688498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0741852478309565E-4"/>
          <c:y val="3.4612357901971272E-2"/>
          <c:w val="0.9993925572198965"/>
          <c:h val="0.6325121404986962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0.26993817552979327"/>
                  <c:y val="-0.1063684940698530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4932727451604315E-2"/>
                  <c:y val="-1.81966332116088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3277116795517467E-2"/>
                  <c:y val="1.1065331810093117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Подпрограмма 1. " Создание условий для эффективного использования муниципального имущества ЗАТО г.Североморск"</c:v>
                </c:pt>
                <c:pt idx="1">
                  <c:v>Подпрограмма 2. "Развитие информационного общества и системы "Электронный муниципалитет" в ЗАТО г.Североморск"</c:v>
                </c:pt>
                <c:pt idx="2">
                  <c:v>Подпрограмма 3. "Развитие муниципальной службы в муниципальном образовании ЗАТО г.Североморск"</c:v>
                </c:pt>
              </c:strCache>
            </c:strRef>
          </c:cat>
          <c:val>
            <c:numRef>
              <c:f>Sheet1!$B$2:$B$4</c:f>
              <c:numCache>
                <c:formatCode>#\ ##0.0</c:formatCode>
                <c:ptCount val="3"/>
                <c:pt idx="0">
                  <c:v>38331.1</c:v>
                </c:pt>
                <c:pt idx="1">
                  <c:v>4978.4000000000005</c:v>
                </c:pt>
                <c:pt idx="2">
                  <c:v>4595.5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5444546302901641"/>
          <c:y val="0.14819544710068841"/>
          <c:w val="0.3437717990019335"/>
          <c:h val="0.570262593998513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0747510109850707E-4"/>
          <c:y val="0.29103630230479688"/>
          <c:w val="0.84365409534201763"/>
          <c:h val="0.37610542451992657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9.2821148818211963E-2"/>
                  <c:y val="-0.2331881796262692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0081001004864296"/>
                  <c:y val="4.621419271231943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6026946510481571E-2"/>
                  <c:y val="0.117187725499779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8238840910485615E-2"/>
                  <c:y val="0.10668176456480384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5.8950246497130961E-4"/>
                  <c:y val="9.856416609623873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3.4639973124594291E-2"/>
                  <c:y val="-4.807845542414381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8.5112060199897619E-3"/>
                  <c:y val="-5.265925521506370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Подпрограмма 1. "Автомобильные дороги и проезды ЗАТО г.Североморск"</c:v>
                </c:pt>
                <c:pt idx="1">
                  <c:v>Подпрограмма 2. "Комплексная эксплуатация муниципальных объектов уличного (наружного) освещения"</c:v>
                </c:pt>
                <c:pt idx="2">
                  <c:v>Подпрограмма 3. "Энергосбережение и повышение энергоэффективности на территории ЗАТО г.Североморск"</c:v>
                </c:pt>
                <c:pt idx="3">
                  <c:v>Подпрограмма 4. "Подготовка объектов и систем жизнеобеспечения ЗАТО г.Североморск к работе в отопительный период"</c:v>
                </c:pt>
                <c:pt idx="4">
                  <c:v>Подпрограмма 5. "Муниципальный жилищный фонд ЗАТО г.Североморск"</c:v>
                </c:pt>
                <c:pt idx="5">
                  <c:v>Подпрограмма 6. "Осуществление прочих мероприятий по благоустройству в ЗАТО г.Североморск"</c:v>
                </c:pt>
                <c:pt idx="6">
                  <c:v>Подпрограмма 7. "Городские парки и скверы - центры отдыха Североморцев"</c:v>
                </c:pt>
              </c:strCache>
            </c:strRef>
          </c:cat>
          <c:val>
            <c:numRef>
              <c:f>Sheet1!$B$2:$B$8</c:f>
              <c:numCache>
                <c:formatCode>#\ ##0.0</c:formatCode>
                <c:ptCount val="7"/>
                <c:pt idx="0">
                  <c:v>175838.3</c:v>
                </c:pt>
                <c:pt idx="1">
                  <c:v>15905.9</c:v>
                </c:pt>
                <c:pt idx="2">
                  <c:v>5739.4</c:v>
                </c:pt>
                <c:pt idx="3">
                  <c:v>1502.7</c:v>
                </c:pt>
                <c:pt idx="4">
                  <c:v>52141.599999999999</c:v>
                </c:pt>
                <c:pt idx="5">
                  <c:v>80486.2</c:v>
                </c:pt>
                <c:pt idx="6">
                  <c:v>6772.4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826526498566546"/>
          <c:y val="6.990171730136209E-2"/>
          <c:w val="0.39054183926552044"/>
          <c:h val="0.793551928646862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7570190703367001E-3"/>
          <c:y val="0.28214969765426884"/>
          <c:w val="0.84365409534201763"/>
          <c:h val="0.37610542451992657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5"/>
          <c:dPt>
            <c:idx val="0"/>
            <c:bubble3D val="0"/>
            <c:explosion val="19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0.20662189460094069"/>
                  <c:y val="-0.37981715635998387"/>
                </c:manualLayout>
              </c:layout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5635263043277959E-2"/>
                  <c:y val="-3.1543597979801871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1083414235981809E-2"/>
                  <c:y val="-8.498253029973569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395394459470442"/>
                  <c:y val="-5.1055467982070758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Подпрограмма 1. "Развитие дошкольного, общего и дополнительного образования детей"</c:v>
                </c:pt>
                <c:pt idx="1">
                  <c:v>Подпрограмма 2. "Школьное питание"</c:v>
                </c:pt>
                <c:pt idx="2">
                  <c:v>Подпрограмма 3. "Североморск - город без сирот"</c:v>
                </c:pt>
                <c:pt idx="3">
                  <c:v>Подпрограмма 4. "Отдых и оздоровление детей"</c:v>
                </c:pt>
              </c:strCache>
            </c:strRef>
          </c:cat>
          <c:val>
            <c:numRef>
              <c:f>Sheet1!$B$2:$B$5</c:f>
              <c:numCache>
                <c:formatCode>#\ ##0.0</c:formatCode>
                <c:ptCount val="4"/>
                <c:pt idx="0">
                  <c:v>2192414.7000000002</c:v>
                </c:pt>
                <c:pt idx="1">
                  <c:v>44769.4</c:v>
                </c:pt>
                <c:pt idx="2">
                  <c:v>33104.5</c:v>
                </c:pt>
                <c:pt idx="3">
                  <c:v>7711.2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826526498566546"/>
          <c:y val="6.990171730136209E-2"/>
          <c:w val="0.39054183926552044"/>
          <c:h val="0.724680742605269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0747510109850707E-4"/>
          <c:y val="0.29103630230479688"/>
          <c:w val="0.84365409534201763"/>
          <c:h val="0.37610542451992657"/>
        </c:manualLayout>
      </c:layout>
      <c:pie3DChart>
        <c:varyColors val="1"/>
        <c:ser>
          <c:idx val="2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explosion val="15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</c:dPt>
          <c:dLbls>
            <c:dLbl>
              <c:idx val="0"/>
              <c:layout>
                <c:manualLayout>
                  <c:x val="-9.2821148818211963E-2"/>
                  <c:y val="-0.2331881796262692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289740699393517E-2"/>
                  <c:y val="7.7317308989168054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6026946510481571E-2"/>
                  <c:y val="0.1171877254997796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4.2032870702331533E-2"/>
                  <c:y val="1.115076457162625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6998554885304088E-2"/>
                  <c:y val="-3.69565548243155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7742925626827335E-2"/>
                  <c:y val="-7.695992053836030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Подпрограмма 1. "Совершенствование предоставления дополнительного образования детям в сфере культуры"</c:v>
                </c:pt>
                <c:pt idx="1">
                  <c:v>Подпрограмма 2. "Совершенствование библиотечного, библиографического и информационного обслуживания пользователей"</c:v>
                </c:pt>
                <c:pt idx="2">
                  <c:v>Подпрограмма 3. "Совершенствование организации досуга и развитие творческих способностей граждан"</c:v>
                </c:pt>
                <c:pt idx="3">
                  <c:v>Подпрограмма 4. "Совершенствование музейного обслуживания граждан"</c:v>
                </c:pt>
                <c:pt idx="4">
                  <c:v>Подпрограмма 5. "Сохранение, использование, популяризация и охрана объектов культурного наследия (памятников истории и культуры) ЗАТО г. Североморск"</c:v>
                </c:pt>
                <c:pt idx="5">
                  <c:v>Подпрограмма 6. "Финансовое обеспечение деятельности муниципальных учреждений, подведомственных Управлению культуры и международных связей администрации ЗАТО г. Североморск"</c:v>
                </c:pt>
              </c:strCache>
            </c:strRef>
          </c:cat>
          <c:val>
            <c:numRef>
              <c:f>Sheet1!$B$2:$B$7</c:f>
              <c:numCache>
                <c:formatCode>#\ ##0.0</c:formatCode>
                <c:ptCount val="6"/>
                <c:pt idx="0">
                  <c:v>109658.8</c:v>
                </c:pt>
                <c:pt idx="1">
                  <c:v>69578</c:v>
                </c:pt>
                <c:pt idx="2">
                  <c:v>114879.7</c:v>
                </c:pt>
                <c:pt idx="3">
                  <c:v>20836.599999999995</c:v>
                </c:pt>
                <c:pt idx="4">
                  <c:v>1479.2</c:v>
                </c:pt>
                <c:pt idx="5">
                  <c:v>41789.9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074612848468961"/>
          <c:y val="6.990171730136209E-2"/>
          <c:w val="0.39054183926552044"/>
          <c:h val="0.773557068183174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just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</c:view3D>
    <c:floor>
      <c:thickness val="0"/>
      <c:spPr>
        <a:solidFill>
          <a:schemeClr val="accent2">
            <a:lumMod val="20000"/>
            <a:lumOff val="80000"/>
            <a:alpha val="39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8.2915849097979738E-4"/>
          <c:y val="5.7222413647783694E-2"/>
          <c:w val="0.57387400501916075"/>
          <c:h val="0.61747839986499276"/>
        </c:manualLayout>
      </c:layout>
      <c:pie3DChart>
        <c:varyColors val="1"/>
        <c:ser>
          <c:idx val="4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-0.23415443331567948"/>
                  <c:y val="-0.53176038123209057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sz="1197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rPr>
                      <a:t>26 194,5</a:t>
                    </a:r>
                    <a:endParaRPr lang="en-US" sz="1197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</c:f>
              <c:strCache>
                <c:ptCount val="1"/>
                <c:pt idx="0">
                  <c:v>Подпрограмма 1. "Управление муниципальными финансами"</c:v>
                </c:pt>
              </c:strCache>
            </c:strRef>
          </c:cat>
          <c:val>
            <c:numRef>
              <c:f>Sheet1!$B$2</c:f>
              <c:numCache>
                <c:formatCode>#\ ##0.0</c:formatCode>
                <c:ptCount val="1"/>
                <c:pt idx="0">
                  <c:v>26194.5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47335046051239138"/>
          <c:y val="0.26409835385093816"/>
          <c:w val="0.52664953948760873"/>
          <c:h val="0.27926216919317531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</c:view3D>
    <c:floor>
      <c:thickness val="0"/>
      <c:spPr>
        <a:solidFill>
          <a:schemeClr val="accent2">
            <a:lumMod val="20000"/>
            <a:lumOff val="80000"/>
            <a:alpha val="39000"/>
          </a:schemeClr>
        </a:solidFill>
        <a:ln w="6350" cap="flat" cmpd="sng" algn="ctr">
          <a:noFill/>
          <a:prstDash val="solid"/>
          <a:round/>
        </a:ln>
        <a:effectLst/>
        <a:sp3d/>
      </c:spPr>
    </c:floor>
    <c:sideWall>
      <c:thickness val="0"/>
      <c:spPr>
        <a:noFill/>
        <a:ln w="20541">
          <a:noFill/>
        </a:ln>
        <a:effectLst/>
        <a:sp3d/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2915849097979738E-4"/>
          <c:y val="5.7222413647783694E-2"/>
          <c:w val="0.57387400501916075"/>
          <c:h val="0.61747839986499276"/>
        </c:manualLayout>
      </c:layout>
      <c:pie3DChart>
        <c:varyColors val="1"/>
        <c:ser>
          <c:idx val="4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0.23415443331567948"/>
                  <c:y val="-0.5317603812320905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sz="1197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rPr>
                      <a:t>38 911,0</a:t>
                    </a:r>
                    <a:endParaRPr lang="en-US" sz="1197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sz="1197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49" b="1" i="0" u="none" strike="noStrike" kern="1200" baseline="0">
                    <a:solidFill>
                      <a:schemeClr val="tx1"/>
                    </a:solidFill>
                    <a:latin typeface="Verdana"/>
                    <a:ea typeface="Verdana"/>
                    <a:cs typeface="Verdana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</c:f>
              <c:strCache>
                <c:ptCount val="1"/>
                <c:pt idx="0">
                  <c:v>Муниципальная программа 8. "Формирование современной городской среды ЗАТО г. Североморск"</c:v>
                </c:pt>
              </c:strCache>
            </c:strRef>
          </c:cat>
          <c:val>
            <c:numRef>
              <c:f>Sheet1!$B$2</c:f>
              <c:numCache>
                <c:formatCode>#\ ##0.0</c:formatCode>
                <c:ptCount val="1"/>
                <c:pt idx="0">
                  <c:v>38911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7335046051239138"/>
          <c:y val="0.26409835385093816"/>
          <c:w val="0.52664953948760873"/>
          <c:h val="0.27926216919317531"/>
        </c:manualLayout>
      </c:layout>
      <c:overlay val="0"/>
      <c:spPr>
        <a:noFill/>
        <a:ln w="20541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3">
    <c:autoUpdate val="0"/>
  </c:externalData>
  <c:userShapes r:id="rId4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</c:view3D>
    <c:floor>
      <c:thickness val="0"/>
      <c:spPr>
        <a:solidFill>
          <a:schemeClr val="accent2">
            <a:lumMod val="20000"/>
            <a:lumOff val="80000"/>
            <a:alpha val="39000"/>
          </a:schemeClr>
        </a:solidFill>
        <a:ln>
          <a:noFill/>
        </a:ln>
      </c:spPr>
    </c:floor>
    <c:sideWall>
      <c:thickness val="0"/>
      <c:spPr>
        <a:noFill/>
        <a:ln w="20541">
          <a:noFill/>
        </a:ln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</c:spPr>
    </c:backWall>
    <c:plotArea>
      <c:layout>
        <c:manualLayout>
          <c:layoutTarget val="inner"/>
          <c:xMode val="edge"/>
          <c:yMode val="edge"/>
          <c:x val="8.2917101917444249E-4"/>
          <c:y val="0.16956948074615991"/>
          <c:w val="0.57387400501916075"/>
          <c:h val="0.61747839986499276"/>
        </c:manualLayout>
      </c:layout>
      <c:pie3DChart>
        <c:varyColors val="1"/>
        <c:ser>
          <c:idx val="4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-0.23879954665644501"/>
                  <c:y val="-0.67867600375897152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sz="1197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rPr>
                      <a:t>6 691,0</a:t>
                    </a:r>
                    <a:endParaRPr lang="en-US" sz="1197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</c:f>
              <c:strCache>
                <c:ptCount val="1"/>
                <c:pt idx="0">
                  <c:v>Муниципальная программа 9. "Повышение безопасности дорожного движения и снижение дорожно-транспортного травматизма в ЗАТО г. Североморск"</c:v>
                </c:pt>
              </c:strCache>
            </c:strRef>
          </c:cat>
          <c:val>
            <c:numRef>
              <c:f>Sheet1!$B$2</c:f>
              <c:numCache>
                <c:formatCode>#\ ##0.0</c:formatCode>
                <c:ptCount val="1"/>
                <c:pt idx="0">
                  <c:v>6691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47335046051239138"/>
          <c:y val="0.26409835385093816"/>
          <c:w val="0.52664953948760873"/>
          <c:h val="0.37432521906350991"/>
        </c:manualLayout>
      </c:layout>
      <c:overlay val="0"/>
      <c:spPr>
        <a:noFill/>
        <a:ln w="20541">
          <a:noFill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1">
    <c:autoUpdate val="0"/>
  </c:externalData>
  <c:userShapes r:id="rId2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</c:view3D>
    <c:floor>
      <c:thickness val="0"/>
      <c:spPr>
        <a:solidFill>
          <a:schemeClr val="accent2">
            <a:lumMod val="20000"/>
            <a:lumOff val="80000"/>
            <a:alpha val="39000"/>
          </a:schemeClr>
        </a:solidFill>
        <a:ln w="6350" cap="flat" cmpd="sng" algn="ctr">
          <a:noFill/>
          <a:prstDash val="solid"/>
          <a:round/>
        </a:ln>
        <a:effectLst/>
        <a:sp3d/>
      </c:spPr>
    </c:floor>
    <c:sideWall>
      <c:thickness val="0"/>
      <c:spPr>
        <a:noFill/>
        <a:ln w="20541">
          <a:noFill/>
        </a:ln>
        <a:effectLst/>
        <a:sp3d/>
      </c:spPr>
    </c:sideWall>
    <c:backWall>
      <c:thickness val="0"/>
      <c:spPr>
        <a:gradFill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</a:gradFill>
        <a:ln w="20541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2917101917444249E-4"/>
          <c:y val="0.21277995795994831"/>
          <c:w val="0.57387400501916075"/>
          <c:h val="0.61747839986499276"/>
        </c:manualLayout>
      </c:layout>
      <c:pie3DChart>
        <c:varyColors val="1"/>
        <c:ser>
          <c:idx val="4"/>
          <c:order val="0"/>
          <c:tx>
            <c:strRef>
              <c:f>Sheet1!$B$1</c:f>
              <c:strCache>
                <c:ptCount val="1"/>
                <c:pt idx="0">
                  <c:v>2019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0.21712235106620595"/>
                  <c:y val="-0.7218864809727596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sz="1197" b="0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197" b="0" i="0" u="none" strike="noStrike" kern="1200" baseline="0" dirty="0" smtClean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rPr>
                      <a:t>50,0</a:t>
                    </a:r>
                    <a:endParaRPr lang="en-US" sz="1197" b="0" i="0" u="none" strike="noStrike" kern="1200" baseline="0" dirty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sz="1197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49" b="1" i="0" u="none" strike="noStrike" kern="1200" baseline="0">
                    <a:solidFill>
                      <a:schemeClr val="tx1"/>
                    </a:solidFill>
                    <a:latin typeface="Verdana"/>
                    <a:ea typeface="Verdana"/>
                    <a:cs typeface="Verdana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</c:f>
              <c:strCache>
                <c:ptCount val="1"/>
                <c:pt idx="0">
                  <c:v>Муниципальная программа 10. "Профилактика терроризма, экстремизма и ликвидация последствий проявления терроризма и экстремизма на территории ЗАТО г. Североморск"</c:v>
                </c:pt>
              </c:strCache>
            </c:strRef>
          </c:cat>
          <c:val>
            <c:numRef>
              <c:f>Sheet1!$B$2</c:f>
              <c:numCache>
                <c:formatCode>#\ ##0.0</c:formatCode>
                <c:ptCount val="1"/>
                <c:pt idx="0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6560860494444894"/>
          <c:y val="0.1776773994233613"/>
          <c:w val="0.53284302394196259"/>
          <c:h val="0.50395665070487528"/>
        </c:manualLayout>
      </c:layout>
      <c:overlay val="0"/>
      <c:spPr>
        <a:noFill/>
        <a:ln w="20541"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Verdan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849" b="1" i="0" u="none" strike="noStrike" baseline="0">
          <a:solidFill>
            <a:schemeClr val="tx1"/>
          </a:solidFill>
          <a:latin typeface="Verdana"/>
          <a:ea typeface="Verdana"/>
          <a:cs typeface="Verdana"/>
        </a:defRPr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B02FC2-18C6-4BBD-AE40-33A153453063}" type="doc">
      <dgm:prSet loTypeId="urn:microsoft.com/office/officeart/2005/8/layout/venn1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30D7CB5-F31B-4E6C-9AE8-024916401DAC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Налоговые доходы</a:t>
          </a:r>
        </a:p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1 072 521,7           32,3%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A2D0D028-0BA2-4262-A4AB-843D9C6454CA}" type="parTrans" cxnId="{23F19BF6-2107-4896-B72C-EED01EDED2BD}">
      <dgm:prSet/>
      <dgm:spPr/>
      <dgm:t>
        <a:bodyPr/>
        <a:lstStyle/>
        <a:p>
          <a:endParaRPr lang="ru-RU"/>
        </a:p>
      </dgm:t>
    </dgm:pt>
    <dgm:pt modelId="{0119F1C8-FF1B-405E-80DD-FAE66AF2C423}" type="sibTrans" cxnId="{23F19BF6-2107-4896-B72C-EED01EDED2BD}">
      <dgm:prSet/>
      <dgm:spPr/>
      <dgm:t>
        <a:bodyPr/>
        <a:lstStyle/>
        <a:p>
          <a:endParaRPr lang="ru-RU"/>
        </a:p>
      </dgm:t>
    </dgm:pt>
    <dgm:pt modelId="{8122D38F-1ACF-40DB-A8A3-3369D4249DA5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</a:p>
        <a:p>
          <a:pPr rtl="0"/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2 108 088,7                            63,5 %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7C33B9D6-765C-41A9-A6EF-6A8FAE34D08A}" type="parTrans" cxnId="{F2977584-E403-4E3B-A26D-B12A2068ED31}">
      <dgm:prSet/>
      <dgm:spPr/>
      <dgm:t>
        <a:bodyPr/>
        <a:lstStyle/>
        <a:p>
          <a:endParaRPr lang="ru-RU"/>
        </a:p>
      </dgm:t>
    </dgm:pt>
    <dgm:pt modelId="{D79B6341-5082-4857-9D51-8461A7D926F1}" type="sibTrans" cxnId="{F2977584-E403-4E3B-A26D-B12A2068ED31}">
      <dgm:prSet/>
      <dgm:spPr/>
      <dgm:t>
        <a:bodyPr/>
        <a:lstStyle/>
        <a:p>
          <a:endParaRPr lang="ru-RU"/>
        </a:p>
      </dgm:t>
    </dgm:pt>
    <dgm:pt modelId="{0E773EF0-5FC6-4451-8254-09D2E52DE2CD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Неналоговые доходы  </a:t>
          </a:r>
        </a:p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138 226,4                    4,2%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2338A32B-5467-4CFA-803C-73E1779B5FC5}" type="parTrans" cxnId="{14E5CA10-9348-4DE6-98E4-CA9D2314D18B}">
      <dgm:prSet/>
      <dgm:spPr/>
      <dgm:t>
        <a:bodyPr/>
        <a:lstStyle/>
        <a:p>
          <a:endParaRPr lang="ru-RU"/>
        </a:p>
      </dgm:t>
    </dgm:pt>
    <dgm:pt modelId="{4D5213DA-7E05-4493-9B26-A86BD0668E4E}" type="sibTrans" cxnId="{14E5CA10-9348-4DE6-98E4-CA9D2314D18B}">
      <dgm:prSet/>
      <dgm:spPr/>
      <dgm:t>
        <a:bodyPr/>
        <a:lstStyle/>
        <a:p>
          <a:endParaRPr lang="ru-RU"/>
        </a:p>
      </dgm:t>
    </dgm:pt>
    <dgm:pt modelId="{11829688-016B-4340-9A3D-1C609D41E2BE}" type="pres">
      <dgm:prSet presAssocID="{48B02FC2-18C6-4BBD-AE40-33A153453063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273552-79ED-4075-9D50-DD2F4BBD40A3}" type="pres">
      <dgm:prSet presAssocID="{730D7CB5-F31B-4E6C-9AE8-024916401DAC}" presName="circ1" presStyleLbl="vennNode1" presStyleIdx="0" presStyleCnt="3" custScaleX="81889" custScaleY="77157" custLinFactNeighborX="-23490" custLinFactNeighborY="3553"/>
      <dgm:spPr/>
      <dgm:t>
        <a:bodyPr/>
        <a:lstStyle/>
        <a:p>
          <a:endParaRPr lang="ru-RU"/>
        </a:p>
      </dgm:t>
    </dgm:pt>
    <dgm:pt modelId="{22F6BA16-B0E9-41C7-A4F2-9F43862BA773}" type="pres">
      <dgm:prSet presAssocID="{730D7CB5-F31B-4E6C-9AE8-024916401DA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47A811-B15A-4846-848A-441E4197C5DD}" type="pres">
      <dgm:prSet presAssocID="{8122D38F-1ACF-40DB-A8A3-3369D4249DA5}" presName="circ2" presStyleLbl="vennNode1" presStyleIdx="1" presStyleCnt="3" custScaleX="113917" custScaleY="115694" custLinFactNeighborX="-5511" custLinFactNeighborY="1621"/>
      <dgm:spPr/>
      <dgm:t>
        <a:bodyPr/>
        <a:lstStyle/>
        <a:p>
          <a:endParaRPr lang="ru-RU"/>
        </a:p>
      </dgm:t>
    </dgm:pt>
    <dgm:pt modelId="{6E06ABE5-7F93-46F2-BF7E-E285CC3AFA38}" type="pres">
      <dgm:prSet presAssocID="{8122D38F-1ACF-40DB-A8A3-3369D4249DA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BC002-633A-4D75-B4F6-AEA633AED538}" type="pres">
      <dgm:prSet presAssocID="{0E773EF0-5FC6-4451-8254-09D2E52DE2CD}" presName="circ3" presStyleLbl="vennNode1" presStyleIdx="2" presStyleCnt="3" custScaleX="63973" custScaleY="62626" custLinFactNeighborX="-4334" custLinFactNeighborY="788"/>
      <dgm:spPr/>
      <dgm:t>
        <a:bodyPr/>
        <a:lstStyle/>
        <a:p>
          <a:endParaRPr lang="ru-RU"/>
        </a:p>
      </dgm:t>
    </dgm:pt>
    <dgm:pt modelId="{93C5296E-A372-4CF2-9EEB-BA8E8ECE3A0A}" type="pres">
      <dgm:prSet presAssocID="{0E773EF0-5FC6-4451-8254-09D2E52DE2C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55EC4C-4A3A-4130-9566-1F727F580DBE}" type="presOf" srcId="{48B02FC2-18C6-4BBD-AE40-33A153453063}" destId="{11829688-016B-4340-9A3D-1C609D41E2BE}" srcOrd="0" destOrd="0" presId="urn:microsoft.com/office/officeart/2005/8/layout/venn1"/>
    <dgm:cxn modelId="{C31F1AA6-D17C-4E0E-ADC0-115407F9E912}" type="presOf" srcId="{0E773EF0-5FC6-4451-8254-09D2E52DE2CD}" destId="{93C5296E-A372-4CF2-9EEB-BA8E8ECE3A0A}" srcOrd="1" destOrd="0" presId="urn:microsoft.com/office/officeart/2005/8/layout/venn1"/>
    <dgm:cxn modelId="{60485D7A-2BFD-4F06-88F1-B4618E37849D}" type="presOf" srcId="{0E773EF0-5FC6-4451-8254-09D2E52DE2CD}" destId="{857BC002-633A-4D75-B4F6-AEA633AED538}" srcOrd="0" destOrd="0" presId="urn:microsoft.com/office/officeart/2005/8/layout/venn1"/>
    <dgm:cxn modelId="{F2977584-E403-4E3B-A26D-B12A2068ED31}" srcId="{48B02FC2-18C6-4BBD-AE40-33A153453063}" destId="{8122D38F-1ACF-40DB-A8A3-3369D4249DA5}" srcOrd="1" destOrd="0" parTransId="{7C33B9D6-765C-41A9-A6EF-6A8FAE34D08A}" sibTransId="{D79B6341-5082-4857-9D51-8461A7D926F1}"/>
    <dgm:cxn modelId="{57C33259-8AA4-4059-8744-A6A08918DD82}" type="presOf" srcId="{730D7CB5-F31B-4E6C-9AE8-024916401DAC}" destId="{22F6BA16-B0E9-41C7-A4F2-9F43862BA773}" srcOrd="1" destOrd="0" presId="urn:microsoft.com/office/officeart/2005/8/layout/venn1"/>
    <dgm:cxn modelId="{5ACCDFCE-12DB-46B7-A9EF-7FE14F51E6D7}" type="presOf" srcId="{8122D38F-1ACF-40DB-A8A3-3369D4249DA5}" destId="{3A47A811-B15A-4846-848A-441E4197C5DD}" srcOrd="0" destOrd="0" presId="urn:microsoft.com/office/officeart/2005/8/layout/venn1"/>
    <dgm:cxn modelId="{23F19BF6-2107-4896-B72C-EED01EDED2BD}" srcId="{48B02FC2-18C6-4BBD-AE40-33A153453063}" destId="{730D7CB5-F31B-4E6C-9AE8-024916401DAC}" srcOrd="0" destOrd="0" parTransId="{A2D0D028-0BA2-4262-A4AB-843D9C6454CA}" sibTransId="{0119F1C8-FF1B-405E-80DD-FAE66AF2C423}"/>
    <dgm:cxn modelId="{83CCD47A-6332-4F50-8525-3500815CE075}" type="presOf" srcId="{8122D38F-1ACF-40DB-A8A3-3369D4249DA5}" destId="{6E06ABE5-7F93-46F2-BF7E-E285CC3AFA38}" srcOrd="1" destOrd="0" presId="urn:microsoft.com/office/officeart/2005/8/layout/venn1"/>
    <dgm:cxn modelId="{14E5CA10-9348-4DE6-98E4-CA9D2314D18B}" srcId="{48B02FC2-18C6-4BBD-AE40-33A153453063}" destId="{0E773EF0-5FC6-4451-8254-09D2E52DE2CD}" srcOrd="2" destOrd="0" parTransId="{2338A32B-5467-4CFA-803C-73E1779B5FC5}" sibTransId="{4D5213DA-7E05-4493-9B26-A86BD0668E4E}"/>
    <dgm:cxn modelId="{21984E68-F1C7-48E7-90AC-838A513DA208}" type="presOf" srcId="{730D7CB5-F31B-4E6C-9AE8-024916401DAC}" destId="{C9273552-79ED-4075-9D50-DD2F4BBD40A3}" srcOrd="0" destOrd="0" presId="urn:microsoft.com/office/officeart/2005/8/layout/venn1"/>
    <dgm:cxn modelId="{EAE8C104-B7A9-45A9-B8BC-5C7F005C2363}" type="presParOf" srcId="{11829688-016B-4340-9A3D-1C609D41E2BE}" destId="{C9273552-79ED-4075-9D50-DD2F4BBD40A3}" srcOrd="0" destOrd="0" presId="urn:microsoft.com/office/officeart/2005/8/layout/venn1"/>
    <dgm:cxn modelId="{F06E413E-FD4B-4CD7-A53D-964AEED1129D}" type="presParOf" srcId="{11829688-016B-4340-9A3D-1C609D41E2BE}" destId="{22F6BA16-B0E9-41C7-A4F2-9F43862BA773}" srcOrd="1" destOrd="0" presId="urn:microsoft.com/office/officeart/2005/8/layout/venn1"/>
    <dgm:cxn modelId="{DAB4FF4F-FBEB-4CDF-9E78-375D2FBA997E}" type="presParOf" srcId="{11829688-016B-4340-9A3D-1C609D41E2BE}" destId="{3A47A811-B15A-4846-848A-441E4197C5DD}" srcOrd="2" destOrd="0" presId="urn:microsoft.com/office/officeart/2005/8/layout/venn1"/>
    <dgm:cxn modelId="{D4DA71D7-8DD6-4FA0-A566-A2BF309E28E2}" type="presParOf" srcId="{11829688-016B-4340-9A3D-1C609D41E2BE}" destId="{6E06ABE5-7F93-46F2-BF7E-E285CC3AFA38}" srcOrd="3" destOrd="0" presId="urn:microsoft.com/office/officeart/2005/8/layout/venn1"/>
    <dgm:cxn modelId="{9DFD502A-F694-4955-9435-A61CBBD691E2}" type="presParOf" srcId="{11829688-016B-4340-9A3D-1C609D41E2BE}" destId="{857BC002-633A-4D75-B4F6-AEA633AED538}" srcOrd="4" destOrd="0" presId="urn:microsoft.com/office/officeart/2005/8/layout/venn1"/>
    <dgm:cxn modelId="{8FB5EEE3-05FB-49F8-971F-1F11B3DC2285}" type="presParOf" srcId="{11829688-016B-4340-9A3D-1C609D41E2BE}" destId="{93C5296E-A372-4CF2-9EEB-BA8E8ECE3A0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товары (работы, услуги), реализуемые на территории РФ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имущество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Государственная пошлина 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EE983921-4F48-4E64-AEB4-75E0A300E86A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совокупный доход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E6D3CBD-83CD-4496-A844-92FD5D687315}" type="parTrans" cxnId="{633CC575-687A-4813-A9DC-49D5208F41EA}">
      <dgm:prSet/>
      <dgm:spPr/>
      <dgm:t>
        <a:bodyPr/>
        <a:lstStyle/>
        <a:p>
          <a:endParaRPr lang="ru-RU"/>
        </a:p>
      </dgm:t>
    </dgm:pt>
    <dgm:pt modelId="{00815B47-4794-471B-BD3A-B121B8859FBE}" type="sibTrans" cxnId="{633CC575-687A-4813-A9DC-49D5208F41EA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102250" custScaleY="110011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5" custScaleX="102826" custLinFactNeighborX="595" custLinFactNeighborY="-398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5" custLinFactNeighborX="-13693" custLinFactNeighborY="-26805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795B2716-B385-4B38-9B03-B08F883B97FB}" type="pres">
      <dgm:prSet presAssocID="{A63D4E48-BEE8-4082-9E46-D475E0C5A9DC}" presName="text_2" presStyleLbl="node1" presStyleIdx="1" presStyleCnt="5" custScaleX="96973" custLinFactNeighborX="2482" custLinFactNeighborY="-26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12AB8-BD84-45F6-AECA-AFDBC04EE6B8}" type="pres">
      <dgm:prSet presAssocID="{A63D4E48-BEE8-4082-9E46-D475E0C5A9DC}" presName="accent_2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056D494C-3191-4791-ABC4-E2723D31B9C4}" type="pres">
      <dgm:prSet presAssocID="{A63D4E48-BEE8-4082-9E46-D475E0C5A9DC}" presName="accentRepeatNode" presStyleLbl="solidFgAcc1" presStyleIdx="1" presStyleCnt="5" custLinFactNeighborX="2379" custLinFactNeighborY="-20440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A1D94EF3-339F-4D5C-9BCC-4D7B0DB39AD8}" type="pres">
      <dgm:prSet presAssocID="{EE983921-4F48-4E64-AEB4-75E0A300E86A}" presName="text_3" presStyleLbl="node1" presStyleIdx="2" presStyleCnt="5" custScaleX="101658" custLinFactNeighborX="-1032" custLinFactNeighborY="-17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5D8E30-DA4F-44DE-A281-E71E16ABD739}" type="pres">
      <dgm:prSet presAssocID="{EE983921-4F48-4E64-AEB4-75E0A300E86A}" presName="accent_3" presStyleCnt="0"/>
      <dgm:spPr/>
    </dgm:pt>
    <dgm:pt modelId="{3AC60645-7175-430E-B391-A9953F57F59D}" type="pres">
      <dgm:prSet presAssocID="{EE983921-4F48-4E64-AEB4-75E0A300E86A}" presName="accentRepeatNode" presStyleLbl="solidFgAcc1" presStyleIdx="2" presStyleCnt="5" custLinFactNeighborX="-1618" custLinFactNeighborY="-10323"/>
      <dgm:spPr>
        <a:solidFill>
          <a:schemeClr val="accent6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7EB61C41-2190-46B6-BD4E-8A5A075DB712}" type="pres">
      <dgm:prSet presAssocID="{1A94D9DA-590C-4AE4-8144-20CE96949CAC}" presName="text_4" presStyleLbl="node1" presStyleIdx="3" presStyleCnt="5" custScaleX="1016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E7C11-A0AD-4DE4-89E2-8C095CDB679A}" type="pres">
      <dgm:prSet presAssocID="{1A94D9DA-590C-4AE4-8144-20CE96949CAC}" presName="accent_4" presStyleCnt="0"/>
      <dgm:spPr/>
    </dgm:pt>
    <dgm:pt modelId="{E85F03DE-49E7-4C12-9C17-1EEAAC058AFF}" type="pres">
      <dgm:prSet presAssocID="{1A94D9DA-590C-4AE4-8144-20CE96949CAC}" presName="accentRepeatNode" presStyleLbl="solidFgAcc1" presStyleIdx="3" presStyleCnt="5" custLinFactNeighborX="-6285" custLinFactNeighborY="1958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E3115B88-1CA1-4FE2-826B-2068B2D9C59F}" type="pres">
      <dgm:prSet presAssocID="{646C5398-179D-4814-8B95-4A057674EC0A}" presName="text_5" presStyleLbl="node1" presStyleIdx="4" presStyleCnt="5" custScaleX="101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871C1-3955-4085-A483-6177BF620A14}" type="pres">
      <dgm:prSet presAssocID="{646C5398-179D-4814-8B95-4A057674EC0A}" presName="accent_5" presStyleCnt="0"/>
      <dgm:spPr/>
    </dgm:pt>
    <dgm:pt modelId="{589B0F58-5177-4635-B6E0-97DEF92789F2}" type="pres">
      <dgm:prSet presAssocID="{646C5398-179D-4814-8B95-4A057674EC0A}" presName="accentRepeatNode" presStyleLbl="solidFgAcc1" presStyleIdx="4" presStyleCnt="5" custLinFactNeighborX="3081" custLinFactNeighborY="1457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</dgm:ptLst>
  <dgm:cxnLst>
    <dgm:cxn modelId="{71B8274C-5D00-4687-B788-02361421A05E}" type="presOf" srcId="{1A94D9DA-590C-4AE4-8144-20CE96949CAC}" destId="{7EB61C41-2190-46B6-BD4E-8A5A075DB712}" srcOrd="0" destOrd="0" presId="urn:microsoft.com/office/officeart/2008/layout/VerticalCurvedList"/>
    <dgm:cxn modelId="{F6486D3C-BF0F-433B-9C38-793D394DE9ED}" type="presOf" srcId="{A63D4E48-BEE8-4082-9E46-D475E0C5A9DC}" destId="{795B2716-B385-4B38-9B03-B08F883B97FB}" srcOrd="0" destOrd="0" presId="urn:microsoft.com/office/officeart/2008/layout/VerticalCurvedList"/>
    <dgm:cxn modelId="{D5BF29D9-D02C-4D22-B8CF-F9D492F5E0ED}" type="presOf" srcId="{646C5398-179D-4814-8B95-4A057674EC0A}" destId="{E3115B88-1CA1-4FE2-826B-2068B2D9C59F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0F65FA68-6400-4D29-927A-D27043E3E6E8}" type="presOf" srcId="{F7AC7C5A-66F5-475B-BDF5-BE9CFDB0B3DB}" destId="{148A202E-567D-4211-ACA4-9D122248155D}" srcOrd="0" destOrd="0" presId="urn:microsoft.com/office/officeart/2008/layout/VerticalCurvedList"/>
    <dgm:cxn modelId="{B693FE73-428E-4154-A454-F24C95AB401D}" srcId="{BDA6F235-5EC6-4A5D-8213-B90542CDCA00}" destId="{1A94D9DA-590C-4AE4-8144-20CE96949CAC}" srcOrd="3" destOrd="0" parTransId="{55E72FB5-2926-46FE-A291-E39CD3DA38DA}" sibTransId="{D3DCB92F-B62A-4A9B-9C16-9A5DA74E48BC}"/>
    <dgm:cxn modelId="{3613893B-162B-49DC-B8AB-4BA4781DD590}" srcId="{BDA6F235-5EC6-4A5D-8213-B90542CDCA00}" destId="{646C5398-179D-4814-8B95-4A057674EC0A}" srcOrd="4" destOrd="0" parTransId="{69966FD7-A5B7-47EA-920D-856877FBB02B}" sibTransId="{B7235404-9A0E-455E-97A2-73AA63558B31}"/>
    <dgm:cxn modelId="{633CC575-687A-4813-A9DC-49D5208F41EA}" srcId="{BDA6F235-5EC6-4A5D-8213-B90542CDCA00}" destId="{EE983921-4F48-4E64-AEB4-75E0A300E86A}" srcOrd="2" destOrd="0" parTransId="{1E6D3CBD-83CD-4496-A844-92FD5D687315}" sibTransId="{00815B47-4794-471B-BD3A-B121B8859FBE}"/>
    <dgm:cxn modelId="{3301AA5B-A48F-4228-A45A-80E67483AC0D}" type="presOf" srcId="{BDA6F235-5EC6-4A5D-8213-B90542CDCA00}" destId="{DA8906FC-00FE-452F-B44A-58EC04B00151}" srcOrd="0" destOrd="0" presId="urn:microsoft.com/office/officeart/2008/layout/VerticalCurvedList"/>
    <dgm:cxn modelId="{6F00F8DE-4879-4A8F-AA3D-29ACACA79056}" type="presOf" srcId="{EE983921-4F48-4E64-AEB4-75E0A300E86A}" destId="{A1D94EF3-339F-4D5C-9BCC-4D7B0DB39AD8}" srcOrd="0" destOrd="0" presId="urn:microsoft.com/office/officeart/2008/layout/VerticalCurvedList"/>
    <dgm:cxn modelId="{CE7A0F1C-DE46-4C74-9A9E-892D453F437C}" type="presOf" srcId="{0AB08F8F-B884-48DD-83E5-B051A61D0AEB}" destId="{81F794EA-B8A4-42EE-9F78-0A4E056B0FCE}" srcOrd="0" destOrd="0" presId="urn:microsoft.com/office/officeart/2008/layout/VerticalCurvedList"/>
    <dgm:cxn modelId="{BDD078BC-27AA-40A0-AB83-CF257615B7B4}" srcId="{BDA6F235-5EC6-4A5D-8213-B90542CDCA00}" destId="{A63D4E48-BEE8-4082-9E46-D475E0C5A9DC}" srcOrd="1" destOrd="0" parTransId="{3F183B40-F959-4D91-BBF7-7FB6E5205143}" sibTransId="{99994AC6-AFCF-4F40-B194-FB6D15D2AC36}"/>
    <dgm:cxn modelId="{55E0BA88-51D7-4A1E-9D42-FF5A51CAC2EA}" type="presParOf" srcId="{DA8906FC-00FE-452F-B44A-58EC04B00151}" destId="{E291B005-4018-4A18-937E-C10920569746}" srcOrd="0" destOrd="0" presId="urn:microsoft.com/office/officeart/2008/layout/VerticalCurvedList"/>
    <dgm:cxn modelId="{8A7A8772-D4BD-4CA7-A43A-98ED9C0FCCFA}" type="presParOf" srcId="{E291B005-4018-4A18-937E-C10920569746}" destId="{18389065-5BBE-4DA8-8415-D76ED40A02C0}" srcOrd="0" destOrd="0" presId="urn:microsoft.com/office/officeart/2008/layout/VerticalCurvedList"/>
    <dgm:cxn modelId="{301DEF8F-73F1-4C17-A9B2-FF179850CA8F}" type="presParOf" srcId="{18389065-5BBE-4DA8-8415-D76ED40A02C0}" destId="{92F800D5-E23D-4D36-A4B5-B64D42289C02}" srcOrd="0" destOrd="0" presId="urn:microsoft.com/office/officeart/2008/layout/VerticalCurvedList"/>
    <dgm:cxn modelId="{90AA4391-C7F3-470C-B2A1-46CFF6DBB155}" type="presParOf" srcId="{18389065-5BBE-4DA8-8415-D76ED40A02C0}" destId="{81F794EA-B8A4-42EE-9F78-0A4E056B0FCE}" srcOrd="1" destOrd="0" presId="urn:microsoft.com/office/officeart/2008/layout/VerticalCurvedList"/>
    <dgm:cxn modelId="{037F107F-EF2A-40F8-90F9-2265E2BA8C4B}" type="presParOf" srcId="{18389065-5BBE-4DA8-8415-D76ED40A02C0}" destId="{223DD99F-CFF1-4BDF-B78F-6331219C1BD6}" srcOrd="2" destOrd="0" presId="urn:microsoft.com/office/officeart/2008/layout/VerticalCurvedList"/>
    <dgm:cxn modelId="{6D69916D-FE65-4D97-91E8-97DF3FFEEAE4}" type="presParOf" srcId="{18389065-5BBE-4DA8-8415-D76ED40A02C0}" destId="{DE6A3600-4043-4F57-86D3-535ACF91F2DF}" srcOrd="3" destOrd="0" presId="urn:microsoft.com/office/officeart/2008/layout/VerticalCurvedList"/>
    <dgm:cxn modelId="{DE0A7FA6-D190-4493-A2CD-58221ED6593C}" type="presParOf" srcId="{E291B005-4018-4A18-937E-C10920569746}" destId="{148A202E-567D-4211-ACA4-9D122248155D}" srcOrd="1" destOrd="0" presId="urn:microsoft.com/office/officeart/2008/layout/VerticalCurvedList"/>
    <dgm:cxn modelId="{7914966D-3E63-4A8A-B832-2DB7196A807E}" type="presParOf" srcId="{E291B005-4018-4A18-937E-C10920569746}" destId="{1E027219-B99C-4B99-A444-CF3143F7D566}" srcOrd="2" destOrd="0" presId="urn:microsoft.com/office/officeart/2008/layout/VerticalCurvedList"/>
    <dgm:cxn modelId="{A9A71275-C6F7-4BCD-87FE-AE652AC2E8AD}" type="presParOf" srcId="{1E027219-B99C-4B99-A444-CF3143F7D566}" destId="{AC54C164-C850-4B9D-A02D-8802B7C25E5F}" srcOrd="0" destOrd="0" presId="urn:microsoft.com/office/officeart/2008/layout/VerticalCurvedList"/>
    <dgm:cxn modelId="{805B0DA7-DC26-49AC-9324-14FA15D3895D}" type="presParOf" srcId="{E291B005-4018-4A18-937E-C10920569746}" destId="{795B2716-B385-4B38-9B03-B08F883B97FB}" srcOrd="3" destOrd="0" presId="urn:microsoft.com/office/officeart/2008/layout/VerticalCurvedList"/>
    <dgm:cxn modelId="{6BBF50E8-FE6D-4C91-91E0-74723D7C1C85}" type="presParOf" srcId="{E291B005-4018-4A18-937E-C10920569746}" destId="{EA312AB8-BD84-45F6-AECA-AFDBC04EE6B8}" srcOrd="4" destOrd="0" presId="urn:microsoft.com/office/officeart/2008/layout/VerticalCurvedList"/>
    <dgm:cxn modelId="{83CA5861-D2ED-4C9C-84A5-A28CEA955252}" type="presParOf" srcId="{EA312AB8-BD84-45F6-AECA-AFDBC04EE6B8}" destId="{056D494C-3191-4791-ABC4-E2723D31B9C4}" srcOrd="0" destOrd="0" presId="urn:microsoft.com/office/officeart/2008/layout/VerticalCurvedList"/>
    <dgm:cxn modelId="{CB644E00-9CEF-4C2B-BD87-8EA7E2A8CD77}" type="presParOf" srcId="{E291B005-4018-4A18-937E-C10920569746}" destId="{A1D94EF3-339F-4D5C-9BCC-4D7B0DB39AD8}" srcOrd="5" destOrd="0" presId="urn:microsoft.com/office/officeart/2008/layout/VerticalCurvedList"/>
    <dgm:cxn modelId="{8DDE79D2-3FC4-4B27-AA46-CC35AA2A874E}" type="presParOf" srcId="{E291B005-4018-4A18-937E-C10920569746}" destId="{475D8E30-DA4F-44DE-A281-E71E16ABD739}" srcOrd="6" destOrd="0" presId="urn:microsoft.com/office/officeart/2008/layout/VerticalCurvedList"/>
    <dgm:cxn modelId="{FDCF92D8-8DBD-4645-891B-8B9B77E52654}" type="presParOf" srcId="{475D8E30-DA4F-44DE-A281-E71E16ABD739}" destId="{3AC60645-7175-430E-B391-A9953F57F59D}" srcOrd="0" destOrd="0" presId="urn:microsoft.com/office/officeart/2008/layout/VerticalCurvedList"/>
    <dgm:cxn modelId="{42967C00-3320-44DE-8F5B-377193C8113F}" type="presParOf" srcId="{E291B005-4018-4A18-937E-C10920569746}" destId="{7EB61C41-2190-46B6-BD4E-8A5A075DB712}" srcOrd="7" destOrd="0" presId="urn:microsoft.com/office/officeart/2008/layout/VerticalCurvedList"/>
    <dgm:cxn modelId="{C41E8534-5409-42FD-9040-9488C9DEBA12}" type="presParOf" srcId="{E291B005-4018-4A18-937E-C10920569746}" destId="{4D7E7C11-A0AD-4DE4-89E2-8C095CDB679A}" srcOrd="8" destOrd="0" presId="urn:microsoft.com/office/officeart/2008/layout/VerticalCurvedList"/>
    <dgm:cxn modelId="{FB57491E-0DBE-4264-A445-D0C62F1DDE6E}" type="presParOf" srcId="{4D7E7C11-A0AD-4DE4-89E2-8C095CDB679A}" destId="{E85F03DE-49E7-4C12-9C17-1EEAAC058AFF}" srcOrd="0" destOrd="0" presId="urn:microsoft.com/office/officeart/2008/layout/VerticalCurvedList"/>
    <dgm:cxn modelId="{D46C3092-4777-499A-9823-153743F56860}" type="presParOf" srcId="{E291B005-4018-4A18-937E-C10920569746}" destId="{E3115B88-1CA1-4FE2-826B-2068B2D9C59F}" srcOrd="9" destOrd="0" presId="urn:microsoft.com/office/officeart/2008/layout/VerticalCurvedList"/>
    <dgm:cxn modelId="{FD2BA181-89A5-44A4-8DC7-567EB0838DD7}" type="presParOf" srcId="{E291B005-4018-4A18-937E-C10920569746}" destId="{5ED871C1-3955-4085-A483-6177BF620A14}" srcOrd="10" destOrd="0" presId="urn:microsoft.com/office/officeart/2008/layout/VerticalCurvedList"/>
    <dgm:cxn modelId="{B9A21017-8BD2-4D83-ACFB-21ADA1002E0E}" type="presParOf" srcId="{5ED871C1-3955-4085-A483-6177BF620A14}" destId="{589B0F58-5177-4635-B6E0-97DEF92789F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Доходы от использования имущества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Платежи при пользовании природными ресурсами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Доходы от оказания платных услуг (работ) и компенсации затрат государства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Доходы от продажи материальных и нематериальных активов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E56C38D3-37E8-4A77-9860-1E9CC7F9D2C8}">
      <dgm:prSet phldrT="[Текст]" custT="1"/>
      <dgm:spPr>
        <a:solidFill>
          <a:schemeClr val="accent6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Прочие неналоговые доходы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620E634-FE7B-48AD-B2FA-003BEA96F542}" type="parTrans" cxnId="{55E26E91-EC45-4E64-9246-2E8E34A154FC}">
      <dgm:prSet/>
      <dgm:spPr/>
      <dgm:t>
        <a:bodyPr/>
        <a:lstStyle/>
        <a:p>
          <a:endParaRPr lang="ru-RU"/>
        </a:p>
      </dgm:t>
    </dgm:pt>
    <dgm:pt modelId="{6A2A613F-A642-4A59-9D83-27FEF7730CD0}" type="sibTrans" cxnId="{55E26E91-EC45-4E64-9246-2E8E34A154FC}">
      <dgm:prSet/>
      <dgm:spPr/>
      <dgm:t>
        <a:bodyPr/>
        <a:lstStyle/>
        <a:p>
          <a:endParaRPr lang="ru-RU"/>
        </a:p>
      </dgm:t>
    </dgm:pt>
    <dgm:pt modelId="{CABD5AC7-BAD0-4F60-B9F0-4D6058B60FEF}">
      <dgm:prSet phldrT="[Текст]" custT="1"/>
      <dgm:spPr>
        <a:solidFill>
          <a:srgbClr val="FFCCCC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8D30BDD-944D-40C9-9695-02BE27262AFD}" type="parTrans" cxnId="{356191B4-86B3-477D-9174-936426C75B9A}">
      <dgm:prSet/>
      <dgm:spPr/>
      <dgm:t>
        <a:bodyPr/>
        <a:lstStyle/>
        <a:p>
          <a:endParaRPr lang="ru-RU"/>
        </a:p>
      </dgm:t>
    </dgm:pt>
    <dgm:pt modelId="{8009134D-5671-4CBC-9FAA-522EDF9AD8A9}" type="sibTrans" cxnId="{356191B4-86B3-477D-9174-936426C75B9A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80726" custScaleY="110476" custLinFactNeighborX="4648" custLinFactNeighborY="-93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6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6" custLinFactNeighborX="5962" custLinFactNeighborY="-329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6" custScaleX="101616" custLinFactNeighborX="10533" custLinFactNeighborY="-26725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795B2716-B385-4B38-9B03-B08F883B97FB}" type="pres">
      <dgm:prSet presAssocID="{A63D4E48-BEE8-4082-9E46-D475E0C5A9DC}" presName="text_2" presStyleLbl="node1" presStyleIdx="1" presStyleCnt="6" custScaleX="117998" custLinFactNeighborX="-3118" custLinFactNeighborY="-47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12AB8-BD84-45F6-AECA-AFDBC04EE6B8}" type="pres">
      <dgm:prSet presAssocID="{A63D4E48-BEE8-4082-9E46-D475E0C5A9DC}" presName="accent_2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056D494C-3191-4791-ABC4-E2723D31B9C4}" type="pres">
      <dgm:prSet presAssocID="{A63D4E48-BEE8-4082-9E46-D475E0C5A9DC}" presName="accentRepeatNode" presStyleLbl="solidFgAcc1" presStyleIdx="1" presStyleCnt="6" custLinFactNeighborX="-43233" custLinFactNeighborY="-3803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6968916F-8FCF-4B65-8209-D42E0B418DA3}" type="pres">
      <dgm:prSet presAssocID="{1A94D9DA-590C-4AE4-8144-20CE96949CAC}" presName="text_3" presStyleLbl="node1" presStyleIdx="2" presStyleCnt="6" custScaleX="120354" custScaleY="103940" custLinFactNeighborX="-3910" custLinFactNeighborY="-434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6EE11-DCDD-47AA-97E4-0F7C1015C895}" type="pres">
      <dgm:prSet presAssocID="{1A94D9DA-590C-4AE4-8144-20CE96949CAC}" presName="accent_3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E85F03DE-49E7-4C12-9C17-1EEAAC058AFF}" type="pres">
      <dgm:prSet presAssocID="{1A94D9DA-590C-4AE4-8144-20CE96949CAC}" presName="accentRepeatNode" presStyleLbl="solidFgAcc1" presStyleIdx="2" presStyleCnt="6" custLinFactNeighborX="-57981" custLinFactNeighborY="-35148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0C2A3C0A-5CC2-4836-9FC7-B85F49068D88}" type="pres">
      <dgm:prSet presAssocID="{646C5398-179D-4814-8B95-4A057674EC0A}" presName="text_4" presStyleLbl="node1" presStyleIdx="3" presStyleCnt="6" custScaleX="112382" custScaleY="105257" custLinFactNeighborX="0" custLinFactNeighborY="-212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3745B5-BD20-4466-8616-98C64DA46A96}" type="pres">
      <dgm:prSet presAssocID="{646C5398-179D-4814-8B95-4A057674EC0A}" presName="accent_4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589B0F58-5177-4635-B6E0-97DEF92789F2}" type="pres">
      <dgm:prSet presAssocID="{646C5398-179D-4814-8B95-4A057674EC0A}" presName="accentRepeatNode" presStyleLbl="solidFgAcc1" presStyleIdx="3" presStyleCnt="6" custLinFactNeighborX="-61071" custLinFactNeighborY="-17705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35024E67-1D1D-4BB4-AB93-EBB1A1F2A3A0}" type="pres">
      <dgm:prSet presAssocID="{CABD5AC7-BAD0-4F60-B9F0-4D6058B60FEF}" presName="text_5" presStyleLbl="node1" presStyleIdx="4" presStyleCnt="6" custScaleX="110518" custScaleY="96543" custLinFactNeighborX="524" custLinFactNeighborY="-6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A911DA-A1EE-4467-B9A6-F46DE255869B}" type="pres">
      <dgm:prSet presAssocID="{CABD5AC7-BAD0-4F60-B9F0-4D6058B60FEF}" presName="accent_5" presStyleCnt="0"/>
      <dgm:spPr/>
    </dgm:pt>
    <dgm:pt modelId="{C70742BB-0A62-443C-A150-7E5AD40C5F24}" type="pres">
      <dgm:prSet presAssocID="{CABD5AC7-BAD0-4F60-B9F0-4D6058B60FEF}" presName="accentRepeatNode" presStyleLbl="solidFgAcc1" presStyleIdx="4" presStyleCnt="6" custLinFactNeighborX="-49675" custLinFactNeighborY="-3810"/>
      <dgm:spPr>
        <a:solidFill>
          <a:srgbClr val="FFCCCC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97AD279D-3C20-47B3-AEE7-875731F0830E}" type="pres">
      <dgm:prSet presAssocID="{E56C38D3-37E8-4A77-9860-1E9CC7F9D2C8}" presName="text_6" presStyleLbl="node1" presStyleIdx="5" presStyleCnt="6" custScaleX="107828" custScaleY="97087" custLinFactNeighborX="2057" custLinFactNeighborY="178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C4DA3C-18E0-467A-8E2C-3FF98B476856}" type="pres">
      <dgm:prSet presAssocID="{E56C38D3-37E8-4A77-9860-1E9CC7F9D2C8}" presName="accent_6" presStyleCnt="0"/>
      <dgm:spPr/>
    </dgm:pt>
    <dgm:pt modelId="{047C73CE-D85B-4EF0-B752-6191F77E1890}" type="pres">
      <dgm:prSet presAssocID="{E56C38D3-37E8-4A77-9860-1E9CC7F9D2C8}" presName="accentRepeatNode" presStyleLbl="solidFgAcc1" presStyleIdx="5" presStyleCnt="6" custLinFactNeighborX="2011" custLinFactNeighborY="12728"/>
      <dgm:spPr>
        <a:solidFill>
          <a:schemeClr val="accent6">
            <a:lumMod val="20000"/>
            <a:lumOff val="8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</dgm:ptLst>
  <dgm:cxnLst>
    <dgm:cxn modelId="{8A7F0229-6340-4F6D-866B-5BF1B5D42784}" type="presOf" srcId="{0AB08F8F-B884-48DD-83E5-B051A61D0AEB}" destId="{81F794EA-B8A4-42EE-9F78-0A4E056B0FCE}" srcOrd="0" destOrd="0" presId="urn:microsoft.com/office/officeart/2008/layout/VerticalCurvedList"/>
    <dgm:cxn modelId="{CDF75CEF-B3F7-44CB-87CB-EC10B9B62E1D}" type="presOf" srcId="{646C5398-179D-4814-8B95-4A057674EC0A}" destId="{0C2A3C0A-5CC2-4836-9FC7-B85F49068D88}" srcOrd="0" destOrd="0" presId="urn:microsoft.com/office/officeart/2008/layout/VerticalCurvedList"/>
    <dgm:cxn modelId="{4B73A1D6-988A-4540-8F00-C2D8E5B943A3}" type="presOf" srcId="{A63D4E48-BEE8-4082-9E46-D475E0C5A9DC}" destId="{795B2716-B385-4B38-9B03-B08F883B97FB}" srcOrd="0" destOrd="0" presId="urn:microsoft.com/office/officeart/2008/layout/VerticalCurvedList"/>
    <dgm:cxn modelId="{4B3DBEEA-35BA-4685-9513-3DA3A9ED73D1}" type="presOf" srcId="{E56C38D3-37E8-4A77-9860-1E9CC7F9D2C8}" destId="{97AD279D-3C20-47B3-AEE7-875731F0830E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55E26E91-EC45-4E64-9246-2E8E34A154FC}" srcId="{BDA6F235-5EC6-4A5D-8213-B90542CDCA00}" destId="{E56C38D3-37E8-4A77-9860-1E9CC7F9D2C8}" srcOrd="5" destOrd="0" parTransId="{9620E634-FE7B-48AD-B2FA-003BEA96F542}" sibTransId="{6A2A613F-A642-4A59-9D83-27FEF7730CD0}"/>
    <dgm:cxn modelId="{7A1C14EE-28D8-4D2C-9ECB-264B2D34E07A}" type="presOf" srcId="{F7AC7C5A-66F5-475B-BDF5-BE9CFDB0B3DB}" destId="{148A202E-567D-4211-ACA4-9D122248155D}" srcOrd="0" destOrd="0" presId="urn:microsoft.com/office/officeart/2008/layout/VerticalCurvedList"/>
    <dgm:cxn modelId="{356191B4-86B3-477D-9174-936426C75B9A}" srcId="{BDA6F235-5EC6-4A5D-8213-B90542CDCA00}" destId="{CABD5AC7-BAD0-4F60-B9F0-4D6058B60FEF}" srcOrd="4" destOrd="0" parTransId="{28D30BDD-944D-40C9-9695-02BE27262AFD}" sibTransId="{8009134D-5671-4CBC-9FAA-522EDF9AD8A9}"/>
    <dgm:cxn modelId="{9FDFF01A-AB88-467E-9F35-B2AE9DD52C94}" type="presOf" srcId="{CABD5AC7-BAD0-4F60-B9F0-4D6058B60FEF}" destId="{35024E67-1D1D-4BB4-AB93-EBB1A1F2A3A0}" srcOrd="0" destOrd="0" presId="urn:microsoft.com/office/officeart/2008/layout/VerticalCurvedList"/>
    <dgm:cxn modelId="{B693FE73-428E-4154-A454-F24C95AB401D}" srcId="{BDA6F235-5EC6-4A5D-8213-B90542CDCA00}" destId="{1A94D9DA-590C-4AE4-8144-20CE96949CAC}" srcOrd="2" destOrd="0" parTransId="{55E72FB5-2926-46FE-A291-E39CD3DA38DA}" sibTransId="{D3DCB92F-B62A-4A9B-9C16-9A5DA74E48BC}"/>
    <dgm:cxn modelId="{3613893B-162B-49DC-B8AB-4BA4781DD590}" srcId="{BDA6F235-5EC6-4A5D-8213-B90542CDCA00}" destId="{646C5398-179D-4814-8B95-4A057674EC0A}" srcOrd="3" destOrd="0" parTransId="{69966FD7-A5B7-47EA-920D-856877FBB02B}" sibTransId="{B7235404-9A0E-455E-97A2-73AA63558B31}"/>
    <dgm:cxn modelId="{1060BE49-3D09-46B1-90D1-C6903484D025}" type="presOf" srcId="{BDA6F235-5EC6-4A5D-8213-B90542CDCA00}" destId="{DA8906FC-00FE-452F-B44A-58EC04B00151}" srcOrd="0" destOrd="0" presId="urn:microsoft.com/office/officeart/2008/layout/VerticalCurvedList"/>
    <dgm:cxn modelId="{38EAF95F-9C8B-43D6-BB87-04F504DB22FA}" type="presOf" srcId="{1A94D9DA-590C-4AE4-8144-20CE96949CAC}" destId="{6968916F-8FCF-4B65-8209-D42E0B418DA3}" srcOrd="0" destOrd="0" presId="urn:microsoft.com/office/officeart/2008/layout/VerticalCurvedList"/>
    <dgm:cxn modelId="{BDD078BC-27AA-40A0-AB83-CF257615B7B4}" srcId="{BDA6F235-5EC6-4A5D-8213-B90542CDCA00}" destId="{A63D4E48-BEE8-4082-9E46-D475E0C5A9DC}" srcOrd="1" destOrd="0" parTransId="{3F183B40-F959-4D91-BBF7-7FB6E5205143}" sibTransId="{99994AC6-AFCF-4F40-B194-FB6D15D2AC36}"/>
    <dgm:cxn modelId="{E8B1A14C-E800-4469-8F53-74A7319D6988}" type="presParOf" srcId="{DA8906FC-00FE-452F-B44A-58EC04B00151}" destId="{E291B005-4018-4A18-937E-C10920569746}" srcOrd="0" destOrd="0" presId="urn:microsoft.com/office/officeart/2008/layout/VerticalCurvedList"/>
    <dgm:cxn modelId="{5A9D05E8-7F3A-4AAA-A371-4A35A671D9B1}" type="presParOf" srcId="{E291B005-4018-4A18-937E-C10920569746}" destId="{18389065-5BBE-4DA8-8415-D76ED40A02C0}" srcOrd="0" destOrd="0" presId="urn:microsoft.com/office/officeart/2008/layout/VerticalCurvedList"/>
    <dgm:cxn modelId="{6227BCD5-5EBF-4933-B929-C0E7EDC791D0}" type="presParOf" srcId="{18389065-5BBE-4DA8-8415-D76ED40A02C0}" destId="{92F800D5-E23D-4D36-A4B5-B64D42289C02}" srcOrd="0" destOrd="0" presId="urn:microsoft.com/office/officeart/2008/layout/VerticalCurvedList"/>
    <dgm:cxn modelId="{7255F211-55C2-4378-B2EA-85800FE90A4B}" type="presParOf" srcId="{18389065-5BBE-4DA8-8415-D76ED40A02C0}" destId="{81F794EA-B8A4-42EE-9F78-0A4E056B0FCE}" srcOrd="1" destOrd="0" presId="urn:microsoft.com/office/officeart/2008/layout/VerticalCurvedList"/>
    <dgm:cxn modelId="{FA9002B5-9B1E-48B6-A4AC-BD79E5B17A5A}" type="presParOf" srcId="{18389065-5BBE-4DA8-8415-D76ED40A02C0}" destId="{223DD99F-CFF1-4BDF-B78F-6331219C1BD6}" srcOrd="2" destOrd="0" presId="urn:microsoft.com/office/officeart/2008/layout/VerticalCurvedList"/>
    <dgm:cxn modelId="{F0A92A62-7036-4CD5-A749-0FF671CFB4BB}" type="presParOf" srcId="{18389065-5BBE-4DA8-8415-D76ED40A02C0}" destId="{DE6A3600-4043-4F57-86D3-535ACF91F2DF}" srcOrd="3" destOrd="0" presId="urn:microsoft.com/office/officeart/2008/layout/VerticalCurvedList"/>
    <dgm:cxn modelId="{1760569E-8BE4-436D-B8E4-A282C4034BF0}" type="presParOf" srcId="{E291B005-4018-4A18-937E-C10920569746}" destId="{148A202E-567D-4211-ACA4-9D122248155D}" srcOrd="1" destOrd="0" presId="urn:microsoft.com/office/officeart/2008/layout/VerticalCurvedList"/>
    <dgm:cxn modelId="{D2E7936E-319A-458D-83DA-642489538C20}" type="presParOf" srcId="{E291B005-4018-4A18-937E-C10920569746}" destId="{1E027219-B99C-4B99-A444-CF3143F7D566}" srcOrd="2" destOrd="0" presId="urn:microsoft.com/office/officeart/2008/layout/VerticalCurvedList"/>
    <dgm:cxn modelId="{6C6E1C96-7776-4C4B-9571-9C513D64D5EC}" type="presParOf" srcId="{1E027219-B99C-4B99-A444-CF3143F7D566}" destId="{AC54C164-C850-4B9D-A02D-8802B7C25E5F}" srcOrd="0" destOrd="0" presId="urn:microsoft.com/office/officeart/2008/layout/VerticalCurvedList"/>
    <dgm:cxn modelId="{B2BC7BD0-1787-4A42-A2B2-1C785F450863}" type="presParOf" srcId="{E291B005-4018-4A18-937E-C10920569746}" destId="{795B2716-B385-4B38-9B03-B08F883B97FB}" srcOrd="3" destOrd="0" presId="urn:microsoft.com/office/officeart/2008/layout/VerticalCurvedList"/>
    <dgm:cxn modelId="{C52C3009-635D-4BCA-AB82-6BAB39BB8B90}" type="presParOf" srcId="{E291B005-4018-4A18-937E-C10920569746}" destId="{EA312AB8-BD84-45F6-AECA-AFDBC04EE6B8}" srcOrd="4" destOrd="0" presId="urn:microsoft.com/office/officeart/2008/layout/VerticalCurvedList"/>
    <dgm:cxn modelId="{88EB45A8-CBB4-48B9-AF58-C889AE0A099D}" type="presParOf" srcId="{EA312AB8-BD84-45F6-AECA-AFDBC04EE6B8}" destId="{056D494C-3191-4791-ABC4-E2723D31B9C4}" srcOrd="0" destOrd="0" presId="urn:microsoft.com/office/officeart/2008/layout/VerticalCurvedList"/>
    <dgm:cxn modelId="{6B7F74B9-53A3-4D53-BA86-7CBC4994B6A1}" type="presParOf" srcId="{E291B005-4018-4A18-937E-C10920569746}" destId="{6968916F-8FCF-4B65-8209-D42E0B418DA3}" srcOrd="5" destOrd="0" presId="urn:microsoft.com/office/officeart/2008/layout/VerticalCurvedList"/>
    <dgm:cxn modelId="{54E59AF5-062C-4BB3-A387-FBB061A80E6E}" type="presParOf" srcId="{E291B005-4018-4A18-937E-C10920569746}" destId="{B766EE11-DCDD-47AA-97E4-0F7C1015C895}" srcOrd="6" destOrd="0" presId="urn:microsoft.com/office/officeart/2008/layout/VerticalCurvedList"/>
    <dgm:cxn modelId="{43ECE3DE-D5AC-40E6-89D0-2FC1E3FCFADB}" type="presParOf" srcId="{B766EE11-DCDD-47AA-97E4-0F7C1015C895}" destId="{E85F03DE-49E7-4C12-9C17-1EEAAC058AFF}" srcOrd="0" destOrd="0" presId="urn:microsoft.com/office/officeart/2008/layout/VerticalCurvedList"/>
    <dgm:cxn modelId="{2CA9B3EE-5AEF-4348-8FB8-C51A37B60BC9}" type="presParOf" srcId="{E291B005-4018-4A18-937E-C10920569746}" destId="{0C2A3C0A-5CC2-4836-9FC7-B85F49068D88}" srcOrd="7" destOrd="0" presId="urn:microsoft.com/office/officeart/2008/layout/VerticalCurvedList"/>
    <dgm:cxn modelId="{9F080A40-10A9-44E0-8D25-8263E54A9CC7}" type="presParOf" srcId="{E291B005-4018-4A18-937E-C10920569746}" destId="{943745B5-BD20-4466-8616-98C64DA46A96}" srcOrd="8" destOrd="0" presId="urn:microsoft.com/office/officeart/2008/layout/VerticalCurvedList"/>
    <dgm:cxn modelId="{48D59325-F507-4C11-98EE-3A58E6925580}" type="presParOf" srcId="{943745B5-BD20-4466-8616-98C64DA46A96}" destId="{589B0F58-5177-4635-B6E0-97DEF92789F2}" srcOrd="0" destOrd="0" presId="urn:microsoft.com/office/officeart/2008/layout/VerticalCurvedList"/>
    <dgm:cxn modelId="{E3D94A29-FB05-42AB-B0F9-3D9CD5E5972A}" type="presParOf" srcId="{E291B005-4018-4A18-937E-C10920569746}" destId="{35024E67-1D1D-4BB4-AB93-EBB1A1F2A3A0}" srcOrd="9" destOrd="0" presId="urn:microsoft.com/office/officeart/2008/layout/VerticalCurvedList"/>
    <dgm:cxn modelId="{366EF687-8F1F-4299-BAEB-0574A5EF8366}" type="presParOf" srcId="{E291B005-4018-4A18-937E-C10920569746}" destId="{4BA911DA-A1EE-4467-B9A6-F46DE255869B}" srcOrd="10" destOrd="0" presId="urn:microsoft.com/office/officeart/2008/layout/VerticalCurvedList"/>
    <dgm:cxn modelId="{3086890E-7987-48C9-9270-895F4F85AB8D}" type="presParOf" srcId="{4BA911DA-A1EE-4467-B9A6-F46DE255869B}" destId="{C70742BB-0A62-443C-A150-7E5AD40C5F24}" srcOrd="0" destOrd="0" presId="urn:microsoft.com/office/officeart/2008/layout/VerticalCurvedList"/>
    <dgm:cxn modelId="{5EB49988-15FC-4A9C-AA49-8AD4FD6F43D8}" type="presParOf" srcId="{E291B005-4018-4A18-937E-C10920569746}" destId="{97AD279D-3C20-47B3-AEE7-875731F0830E}" srcOrd="11" destOrd="0" presId="urn:microsoft.com/office/officeart/2008/layout/VerticalCurvedList"/>
    <dgm:cxn modelId="{877B7E66-EFA9-4758-8634-F6DA5351D879}" type="presParOf" srcId="{E291B005-4018-4A18-937E-C10920569746}" destId="{13C4DA3C-18E0-467A-8E2C-3FF98B476856}" srcOrd="12" destOrd="0" presId="urn:microsoft.com/office/officeart/2008/layout/VerticalCurvedList"/>
    <dgm:cxn modelId="{B542DCBD-B581-4A05-BB29-039D0D9D3A43}" type="presParOf" srcId="{13C4DA3C-18E0-467A-8E2C-3FF98B476856}" destId="{047C73CE-D85B-4EF0-B752-6191F77E189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A6F235-5EC6-4A5D-8213-B90542CDCA0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7AC7C5A-66F5-475B-BDF5-BE9CFDB0B3DB}">
      <dgm:prSet phldrT="[Текст]" custT="1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Субвенции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5320D56-D66B-4E52-A98A-B5610CE2330A}" type="parTrans" cxnId="{34D9FB40-297D-4539-9A7A-91AF5AEFE5C1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0AB08F8F-B884-48DD-83E5-B051A61D0AEB}" type="sibTrans" cxnId="{34D9FB40-297D-4539-9A7A-91AF5AEFE5C1}">
      <dgm:prSet/>
      <dgm:spPr>
        <a:scene3d>
          <a:camera prst="orthographicFront"/>
          <a:lightRig rig="threePt" dir="t"/>
        </a:scene3d>
        <a:sp3d>
          <a:bevelB prst="relaxedInset"/>
        </a:sp3d>
      </dgm:spPr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63D4E48-BEE8-4082-9E46-D475E0C5A9DC}">
      <dgm:prSet phldrT="[Текст]" custT="1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Субсидии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F183B40-F959-4D91-BBF7-7FB6E5205143}" type="par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99994AC6-AFCF-4F40-B194-FB6D15D2AC36}" type="sibTrans" cxnId="{BDD078BC-27AA-40A0-AB83-CF257615B7B4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646C5398-179D-4814-8B95-4A057674EC0A}">
      <dgm:prSet phldrT="[Текст]" custT="1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Иные безвозмездные поступления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9966FD7-A5B7-47EA-920D-856877FBB02B}" type="par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B7235404-9A0E-455E-97A2-73AA63558B31}" type="sibTrans" cxnId="{3613893B-162B-49DC-B8AB-4BA4781DD590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1A94D9DA-590C-4AE4-8144-20CE96949CAC}">
      <dgm:prSet phldrT="[Текст]" custT="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Дотации</a:t>
          </a:r>
          <a:endParaRPr lang="ru-RU" sz="18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3DCB92F-B62A-4A9B-9C16-9A5DA74E48BC}" type="sib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55E72FB5-2926-46FE-A291-E39CD3DA38DA}" type="parTrans" cxnId="{B693FE73-428E-4154-A454-F24C95AB401D}">
      <dgm:prSet/>
      <dgm:spPr/>
      <dgm:t>
        <a:bodyPr/>
        <a:lstStyle/>
        <a:p>
          <a:endParaRPr lang="ru-RU">
            <a:solidFill>
              <a:srgbClr val="0070C0"/>
            </a:solidFill>
          </a:endParaRPr>
        </a:p>
      </dgm:t>
    </dgm:pt>
    <dgm:pt modelId="{AA8BC055-BC98-4E54-BD13-DC5A31A17C59}">
      <dgm:prSet phldrT="[Текст]" custT="1"/>
      <dgm:spPr>
        <a:solidFill>
          <a:schemeClr val="accent6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pPr algn="ctr"/>
          <a:r>
            <a:rPr lang="ru-RU" sz="1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Прочие безвозмездные поступления</a:t>
          </a:r>
          <a:endParaRPr lang="ru-RU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5B725FA-47F5-4B96-903E-1C0F48E2AC6A}" type="parTrans" cxnId="{D1489916-62DA-4395-9F59-A2EC7A41AE9B}">
      <dgm:prSet/>
      <dgm:spPr/>
      <dgm:t>
        <a:bodyPr/>
        <a:lstStyle/>
        <a:p>
          <a:endParaRPr lang="ru-RU"/>
        </a:p>
      </dgm:t>
    </dgm:pt>
    <dgm:pt modelId="{77FB0FEC-DA9B-48CF-AC87-73B85AD66F57}" type="sibTrans" cxnId="{D1489916-62DA-4395-9F59-A2EC7A41AE9B}">
      <dgm:prSet/>
      <dgm:spPr/>
      <dgm:t>
        <a:bodyPr/>
        <a:lstStyle/>
        <a:p>
          <a:endParaRPr lang="ru-RU"/>
        </a:p>
      </dgm:t>
    </dgm:pt>
    <dgm:pt modelId="{DA8906FC-00FE-452F-B44A-58EC04B00151}" type="pres">
      <dgm:prSet presAssocID="{BDA6F235-5EC6-4A5D-8213-B90542CDCA0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291B005-4018-4A18-937E-C10920569746}" type="pres">
      <dgm:prSet presAssocID="{BDA6F235-5EC6-4A5D-8213-B90542CDCA00}" presName="Name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8389065-5BBE-4DA8-8415-D76ED40A02C0}" type="pres">
      <dgm:prSet presAssocID="{BDA6F235-5EC6-4A5D-8213-B90542CDCA00}" presName="cycle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92F800D5-E23D-4D36-A4B5-B64D42289C02}" type="pres">
      <dgm:prSet presAssocID="{BDA6F235-5EC6-4A5D-8213-B90542CDCA00}" presName="src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81F794EA-B8A4-42EE-9F78-0A4E056B0FCE}" type="pres">
      <dgm:prSet presAssocID="{BDA6F235-5EC6-4A5D-8213-B90542CDCA00}" presName="conn" presStyleLbl="parChTrans1D2" presStyleIdx="0" presStyleCnt="1" custScaleX="102250" custScaleY="110011"/>
      <dgm:spPr/>
      <dgm:t>
        <a:bodyPr/>
        <a:lstStyle/>
        <a:p>
          <a:endParaRPr lang="ru-RU"/>
        </a:p>
      </dgm:t>
    </dgm:pt>
    <dgm:pt modelId="{223DD99F-CFF1-4BDF-B78F-6331219C1BD6}" type="pres">
      <dgm:prSet presAssocID="{BDA6F235-5EC6-4A5D-8213-B90542CDCA00}" presName="extra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DE6A3600-4043-4F57-86D3-535ACF91F2DF}" type="pres">
      <dgm:prSet presAssocID="{BDA6F235-5EC6-4A5D-8213-B90542CDCA00}" presName="dstNode" presStyleLbl="node1" presStyleIdx="0" presStyleCnt="5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148A202E-567D-4211-ACA4-9D122248155D}" type="pres">
      <dgm:prSet presAssocID="{F7AC7C5A-66F5-475B-BDF5-BE9CFDB0B3DB}" presName="text_1" presStyleLbl="node1" presStyleIdx="0" presStyleCnt="5" custScaleX="91771" custScaleY="102112" custLinFactY="100000" custLinFactNeighborX="8696" custLinFactNeighborY="1799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027219-B99C-4B99-A444-CF3143F7D566}" type="pres">
      <dgm:prSet presAssocID="{F7AC7C5A-66F5-475B-BDF5-BE9CFDB0B3DB}" presName="accent_1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AC54C164-C850-4B9D-A02D-8802B7C25E5F}" type="pres">
      <dgm:prSet presAssocID="{F7AC7C5A-66F5-475B-BDF5-BE9CFDB0B3DB}" presName="accentRepeatNode" presStyleLbl="solidFgAcc1" presStyleIdx="0" presStyleCnt="5" custLinFactY="100000" custLinFactNeighborX="74855" custLinFactNeighborY="124400"/>
      <dgm:spPr>
        <a:solidFill>
          <a:schemeClr val="accent2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</dgm:pt>
    <dgm:pt modelId="{795B2716-B385-4B38-9B03-B08F883B97FB}" type="pres">
      <dgm:prSet presAssocID="{A63D4E48-BEE8-4082-9E46-D475E0C5A9DC}" presName="text_2" presStyleLbl="node1" presStyleIdx="1" presStyleCnt="5" custScaleX="104974" custLinFactNeighborX="1403" custLinFactNeighborY="-442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312AB8-BD84-45F6-AECA-AFDBC04EE6B8}" type="pres">
      <dgm:prSet presAssocID="{A63D4E48-BEE8-4082-9E46-D475E0C5A9DC}" presName="accent_2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056D494C-3191-4791-ABC4-E2723D31B9C4}" type="pres">
      <dgm:prSet presAssocID="{A63D4E48-BEE8-4082-9E46-D475E0C5A9DC}" presName="accentRepeatNode" presStyleLbl="solidFgAcc1" presStyleIdx="1" presStyleCnt="5" custLinFactNeighborX="-5858" custLinFactNeighborY="-32017"/>
      <dgm:spPr>
        <a:solidFill>
          <a:schemeClr val="accent1">
            <a:lumMod val="40000"/>
            <a:lumOff val="6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6968916F-8FCF-4B65-8209-D42E0B418DA3}" type="pres">
      <dgm:prSet presAssocID="{1A94D9DA-590C-4AE4-8144-20CE96949CAC}" presName="text_3" presStyleLbl="node1" presStyleIdx="2" presStyleCnt="5" custScaleX="109985" custLinFactY="-134608" custLinFactNeighborX="-772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66EE11-DCDD-47AA-97E4-0F7C1015C895}" type="pres">
      <dgm:prSet presAssocID="{1A94D9DA-590C-4AE4-8144-20CE96949CAC}" presName="accent_3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E85F03DE-49E7-4C12-9C17-1EEAAC058AFF}" type="pres">
      <dgm:prSet presAssocID="{1A94D9DA-590C-4AE4-8144-20CE96949CAC}" presName="accentRepeatNode" presStyleLbl="solidFgAcc1" presStyleIdx="2" presStyleCnt="5" custLinFactY="-100000" custLinFactNeighborX="-63424" custLinFactNeighborY="-169291"/>
      <dgm:spPr>
        <a:solidFill>
          <a:schemeClr val="bg2">
            <a:lumMod val="90000"/>
          </a:schemeClr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0C2A3C0A-5CC2-4836-9FC7-B85F49068D88}" type="pres">
      <dgm:prSet presAssocID="{646C5398-179D-4814-8B95-4A057674EC0A}" presName="text_4" presStyleLbl="node1" presStyleIdx="3" presStyleCnt="5" custScaleX="104562" custScaleY="114123" custLinFactNeighborX="1419" custLinFactNeighborY="-9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3745B5-BD20-4466-8616-98C64DA46A96}" type="pres">
      <dgm:prSet presAssocID="{646C5398-179D-4814-8B95-4A057674EC0A}" presName="accent_4" presStyleCnt="0"/>
      <dgm:spPr>
        <a:scene3d>
          <a:camera prst="orthographicFront"/>
          <a:lightRig rig="threePt" dir="t"/>
        </a:scene3d>
        <a:sp3d>
          <a:bevelB prst="relaxedInset"/>
        </a:sp3d>
      </dgm:spPr>
    </dgm:pt>
    <dgm:pt modelId="{589B0F58-5177-4635-B6E0-97DEF92789F2}" type="pres">
      <dgm:prSet presAssocID="{646C5398-179D-4814-8B95-4A057674EC0A}" presName="accentRepeatNode" presStyleLbl="solidFgAcc1" presStyleIdx="3" presStyleCnt="5" custLinFactNeighborX="-6895" custLinFactNeighborY="-10052"/>
      <dgm:spPr>
        <a:solidFill>
          <a:srgbClr val="FFCC66"/>
        </a:solidFill>
        <a:ln>
          <a:solidFill>
            <a:schemeClr val="accent1">
              <a:lumMod val="50000"/>
            </a:schemeClr>
          </a:solidFill>
        </a:ln>
        <a:scene3d>
          <a:camera prst="orthographicFront"/>
          <a:lightRig rig="threePt" dir="t"/>
        </a:scene3d>
        <a:sp3d>
          <a:bevelT/>
          <a:bevelB prst="relaxedInset"/>
        </a:sp3d>
      </dgm:spPr>
      <dgm:t>
        <a:bodyPr/>
        <a:lstStyle/>
        <a:p>
          <a:endParaRPr lang="ru-RU"/>
        </a:p>
      </dgm:t>
    </dgm:pt>
    <dgm:pt modelId="{A92F7226-B50A-4985-B16C-6C502D270F0B}" type="pres">
      <dgm:prSet presAssocID="{AA8BC055-BC98-4E54-BD13-DC5A31A17C59}" presName="text_5" presStyleLbl="node1" presStyleIdx="4" presStyleCnt="5" custLinFactNeighborX="2017" custLinFactNeighborY="155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ACEB8B-17E4-4D7D-A760-5FC667908569}" type="pres">
      <dgm:prSet presAssocID="{AA8BC055-BC98-4E54-BD13-DC5A31A17C59}" presName="accent_5" presStyleCnt="0"/>
      <dgm:spPr/>
    </dgm:pt>
    <dgm:pt modelId="{23D8E746-3FB9-45B7-A19D-E542AF94041C}" type="pres">
      <dgm:prSet presAssocID="{AA8BC055-BC98-4E54-BD13-DC5A31A17C59}" presName="accentRepeatNode" presStyleLbl="solidFgAcc1" presStyleIdx="4" presStyleCnt="5" custLinFactNeighborX="-7780" custLinFactNeighborY="10743"/>
      <dgm:spPr>
        <a:solidFill>
          <a:schemeClr val="accent6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</dgm:ptLst>
  <dgm:cxnLst>
    <dgm:cxn modelId="{CF62B7DC-9ADC-49CE-92DB-7B265620BF31}" type="presOf" srcId="{BDA6F235-5EC6-4A5D-8213-B90542CDCA00}" destId="{DA8906FC-00FE-452F-B44A-58EC04B00151}" srcOrd="0" destOrd="0" presId="urn:microsoft.com/office/officeart/2008/layout/VerticalCurvedList"/>
    <dgm:cxn modelId="{6B9D4E5C-E4A9-4859-90C7-1B95E1653072}" type="presOf" srcId="{646C5398-179D-4814-8B95-4A057674EC0A}" destId="{0C2A3C0A-5CC2-4836-9FC7-B85F49068D88}" srcOrd="0" destOrd="0" presId="urn:microsoft.com/office/officeart/2008/layout/VerticalCurvedList"/>
    <dgm:cxn modelId="{D1489916-62DA-4395-9F59-A2EC7A41AE9B}" srcId="{BDA6F235-5EC6-4A5D-8213-B90542CDCA00}" destId="{AA8BC055-BC98-4E54-BD13-DC5A31A17C59}" srcOrd="4" destOrd="0" parTransId="{75B725FA-47F5-4B96-903E-1C0F48E2AC6A}" sibTransId="{77FB0FEC-DA9B-48CF-AC87-73B85AD66F57}"/>
    <dgm:cxn modelId="{C3A106FE-5CA4-4EA0-B774-222392C5F31F}" type="presOf" srcId="{1A94D9DA-590C-4AE4-8144-20CE96949CAC}" destId="{6968916F-8FCF-4B65-8209-D42E0B418DA3}" srcOrd="0" destOrd="0" presId="urn:microsoft.com/office/officeart/2008/layout/VerticalCurvedList"/>
    <dgm:cxn modelId="{34D9FB40-297D-4539-9A7A-91AF5AEFE5C1}" srcId="{BDA6F235-5EC6-4A5D-8213-B90542CDCA00}" destId="{F7AC7C5A-66F5-475B-BDF5-BE9CFDB0B3DB}" srcOrd="0" destOrd="0" parTransId="{D5320D56-D66B-4E52-A98A-B5610CE2330A}" sibTransId="{0AB08F8F-B884-48DD-83E5-B051A61D0AEB}"/>
    <dgm:cxn modelId="{BFBBA407-5B5A-4501-BF5A-1D8BC11649C6}" type="presOf" srcId="{0AB08F8F-B884-48DD-83E5-B051A61D0AEB}" destId="{81F794EA-B8A4-42EE-9F78-0A4E056B0FCE}" srcOrd="0" destOrd="0" presId="urn:microsoft.com/office/officeart/2008/layout/VerticalCurvedList"/>
    <dgm:cxn modelId="{35EAF025-C073-43EE-B0AC-379DAB25BBFC}" type="presOf" srcId="{A63D4E48-BEE8-4082-9E46-D475E0C5A9DC}" destId="{795B2716-B385-4B38-9B03-B08F883B97FB}" srcOrd="0" destOrd="0" presId="urn:microsoft.com/office/officeart/2008/layout/VerticalCurvedList"/>
    <dgm:cxn modelId="{1BF43E24-902B-4042-8C57-A1970E619DA4}" type="presOf" srcId="{AA8BC055-BC98-4E54-BD13-DC5A31A17C59}" destId="{A92F7226-B50A-4985-B16C-6C502D270F0B}" srcOrd="0" destOrd="0" presId="urn:microsoft.com/office/officeart/2008/layout/VerticalCurvedList"/>
    <dgm:cxn modelId="{B693FE73-428E-4154-A454-F24C95AB401D}" srcId="{BDA6F235-5EC6-4A5D-8213-B90542CDCA00}" destId="{1A94D9DA-590C-4AE4-8144-20CE96949CAC}" srcOrd="2" destOrd="0" parTransId="{55E72FB5-2926-46FE-A291-E39CD3DA38DA}" sibTransId="{D3DCB92F-B62A-4A9B-9C16-9A5DA74E48BC}"/>
    <dgm:cxn modelId="{3613893B-162B-49DC-B8AB-4BA4781DD590}" srcId="{BDA6F235-5EC6-4A5D-8213-B90542CDCA00}" destId="{646C5398-179D-4814-8B95-4A057674EC0A}" srcOrd="3" destOrd="0" parTransId="{69966FD7-A5B7-47EA-920D-856877FBB02B}" sibTransId="{B7235404-9A0E-455E-97A2-73AA63558B31}"/>
    <dgm:cxn modelId="{863B99B9-878A-488E-A3CF-14D81C7309E2}" type="presOf" srcId="{F7AC7C5A-66F5-475B-BDF5-BE9CFDB0B3DB}" destId="{148A202E-567D-4211-ACA4-9D122248155D}" srcOrd="0" destOrd="0" presId="urn:microsoft.com/office/officeart/2008/layout/VerticalCurvedList"/>
    <dgm:cxn modelId="{BDD078BC-27AA-40A0-AB83-CF257615B7B4}" srcId="{BDA6F235-5EC6-4A5D-8213-B90542CDCA00}" destId="{A63D4E48-BEE8-4082-9E46-D475E0C5A9DC}" srcOrd="1" destOrd="0" parTransId="{3F183B40-F959-4D91-BBF7-7FB6E5205143}" sibTransId="{99994AC6-AFCF-4F40-B194-FB6D15D2AC36}"/>
    <dgm:cxn modelId="{03E31D10-BCAB-4D62-A7CA-88B8CB6F1D40}" type="presParOf" srcId="{DA8906FC-00FE-452F-B44A-58EC04B00151}" destId="{E291B005-4018-4A18-937E-C10920569746}" srcOrd="0" destOrd="0" presId="urn:microsoft.com/office/officeart/2008/layout/VerticalCurvedList"/>
    <dgm:cxn modelId="{12D62C26-64DC-4F02-963E-D1E98FA5DFFD}" type="presParOf" srcId="{E291B005-4018-4A18-937E-C10920569746}" destId="{18389065-5BBE-4DA8-8415-D76ED40A02C0}" srcOrd="0" destOrd="0" presId="urn:microsoft.com/office/officeart/2008/layout/VerticalCurvedList"/>
    <dgm:cxn modelId="{B0D82F27-A998-4FDC-A398-926C105F76E3}" type="presParOf" srcId="{18389065-5BBE-4DA8-8415-D76ED40A02C0}" destId="{92F800D5-E23D-4D36-A4B5-B64D42289C02}" srcOrd="0" destOrd="0" presId="urn:microsoft.com/office/officeart/2008/layout/VerticalCurvedList"/>
    <dgm:cxn modelId="{F3423784-6221-4498-9AF9-AEC578CD48BB}" type="presParOf" srcId="{18389065-5BBE-4DA8-8415-D76ED40A02C0}" destId="{81F794EA-B8A4-42EE-9F78-0A4E056B0FCE}" srcOrd="1" destOrd="0" presId="urn:microsoft.com/office/officeart/2008/layout/VerticalCurvedList"/>
    <dgm:cxn modelId="{EB24E57B-A9B5-4705-8C96-D80F013E7473}" type="presParOf" srcId="{18389065-5BBE-4DA8-8415-D76ED40A02C0}" destId="{223DD99F-CFF1-4BDF-B78F-6331219C1BD6}" srcOrd="2" destOrd="0" presId="urn:microsoft.com/office/officeart/2008/layout/VerticalCurvedList"/>
    <dgm:cxn modelId="{F44518AA-ED80-41EE-B94D-5C0E86A95561}" type="presParOf" srcId="{18389065-5BBE-4DA8-8415-D76ED40A02C0}" destId="{DE6A3600-4043-4F57-86D3-535ACF91F2DF}" srcOrd="3" destOrd="0" presId="urn:microsoft.com/office/officeart/2008/layout/VerticalCurvedList"/>
    <dgm:cxn modelId="{CD5156AF-F91A-4411-9C5C-F7864E2A890A}" type="presParOf" srcId="{E291B005-4018-4A18-937E-C10920569746}" destId="{148A202E-567D-4211-ACA4-9D122248155D}" srcOrd="1" destOrd="0" presId="urn:microsoft.com/office/officeart/2008/layout/VerticalCurvedList"/>
    <dgm:cxn modelId="{9C9BD17C-ABE5-40AB-ACBD-B2542AE3D091}" type="presParOf" srcId="{E291B005-4018-4A18-937E-C10920569746}" destId="{1E027219-B99C-4B99-A444-CF3143F7D566}" srcOrd="2" destOrd="0" presId="urn:microsoft.com/office/officeart/2008/layout/VerticalCurvedList"/>
    <dgm:cxn modelId="{A4295906-274E-4A6D-8976-D0850F211368}" type="presParOf" srcId="{1E027219-B99C-4B99-A444-CF3143F7D566}" destId="{AC54C164-C850-4B9D-A02D-8802B7C25E5F}" srcOrd="0" destOrd="0" presId="urn:microsoft.com/office/officeart/2008/layout/VerticalCurvedList"/>
    <dgm:cxn modelId="{AB2185BF-3250-4E3F-B6D1-1C36AAEEF4D8}" type="presParOf" srcId="{E291B005-4018-4A18-937E-C10920569746}" destId="{795B2716-B385-4B38-9B03-B08F883B97FB}" srcOrd="3" destOrd="0" presId="urn:microsoft.com/office/officeart/2008/layout/VerticalCurvedList"/>
    <dgm:cxn modelId="{8B08F8FF-3178-48B6-A734-FDBFADDA3C0D}" type="presParOf" srcId="{E291B005-4018-4A18-937E-C10920569746}" destId="{EA312AB8-BD84-45F6-AECA-AFDBC04EE6B8}" srcOrd="4" destOrd="0" presId="urn:microsoft.com/office/officeart/2008/layout/VerticalCurvedList"/>
    <dgm:cxn modelId="{C9E762B4-A780-423D-9CEC-D9ADA5D42549}" type="presParOf" srcId="{EA312AB8-BD84-45F6-AECA-AFDBC04EE6B8}" destId="{056D494C-3191-4791-ABC4-E2723D31B9C4}" srcOrd="0" destOrd="0" presId="urn:microsoft.com/office/officeart/2008/layout/VerticalCurvedList"/>
    <dgm:cxn modelId="{1DB4BDFA-B450-4EEA-906D-FB22B6FACAFE}" type="presParOf" srcId="{E291B005-4018-4A18-937E-C10920569746}" destId="{6968916F-8FCF-4B65-8209-D42E0B418DA3}" srcOrd="5" destOrd="0" presId="urn:microsoft.com/office/officeart/2008/layout/VerticalCurvedList"/>
    <dgm:cxn modelId="{258303C4-D7BC-47AB-A932-BB759401522D}" type="presParOf" srcId="{E291B005-4018-4A18-937E-C10920569746}" destId="{B766EE11-DCDD-47AA-97E4-0F7C1015C895}" srcOrd="6" destOrd="0" presId="urn:microsoft.com/office/officeart/2008/layout/VerticalCurvedList"/>
    <dgm:cxn modelId="{32E7B36A-9761-4E85-BF1A-8A9DD608B3CE}" type="presParOf" srcId="{B766EE11-DCDD-47AA-97E4-0F7C1015C895}" destId="{E85F03DE-49E7-4C12-9C17-1EEAAC058AFF}" srcOrd="0" destOrd="0" presId="urn:microsoft.com/office/officeart/2008/layout/VerticalCurvedList"/>
    <dgm:cxn modelId="{3F8875EE-FEDA-4554-B92C-1932377D8A05}" type="presParOf" srcId="{E291B005-4018-4A18-937E-C10920569746}" destId="{0C2A3C0A-5CC2-4836-9FC7-B85F49068D88}" srcOrd="7" destOrd="0" presId="urn:microsoft.com/office/officeart/2008/layout/VerticalCurvedList"/>
    <dgm:cxn modelId="{45F0C289-2532-4148-A368-41CCE46526E6}" type="presParOf" srcId="{E291B005-4018-4A18-937E-C10920569746}" destId="{943745B5-BD20-4466-8616-98C64DA46A96}" srcOrd="8" destOrd="0" presId="urn:microsoft.com/office/officeart/2008/layout/VerticalCurvedList"/>
    <dgm:cxn modelId="{6774D176-BC15-4033-AB64-05C3797CA183}" type="presParOf" srcId="{943745B5-BD20-4466-8616-98C64DA46A96}" destId="{589B0F58-5177-4635-B6E0-97DEF92789F2}" srcOrd="0" destOrd="0" presId="urn:microsoft.com/office/officeart/2008/layout/VerticalCurvedList"/>
    <dgm:cxn modelId="{3C06B710-CBEE-423D-B783-8EC252E1DE20}" type="presParOf" srcId="{E291B005-4018-4A18-937E-C10920569746}" destId="{A92F7226-B50A-4985-B16C-6C502D270F0B}" srcOrd="9" destOrd="0" presId="urn:microsoft.com/office/officeart/2008/layout/VerticalCurvedList"/>
    <dgm:cxn modelId="{05EA985C-2E85-4838-9CF7-F51088E52C82}" type="presParOf" srcId="{E291B005-4018-4A18-937E-C10920569746}" destId="{96ACEB8B-17E4-4D7D-A760-5FC667908569}" srcOrd="10" destOrd="0" presId="urn:microsoft.com/office/officeart/2008/layout/VerticalCurvedList"/>
    <dgm:cxn modelId="{B09E6D73-173D-47A4-B8FD-0AC4C147AF92}" type="presParOf" srcId="{96ACEB8B-17E4-4D7D-A760-5FC667908569}" destId="{23D8E746-3FB9-45B7-A19D-E542AF94041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5F64DE9-FE94-474D-9F88-B8BD2B0083F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A3ACCE-0FC4-4899-A9ED-8AF189E2C569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Общегосударственные вопросы 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188 229,8</a:t>
          </a:r>
        </a:p>
        <a:p>
          <a:pPr algn="ctr"/>
          <a:r>
            <a:rPr lang="ru-RU" sz="1400" dirty="0" smtClean="0">
              <a:effectLst/>
              <a:latin typeface="Times New Roman" pitchFamily="18" charset="0"/>
              <a:cs typeface="Times New Roman" pitchFamily="18" charset="0"/>
            </a:rPr>
            <a:t>5,6%</a:t>
          </a:r>
          <a:endParaRPr lang="ru-RU" sz="14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ABC66665-55BD-4367-B676-04B781A23D36}" type="parTrans" cxnId="{A0547289-0713-4D0B-8B3D-4A366D75F233}">
      <dgm:prSet/>
      <dgm:spPr/>
      <dgm:t>
        <a:bodyPr/>
        <a:lstStyle/>
        <a:p>
          <a:endParaRPr lang="ru-RU"/>
        </a:p>
      </dgm:t>
    </dgm:pt>
    <dgm:pt modelId="{680AE726-790C-4CFA-BE77-9778C43F0AD9}" type="sibTrans" cxnId="{A0547289-0713-4D0B-8B3D-4A366D75F233}">
      <dgm:prSet/>
      <dgm:spPr/>
      <dgm:t>
        <a:bodyPr/>
        <a:lstStyle/>
        <a:p>
          <a:endParaRPr lang="ru-RU"/>
        </a:p>
      </dgm:t>
    </dgm:pt>
    <dgm:pt modelId="{E3C2FCB4-D8D8-458B-8B16-94AB2568375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Национальная безопасность   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14 258,4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0,4%           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342CC6F4-D8B4-4692-914D-E050C8D79E5F}" type="parTrans" cxnId="{E18188BB-8F5A-4F1B-ACF7-177FC9A7EB21}">
      <dgm:prSet/>
      <dgm:spPr/>
      <dgm:t>
        <a:bodyPr/>
        <a:lstStyle/>
        <a:p>
          <a:endParaRPr lang="ru-RU"/>
        </a:p>
      </dgm:t>
    </dgm:pt>
    <dgm:pt modelId="{07FD2FC9-E112-476F-989D-C4AE8483F2FA}" type="sibTrans" cxnId="{E18188BB-8F5A-4F1B-ACF7-177FC9A7EB21}">
      <dgm:prSet/>
      <dgm:spPr/>
      <dgm:t>
        <a:bodyPr/>
        <a:lstStyle/>
        <a:p>
          <a:endParaRPr lang="ru-RU"/>
        </a:p>
      </dgm:t>
    </dgm:pt>
    <dgm:pt modelId="{C8311745-B82A-4C1E-9158-43582D8C32CB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Национальная экономика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266 297,6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7,9%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1A1B2298-AB48-49FE-9E5F-B83CC2FDA8EA}" type="parTrans" cxnId="{8777AEE3-8270-4E6E-B16A-FF561B1CD919}">
      <dgm:prSet/>
      <dgm:spPr/>
      <dgm:t>
        <a:bodyPr/>
        <a:lstStyle/>
        <a:p>
          <a:endParaRPr lang="ru-RU"/>
        </a:p>
      </dgm:t>
    </dgm:pt>
    <dgm:pt modelId="{B5A159A6-45DF-476C-BB7A-8584474FCBD0}" type="sibTrans" cxnId="{8777AEE3-8270-4E6E-B16A-FF561B1CD919}">
      <dgm:prSet/>
      <dgm:spPr/>
      <dgm:t>
        <a:bodyPr/>
        <a:lstStyle/>
        <a:p>
          <a:endParaRPr lang="ru-RU"/>
        </a:p>
      </dgm:t>
    </dgm:pt>
    <dgm:pt modelId="{B1E3D20C-8904-4E93-8462-608D5B2F32C6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Жилищно-коммунальное  хозяйство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196 764,6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5,9%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90E6A39E-7566-4523-B6BD-58534D3586D1}" type="parTrans" cxnId="{95501C93-3EF9-4B30-B097-863C50BA56C9}">
      <dgm:prSet/>
      <dgm:spPr/>
      <dgm:t>
        <a:bodyPr/>
        <a:lstStyle/>
        <a:p>
          <a:endParaRPr lang="ru-RU"/>
        </a:p>
      </dgm:t>
    </dgm:pt>
    <dgm:pt modelId="{7C0957B5-A7A6-464D-A7CD-46B7171A477E}" type="sibTrans" cxnId="{95501C93-3EF9-4B30-B097-863C50BA56C9}">
      <dgm:prSet/>
      <dgm:spPr/>
      <dgm:t>
        <a:bodyPr/>
        <a:lstStyle/>
        <a:p>
          <a:endParaRPr lang="ru-RU"/>
        </a:p>
      </dgm:t>
    </dgm:pt>
    <dgm:pt modelId="{A5FF3751-33CB-4D60-AB53-FBF001D7AAAB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Охрана окружающей среды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432,3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0,01%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6D6FD88D-8DF7-4BE8-BC79-DB8F96537D17}" type="parTrans" cxnId="{258DF26A-F8AC-48D7-8C7C-C105B5CC21F5}">
      <dgm:prSet/>
      <dgm:spPr/>
      <dgm:t>
        <a:bodyPr/>
        <a:lstStyle/>
        <a:p>
          <a:endParaRPr lang="ru-RU"/>
        </a:p>
      </dgm:t>
    </dgm:pt>
    <dgm:pt modelId="{1DC18677-DEF8-4AB6-A052-EB8B24A0E59A}" type="sibTrans" cxnId="{258DF26A-F8AC-48D7-8C7C-C105B5CC21F5}">
      <dgm:prSet/>
      <dgm:spPr/>
      <dgm:t>
        <a:bodyPr/>
        <a:lstStyle/>
        <a:p>
          <a:endParaRPr lang="ru-RU"/>
        </a:p>
      </dgm:t>
    </dgm:pt>
    <dgm:pt modelId="{C74F5623-F145-47D7-9033-9349C834E54D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Образование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2 338 851,8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69,7%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A2F4D374-2605-4116-B017-BE59D9618915}" type="parTrans" cxnId="{598BDD76-760F-4B03-8DB0-6FEA64171825}">
      <dgm:prSet/>
      <dgm:spPr/>
      <dgm:t>
        <a:bodyPr/>
        <a:lstStyle/>
        <a:p>
          <a:endParaRPr lang="ru-RU"/>
        </a:p>
      </dgm:t>
    </dgm:pt>
    <dgm:pt modelId="{FD6BC6C1-58C8-4662-BC37-604EE2FFCD79}" type="sibTrans" cxnId="{598BDD76-760F-4B03-8DB0-6FEA64171825}">
      <dgm:prSet/>
      <dgm:spPr/>
      <dgm:t>
        <a:bodyPr/>
        <a:lstStyle/>
        <a:p>
          <a:endParaRPr lang="ru-RU"/>
        </a:p>
      </dgm:t>
    </dgm:pt>
    <dgm:pt modelId="{21051696-D3A3-4D80-B66A-A15CF8550B70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/>
            <a:t> </a:t>
          </a:r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Культура и кинематография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249 415,5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7,4%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44601C6B-D26A-4738-93FD-49A852A547F4}" type="parTrans" cxnId="{E48C6033-BE1D-49D6-9E40-43F97BA47164}">
      <dgm:prSet/>
      <dgm:spPr/>
      <dgm:t>
        <a:bodyPr/>
        <a:lstStyle/>
        <a:p>
          <a:endParaRPr lang="ru-RU"/>
        </a:p>
      </dgm:t>
    </dgm:pt>
    <dgm:pt modelId="{C4AB7082-5113-4079-9E4E-A02ED569B919}" type="sibTrans" cxnId="{E48C6033-BE1D-49D6-9E40-43F97BA47164}">
      <dgm:prSet/>
      <dgm:spPr/>
      <dgm:t>
        <a:bodyPr/>
        <a:lstStyle/>
        <a:p>
          <a:endParaRPr lang="ru-RU"/>
        </a:p>
      </dgm:t>
    </dgm:pt>
    <dgm:pt modelId="{3D5F70CA-D888-47A5-989C-0A5865A73E2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Социальная политика 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76 917,1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2,3%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DEFA8493-E36B-4222-BE30-7F1B77939D76}" type="parTrans" cxnId="{E75770AE-D91F-4B9E-8D85-2C0B061025A8}">
      <dgm:prSet/>
      <dgm:spPr/>
      <dgm:t>
        <a:bodyPr/>
        <a:lstStyle/>
        <a:p>
          <a:endParaRPr lang="ru-RU"/>
        </a:p>
      </dgm:t>
    </dgm:pt>
    <dgm:pt modelId="{BA0F80C6-BA10-4935-93EC-8DE19F6A3EEF}" type="sibTrans" cxnId="{E75770AE-D91F-4B9E-8D85-2C0B061025A8}">
      <dgm:prSet/>
      <dgm:spPr/>
      <dgm:t>
        <a:bodyPr/>
        <a:lstStyle/>
        <a:p>
          <a:endParaRPr lang="ru-RU"/>
        </a:p>
      </dgm:t>
    </dgm:pt>
    <dgm:pt modelId="{1C48DCB0-2CD6-4E6A-8E12-42688F0B2895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Физическая культура и спорт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4 668,2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0,1%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80F9A769-49CF-4EC6-92EF-8A75A071E0CF}" type="parTrans" cxnId="{9D664075-98D9-4060-8485-E8A67D81C8DB}">
      <dgm:prSet/>
      <dgm:spPr/>
      <dgm:t>
        <a:bodyPr/>
        <a:lstStyle/>
        <a:p>
          <a:endParaRPr lang="ru-RU"/>
        </a:p>
      </dgm:t>
    </dgm:pt>
    <dgm:pt modelId="{E2DD99A8-EA9C-4D6E-AB7F-F0107CBC5EEF}" type="sibTrans" cxnId="{9D664075-98D9-4060-8485-E8A67D81C8DB}">
      <dgm:prSet/>
      <dgm:spPr/>
      <dgm:t>
        <a:bodyPr/>
        <a:lstStyle/>
        <a:p>
          <a:endParaRPr lang="ru-RU"/>
        </a:p>
      </dgm:t>
    </dgm:pt>
    <dgm:pt modelId="{EEB5DF76-C667-4C09-A6BB-0B3AD761B496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Средства массовой информации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11 177,2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0,3%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DFB1C167-E904-4D47-85A9-A8596335EF61}" type="parTrans" cxnId="{B7EA8766-887F-45D8-AAEB-8DD18B75DC44}">
      <dgm:prSet/>
      <dgm:spPr/>
      <dgm:t>
        <a:bodyPr/>
        <a:lstStyle/>
        <a:p>
          <a:endParaRPr lang="ru-RU"/>
        </a:p>
      </dgm:t>
    </dgm:pt>
    <dgm:pt modelId="{66670A60-2E56-4236-92B7-489DD38B6886}" type="sibTrans" cxnId="{B7EA8766-887F-45D8-AAEB-8DD18B75DC44}">
      <dgm:prSet/>
      <dgm:spPr/>
      <dgm:t>
        <a:bodyPr/>
        <a:lstStyle/>
        <a:p>
          <a:endParaRPr lang="ru-RU"/>
        </a:p>
      </dgm:t>
    </dgm:pt>
    <dgm:pt modelId="{D2262E2C-F362-4131-A18F-9A26AA913577}">
      <dgm:prSet phldrT="[Текст]" custT="1"/>
      <dgm:spPr>
        <a:ln w="38100">
          <a:solidFill>
            <a:srgbClr val="FF9933"/>
          </a:solidFill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Обслуживание муниципального долга</a:t>
          </a:r>
        </a:p>
        <a:p>
          <a:pPr algn="ctr"/>
          <a:r>
            <a:rPr lang="ru-RU" sz="1800" dirty="0" smtClean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rPr>
            <a:t>7 565,1</a:t>
          </a:r>
        </a:p>
        <a:p>
          <a:pPr algn="ctr"/>
          <a:r>
            <a:rPr lang="ru-RU" sz="1200" dirty="0" smtClean="0">
              <a:effectLst/>
              <a:latin typeface="Times New Roman" pitchFamily="18" charset="0"/>
              <a:cs typeface="Times New Roman" pitchFamily="18" charset="0"/>
            </a:rPr>
            <a:t>0,2%</a:t>
          </a:r>
          <a:endParaRPr lang="ru-RU" sz="120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5091EA84-5C3E-4D75-9E42-358A4CE3B4D1}" type="parTrans" cxnId="{4CB04CDE-3143-4996-9613-AA9D8CB813F9}">
      <dgm:prSet/>
      <dgm:spPr/>
      <dgm:t>
        <a:bodyPr/>
        <a:lstStyle/>
        <a:p>
          <a:endParaRPr lang="ru-RU"/>
        </a:p>
      </dgm:t>
    </dgm:pt>
    <dgm:pt modelId="{EB7FB4DE-23B9-45D2-9E9E-3D20B62BC5D1}" type="sibTrans" cxnId="{4CB04CDE-3143-4996-9613-AA9D8CB813F9}">
      <dgm:prSet/>
      <dgm:spPr/>
      <dgm:t>
        <a:bodyPr/>
        <a:lstStyle/>
        <a:p>
          <a:endParaRPr lang="ru-RU"/>
        </a:p>
      </dgm:t>
    </dgm:pt>
    <dgm:pt modelId="{36B5A7B5-D20A-45CD-BD51-C701B967F4D0}" type="pres">
      <dgm:prSet presAssocID="{65F64DE9-FE94-474D-9F88-B8BD2B0083F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B9B995-B855-431D-AB36-DB2F6A69849B}" type="pres">
      <dgm:prSet presAssocID="{76A3ACCE-0FC4-4899-A9ED-8AF189E2C569}" presName="composite" presStyleCnt="0"/>
      <dgm:spPr/>
    </dgm:pt>
    <dgm:pt modelId="{A62924C4-1051-45B3-93D4-4C366A21DB8B}" type="pres">
      <dgm:prSet presAssocID="{76A3ACCE-0FC4-4899-A9ED-8AF189E2C569}" presName="rect1" presStyleLbl="trAlignAcc1" presStyleIdx="0" presStyleCnt="11" custLinFactNeighborX="-1379" custLinFactNeighborY="1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54DF76-606C-4626-8118-789E0593A2E0}" type="pres">
      <dgm:prSet presAssocID="{76A3ACCE-0FC4-4899-A9ED-8AF189E2C569}" presName="rect2" presStyleLbl="fgImgPlace1" presStyleIdx="0" presStyleCnt="11" custScaleX="72369" custScaleY="58479" custLinFactNeighborX="14346" custLinFactNeighborY="6399"/>
      <dgm:spPr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14362B61-427E-4051-98DF-4B6310BF3B65}" type="pres">
      <dgm:prSet presAssocID="{680AE726-790C-4CFA-BE77-9778C43F0AD9}" presName="sibTrans" presStyleCnt="0"/>
      <dgm:spPr/>
    </dgm:pt>
    <dgm:pt modelId="{01BA65E8-7680-48FF-8427-8593001075ED}" type="pres">
      <dgm:prSet presAssocID="{E3C2FCB4-D8D8-458B-8B16-94AB25683757}" presName="composite" presStyleCnt="0"/>
      <dgm:spPr/>
    </dgm:pt>
    <dgm:pt modelId="{F31B8ADC-BA20-4982-8C63-C55B4453C063}" type="pres">
      <dgm:prSet presAssocID="{E3C2FCB4-D8D8-458B-8B16-94AB25683757}" presName="rect1" presStyleLbl="trAlignAcc1" presStyleIdx="1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10B5E-D2F6-43F5-9A66-9B46C89CEA48}" type="pres">
      <dgm:prSet presAssocID="{E3C2FCB4-D8D8-458B-8B16-94AB25683757}" presName="rect2" presStyleLbl="fgImgPlace1" presStyleIdx="1" presStyleCnt="11" custScaleX="81059" custScaleY="54396" custLinFactNeighborX="18952" custLinFactNeighborY="9483"/>
      <dgm:spPr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B49B3A5B-8FC5-47B2-B892-0B9F552AE4B2}" type="pres">
      <dgm:prSet presAssocID="{07FD2FC9-E112-476F-989D-C4AE8483F2FA}" presName="sibTrans" presStyleCnt="0"/>
      <dgm:spPr/>
    </dgm:pt>
    <dgm:pt modelId="{E619F92D-6324-4A4A-84B0-F8B9B783AEFF}" type="pres">
      <dgm:prSet presAssocID="{C8311745-B82A-4C1E-9158-43582D8C32CB}" presName="composite" presStyleCnt="0"/>
      <dgm:spPr/>
    </dgm:pt>
    <dgm:pt modelId="{310FECE5-64F4-4D5A-8FED-4A3D9AFC3EF3}" type="pres">
      <dgm:prSet presAssocID="{C8311745-B82A-4C1E-9158-43582D8C32CB}" presName="rect1" presStyleLbl="trAlignAcc1" presStyleIdx="2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D55A65-276C-40ED-9CA3-73E9D3F70B5F}" type="pres">
      <dgm:prSet presAssocID="{C8311745-B82A-4C1E-9158-43582D8C32CB}" presName="rect2" presStyleLbl="fgImgPlace1" presStyleIdx="2" presStyleCnt="11" custScaleX="86962" custScaleY="56381" custLinFactNeighborX="23649" custLinFactNeighborY="5358"/>
      <dgm:spPr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026CC5C0-BE90-4BDC-B149-72FFEC2C1251}" type="pres">
      <dgm:prSet presAssocID="{B5A159A6-45DF-476C-BB7A-8584474FCBD0}" presName="sibTrans" presStyleCnt="0"/>
      <dgm:spPr/>
    </dgm:pt>
    <dgm:pt modelId="{35534D24-D5AE-4D78-9C0F-8840249ACEE3}" type="pres">
      <dgm:prSet presAssocID="{B1E3D20C-8904-4E93-8462-608D5B2F32C6}" presName="composite" presStyleCnt="0"/>
      <dgm:spPr/>
    </dgm:pt>
    <dgm:pt modelId="{80F0C8F5-A8E1-43FC-B1DF-6C15EB70CB22}" type="pres">
      <dgm:prSet presAssocID="{B1E3D20C-8904-4E93-8462-608D5B2F32C6}" presName="rect1" presStyleLbl="trAlignAcc1" presStyleIdx="3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D1D2BC-7150-4BD5-B30A-6D787ADF21F2}" type="pres">
      <dgm:prSet presAssocID="{B1E3D20C-8904-4E93-8462-608D5B2F32C6}" presName="rect2" presStyleLbl="fgImgPlace1" presStyleIdx="3" presStyleCnt="11" custScaleX="81138" custScaleY="53679" custLinFactNeighborX="23136" custLinFactNeighborY="14648"/>
      <dgm:spPr>
        <a:blipFill rotWithShape="1">
          <a:blip xmlns:r="http://schemas.openxmlformats.org/officeDocument/2006/relationships" r:embed="rId4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70E257BC-F247-4D54-B360-5FEC494B9B74}" type="pres">
      <dgm:prSet presAssocID="{7C0957B5-A7A6-464D-A7CD-46B7171A477E}" presName="sibTrans" presStyleCnt="0"/>
      <dgm:spPr/>
    </dgm:pt>
    <dgm:pt modelId="{3567B58A-A336-48AD-A5AC-69B9D1B9EEE4}" type="pres">
      <dgm:prSet presAssocID="{A5FF3751-33CB-4D60-AB53-FBF001D7AAAB}" presName="composite" presStyleCnt="0"/>
      <dgm:spPr/>
    </dgm:pt>
    <dgm:pt modelId="{8E5A267E-BD1A-486B-A2A7-A5DED444559D}" type="pres">
      <dgm:prSet presAssocID="{A5FF3751-33CB-4D60-AB53-FBF001D7AAAB}" presName="rect1" presStyleLbl="trAlignAcc1" presStyleIdx="4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297D3-DF6F-4F0E-B903-7D4DEA6B433B}" type="pres">
      <dgm:prSet presAssocID="{A5FF3751-33CB-4D60-AB53-FBF001D7AAAB}" presName="rect2" presStyleLbl="fgImgPlace1" presStyleIdx="4" presStyleCnt="11" custScaleX="94510" custScaleY="54860" custLinFactNeighborX="23635" custLinFactNeighborY="7381"/>
      <dgm:spPr>
        <a:blipFill rotWithShape="1">
          <a:blip xmlns:r="http://schemas.openxmlformats.org/officeDocument/2006/relationships" r:embed="rId5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E28491A5-C4E8-4CD3-87C2-726A0FE08318}" type="pres">
      <dgm:prSet presAssocID="{1DC18677-DEF8-4AB6-A052-EB8B24A0E59A}" presName="sibTrans" presStyleCnt="0"/>
      <dgm:spPr/>
    </dgm:pt>
    <dgm:pt modelId="{95CB6DC1-5178-42AF-AE8C-4174CF0D6340}" type="pres">
      <dgm:prSet presAssocID="{C74F5623-F145-47D7-9033-9349C834E54D}" presName="composite" presStyleCnt="0"/>
      <dgm:spPr/>
    </dgm:pt>
    <dgm:pt modelId="{5990FA24-65BF-4AD4-B39B-B7E8F4020FC8}" type="pres">
      <dgm:prSet presAssocID="{C74F5623-F145-47D7-9033-9349C834E54D}" presName="rect1" presStyleLbl="trAlignAcc1" presStyleIdx="5" presStyleCnt="11" custLinFactNeighborX="-2769" custLinFactNeighborY="-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DFBA00-3FBB-4285-8450-76A15C9D0BDC}" type="pres">
      <dgm:prSet presAssocID="{C74F5623-F145-47D7-9033-9349C834E54D}" presName="rect2" presStyleLbl="fgImgPlace1" presStyleIdx="5" presStyleCnt="11" custScaleX="93462" custScaleY="51623" custLinFactNeighborX="11071" custLinFactNeighborY="11707"/>
      <dgm:spPr>
        <a:blipFill rotWithShape="1">
          <a:blip xmlns:r="http://schemas.openxmlformats.org/officeDocument/2006/relationships" r:embed="rId6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ED4E933B-2562-4920-BE1E-053B3FECDC6E}" type="pres">
      <dgm:prSet presAssocID="{FD6BC6C1-58C8-4662-BC37-604EE2FFCD79}" presName="sibTrans" presStyleCnt="0"/>
      <dgm:spPr/>
    </dgm:pt>
    <dgm:pt modelId="{5BC60005-34DE-40E8-AF04-CB210774549E}" type="pres">
      <dgm:prSet presAssocID="{21051696-D3A3-4D80-B66A-A15CF8550B70}" presName="composite" presStyleCnt="0"/>
      <dgm:spPr/>
    </dgm:pt>
    <dgm:pt modelId="{130899F1-3E63-4FB4-BBF7-E6FBC6485D33}" type="pres">
      <dgm:prSet presAssocID="{21051696-D3A3-4D80-B66A-A15CF8550B70}" presName="rect1" presStyleLbl="trAlignAcc1" presStyleIdx="6" presStyleCnt="11" custLinFactNeighborX="-17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61C8A5-8F21-4CFF-B1ED-27EE6309A762}" type="pres">
      <dgm:prSet presAssocID="{21051696-D3A3-4D80-B66A-A15CF8550B70}" presName="rect2" presStyleLbl="fgImgPlace1" presStyleIdx="6" presStyleCnt="11" custScaleX="80347" custScaleY="47115" custLinFactNeighborX="12512" custLinFactNeighborY="11469"/>
      <dgm:spPr>
        <a:blipFill rotWithShape="1">
          <a:blip xmlns:r="http://schemas.openxmlformats.org/officeDocument/2006/relationships" r:embed="rId7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DD46551B-351B-4B51-B419-4CCE4F9FF141}" type="pres">
      <dgm:prSet presAssocID="{C4AB7082-5113-4079-9E4E-A02ED569B919}" presName="sibTrans" presStyleCnt="0"/>
      <dgm:spPr/>
    </dgm:pt>
    <dgm:pt modelId="{010509AA-1BD7-466C-9C37-D6AE99D7F0BE}" type="pres">
      <dgm:prSet presAssocID="{3D5F70CA-D888-47A5-989C-0A5865A73E27}" presName="composite" presStyleCnt="0"/>
      <dgm:spPr/>
    </dgm:pt>
    <dgm:pt modelId="{238769CD-EF77-4A6C-A724-CBE51A934605}" type="pres">
      <dgm:prSet presAssocID="{3D5F70CA-D888-47A5-989C-0A5865A73E27}" presName="rect1" presStyleLbl="trAlignAcc1" presStyleIdx="7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CD5FA2-1F69-4E07-A26C-B799479396BA}" type="pres">
      <dgm:prSet presAssocID="{3D5F70CA-D888-47A5-989C-0A5865A73E27}" presName="rect2" presStyleLbl="fgImgPlace1" presStyleIdx="7" presStyleCnt="11" custScaleX="77686" custScaleY="51085" custLinFactNeighborX="15673" custLinFactNeighborY="7399"/>
      <dgm:spPr>
        <a:blipFill rotWithShape="1">
          <a:blip xmlns:r="http://schemas.openxmlformats.org/officeDocument/2006/relationships" r:embed="rId8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7C707043-1B16-433C-A7D0-AA99DCEEB26F}" type="pres">
      <dgm:prSet presAssocID="{BA0F80C6-BA10-4935-93EC-8DE19F6A3EEF}" presName="sibTrans" presStyleCnt="0"/>
      <dgm:spPr/>
    </dgm:pt>
    <dgm:pt modelId="{47AA64FA-96CD-4D9F-9A13-DDA07D6CB169}" type="pres">
      <dgm:prSet presAssocID="{1C48DCB0-2CD6-4E6A-8E12-42688F0B2895}" presName="composite" presStyleCnt="0"/>
      <dgm:spPr/>
    </dgm:pt>
    <dgm:pt modelId="{42BBA4D7-1299-41A1-9866-50B5B12DE2F9}" type="pres">
      <dgm:prSet presAssocID="{1C48DCB0-2CD6-4E6A-8E12-42688F0B2895}" presName="rect1" presStyleLbl="trAlignAcc1" presStyleIdx="8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BF1C40-6EC3-473C-BC76-651B8363C981}" type="pres">
      <dgm:prSet presAssocID="{1C48DCB0-2CD6-4E6A-8E12-42688F0B2895}" presName="rect2" presStyleLbl="fgImgPlace1" presStyleIdx="8" presStyleCnt="11" custScaleX="76160" custScaleY="42943" custLinFactNeighborX="18828" custLinFactNeighborY="10427"/>
      <dgm:spPr>
        <a:blipFill rotWithShape="1">
          <a:blip xmlns:r="http://schemas.openxmlformats.org/officeDocument/2006/relationships" r:embed="rId9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2E3BFF6E-1FF5-440B-8945-28BDCD210B61}" type="pres">
      <dgm:prSet presAssocID="{E2DD99A8-EA9C-4D6E-AB7F-F0107CBC5EEF}" presName="sibTrans" presStyleCnt="0"/>
      <dgm:spPr/>
    </dgm:pt>
    <dgm:pt modelId="{FEAEEC57-8228-43CA-B359-656EE2317A6E}" type="pres">
      <dgm:prSet presAssocID="{EEB5DF76-C667-4C09-A6BB-0B3AD761B496}" presName="composite" presStyleCnt="0"/>
      <dgm:spPr/>
    </dgm:pt>
    <dgm:pt modelId="{E9037664-FCCA-4EF2-8EF6-9E4EA042B432}" type="pres">
      <dgm:prSet presAssocID="{EEB5DF76-C667-4C09-A6BB-0B3AD761B496}" presName="rect1" presStyleLbl="trAlignAcc1" presStyleIdx="9" presStyleCnt="11" custLinFactNeighborX="-684" custLinFactNeighborY="-10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EEF70-5DD6-4FDB-B026-303FF1FD0B9D}" type="pres">
      <dgm:prSet presAssocID="{EEB5DF76-C667-4C09-A6BB-0B3AD761B496}" presName="rect2" presStyleLbl="fgImgPlace1" presStyleIdx="9" presStyleCnt="11" custScaleX="82298" custScaleY="60053" custLinFactNeighborX="15640" custLinFactNeighborY="10427"/>
      <dgm:spPr>
        <a:blipFill rotWithShape="1">
          <a:blip xmlns:r="http://schemas.openxmlformats.org/officeDocument/2006/relationships" r:embed="rId10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  <dgm:pt modelId="{12A08AB0-9196-45D2-BF05-0E2C609167A9}" type="pres">
      <dgm:prSet presAssocID="{66670A60-2E56-4236-92B7-489DD38B6886}" presName="sibTrans" presStyleCnt="0"/>
      <dgm:spPr/>
    </dgm:pt>
    <dgm:pt modelId="{271F0BFB-E971-40C6-BC64-37AE8C62BD93}" type="pres">
      <dgm:prSet presAssocID="{D2262E2C-F362-4131-A18F-9A26AA913577}" presName="composite" presStyleCnt="0"/>
      <dgm:spPr/>
    </dgm:pt>
    <dgm:pt modelId="{843239DE-48C1-4BBD-B6EE-C6BB5CC7474F}" type="pres">
      <dgm:prSet presAssocID="{D2262E2C-F362-4131-A18F-9A26AA913577}" presName="rect1" presStyleLbl="trAlignAcc1" presStyleIdx="10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3B5FD9-F6EB-469C-B21E-D024A9AAF139}" type="pres">
      <dgm:prSet presAssocID="{D2262E2C-F362-4131-A18F-9A26AA913577}" presName="rect2" presStyleLbl="fgImgPlace1" presStyleIdx="10" presStyleCnt="11" custScaleX="89100" custScaleY="54641" custLinFactNeighborX="23100" custLinFactNeighborY="9353"/>
      <dgm:spPr>
        <a:blipFill rotWithShape="1">
          <a:blip xmlns:r="http://schemas.openxmlformats.org/officeDocument/2006/relationships" r:embed="rId11"/>
          <a:stretch>
            <a:fillRect/>
          </a:stretch>
        </a:blipFill>
        <a:ln>
          <a:noFill/>
        </a:ln>
      </dgm:spPr>
      <dgm:t>
        <a:bodyPr/>
        <a:lstStyle/>
        <a:p>
          <a:endParaRPr lang="ru-RU"/>
        </a:p>
      </dgm:t>
    </dgm:pt>
  </dgm:ptLst>
  <dgm:cxnLst>
    <dgm:cxn modelId="{68A2DE1C-28E6-42FA-B9CC-BBACC58DF9C4}" type="presOf" srcId="{65F64DE9-FE94-474D-9F88-B8BD2B0083FE}" destId="{36B5A7B5-D20A-45CD-BD51-C701B967F4D0}" srcOrd="0" destOrd="0" presId="urn:microsoft.com/office/officeart/2008/layout/PictureStrips"/>
    <dgm:cxn modelId="{6A841C67-BB32-4F3B-9C19-162A9C72B40A}" type="presOf" srcId="{D2262E2C-F362-4131-A18F-9A26AA913577}" destId="{843239DE-48C1-4BBD-B6EE-C6BB5CC7474F}" srcOrd="0" destOrd="0" presId="urn:microsoft.com/office/officeart/2008/layout/PictureStrips"/>
    <dgm:cxn modelId="{B7EA8766-887F-45D8-AAEB-8DD18B75DC44}" srcId="{65F64DE9-FE94-474D-9F88-B8BD2B0083FE}" destId="{EEB5DF76-C667-4C09-A6BB-0B3AD761B496}" srcOrd="9" destOrd="0" parTransId="{DFB1C167-E904-4D47-85A9-A8596335EF61}" sibTransId="{66670A60-2E56-4236-92B7-489DD38B6886}"/>
    <dgm:cxn modelId="{4CB04CDE-3143-4996-9613-AA9D8CB813F9}" srcId="{65F64DE9-FE94-474D-9F88-B8BD2B0083FE}" destId="{D2262E2C-F362-4131-A18F-9A26AA913577}" srcOrd="10" destOrd="0" parTransId="{5091EA84-5C3E-4D75-9E42-358A4CE3B4D1}" sibTransId="{EB7FB4DE-23B9-45D2-9E9E-3D20B62BC5D1}"/>
    <dgm:cxn modelId="{E18188BB-8F5A-4F1B-ACF7-177FC9A7EB21}" srcId="{65F64DE9-FE94-474D-9F88-B8BD2B0083FE}" destId="{E3C2FCB4-D8D8-458B-8B16-94AB25683757}" srcOrd="1" destOrd="0" parTransId="{342CC6F4-D8B4-4692-914D-E050C8D79E5F}" sibTransId="{07FD2FC9-E112-476F-989D-C4AE8483F2FA}"/>
    <dgm:cxn modelId="{CDFC8EF7-272B-4EFF-B999-B15FDAAEF0D2}" type="presOf" srcId="{C8311745-B82A-4C1E-9158-43582D8C32CB}" destId="{310FECE5-64F4-4D5A-8FED-4A3D9AFC3EF3}" srcOrd="0" destOrd="0" presId="urn:microsoft.com/office/officeart/2008/layout/PictureStrips"/>
    <dgm:cxn modelId="{598BDD76-760F-4B03-8DB0-6FEA64171825}" srcId="{65F64DE9-FE94-474D-9F88-B8BD2B0083FE}" destId="{C74F5623-F145-47D7-9033-9349C834E54D}" srcOrd="5" destOrd="0" parTransId="{A2F4D374-2605-4116-B017-BE59D9618915}" sibTransId="{FD6BC6C1-58C8-4662-BC37-604EE2FFCD79}"/>
    <dgm:cxn modelId="{158C4F49-881D-4E04-8E54-06D5D9541149}" type="presOf" srcId="{C74F5623-F145-47D7-9033-9349C834E54D}" destId="{5990FA24-65BF-4AD4-B39B-B7E8F4020FC8}" srcOrd="0" destOrd="0" presId="urn:microsoft.com/office/officeart/2008/layout/PictureStrips"/>
    <dgm:cxn modelId="{1145EFA6-7073-4124-B123-4ED9856E4952}" type="presOf" srcId="{3D5F70CA-D888-47A5-989C-0A5865A73E27}" destId="{238769CD-EF77-4A6C-A724-CBE51A934605}" srcOrd="0" destOrd="0" presId="urn:microsoft.com/office/officeart/2008/layout/PictureStrips"/>
    <dgm:cxn modelId="{9273376E-973F-4DC9-9AD0-5996CD95FC38}" type="presOf" srcId="{1C48DCB0-2CD6-4E6A-8E12-42688F0B2895}" destId="{42BBA4D7-1299-41A1-9866-50B5B12DE2F9}" srcOrd="0" destOrd="0" presId="urn:microsoft.com/office/officeart/2008/layout/PictureStrips"/>
    <dgm:cxn modelId="{AE66332D-EDB5-45F1-8758-1F2F15B07D15}" type="presOf" srcId="{E3C2FCB4-D8D8-458B-8B16-94AB25683757}" destId="{F31B8ADC-BA20-4982-8C63-C55B4453C063}" srcOrd="0" destOrd="0" presId="urn:microsoft.com/office/officeart/2008/layout/PictureStrips"/>
    <dgm:cxn modelId="{C42A39EB-A835-43E1-A7F9-BDE1E4A49F69}" type="presOf" srcId="{B1E3D20C-8904-4E93-8462-608D5B2F32C6}" destId="{80F0C8F5-A8E1-43FC-B1DF-6C15EB70CB22}" srcOrd="0" destOrd="0" presId="urn:microsoft.com/office/officeart/2008/layout/PictureStrips"/>
    <dgm:cxn modelId="{A0547289-0713-4D0B-8B3D-4A366D75F233}" srcId="{65F64DE9-FE94-474D-9F88-B8BD2B0083FE}" destId="{76A3ACCE-0FC4-4899-A9ED-8AF189E2C569}" srcOrd="0" destOrd="0" parTransId="{ABC66665-55BD-4367-B676-04B781A23D36}" sibTransId="{680AE726-790C-4CFA-BE77-9778C43F0AD9}"/>
    <dgm:cxn modelId="{26FE12F7-0E28-43E4-A4F0-C9F5A8FE549E}" type="presOf" srcId="{21051696-D3A3-4D80-B66A-A15CF8550B70}" destId="{130899F1-3E63-4FB4-BBF7-E6FBC6485D33}" srcOrd="0" destOrd="0" presId="urn:microsoft.com/office/officeart/2008/layout/PictureStrips"/>
    <dgm:cxn modelId="{8777AEE3-8270-4E6E-B16A-FF561B1CD919}" srcId="{65F64DE9-FE94-474D-9F88-B8BD2B0083FE}" destId="{C8311745-B82A-4C1E-9158-43582D8C32CB}" srcOrd="2" destOrd="0" parTransId="{1A1B2298-AB48-49FE-9E5F-B83CC2FDA8EA}" sibTransId="{B5A159A6-45DF-476C-BB7A-8584474FCBD0}"/>
    <dgm:cxn modelId="{95501C93-3EF9-4B30-B097-863C50BA56C9}" srcId="{65F64DE9-FE94-474D-9F88-B8BD2B0083FE}" destId="{B1E3D20C-8904-4E93-8462-608D5B2F32C6}" srcOrd="3" destOrd="0" parTransId="{90E6A39E-7566-4523-B6BD-58534D3586D1}" sibTransId="{7C0957B5-A7A6-464D-A7CD-46B7171A477E}"/>
    <dgm:cxn modelId="{9D664075-98D9-4060-8485-E8A67D81C8DB}" srcId="{65F64DE9-FE94-474D-9F88-B8BD2B0083FE}" destId="{1C48DCB0-2CD6-4E6A-8E12-42688F0B2895}" srcOrd="8" destOrd="0" parTransId="{80F9A769-49CF-4EC6-92EF-8A75A071E0CF}" sibTransId="{E2DD99A8-EA9C-4D6E-AB7F-F0107CBC5EEF}"/>
    <dgm:cxn modelId="{05023B2F-865B-4B7B-B13D-2FE6E39EC545}" type="presOf" srcId="{EEB5DF76-C667-4C09-A6BB-0B3AD761B496}" destId="{E9037664-FCCA-4EF2-8EF6-9E4EA042B432}" srcOrd="0" destOrd="0" presId="urn:microsoft.com/office/officeart/2008/layout/PictureStrips"/>
    <dgm:cxn modelId="{E48C6033-BE1D-49D6-9E40-43F97BA47164}" srcId="{65F64DE9-FE94-474D-9F88-B8BD2B0083FE}" destId="{21051696-D3A3-4D80-B66A-A15CF8550B70}" srcOrd="6" destOrd="0" parTransId="{44601C6B-D26A-4738-93FD-49A852A547F4}" sibTransId="{C4AB7082-5113-4079-9E4E-A02ED569B919}"/>
    <dgm:cxn modelId="{40A2615B-0A67-40F7-90EE-D644DC11CF06}" type="presOf" srcId="{76A3ACCE-0FC4-4899-A9ED-8AF189E2C569}" destId="{A62924C4-1051-45B3-93D4-4C366A21DB8B}" srcOrd="0" destOrd="0" presId="urn:microsoft.com/office/officeart/2008/layout/PictureStrips"/>
    <dgm:cxn modelId="{B87DC134-B1A3-4165-984A-AF0B2D407BC4}" type="presOf" srcId="{A5FF3751-33CB-4D60-AB53-FBF001D7AAAB}" destId="{8E5A267E-BD1A-486B-A2A7-A5DED444559D}" srcOrd="0" destOrd="0" presId="urn:microsoft.com/office/officeart/2008/layout/PictureStrips"/>
    <dgm:cxn modelId="{E75770AE-D91F-4B9E-8D85-2C0B061025A8}" srcId="{65F64DE9-FE94-474D-9F88-B8BD2B0083FE}" destId="{3D5F70CA-D888-47A5-989C-0A5865A73E27}" srcOrd="7" destOrd="0" parTransId="{DEFA8493-E36B-4222-BE30-7F1B77939D76}" sibTransId="{BA0F80C6-BA10-4935-93EC-8DE19F6A3EEF}"/>
    <dgm:cxn modelId="{258DF26A-F8AC-48D7-8C7C-C105B5CC21F5}" srcId="{65F64DE9-FE94-474D-9F88-B8BD2B0083FE}" destId="{A5FF3751-33CB-4D60-AB53-FBF001D7AAAB}" srcOrd="4" destOrd="0" parTransId="{6D6FD88D-8DF7-4BE8-BC79-DB8F96537D17}" sibTransId="{1DC18677-DEF8-4AB6-A052-EB8B24A0E59A}"/>
    <dgm:cxn modelId="{D4C6CEEE-B1A5-495C-8B38-A0DA854D9C54}" type="presParOf" srcId="{36B5A7B5-D20A-45CD-BD51-C701B967F4D0}" destId="{C1B9B995-B855-431D-AB36-DB2F6A69849B}" srcOrd="0" destOrd="0" presId="urn:microsoft.com/office/officeart/2008/layout/PictureStrips"/>
    <dgm:cxn modelId="{933978BA-364F-4658-BFB3-07EECA1A6429}" type="presParOf" srcId="{C1B9B995-B855-431D-AB36-DB2F6A69849B}" destId="{A62924C4-1051-45B3-93D4-4C366A21DB8B}" srcOrd="0" destOrd="0" presId="urn:microsoft.com/office/officeart/2008/layout/PictureStrips"/>
    <dgm:cxn modelId="{13F65CFC-D869-49AE-85D3-C004B8A1760D}" type="presParOf" srcId="{C1B9B995-B855-431D-AB36-DB2F6A69849B}" destId="{E954DF76-606C-4626-8118-789E0593A2E0}" srcOrd="1" destOrd="0" presId="urn:microsoft.com/office/officeart/2008/layout/PictureStrips"/>
    <dgm:cxn modelId="{6EDD08CC-8F74-40D2-9313-1160120E08DD}" type="presParOf" srcId="{36B5A7B5-D20A-45CD-BD51-C701B967F4D0}" destId="{14362B61-427E-4051-98DF-4B6310BF3B65}" srcOrd="1" destOrd="0" presId="urn:microsoft.com/office/officeart/2008/layout/PictureStrips"/>
    <dgm:cxn modelId="{15038AB7-D9DC-4BE6-9FF5-FA9E81E6B036}" type="presParOf" srcId="{36B5A7B5-D20A-45CD-BD51-C701B967F4D0}" destId="{01BA65E8-7680-48FF-8427-8593001075ED}" srcOrd="2" destOrd="0" presId="urn:microsoft.com/office/officeart/2008/layout/PictureStrips"/>
    <dgm:cxn modelId="{AE124935-57C9-458D-BDFD-B13709A927BE}" type="presParOf" srcId="{01BA65E8-7680-48FF-8427-8593001075ED}" destId="{F31B8ADC-BA20-4982-8C63-C55B4453C063}" srcOrd="0" destOrd="0" presId="urn:microsoft.com/office/officeart/2008/layout/PictureStrips"/>
    <dgm:cxn modelId="{1FF05798-B3E0-4D18-8FF2-E0AB33F6E336}" type="presParOf" srcId="{01BA65E8-7680-48FF-8427-8593001075ED}" destId="{23010B5E-D2F6-43F5-9A66-9B46C89CEA48}" srcOrd="1" destOrd="0" presId="urn:microsoft.com/office/officeart/2008/layout/PictureStrips"/>
    <dgm:cxn modelId="{6F1ABC7A-99CE-4E87-945F-2D0F9B559A59}" type="presParOf" srcId="{36B5A7B5-D20A-45CD-BD51-C701B967F4D0}" destId="{B49B3A5B-8FC5-47B2-B892-0B9F552AE4B2}" srcOrd="3" destOrd="0" presId="urn:microsoft.com/office/officeart/2008/layout/PictureStrips"/>
    <dgm:cxn modelId="{D73142DB-4808-4315-9224-DA56B8D312DF}" type="presParOf" srcId="{36B5A7B5-D20A-45CD-BD51-C701B967F4D0}" destId="{E619F92D-6324-4A4A-84B0-F8B9B783AEFF}" srcOrd="4" destOrd="0" presId="urn:microsoft.com/office/officeart/2008/layout/PictureStrips"/>
    <dgm:cxn modelId="{52181502-822A-48FF-BD6C-8402A08FF8FB}" type="presParOf" srcId="{E619F92D-6324-4A4A-84B0-F8B9B783AEFF}" destId="{310FECE5-64F4-4D5A-8FED-4A3D9AFC3EF3}" srcOrd="0" destOrd="0" presId="urn:microsoft.com/office/officeart/2008/layout/PictureStrips"/>
    <dgm:cxn modelId="{963C3A7E-1846-49FB-A957-287E1D1B99B3}" type="presParOf" srcId="{E619F92D-6324-4A4A-84B0-F8B9B783AEFF}" destId="{30D55A65-276C-40ED-9CA3-73E9D3F70B5F}" srcOrd="1" destOrd="0" presId="urn:microsoft.com/office/officeart/2008/layout/PictureStrips"/>
    <dgm:cxn modelId="{34D0633F-4B8B-4D1F-98F3-C99D90F28405}" type="presParOf" srcId="{36B5A7B5-D20A-45CD-BD51-C701B967F4D0}" destId="{026CC5C0-BE90-4BDC-B149-72FFEC2C1251}" srcOrd="5" destOrd="0" presId="urn:microsoft.com/office/officeart/2008/layout/PictureStrips"/>
    <dgm:cxn modelId="{081898E7-0C4F-4829-A488-F05F0DD243BE}" type="presParOf" srcId="{36B5A7B5-D20A-45CD-BD51-C701B967F4D0}" destId="{35534D24-D5AE-4D78-9C0F-8840249ACEE3}" srcOrd="6" destOrd="0" presId="urn:microsoft.com/office/officeart/2008/layout/PictureStrips"/>
    <dgm:cxn modelId="{8EF684F0-CAED-494D-BB7E-AC4EA43DBB22}" type="presParOf" srcId="{35534D24-D5AE-4D78-9C0F-8840249ACEE3}" destId="{80F0C8F5-A8E1-43FC-B1DF-6C15EB70CB22}" srcOrd="0" destOrd="0" presId="urn:microsoft.com/office/officeart/2008/layout/PictureStrips"/>
    <dgm:cxn modelId="{9567E38D-CF9B-4559-AF51-785C7A094525}" type="presParOf" srcId="{35534D24-D5AE-4D78-9C0F-8840249ACEE3}" destId="{15D1D2BC-7150-4BD5-B30A-6D787ADF21F2}" srcOrd="1" destOrd="0" presId="urn:microsoft.com/office/officeart/2008/layout/PictureStrips"/>
    <dgm:cxn modelId="{BB5D345D-D5E3-45F8-A703-237EB8232C5E}" type="presParOf" srcId="{36B5A7B5-D20A-45CD-BD51-C701B967F4D0}" destId="{70E257BC-F247-4D54-B360-5FEC494B9B74}" srcOrd="7" destOrd="0" presId="urn:microsoft.com/office/officeart/2008/layout/PictureStrips"/>
    <dgm:cxn modelId="{DBBEC741-F5AF-478D-AD36-7DA59E02B925}" type="presParOf" srcId="{36B5A7B5-D20A-45CD-BD51-C701B967F4D0}" destId="{3567B58A-A336-48AD-A5AC-69B9D1B9EEE4}" srcOrd="8" destOrd="0" presId="urn:microsoft.com/office/officeart/2008/layout/PictureStrips"/>
    <dgm:cxn modelId="{A366011A-A5C2-418B-BD28-89E9BAB3B995}" type="presParOf" srcId="{3567B58A-A336-48AD-A5AC-69B9D1B9EEE4}" destId="{8E5A267E-BD1A-486B-A2A7-A5DED444559D}" srcOrd="0" destOrd="0" presId="urn:microsoft.com/office/officeart/2008/layout/PictureStrips"/>
    <dgm:cxn modelId="{C2A31500-FD46-444C-B4E1-04C2C7FC1DB3}" type="presParOf" srcId="{3567B58A-A336-48AD-A5AC-69B9D1B9EEE4}" destId="{4AF297D3-DF6F-4F0E-B903-7D4DEA6B433B}" srcOrd="1" destOrd="0" presId="urn:microsoft.com/office/officeart/2008/layout/PictureStrips"/>
    <dgm:cxn modelId="{72D97DB9-1E8D-4AE9-A749-AD8731BDB725}" type="presParOf" srcId="{36B5A7B5-D20A-45CD-BD51-C701B967F4D0}" destId="{E28491A5-C4E8-4CD3-87C2-726A0FE08318}" srcOrd="9" destOrd="0" presId="urn:microsoft.com/office/officeart/2008/layout/PictureStrips"/>
    <dgm:cxn modelId="{A72862A1-64A0-42E5-B0D5-6C0CDEA026FC}" type="presParOf" srcId="{36B5A7B5-D20A-45CD-BD51-C701B967F4D0}" destId="{95CB6DC1-5178-42AF-AE8C-4174CF0D6340}" srcOrd="10" destOrd="0" presId="urn:microsoft.com/office/officeart/2008/layout/PictureStrips"/>
    <dgm:cxn modelId="{88C73941-AD4E-4F48-96A4-67F9208EB559}" type="presParOf" srcId="{95CB6DC1-5178-42AF-AE8C-4174CF0D6340}" destId="{5990FA24-65BF-4AD4-B39B-B7E8F4020FC8}" srcOrd="0" destOrd="0" presId="urn:microsoft.com/office/officeart/2008/layout/PictureStrips"/>
    <dgm:cxn modelId="{FC17E3A6-C5B4-49B6-B3C5-E1C25632E426}" type="presParOf" srcId="{95CB6DC1-5178-42AF-AE8C-4174CF0D6340}" destId="{80DFBA00-3FBB-4285-8450-76A15C9D0BDC}" srcOrd="1" destOrd="0" presId="urn:microsoft.com/office/officeart/2008/layout/PictureStrips"/>
    <dgm:cxn modelId="{0D49056F-83E1-499A-9BE6-9558D9B9E958}" type="presParOf" srcId="{36B5A7B5-D20A-45CD-BD51-C701B967F4D0}" destId="{ED4E933B-2562-4920-BE1E-053B3FECDC6E}" srcOrd="11" destOrd="0" presId="urn:microsoft.com/office/officeart/2008/layout/PictureStrips"/>
    <dgm:cxn modelId="{861B0E78-F162-4EF9-9C5D-46BA91318115}" type="presParOf" srcId="{36B5A7B5-D20A-45CD-BD51-C701B967F4D0}" destId="{5BC60005-34DE-40E8-AF04-CB210774549E}" srcOrd="12" destOrd="0" presId="urn:microsoft.com/office/officeart/2008/layout/PictureStrips"/>
    <dgm:cxn modelId="{7D40CA9D-80E6-47F3-9016-069240D0A15C}" type="presParOf" srcId="{5BC60005-34DE-40E8-AF04-CB210774549E}" destId="{130899F1-3E63-4FB4-BBF7-E6FBC6485D33}" srcOrd="0" destOrd="0" presId="urn:microsoft.com/office/officeart/2008/layout/PictureStrips"/>
    <dgm:cxn modelId="{4315C824-CD36-4F2D-90F2-02D636CF1997}" type="presParOf" srcId="{5BC60005-34DE-40E8-AF04-CB210774549E}" destId="{7961C8A5-8F21-4CFF-B1ED-27EE6309A762}" srcOrd="1" destOrd="0" presId="urn:microsoft.com/office/officeart/2008/layout/PictureStrips"/>
    <dgm:cxn modelId="{42830D01-7A4A-4504-B310-88C79B479D77}" type="presParOf" srcId="{36B5A7B5-D20A-45CD-BD51-C701B967F4D0}" destId="{DD46551B-351B-4B51-B419-4CCE4F9FF141}" srcOrd="13" destOrd="0" presId="urn:microsoft.com/office/officeart/2008/layout/PictureStrips"/>
    <dgm:cxn modelId="{B254680C-2968-4B17-B4F3-0BEAC48422E4}" type="presParOf" srcId="{36B5A7B5-D20A-45CD-BD51-C701B967F4D0}" destId="{010509AA-1BD7-466C-9C37-D6AE99D7F0BE}" srcOrd="14" destOrd="0" presId="urn:microsoft.com/office/officeart/2008/layout/PictureStrips"/>
    <dgm:cxn modelId="{2BC3C600-E50F-451B-BB35-B3BAA4837017}" type="presParOf" srcId="{010509AA-1BD7-466C-9C37-D6AE99D7F0BE}" destId="{238769CD-EF77-4A6C-A724-CBE51A934605}" srcOrd="0" destOrd="0" presId="urn:microsoft.com/office/officeart/2008/layout/PictureStrips"/>
    <dgm:cxn modelId="{7BF6E0B4-BFBB-4545-817B-0E6848D94DC1}" type="presParOf" srcId="{010509AA-1BD7-466C-9C37-D6AE99D7F0BE}" destId="{E7CD5FA2-1F69-4E07-A26C-B799479396BA}" srcOrd="1" destOrd="0" presId="urn:microsoft.com/office/officeart/2008/layout/PictureStrips"/>
    <dgm:cxn modelId="{B63EBB8C-47EF-4A90-BA71-09483CED374C}" type="presParOf" srcId="{36B5A7B5-D20A-45CD-BD51-C701B967F4D0}" destId="{7C707043-1B16-433C-A7D0-AA99DCEEB26F}" srcOrd="15" destOrd="0" presId="urn:microsoft.com/office/officeart/2008/layout/PictureStrips"/>
    <dgm:cxn modelId="{8D979652-FF44-4575-BF6D-DD427BE43843}" type="presParOf" srcId="{36B5A7B5-D20A-45CD-BD51-C701B967F4D0}" destId="{47AA64FA-96CD-4D9F-9A13-DDA07D6CB169}" srcOrd="16" destOrd="0" presId="urn:microsoft.com/office/officeart/2008/layout/PictureStrips"/>
    <dgm:cxn modelId="{A7F614A6-7DE2-4A99-84D2-C385BFB8F8EC}" type="presParOf" srcId="{47AA64FA-96CD-4D9F-9A13-DDA07D6CB169}" destId="{42BBA4D7-1299-41A1-9866-50B5B12DE2F9}" srcOrd="0" destOrd="0" presId="urn:microsoft.com/office/officeart/2008/layout/PictureStrips"/>
    <dgm:cxn modelId="{DB303773-5FD3-4A74-B898-52BD7159452A}" type="presParOf" srcId="{47AA64FA-96CD-4D9F-9A13-DDA07D6CB169}" destId="{C8BF1C40-6EC3-473C-BC76-651B8363C981}" srcOrd="1" destOrd="0" presId="urn:microsoft.com/office/officeart/2008/layout/PictureStrips"/>
    <dgm:cxn modelId="{7F3DB6C6-7112-4A29-A43E-065F026E8800}" type="presParOf" srcId="{36B5A7B5-D20A-45CD-BD51-C701B967F4D0}" destId="{2E3BFF6E-1FF5-440B-8945-28BDCD210B61}" srcOrd="17" destOrd="0" presId="urn:microsoft.com/office/officeart/2008/layout/PictureStrips"/>
    <dgm:cxn modelId="{C13731EB-11A1-4B47-B44D-E4E06C8CAD64}" type="presParOf" srcId="{36B5A7B5-D20A-45CD-BD51-C701B967F4D0}" destId="{FEAEEC57-8228-43CA-B359-656EE2317A6E}" srcOrd="18" destOrd="0" presId="urn:microsoft.com/office/officeart/2008/layout/PictureStrips"/>
    <dgm:cxn modelId="{90917DB3-B4E1-4B2A-9614-4E9926D77B7D}" type="presParOf" srcId="{FEAEEC57-8228-43CA-B359-656EE2317A6E}" destId="{E9037664-FCCA-4EF2-8EF6-9E4EA042B432}" srcOrd="0" destOrd="0" presId="urn:microsoft.com/office/officeart/2008/layout/PictureStrips"/>
    <dgm:cxn modelId="{37DFC4F8-E840-4205-BEB9-CDA1C6CE0A0B}" type="presParOf" srcId="{FEAEEC57-8228-43CA-B359-656EE2317A6E}" destId="{57DEEF70-5DD6-4FDB-B026-303FF1FD0B9D}" srcOrd="1" destOrd="0" presId="urn:microsoft.com/office/officeart/2008/layout/PictureStrips"/>
    <dgm:cxn modelId="{96D16B05-24D4-42A9-A469-524FE4B1C378}" type="presParOf" srcId="{36B5A7B5-D20A-45CD-BD51-C701B967F4D0}" destId="{12A08AB0-9196-45D2-BF05-0E2C609167A9}" srcOrd="19" destOrd="0" presId="urn:microsoft.com/office/officeart/2008/layout/PictureStrips"/>
    <dgm:cxn modelId="{BF0FFB77-473C-47F7-A56D-1CA9A0C10CFE}" type="presParOf" srcId="{36B5A7B5-D20A-45CD-BD51-C701B967F4D0}" destId="{271F0BFB-E971-40C6-BC64-37AE8C62BD93}" srcOrd="20" destOrd="0" presId="urn:microsoft.com/office/officeart/2008/layout/PictureStrips"/>
    <dgm:cxn modelId="{41E5F6CC-00F4-449D-9774-FADF2014FB2F}" type="presParOf" srcId="{271F0BFB-E971-40C6-BC64-37AE8C62BD93}" destId="{843239DE-48C1-4BBD-B6EE-C6BB5CC7474F}" srcOrd="0" destOrd="0" presId="urn:microsoft.com/office/officeart/2008/layout/PictureStrips"/>
    <dgm:cxn modelId="{3CBB7CF7-2249-49AF-97FA-8CF05AB80EB0}" type="presParOf" srcId="{271F0BFB-E971-40C6-BC64-37AE8C62BD93}" destId="{7E3B5FD9-F6EB-469C-B21E-D024A9AAF13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8D8B2E-7144-486C-BED2-0C024C3E10F5}" type="doc">
      <dgm:prSet loTypeId="urn:microsoft.com/office/officeart/2005/8/layout/funnel1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36940B-91C1-4B9B-810E-9B6442FE5836}" type="pres">
      <dgm:prSet presAssocID="{818D8B2E-7144-486C-BED2-0C024C3E10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81A74F0E-637D-4529-ACDC-7BAF30AB2C2D}" type="presOf" srcId="{818D8B2E-7144-486C-BED2-0C024C3E10F5}" destId="{7036940B-91C1-4B9B-810E-9B6442FE5836}" srcOrd="0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C9CFEB7-B5A6-45BB-8B79-A5887D31C49D}" type="doc">
      <dgm:prSet loTypeId="urn:microsoft.com/office/officeart/2005/8/layout/hierarchy3" loCatId="relationship" qsTypeId="urn:microsoft.com/office/officeart/2005/8/quickstyle/3d7" qsCatId="3D" csTypeId="urn:microsoft.com/office/officeart/2005/8/colors/accent2_5" csCatId="accent2" phldr="1"/>
      <dgm:spPr/>
      <dgm:t>
        <a:bodyPr/>
        <a:lstStyle/>
        <a:p>
          <a:endParaRPr lang="ru-RU"/>
        </a:p>
      </dgm:t>
    </dgm:pt>
    <dgm:pt modelId="{00F8D445-AEF2-4E27-A0A2-5E7738A4A8FA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Муниципальные программы </a:t>
          </a: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 ЗАТО г. Североморск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3 131 286,2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93,3 %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686BDC2E-FF26-40B4-AF25-974D21368AD9}" type="parTrans" cxnId="{05C34F31-1FBC-4204-B1A0-A3A0AEB0E2BD}">
      <dgm:prSet/>
      <dgm:spPr/>
      <dgm:t>
        <a:bodyPr/>
        <a:lstStyle/>
        <a:p>
          <a:endParaRPr lang="ru-RU"/>
        </a:p>
      </dgm:t>
    </dgm:pt>
    <dgm:pt modelId="{E91834EF-5062-4F65-A0EA-A68233B26E6D}" type="sibTrans" cxnId="{05C34F31-1FBC-4204-B1A0-A3A0AEB0E2BD}">
      <dgm:prSet/>
      <dgm:spPr/>
      <dgm:t>
        <a:bodyPr/>
        <a:lstStyle/>
        <a:p>
          <a:endParaRPr lang="ru-RU"/>
        </a:p>
      </dgm:t>
    </dgm:pt>
    <dgm:pt modelId="{B2958434-E818-481F-AF62-DF77F8011C22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Непрограммное направление деятельности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223 291,4</a:t>
          </a: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6,7 %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428793F-9C82-44B9-953D-B7B52EAB72A3}" type="parTrans" cxnId="{EDFC43CD-02E9-4DDD-BD17-ADF1B95B5591}">
      <dgm:prSet/>
      <dgm:spPr/>
      <dgm:t>
        <a:bodyPr/>
        <a:lstStyle/>
        <a:p>
          <a:endParaRPr lang="ru-RU"/>
        </a:p>
      </dgm:t>
    </dgm:pt>
    <dgm:pt modelId="{5B3B6481-CC7D-4C7E-80AB-12671683D571}" type="sibTrans" cxnId="{EDFC43CD-02E9-4DDD-BD17-ADF1B95B5591}">
      <dgm:prSet/>
      <dgm:spPr/>
      <dgm:t>
        <a:bodyPr/>
        <a:lstStyle/>
        <a:p>
          <a:endParaRPr lang="ru-RU"/>
        </a:p>
      </dgm:t>
    </dgm:pt>
    <dgm:pt modelId="{94398E89-99BD-40EC-B31F-E2B6661052D8}">
      <dgm:prSet phldrT="[Текст]" custT="1"/>
      <dgm:spPr/>
      <dgm:t>
        <a:bodyPr/>
        <a:lstStyle/>
        <a:p>
          <a:endParaRPr lang="ru-RU" sz="20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Расходы бюджета </a:t>
          </a:r>
        </a:p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на 2019 год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3 354 577,6</a:t>
          </a:r>
        </a:p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100 %</a:t>
          </a:r>
        </a:p>
        <a:p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CCC5DCF5-4645-4589-A467-D35930556E9D}" type="parTrans" cxnId="{B972E297-91DD-4521-8AEE-A2115974891B}">
      <dgm:prSet/>
      <dgm:spPr/>
      <dgm:t>
        <a:bodyPr/>
        <a:lstStyle/>
        <a:p>
          <a:endParaRPr lang="ru-RU"/>
        </a:p>
      </dgm:t>
    </dgm:pt>
    <dgm:pt modelId="{F2966FD2-38B1-4509-BA1A-8BC2F5A19345}" type="sibTrans" cxnId="{B972E297-91DD-4521-8AEE-A2115974891B}">
      <dgm:prSet/>
      <dgm:spPr/>
      <dgm:t>
        <a:bodyPr/>
        <a:lstStyle/>
        <a:p>
          <a:endParaRPr lang="ru-RU"/>
        </a:p>
      </dgm:t>
    </dgm:pt>
    <dgm:pt modelId="{F8DEE274-9FE8-4365-B327-2B80A0A52587}" type="pres">
      <dgm:prSet presAssocID="{3C9CFEB7-B5A6-45BB-8B79-A5887D31C49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2A79AD6-2CA8-4655-AA20-EA62EFA4402D}" type="pres">
      <dgm:prSet presAssocID="{00F8D445-AEF2-4E27-A0A2-5E7738A4A8FA}" presName="root" presStyleCnt="0"/>
      <dgm:spPr/>
      <dgm:t>
        <a:bodyPr/>
        <a:lstStyle/>
        <a:p>
          <a:endParaRPr lang="ru-RU"/>
        </a:p>
      </dgm:t>
    </dgm:pt>
    <dgm:pt modelId="{1EB50664-6269-4B41-B98D-34693D87A443}" type="pres">
      <dgm:prSet presAssocID="{00F8D445-AEF2-4E27-A0A2-5E7738A4A8FA}" presName="rootComposite" presStyleCnt="0"/>
      <dgm:spPr/>
      <dgm:t>
        <a:bodyPr/>
        <a:lstStyle/>
        <a:p>
          <a:endParaRPr lang="ru-RU"/>
        </a:p>
      </dgm:t>
    </dgm:pt>
    <dgm:pt modelId="{5C3D0221-A5BA-471B-A88B-79D178F55015}" type="pres">
      <dgm:prSet presAssocID="{00F8D445-AEF2-4E27-A0A2-5E7738A4A8FA}" presName="rootText" presStyleLbl="node1" presStyleIdx="0" presStyleCnt="3" custAng="60000" custScaleX="367810" custScaleY="454833" custLinFactX="100000" custLinFactY="-200000" custLinFactNeighborX="102084" custLinFactNeighborY="-205058"/>
      <dgm:spPr/>
      <dgm:t>
        <a:bodyPr/>
        <a:lstStyle/>
        <a:p>
          <a:endParaRPr lang="ru-RU"/>
        </a:p>
      </dgm:t>
    </dgm:pt>
    <dgm:pt modelId="{01F4CAFD-B1C7-49F8-AF00-CE7FDAC7F6B2}" type="pres">
      <dgm:prSet presAssocID="{00F8D445-AEF2-4E27-A0A2-5E7738A4A8FA}" presName="rootConnector" presStyleLbl="node1" presStyleIdx="0" presStyleCnt="3"/>
      <dgm:spPr/>
      <dgm:t>
        <a:bodyPr/>
        <a:lstStyle/>
        <a:p>
          <a:endParaRPr lang="ru-RU"/>
        </a:p>
      </dgm:t>
    </dgm:pt>
    <dgm:pt modelId="{30B1F7F1-F092-4035-AFE5-6D2533A9E3B1}" type="pres">
      <dgm:prSet presAssocID="{00F8D445-AEF2-4E27-A0A2-5E7738A4A8FA}" presName="childShape" presStyleCnt="0"/>
      <dgm:spPr/>
      <dgm:t>
        <a:bodyPr/>
        <a:lstStyle/>
        <a:p>
          <a:endParaRPr lang="ru-RU"/>
        </a:p>
      </dgm:t>
    </dgm:pt>
    <dgm:pt modelId="{88194953-4D41-4EF6-BF9B-4DF968A85555}" type="pres">
      <dgm:prSet presAssocID="{B2958434-E818-481F-AF62-DF77F8011C22}" presName="root" presStyleCnt="0"/>
      <dgm:spPr/>
      <dgm:t>
        <a:bodyPr/>
        <a:lstStyle/>
        <a:p>
          <a:endParaRPr lang="ru-RU"/>
        </a:p>
      </dgm:t>
    </dgm:pt>
    <dgm:pt modelId="{8D1B95B8-11B5-4302-9D6E-9F4F291753FE}" type="pres">
      <dgm:prSet presAssocID="{B2958434-E818-481F-AF62-DF77F8011C22}" presName="rootComposite" presStyleCnt="0"/>
      <dgm:spPr/>
      <dgm:t>
        <a:bodyPr/>
        <a:lstStyle/>
        <a:p>
          <a:endParaRPr lang="ru-RU"/>
        </a:p>
      </dgm:t>
    </dgm:pt>
    <dgm:pt modelId="{79D741E4-6E20-43AF-B429-916706C3EF70}" type="pres">
      <dgm:prSet presAssocID="{B2958434-E818-481F-AF62-DF77F8011C22}" presName="rootText" presStyleLbl="node1" presStyleIdx="1" presStyleCnt="3" custScaleX="258591" custScaleY="448089" custLinFactX="100000" custLinFactY="-80254" custLinFactNeighborX="175741" custLinFactNeighborY="-100000"/>
      <dgm:spPr/>
      <dgm:t>
        <a:bodyPr/>
        <a:lstStyle/>
        <a:p>
          <a:endParaRPr lang="ru-RU"/>
        </a:p>
      </dgm:t>
    </dgm:pt>
    <dgm:pt modelId="{EB13B288-38F2-4B15-8A0E-8BF0CE9D0310}" type="pres">
      <dgm:prSet presAssocID="{B2958434-E818-481F-AF62-DF77F8011C22}" presName="rootConnector" presStyleLbl="node1" presStyleIdx="1" presStyleCnt="3"/>
      <dgm:spPr/>
      <dgm:t>
        <a:bodyPr/>
        <a:lstStyle/>
        <a:p>
          <a:endParaRPr lang="ru-RU"/>
        </a:p>
      </dgm:t>
    </dgm:pt>
    <dgm:pt modelId="{0F94EFB5-6476-4F5D-A817-6E41D39BB8CF}" type="pres">
      <dgm:prSet presAssocID="{B2958434-E818-481F-AF62-DF77F8011C22}" presName="childShape" presStyleCnt="0"/>
      <dgm:spPr/>
      <dgm:t>
        <a:bodyPr/>
        <a:lstStyle/>
        <a:p>
          <a:endParaRPr lang="ru-RU"/>
        </a:p>
      </dgm:t>
    </dgm:pt>
    <dgm:pt modelId="{20ED557A-0A6A-4025-BB9F-7FE983D70CF3}" type="pres">
      <dgm:prSet presAssocID="{94398E89-99BD-40EC-B31F-E2B6661052D8}" presName="root" presStyleCnt="0"/>
      <dgm:spPr/>
      <dgm:t>
        <a:bodyPr/>
        <a:lstStyle/>
        <a:p>
          <a:endParaRPr lang="ru-RU"/>
        </a:p>
      </dgm:t>
    </dgm:pt>
    <dgm:pt modelId="{EF59D1F3-B097-419A-85CE-44E788F44B06}" type="pres">
      <dgm:prSet presAssocID="{94398E89-99BD-40EC-B31F-E2B6661052D8}" presName="rootComposite" presStyleCnt="0"/>
      <dgm:spPr/>
      <dgm:t>
        <a:bodyPr/>
        <a:lstStyle/>
        <a:p>
          <a:endParaRPr lang="ru-RU"/>
        </a:p>
      </dgm:t>
    </dgm:pt>
    <dgm:pt modelId="{F8C63BE2-8081-4FED-9B34-6155D4597431}" type="pres">
      <dgm:prSet presAssocID="{94398E89-99BD-40EC-B31F-E2B6661052D8}" presName="rootText" presStyleLbl="node1" presStyleIdx="2" presStyleCnt="3" custScaleX="291620" custScaleY="475520" custLinFactX="-112803" custLinFactY="179164" custLinFactNeighborX="-200000" custLinFactNeighborY="200000"/>
      <dgm:spPr/>
      <dgm:t>
        <a:bodyPr/>
        <a:lstStyle/>
        <a:p>
          <a:endParaRPr lang="ru-RU"/>
        </a:p>
      </dgm:t>
    </dgm:pt>
    <dgm:pt modelId="{469D39F3-0C2E-4EEA-AFB8-3018F1AC3486}" type="pres">
      <dgm:prSet presAssocID="{94398E89-99BD-40EC-B31F-E2B6661052D8}" presName="rootConnector" presStyleLbl="node1" presStyleIdx="2" presStyleCnt="3"/>
      <dgm:spPr/>
      <dgm:t>
        <a:bodyPr/>
        <a:lstStyle/>
        <a:p>
          <a:endParaRPr lang="ru-RU"/>
        </a:p>
      </dgm:t>
    </dgm:pt>
    <dgm:pt modelId="{9501D821-9952-4FB3-BFB1-1218DAF5B3FA}" type="pres">
      <dgm:prSet presAssocID="{94398E89-99BD-40EC-B31F-E2B6661052D8}" presName="childShape" presStyleCnt="0"/>
      <dgm:spPr/>
      <dgm:t>
        <a:bodyPr/>
        <a:lstStyle/>
        <a:p>
          <a:endParaRPr lang="ru-RU"/>
        </a:p>
      </dgm:t>
    </dgm:pt>
  </dgm:ptLst>
  <dgm:cxnLst>
    <dgm:cxn modelId="{EDFC43CD-02E9-4DDD-BD17-ADF1B95B5591}" srcId="{3C9CFEB7-B5A6-45BB-8B79-A5887D31C49D}" destId="{B2958434-E818-481F-AF62-DF77F8011C22}" srcOrd="1" destOrd="0" parTransId="{0428793F-9C82-44B9-953D-B7B52EAB72A3}" sibTransId="{5B3B6481-CC7D-4C7E-80AB-12671683D571}"/>
    <dgm:cxn modelId="{B972E297-91DD-4521-8AEE-A2115974891B}" srcId="{3C9CFEB7-B5A6-45BB-8B79-A5887D31C49D}" destId="{94398E89-99BD-40EC-B31F-E2B6661052D8}" srcOrd="2" destOrd="0" parTransId="{CCC5DCF5-4645-4589-A467-D35930556E9D}" sibTransId="{F2966FD2-38B1-4509-BA1A-8BC2F5A19345}"/>
    <dgm:cxn modelId="{80571EE4-7489-434C-B753-97B062F755C4}" type="presOf" srcId="{00F8D445-AEF2-4E27-A0A2-5E7738A4A8FA}" destId="{5C3D0221-A5BA-471B-A88B-79D178F55015}" srcOrd="0" destOrd="0" presId="urn:microsoft.com/office/officeart/2005/8/layout/hierarchy3"/>
    <dgm:cxn modelId="{2E60FFFB-F692-477C-96C1-A978E5D05E20}" type="presOf" srcId="{B2958434-E818-481F-AF62-DF77F8011C22}" destId="{EB13B288-38F2-4B15-8A0E-8BF0CE9D0310}" srcOrd="1" destOrd="0" presId="urn:microsoft.com/office/officeart/2005/8/layout/hierarchy3"/>
    <dgm:cxn modelId="{A63173AE-B9A3-4FA2-8A18-36DCB3D7A300}" type="presOf" srcId="{94398E89-99BD-40EC-B31F-E2B6661052D8}" destId="{469D39F3-0C2E-4EEA-AFB8-3018F1AC3486}" srcOrd="1" destOrd="0" presId="urn:microsoft.com/office/officeart/2005/8/layout/hierarchy3"/>
    <dgm:cxn modelId="{C2B6B530-1A8A-4AEB-8095-BC2010C60609}" type="presOf" srcId="{B2958434-E818-481F-AF62-DF77F8011C22}" destId="{79D741E4-6E20-43AF-B429-916706C3EF70}" srcOrd="0" destOrd="0" presId="urn:microsoft.com/office/officeart/2005/8/layout/hierarchy3"/>
    <dgm:cxn modelId="{77348458-C32B-435E-829E-5AF8A5C8F406}" type="presOf" srcId="{3C9CFEB7-B5A6-45BB-8B79-A5887D31C49D}" destId="{F8DEE274-9FE8-4365-B327-2B80A0A52587}" srcOrd="0" destOrd="0" presId="urn:microsoft.com/office/officeart/2005/8/layout/hierarchy3"/>
    <dgm:cxn modelId="{05C34F31-1FBC-4204-B1A0-A3A0AEB0E2BD}" srcId="{3C9CFEB7-B5A6-45BB-8B79-A5887D31C49D}" destId="{00F8D445-AEF2-4E27-A0A2-5E7738A4A8FA}" srcOrd="0" destOrd="0" parTransId="{686BDC2E-FF26-40B4-AF25-974D21368AD9}" sibTransId="{E91834EF-5062-4F65-A0EA-A68233B26E6D}"/>
    <dgm:cxn modelId="{C9EAB8DA-C861-4B41-A82D-B2485133BFAB}" type="presOf" srcId="{94398E89-99BD-40EC-B31F-E2B6661052D8}" destId="{F8C63BE2-8081-4FED-9B34-6155D4597431}" srcOrd="0" destOrd="0" presId="urn:microsoft.com/office/officeart/2005/8/layout/hierarchy3"/>
    <dgm:cxn modelId="{21DC3255-33A7-4158-B247-BDEB55B1D1F8}" type="presOf" srcId="{00F8D445-AEF2-4E27-A0A2-5E7738A4A8FA}" destId="{01F4CAFD-B1C7-49F8-AF00-CE7FDAC7F6B2}" srcOrd="1" destOrd="0" presId="urn:microsoft.com/office/officeart/2005/8/layout/hierarchy3"/>
    <dgm:cxn modelId="{A26EF9E2-FC09-4BDD-9231-C095C5EF4C2F}" type="presParOf" srcId="{F8DEE274-9FE8-4365-B327-2B80A0A52587}" destId="{C2A79AD6-2CA8-4655-AA20-EA62EFA4402D}" srcOrd="0" destOrd="0" presId="urn:microsoft.com/office/officeart/2005/8/layout/hierarchy3"/>
    <dgm:cxn modelId="{29D98A25-363D-44DD-A9A5-06A3B57CEF1F}" type="presParOf" srcId="{C2A79AD6-2CA8-4655-AA20-EA62EFA4402D}" destId="{1EB50664-6269-4B41-B98D-34693D87A443}" srcOrd="0" destOrd="0" presId="urn:microsoft.com/office/officeart/2005/8/layout/hierarchy3"/>
    <dgm:cxn modelId="{25504D41-F567-4B4C-9EAA-103E60AB409B}" type="presParOf" srcId="{1EB50664-6269-4B41-B98D-34693D87A443}" destId="{5C3D0221-A5BA-471B-A88B-79D178F55015}" srcOrd="0" destOrd="0" presId="urn:microsoft.com/office/officeart/2005/8/layout/hierarchy3"/>
    <dgm:cxn modelId="{EBF33B91-2B89-438E-B2F0-4FAC0ED42344}" type="presParOf" srcId="{1EB50664-6269-4B41-B98D-34693D87A443}" destId="{01F4CAFD-B1C7-49F8-AF00-CE7FDAC7F6B2}" srcOrd="1" destOrd="0" presId="urn:microsoft.com/office/officeart/2005/8/layout/hierarchy3"/>
    <dgm:cxn modelId="{AFEC151E-DE2A-404D-A546-14C2A530962E}" type="presParOf" srcId="{C2A79AD6-2CA8-4655-AA20-EA62EFA4402D}" destId="{30B1F7F1-F092-4035-AFE5-6D2533A9E3B1}" srcOrd="1" destOrd="0" presId="urn:microsoft.com/office/officeart/2005/8/layout/hierarchy3"/>
    <dgm:cxn modelId="{BD2130BF-3BFE-47A6-A500-6EC7B15A44D6}" type="presParOf" srcId="{F8DEE274-9FE8-4365-B327-2B80A0A52587}" destId="{88194953-4D41-4EF6-BF9B-4DF968A85555}" srcOrd="1" destOrd="0" presId="urn:microsoft.com/office/officeart/2005/8/layout/hierarchy3"/>
    <dgm:cxn modelId="{B9D013DF-29A6-4D64-BCD6-CA0859924704}" type="presParOf" srcId="{88194953-4D41-4EF6-BF9B-4DF968A85555}" destId="{8D1B95B8-11B5-4302-9D6E-9F4F291753FE}" srcOrd="0" destOrd="0" presId="urn:microsoft.com/office/officeart/2005/8/layout/hierarchy3"/>
    <dgm:cxn modelId="{2A8BA39F-78FE-48E3-8505-753686941880}" type="presParOf" srcId="{8D1B95B8-11B5-4302-9D6E-9F4F291753FE}" destId="{79D741E4-6E20-43AF-B429-916706C3EF70}" srcOrd="0" destOrd="0" presId="urn:microsoft.com/office/officeart/2005/8/layout/hierarchy3"/>
    <dgm:cxn modelId="{D04A288C-DACF-4843-83A5-40162B9581B7}" type="presParOf" srcId="{8D1B95B8-11B5-4302-9D6E-9F4F291753FE}" destId="{EB13B288-38F2-4B15-8A0E-8BF0CE9D0310}" srcOrd="1" destOrd="0" presId="urn:microsoft.com/office/officeart/2005/8/layout/hierarchy3"/>
    <dgm:cxn modelId="{1799FE85-1A04-4BD1-9242-23ABB6DF4384}" type="presParOf" srcId="{88194953-4D41-4EF6-BF9B-4DF968A85555}" destId="{0F94EFB5-6476-4F5D-A817-6E41D39BB8CF}" srcOrd="1" destOrd="0" presId="urn:microsoft.com/office/officeart/2005/8/layout/hierarchy3"/>
    <dgm:cxn modelId="{6AE90E39-FFD7-4AE3-8D77-40D5117CA247}" type="presParOf" srcId="{F8DEE274-9FE8-4365-B327-2B80A0A52587}" destId="{20ED557A-0A6A-4025-BB9F-7FE983D70CF3}" srcOrd="2" destOrd="0" presId="urn:microsoft.com/office/officeart/2005/8/layout/hierarchy3"/>
    <dgm:cxn modelId="{F055FCF5-1036-47C1-ACD9-13008B0D1422}" type="presParOf" srcId="{20ED557A-0A6A-4025-BB9F-7FE983D70CF3}" destId="{EF59D1F3-B097-419A-85CE-44E788F44B06}" srcOrd="0" destOrd="0" presId="urn:microsoft.com/office/officeart/2005/8/layout/hierarchy3"/>
    <dgm:cxn modelId="{B143CA38-4FF0-42E9-9785-2290CFEBDF97}" type="presParOf" srcId="{EF59D1F3-B097-419A-85CE-44E788F44B06}" destId="{F8C63BE2-8081-4FED-9B34-6155D4597431}" srcOrd="0" destOrd="0" presId="urn:microsoft.com/office/officeart/2005/8/layout/hierarchy3"/>
    <dgm:cxn modelId="{E128505F-A71C-4A5D-8481-D7B4C17C3616}" type="presParOf" srcId="{EF59D1F3-B097-419A-85CE-44E788F44B06}" destId="{469D39F3-0C2E-4EEA-AFB8-3018F1AC3486}" srcOrd="1" destOrd="0" presId="urn:microsoft.com/office/officeart/2005/8/layout/hierarchy3"/>
    <dgm:cxn modelId="{83A1A25A-86AE-4B01-BFB9-AF49FC58F8FF}" type="presParOf" srcId="{20ED557A-0A6A-4025-BB9F-7FE983D70CF3}" destId="{9501D821-9952-4FB3-BFB1-1218DAF5B3FA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F794EA-B8A4-42EE-9F78-0A4E056B0FCE}">
      <dsp:nvSpPr>
        <dsp:cNvPr id="0" name=""/>
        <dsp:cNvSpPr/>
      </dsp:nvSpPr>
      <dsp:spPr>
        <a:xfrm>
          <a:off x="-5615944" y="-1171565"/>
          <a:ext cx="6705664" cy="7214638"/>
        </a:xfrm>
        <a:prstGeom prst="blockArc">
          <a:avLst>
            <a:gd name="adj1" fmla="val 18900000"/>
            <a:gd name="adj2" fmla="val 2700000"/>
            <a:gd name="adj3" fmla="val 32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B prst="relaxedInse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8A202E-567D-4211-ACA4-9D122248155D}">
      <dsp:nvSpPr>
        <dsp:cNvPr id="0" name=""/>
        <dsp:cNvSpPr/>
      </dsp:nvSpPr>
      <dsp:spPr>
        <a:xfrm>
          <a:off x="385294" y="61906"/>
          <a:ext cx="4981921" cy="609133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50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 на доходы физических лиц</a:t>
          </a:r>
          <a:endParaRPr lang="ru-RU" sz="18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5294" y="61906"/>
        <a:ext cx="4981921" cy="609133"/>
      </dsp:txXfrm>
    </dsp:sp>
    <dsp:sp modelId="{AC54C164-C850-4B9D-A02D-8802B7C25E5F}">
      <dsp:nvSpPr>
        <dsp:cNvPr id="0" name=""/>
        <dsp:cNvSpPr/>
      </dsp:nvSpPr>
      <dsp:spPr>
        <a:xfrm>
          <a:off x="0" y="24132"/>
          <a:ext cx="761416" cy="761416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5B2716-B385-4B38-9B03-B08F883B97FB}">
      <dsp:nvSpPr>
        <dsp:cNvPr id="0" name=""/>
        <dsp:cNvSpPr/>
      </dsp:nvSpPr>
      <dsp:spPr>
        <a:xfrm>
          <a:off x="1037556" y="1055037"/>
          <a:ext cx="4275068" cy="609133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500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товары (работы, услуги), реализуемые на территории РФ</a:t>
          </a:r>
          <a:endParaRPr lang="ru-RU" sz="18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37556" y="1055037"/>
        <a:ext cx="4275068" cy="609133"/>
      </dsp:txXfrm>
    </dsp:sp>
    <dsp:sp modelId="{056D494C-3191-4791-ABC4-E2723D31B9C4}">
      <dsp:nvSpPr>
        <dsp:cNvPr id="0" name=""/>
        <dsp:cNvSpPr/>
      </dsp:nvSpPr>
      <dsp:spPr>
        <a:xfrm>
          <a:off x="498819" y="986004"/>
          <a:ext cx="761416" cy="761416"/>
        </a:xfrm>
        <a:prstGeom prst="ellipse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D94EF3-339F-4D5C-9BCC-4D7B0DB39AD8}">
      <dsp:nvSpPr>
        <dsp:cNvPr id="0" name=""/>
        <dsp:cNvSpPr/>
      </dsp:nvSpPr>
      <dsp:spPr>
        <a:xfrm>
          <a:off x="915831" y="2025466"/>
          <a:ext cx="4345420" cy="609133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50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совокупный доход</a:t>
          </a:r>
          <a:endParaRPr lang="ru-RU" sz="18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15831" y="2025466"/>
        <a:ext cx="4345420" cy="609133"/>
      </dsp:txXfrm>
    </dsp:sp>
    <dsp:sp modelId="{3AC60645-7175-430E-B391-A9953F57F59D}">
      <dsp:nvSpPr>
        <dsp:cNvPr id="0" name=""/>
        <dsp:cNvSpPr/>
      </dsp:nvSpPr>
      <dsp:spPr>
        <a:xfrm>
          <a:off x="602352" y="1976444"/>
          <a:ext cx="761416" cy="761416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B61C41-2190-46B6-BD4E-8A5A075DB712}">
      <dsp:nvSpPr>
        <dsp:cNvPr id="0" name=""/>
        <dsp:cNvSpPr/>
      </dsp:nvSpPr>
      <dsp:spPr>
        <a:xfrm>
          <a:off x="825969" y="3044595"/>
          <a:ext cx="4479403" cy="609133"/>
        </a:xfrm>
        <a:prstGeom prst="rect">
          <a:avLst/>
        </a:prstGeom>
        <a:solidFill>
          <a:schemeClr val="bg2">
            <a:lumMod val="9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50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Налоги на имущество</a:t>
          </a:r>
          <a:endParaRPr lang="ru-RU" sz="18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25969" y="3044595"/>
        <a:ext cx="4479403" cy="609133"/>
      </dsp:txXfrm>
    </dsp:sp>
    <dsp:sp modelId="{E85F03DE-49E7-4C12-9C17-1EEAAC058AFF}">
      <dsp:nvSpPr>
        <dsp:cNvPr id="0" name=""/>
        <dsp:cNvSpPr/>
      </dsp:nvSpPr>
      <dsp:spPr>
        <a:xfrm>
          <a:off x="432850" y="2983361"/>
          <a:ext cx="761416" cy="761416"/>
        </a:xfrm>
        <a:prstGeom prst="ellipse">
          <a:avLst/>
        </a:prstGeom>
        <a:solidFill>
          <a:schemeClr val="bg2">
            <a:lumMod val="9000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115B88-1CA1-4FE2-826B-2068B2D9C59F}">
      <dsp:nvSpPr>
        <dsp:cNvPr id="0" name=""/>
        <dsp:cNvSpPr/>
      </dsp:nvSpPr>
      <dsp:spPr>
        <a:xfrm>
          <a:off x="389485" y="3958002"/>
          <a:ext cx="4915884" cy="609133"/>
        </a:xfrm>
        <a:prstGeom prst="rect">
          <a:avLst/>
        </a:prstGeom>
        <a:solidFill>
          <a:srgbClr val="FFCC66"/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>
          <a:innerShdw blurRad="63500" dist="50800" dir="13500000">
            <a:prstClr val="black">
              <a:alpha val="50000"/>
            </a:prstClr>
          </a:innerShdw>
        </a:effectLst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350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Государственная пошлина </a:t>
          </a:r>
          <a:endParaRPr lang="ru-RU" sz="18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9485" y="3958002"/>
        <a:ext cx="4915884" cy="609133"/>
      </dsp:txXfrm>
    </dsp:sp>
    <dsp:sp modelId="{589B0F58-5177-4635-B6E0-97DEF92789F2}">
      <dsp:nvSpPr>
        <dsp:cNvPr id="0" name=""/>
        <dsp:cNvSpPr/>
      </dsp:nvSpPr>
      <dsp:spPr>
        <a:xfrm>
          <a:off x="67677" y="3892954"/>
          <a:ext cx="761416" cy="761416"/>
        </a:xfrm>
        <a:prstGeom prst="ellipse">
          <a:avLst/>
        </a:prstGeom>
        <a:solidFill>
          <a:srgbClr val="FFCC66"/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  <a:bevelB prst="relaxedInse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D0221-A5BA-471B-A88B-79D178F55015}">
      <dsp:nvSpPr>
        <dsp:cNvPr id="0" name=""/>
        <dsp:cNvSpPr/>
      </dsp:nvSpPr>
      <dsp:spPr>
        <a:xfrm rot="60000">
          <a:off x="1697248" y="483929"/>
          <a:ext cx="3086839" cy="1908589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Муниципальные программы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 ЗАТО г. Североморск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3 131 286,2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93,3 %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753149" y="539830"/>
        <a:ext cx="2975037" cy="1796787"/>
      </dsp:txXfrm>
    </dsp:sp>
    <dsp:sp modelId="{79D741E4-6E20-43AF-B429-916706C3EF70}">
      <dsp:nvSpPr>
        <dsp:cNvPr id="0" name=""/>
        <dsp:cNvSpPr/>
      </dsp:nvSpPr>
      <dsp:spPr>
        <a:xfrm>
          <a:off x="5612065" y="1427261"/>
          <a:ext cx="2170221" cy="188029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Непрограммное направление деятельности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223 291,4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6,7 %</a:t>
          </a: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67137" y="1482333"/>
        <a:ext cx="2060077" cy="1770146"/>
      </dsp:txXfrm>
    </dsp:sp>
    <dsp:sp modelId="{F8C63BE2-8081-4FED-9B34-6155D4597431}">
      <dsp:nvSpPr>
        <dsp:cNvPr id="0" name=""/>
        <dsp:cNvSpPr/>
      </dsp:nvSpPr>
      <dsp:spPr>
        <a:xfrm>
          <a:off x="3052751" y="3774714"/>
          <a:ext cx="2447416" cy="1995397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Расходы бюджета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itchFamily="18" charset="0"/>
              <a:cs typeface="Times New Roman" pitchFamily="18" charset="0"/>
            </a:rPr>
            <a:t>на 2019 год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3 354 577,6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100 %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111194" y="3833157"/>
        <a:ext cx="2330530" cy="18785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0.81261</cdr:x>
      <cdr:y>0.45948</cdr:y>
    </cdr:from>
    <cdr:to>
      <cdr:x>0.86318</cdr:x>
      <cdr:y>0.54051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8119934" y="1396138"/>
          <a:ext cx="505267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dirty="0" smtClean="0"/>
            <a:t>30,0</a:t>
          </a:r>
          <a:r>
            <a:rPr lang="en-US" sz="1000" dirty="0" smtClean="0"/>
            <a:t>%</a:t>
          </a:r>
          <a:endParaRPr lang="ru-RU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0.89249</cdr:x>
      <cdr:y>0.05598</cdr:y>
    </cdr:from>
    <cdr:to>
      <cdr:x>0.9925</cdr:x>
      <cdr:y>0.1781</cdr:y>
    </cdr:to>
    <cdr:sp macro="" textlink="">
      <cdr:nvSpPr>
        <cdr:cNvPr id="2" name="TextBox 4"/>
        <cdr:cNvSpPr txBox="1"/>
      </cdr:nvSpPr>
      <cdr:spPr>
        <a:xfrm xmlns:a="http://schemas.openxmlformats.org/drawingml/2006/main">
          <a:off x="9017865" y="183979"/>
          <a:ext cx="1010503" cy="40132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b="1" dirty="0" smtClean="0">
              <a:latin typeface="Times New Roman" pitchFamily="18" charset="0"/>
              <a:cs typeface="Times New Roman" pitchFamily="18" charset="0"/>
            </a:rPr>
            <a:t>тыс. руб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0.88503</cdr:x>
      <cdr:y>0.0901</cdr:y>
    </cdr:from>
    <cdr:to>
      <cdr:x>0.98504</cdr:x>
      <cdr:y>0.21222</cdr:y>
    </cdr:to>
    <cdr:sp macro="" textlink="">
      <cdr:nvSpPr>
        <cdr:cNvPr id="2" name="TextBox 4"/>
        <cdr:cNvSpPr txBox="1"/>
      </cdr:nvSpPr>
      <cdr:spPr>
        <a:xfrm xmlns:a="http://schemas.openxmlformats.org/drawingml/2006/main">
          <a:off x="6414811" y="272481"/>
          <a:ext cx="724878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b="1" dirty="0" smtClean="0">
              <a:latin typeface="Times New Roman" pitchFamily="18" charset="0"/>
              <a:cs typeface="Times New Roman" pitchFamily="18" charset="0"/>
            </a:rPr>
            <a:t>тыс. руб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0.39107</cdr:x>
      <cdr:y>0.16124</cdr:y>
    </cdr:from>
    <cdr:to>
      <cdr:x>0.67445</cdr:x>
      <cdr:y>0.31998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96267" y="227982"/>
          <a:ext cx="939338" cy="2244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9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1 045 274,7</a:t>
          </a:r>
          <a:endParaRPr lang="ru-RU" sz="9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0.68225</cdr:x>
      <cdr:y>0.1325</cdr:y>
    </cdr:from>
    <cdr:to>
      <cdr:x>0.96564</cdr:x>
      <cdr:y>0.29123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261466" y="187342"/>
          <a:ext cx="939338" cy="2244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9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1 072 521,7</a:t>
          </a:r>
          <a:endParaRPr lang="ru-RU" sz="9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0.75972</cdr:x>
      <cdr:y>0.33961</cdr:y>
    </cdr:from>
    <cdr:to>
      <cdr:x>0.9502</cdr:x>
      <cdr:y>0.62088</cdr:y>
    </cdr:to>
    <cdr:sp macro="" textlink="">
      <cdr:nvSpPr>
        <cdr:cNvPr id="2" name="TextBox 22"/>
        <cdr:cNvSpPr txBox="1"/>
      </cdr:nvSpPr>
      <cdr:spPr>
        <a:xfrm xmlns:a="http://schemas.openxmlformats.org/drawingml/2006/main">
          <a:off x="2518251" y="297282"/>
          <a:ext cx="631384" cy="24621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99,6 %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0.78375</cdr:x>
      <cdr:y>0.25231</cdr:y>
    </cdr:from>
    <cdr:to>
      <cdr:x>0.97423</cdr:x>
      <cdr:y>0.4775</cdr:y>
    </cdr:to>
    <cdr:sp macro="" textlink="">
      <cdr:nvSpPr>
        <cdr:cNvPr id="2" name="TextBox 22"/>
        <cdr:cNvSpPr txBox="1"/>
      </cdr:nvSpPr>
      <cdr:spPr>
        <a:xfrm xmlns:a="http://schemas.openxmlformats.org/drawingml/2006/main">
          <a:off x="2597897" y="275877"/>
          <a:ext cx="631384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98,1 %</a:t>
          </a: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0.75866</cdr:x>
      <cdr:y>0.54936</cdr:y>
    </cdr:from>
    <cdr:to>
      <cdr:x>0.94914</cdr:x>
      <cdr:y>0.74678</cdr:y>
    </cdr:to>
    <cdr:sp macro="" textlink="">
      <cdr:nvSpPr>
        <cdr:cNvPr id="2" name="TextBox 22"/>
        <cdr:cNvSpPr txBox="1"/>
      </cdr:nvSpPr>
      <cdr:spPr>
        <a:xfrm xmlns:a="http://schemas.openxmlformats.org/drawingml/2006/main">
          <a:off x="2514731" y="685151"/>
          <a:ext cx="631382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105,2 %</a:t>
          </a: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0.71214</cdr:x>
      <cdr:y>0</cdr:y>
    </cdr:from>
    <cdr:to>
      <cdr:x>1</cdr:x>
      <cdr:y>0.24992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50882" y="-4789054"/>
          <a:ext cx="748146" cy="1846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0.43054</cdr:x>
      <cdr:y>0.20173</cdr:y>
    </cdr:from>
    <cdr:to>
      <cdr:x>0.5331</cdr:x>
      <cdr:y>0.27879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1823" y="1012968"/>
          <a:ext cx="453014" cy="386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1 %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0.51462</cdr:x>
      <cdr:y>0.21687</cdr:y>
    </cdr:from>
    <cdr:to>
      <cdr:x>0.66614</cdr:x>
      <cdr:y>0.29938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73204" y="1088956"/>
          <a:ext cx="669303" cy="4143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5 %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0.6333</cdr:x>
      <cdr:y>0.52687</cdr:y>
    </cdr:from>
    <cdr:to>
      <cdr:x>0.80616</cdr:x>
      <cdr:y>0.63761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797455" y="2645576"/>
          <a:ext cx="763571" cy="5560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52 %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0.2149</cdr:x>
      <cdr:y>0.64441</cdr:y>
    </cdr:from>
    <cdr:to>
      <cdr:x>0.36215</cdr:x>
      <cdr:y>0.68273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275" y="3235784"/>
          <a:ext cx="650449" cy="1924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1 %</a:t>
          </a:r>
          <a:endParaRPr lang="ru-RU" sz="11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0.31536</cdr:x>
      <cdr:y>0.20357</cdr:y>
    </cdr:from>
    <cdr:to>
      <cdr:x>0.44046</cdr:x>
      <cdr:y>0.30043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46432" y="810563"/>
          <a:ext cx="534112" cy="3856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19 %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0.64725</cdr:x>
      <cdr:y>0.26054</cdr:y>
    </cdr:from>
    <cdr:to>
      <cdr:x>0.79888</cdr:x>
      <cdr:y>0.36042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763414" y="1037392"/>
          <a:ext cx="647382" cy="3976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30 %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0.34825</cdr:x>
      <cdr:y>0.52678</cdr:y>
    </cdr:from>
    <cdr:to>
      <cdr:x>0.47034</cdr:x>
      <cdr:y>0.65088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486863" y="1408377"/>
          <a:ext cx="521253" cy="3317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51 %</a:t>
          </a:r>
          <a:endParaRPr lang="ru-RU" sz="11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0.39202</cdr:x>
      <cdr:y>0.25682</cdr:y>
    </cdr:from>
    <cdr:to>
      <cdr:x>0.50122</cdr:x>
      <cdr:y>0.33619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3720" y="995206"/>
          <a:ext cx="466223" cy="307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10 %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0.48327</cdr:x>
      <cdr:y>0.2584</cdr:y>
    </cdr:from>
    <cdr:to>
      <cdr:x>0.57612</cdr:x>
      <cdr:y>0.32076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063310" y="786370"/>
          <a:ext cx="396419" cy="18978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3%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0.5635</cdr:x>
      <cdr:y>0.27763</cdr:y>
    </cdr:from>
    <cdr:to>
      <cdr:x>0.66036</cdr:x>
      <cdr:y>0.32723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5849" y="1075872"/>
          <a:ext cx="413551" cy="1921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8%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0.31883</cdr:x>
      <cdr:y>0.33866</cdr:y>
    </cdr:from>
    <cdr:to>
      <cdr:x>0.41448</cdr:x>
      <cdr:y>0.39117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1241" y="1030634"/>
          <a:ext cx="408373" cy="159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9%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0.50954</cdr:x>
      <cdr:y>0.61641</cdr:y>
    </cdr:from>
    <cdr:to>
      <cdr:x>0.60869</cdr:x>
      <cdr:y>0.68933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175453" y="1875892"/>
          <a:ext cx="423354" cy="2219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70%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0.72985</cdr:x>
      <cdr:y>0.75413</cdr:y>
    </cdr:from>
    <cdr:to>
      <cdr:x>0.83026</cdr:x>
      <cdr:y>0.7984</cdr:y>
    </cdr:to>
    <cdr:cxnSp macro="">
      <cdr:nvCxnSpPr>
        <cdr:cNvPr id="8" name="Прямая соединительная линия 7"/>
        <cdr:cNvCxnSpPr/>
      </cdr:nvCxnSpPr>
      <cdr:spPr>
        <a:xfrm xmlns:a="http://schemas.openxmlformats.org/drawingml/2006/main" flipV="1">
          <a:off x="3116062" y="2922359"/>
          <a:ext cx="428701" cy="17155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0.44983</cdr:x>
      <cdr:y>0.24185</cdr:y>
    </cdr:from>
    <cdr:to>
      <cdr:x>0.48518</cdr:x>
      <cdr:y>0.29459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20535" y="366362"/>
          <a:ext cx="150921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0.5294</cdr:x>
      <cdr:y>0.25943</cdr:y>
    </cdr:from>
    <cdr:to>
      <cdr:x>0.57459</cdr:x>
      <cdr:y>0.31217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60273" y="392995"/>
          <a:ext cx="192923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0.57459</cdr:x>
      <cdr:y>0.42352</cdr:y>
    </cdr:from>
    <cdr:to>
      <cdr:x>0.65169</cdr:x>
      <cdr:y>0.4997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53196" y="641569"/>
          <a:ext cx="329198" cy="1154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0.44775</cdr:x>
      <cdr:y>0.54072</cdr:y>
    </cdr:from>
    <cdr:to>
      <cdr:x>0.51377</cdr:x>
      <cdr:y>0.63449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11658" y="819123"/>
          <a:ext cx="281885" cy="142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0.4238</cdr:x>
      <cdr:y>0.18431</cdr:y>
    </cdr:from>
    <cdr:to>
      <cdr:x>0.51377</cdr:x>
      <cdr:y>0.35426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809417" y="279204"/>
          <a:ext cx="384126" cy="2574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15%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0.51353</cdr:x>
      <cdr:y>0.18294</cdr:y>
    </cdr:from>
    <cdr:to>
      <cdr:x>0.63582</cdr:x>
      <cdr:y>0.29498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2192487" y="277131"/>
          <a:ext cx="522121" cy="1697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20%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0.56419</cdr:x>
      <cdr:y>0.35529</cdr:y>
    </cdr:from>
    <cdr:to>
      <cdr:x>0.65169</cdr:x>
      <cdr:y>0.49594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408807" y="538215"/>
          <a:ext cx="373587" cy="213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11%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0.4228</cdr:x>
      <cdr:y>0.529</cdr:y>
    </cdr:from>
    <cdr:to>
      <cdr:x>0.5294</cdr:x>
      <cdr:y>0.68137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1805126" y="801367"/>
          <a:ext cx="455147" cy="2308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54%</a:t>
          </a:r>
          <a:endParaRPr lang="ru-RU" sz="800" b="1" dirty="0"/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0.44723</cdr:x>
      <cdr:y>0.38716</cdr:y>
    </cdr:from>
    <cdr:to>
      <cdr:x>0.58031</cdr:x>
      <cdr:y>0.53077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9457" y="586499"/>
          <a:ext cx="568171" cy="2175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100%</a:t>
          </a:r>
          <a:endParaRPr lang="ru-RU" sz="800" b="1" dirty="0"/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0.34378</cdr:x>
      <cdr:y>0.51905</cdr:y>
    </cdr:from>
    <cdr:to>
      <cdr:x>0.52261</cdr:x>
      <cdr:y>0.62406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67775" y="1579604"/>
          <a:ext cx="763479" cy="3195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45%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0.63697</cdr:x>
      <cdr:y>0.32054</cdr:y>
    </cdr:from>
    <cdr:to>
      <cdr:x>0.76589</cdr:x>
      <cdr:y>0.41973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719525" y="975501"/>
          <a:ext cx="550415" cy="3018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39%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0.41441</cdr:x>
      <cdr:y>0.27724</cdr:y>
    </cdr:from>
    <cdr:to>
      <cdr:x>0.49486</cdr:x>
      <cdr:y>0.34433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769337" y="1118229"/>
          <a:ext cx="343455" cy="2706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4%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0.36617</cdr:x>
      <cdr:y>0.19545</cdr:y>
    </cdr:from>
    <cdr:to>
      <cdr:x>0.44583</cdr:x>
      <cdr:y>0.24167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563343" y="788360"/>
          <a:ext cx="340126" cy="1864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0.3022</cdr:x>
      <cdr:y>0.28807</cdr:y>
    </cdr:from>
    <cdr:to>
      <cdr:x>0.39561</cdr:x>
      <cdr:y>0.32549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1290220" y="1161932"/>
          <a:ext cx="398849" cy="1509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11%</a:t>
          </a:r>
          <a:endParaRPr lang="ru-RU" sz="800" b="1" dirty="0"/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0.44983</cdr:x>
      <cdr:y>0.24185</cdr:y>
    </cdr:from>
    <cdr:to>
      <cdr:x>0.48518</cdr:x>
      <cdr:y>0.29459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20535" y="366362"/>
          <a:ext cx="150921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0.5294</cdr:x>
      <cdr:y>0.25943</cdr:y>
    </cdr:from>
    <cdr:to>
      <cdr:x>0.57459</cdr:x>
      <cdr:y>0.31217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60273" y="392995"/>
          <a:ext cx="192923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0.57459</cdr:x>
      <cdr:y>0.42352</cdr:y>
    </cdr:from>
    <cdr:to>
      <cdr:x>0.65169</cdr:x>
      <cdr:y>0.4997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53196" y="641569"/>
          <a:ext cx="329198" cy="1154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0.44775</cdr:x>
      <cdr:y>0.54072</cdr:y>
    </cdr:from>
    <cdr:to>
      <cdr:x>0.51377</cdr:x>
      <cdr:y>0.63449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11658" y="819123"/>
          <a:ext cx="281885" cy="142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0.39311</cdr:x>
      <cdr:y>0.16099</cdr:y>
    </cdr:from>
    <cdr:to>
      <cdr:x>0.48309</cdr:x>
      <cdr:y>0.33094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678397" y="341082"/>
          <a:ext cx="384126" cy="3600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17%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0.5332</cdr:x>
      <cdr:y>0.48021</cdr:y>
    </cdr:from>
    <cdr:to>
      <cdr:x>0.6398</cdr:x>
      <cdr:y>0.63258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276475" y="1017422"/>
          <a:ext cx="455127" cy="3228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83%</a:t>
          </a:r>
          <a:endParaRPr lang="ru-RU" sz="800" b="1" dirty="0"/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0.40856</cdr:x>
      <cdr:y>0.58647</cdr:y>
    </cdr:from>
    <cdr:to>
      <cdr:x>0.54164</cdr:x>
      <cdr:y>0.73008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44357" y="1394871"/>
          <a:ext cx="568183" cy="3415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74%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0.62694</cdr:x>
      <cdr:y>0.27406</cdr:y>
    </cdr:from>
    <cdr:to>
      <cdr:x>0.72466</cdr:x>
      <cdr:y>0.39158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76690" y="620199"/>
          <a:ext cx="417250" cy="2659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18%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0.52141</cdr:x>
      <cdr:y>0.1779</cdr:y>
    </cdr:from>
    <cdr:to>
      <cdr:x>0.60426</cdr:x>
      <cdr:y>0.24509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226167" y="423126"/>
          <a:ext cx="353720" cy="159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7%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0.46922</cdr:x>
      <cdr:y>0.13098</cdr:y>
    </cdr:from>
    <cdr:to>
      <cdr:x>0.55032</cdr:x>
      <cdr:y>0.29149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03338" y="311536"/>
          <a:ext cx="346229" cy="3817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1%</a:t>
          </a:r>
          <a:endParaRPr lang="ru-RU" sz="800" b="1" dirty="0"/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0.44983</cdr:x>
      <cdr:y>0.24185</cdr:y>
    </cdr:from>
    <cdr:to>
      <cdr:x>0.48518</cdr:x>
      <cdr:y>0.29459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20535" y="366362"/>
          <a:ext cx="150921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0.5294</cdr:x>
      <cdr:y>0.25943</cdr:y>
    </cdr:from>
    <cdr:to>
      <cdr:x>0.57459</cdr:x>
      <cdr:y>0.31217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60273" y="392995"/>
          <a:ext cx="192923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0.57459</cdr:x>
      <cdr:y>0.42352</cdr:y>
    </cdr:from>
    <cdr:to>
      <cdr:x>0.65169</cdr:x>
      <cdr:y>0.4997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53196" y="641569"/>
          <a:ext cx="329198" cy="1154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0.44775</cdr:x>
      <cdr:y>0.54072</cdr:y>
    </cdr:from>
    <cdr:to>
      <cdr:x>0.51377</cdr:x>
      <cdr:y>0.63449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11658" y="819123"/>
          <a:ext cx="281885" cy="142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</cdr:x>
      <cdr:y>0.21533</cdr:y>
    </cdr:from>
    <cdr:to>
      <cdr:x>0.65839</cdr:x>
      <cdr:y>0.36454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1741242" y="354754"/>
          <a:ext cx="551598" cy="245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100%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0.25967</cdr:x>
      <cdr:y>0.33077</cdr:y>
    </cdr:from>
    <cdr:to>
      <cdr:x>0.33011</cdr:x>
      <cdr:y>0.37999</cdr:y>
    </cdr:to>
    <cdr:cxnSp macro="">
      <cdr:nvCxnSpPr>
        <cdr:cNvPr id="8" name="Прямая соединительная линия 7"/>
        <cdr:cNvCxnSpPr/>
      </cdr:nvCxnSpPr>
      <cdr:spPr>
        <a:xfrm xmlns:a="http://schemas.openxmlformats.org/drawingml/2006/main">
          <a:off x="904309" y="544935"/>
          <a:ext cx="245299" cy="8109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0.5</cdr:x>
      <cdr:y>0.39108</cdr:y>
    </cdr:from>
    <cdr:to>
      <cdr:x>0.63308</cdr:x>
      <cdr:y>0.53469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91099" y="669339"/>
          <a:ext cx="556567" cy="2457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100%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0.75006</cdr:x>
      <cdr:y>0.27315</cdr:y>
    </cdr:from>
    <cdr:to>
      <cdr:x>0.84778</cdr:x>
      <cdr:y>0.39067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71434" y="467502"/>
          <a:ext cx="374099" cy="2011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800" b="1" dirty="0"/>
        </a:p>
      </cdr:txBody>
    </cdr:sp>
  </cdr:relSizeAnchor>
  <cdr:relSizeAnchor xmlns:cdr="http://schemas.openxmlformats.org/drawingml/2006/chartDrawing">
    <cdr:from>
      <cdr:x>0.78489</cdr:x>
      <cdr:y>0.19138</cdr:y>
    </cdr:from>
    <cdr:to>
      <cdr:x>0.86774</cdr:x>
      <cdr:y>0.25857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004765" y="327551"/>
          <a:ext cx="317172" cy="1149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800" b="1" dirty="0"/>
        </a:p>
      </cdr:txBody>
    </cdr:sp>
  </cdr:relSizeAnchor>
  <cdr:relSizeAnchor xmlns:cdr="http://schemas.openxmlformats.org/drawingml/2006/chartDrawing">
    <cdr:from>
      <cdr:x>0.74501</cdr:x>
      <cdr:y>0.06895</cdr:y>
    </cdr:from>
    <cdr:to>
      <cdr:x>0.82611</cdr:x>
      <cdr:y>0.22382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852102" y="118007"/>
          <a:ext cx="310472" cy="26506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800" b="1" dirty="0"/>
        </a:p>
      </cdr:txBody>
    </cdr:sp>
  </cdr:relSizeAnchor>
  <cdr:relSizeAnchor xmlns:cdr="http://schemas.openxmlformats.org/drawingml/2006/chartDrawing">
    <cdr:from>
      <cdr:x>0.26448</cdr:x>
      <cdr:y>0.30736</cdr:y>
    </cdr:from>
    <cdr:to>
      <cdr:x>0.346</cdr:x>
      <cdr:y>0.35693</cdr:y>
    </cdr:to>
    <cdr:cxnSp macro="">
      <cdr:nvCxnSpPr>
        <cdr:cNvPr id="7" name="Прямая соединительная линия 6"/>
        <cdr:cNvCxnSpPr/>
      </cdr:nvCxnSpPr>
      <cdr:spPr>
        <a:xfrm xmlns:a="http://schemas.openxmlformats.org/drawingml/2006/main">
          <a:off x="1012508" y="526057"/>
          <a:ext cx="312067" cy="84841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0.44983</cdr:x>
      <cdr:y>0.24185</cdr:y>
    </cdr:from>
    <cdr:to>
      <cdr:x>0.48518</cdr:x>
      <cdr:y>0.29459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20535" y="366362"/>
          <a:ext cx="150921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0.5294</cdr:x>
      <cdr:y>0.25943</cdr:y>
    </cdr:from>
    <cdr:to>
      <cdr:x>0.57459</cdr:x>
      <cdr:y>0.31217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260273" y="392995"/>
          <a:ext cx="192923" cy="798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0.57459</cdr:x>
      <cdr:y>0.42352</cdr:y>
    </cdr:from>
    <cdr:to>
      <cdr:x>0.65169</cdr:x>
      <cdr:y>0.4997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53196" y="641569"/>
          <a:ext cx="329198" cy="1154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0.44775</cdr:x>
      <cdr:y>0.54072</cdr:y>
    </cdr:from>
    <cdr:to>
      <cdr:x>0.51377</cdr:x>
      <cdr:y>0.63449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11658" y="819123"/>
          <a:ext cx="281885" cy="142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0.47469</cdr:x>
      <cdr:y>0.41273</cdr:y>
    </cdr:from>
    <cdr:to>
      <cdr:x>0.60559</cdr:x>
      <cdr:y>0.60167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1732634" y="599367"/>
          <a:ext cx="477782" cy="274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800" b="1" dirty="0" smtClean="0"/>
            <a:t>92%</a:t>
          </a:r>
          <a:endParaRPr lang="ru-RU" sz="800" b="1" dirty="0"/>
        </a:p>
      </cdr:txBody>
    </cdr:sp>
  </cdr:relSizeAnchor>
  <cdr:relSizeAnchor xmlns:cdr="http://schemas.openxmlformats.org/drawingml/2006/chartDrawing">
    <cdr:from>
      <cdr:x>0.31566</cdr:x>
      <cdr:y>0.35978</cdr:y>
    </cdr:from>
    <cdr:to>
      <cdr:x>0.3861</cdr:x>
      <cdr:y>0.409</cdr:y>
    </cdr:to>
    <cdr:cxnSp macro="">
      <cdr:nvCxnSpPr>
        <cdr:cNvPr id="8" name="Прямая соединительная линия 7"/>
        <cdr:cNvCxnSpPr/>
      </cdr:nvCxnSpPr>
      <cdr:spPr>
        <a:xfrm xmlns:a="http://schemas.openxmlformats.org/drawingml/2006/main">
          <a:off x="1360589" y="522466"/>
          <a:ext cx="303609" cy="7147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0.2336</cdr:x>
      <cdr:y>0.40934</cdr:y>
    </cdr:from>
    <cdr:to>
      <cdr:x>0.36534</cdr:x>
      <cdr:y>0.50641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6074" y="1131344"/>
          <a:ext cx="866274" cy="2682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7,1%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0.21499</cdr:x>
      <cdr:y>0.3183</cdr:y>
    </cdr:from>
    <cdr:to>
      <cdr:x>0.30402</cdr:x>
      <cdr:y>0.43574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3703" y="879721"/>
          <a:ext cx="585452" cy="3245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4,9%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0.31433</cdr:x>
      <cdr:y>0.16642</cdr:y>
    </cdr:from>
    <cdr:to>
      <cdr:x>0.43485</cdr:x>
      <cdr:y>0.26107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66942" y="459950"/>
          <a:ext cx="792514" cy="26161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24,4%</a:t>
          </a:r>
          <a:endParaRPr lang="ru-RU" sz="1100" dirty="0"/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0.34992</cdr:x>
      <cdr:y>0.5709</cdr:y>
    </cdr:from>
    <cdr:to>
      <cdr:x>0.52496</cdr:x>
      <cdr:y>0.63446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09070" y="1873223"/>
          <a:ext cx="1155032" cy="2085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5,6%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0.26848</cdr:x>
      <cdr:y>0.44729</cdr:y>
    </cdr:from>
    <cdr:to>
      <cdr:x>0.38396</cdr:x>
      <cdr:y>0.55896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771659" y="1467612"/>
          <a:ext cx="762000" cy="3664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16,7%</a:t>
          </a:r>
          <a:endParaRPr lang="ru-RU" sz="1100" dirty="0"/>
        </a:p>
      </cdr:txBody>
    </cdr:sp>
  </cdr:relSizeAnchor>
  <cdr:relSizeAnchor xmlns:cdr="http://schemas.openxmlformats.org/drawingml/2006/chartDrawing">
    <cdr:from>
      <cdr:x>0.3718</cdr:x>
      <cdr:y>0.27251</cdr:y>
    </cdr:from>
    <cdr:to>
      <cdr:x>0.49964</cdr:x>
      <cdr:y>0.33607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53449" y="894154"/>
          <a:ext cx="843529" cy="208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dirty="0" smtClean="0"/>
            <a:t>22,1%</a:t>
          </a:r>
          <a:endParaRPr lang="ru-RU" sz="1100" dirty="0"/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0.37538</cdr:x>
      <cdr:y>0.5</cdr:y>
    </cdr:from>
    <cdr:to>
      <cdr:x>0.41605</cdr:x>
      <cdr:y>0.53198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4559505" y="1532803"/>
          <a:ext cx="493991" cy="9803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</cdr:x>
      <cdr:y>0.26102</cdr:y>
    </cdr:from>
    <cdr:to>
      <cdr:x>0.51608</cdr:x>
      <cdr:y>0.31885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5524129" y="1492106"/>
          <a:ext cx="177689" cy="33056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0.27446</cdr:x>
      <cdr:y>0.29366</cdr:y>
    </cdr:from>
    <cdr:to>
      <cdr:x>0.30571</cdr:x>
      <cdr:y>0.38833</cdr:y>
    </cdr:to>
    <cdr:cxnSp macro="">
      <cdr:nvCxnSpPr>
        <cdr:cNvPr id="5" name="Прямая соединительная линия 4"/>
        <cdr:cNvCxnSpPr/>
      </cdr:nvCxnSpPr>
      <cdr:spPr>
        <a:xfrm xmlns:a="http://schemas.openxmlformats.org/drawingml/2006/main">
          <a:off x="3032286" y="1678719"/>
          <a:ext cx="345233" cy="541175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0.4727</cdr:x>
      <cdr:y>0.1601</cdr:y>
    </cdr:from>
    <cdr:to>
      <cdr:x>0.58626</cdr:x>
      <cdr:y>0.22428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18189" y="487228"/>
          <a:ext cx="484851" cy="1953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0.09365</cdr:x>
      <cdr:y>0.2567</cdr:y>
    </cdr:from>
    <cdr:to>
      <cdr:x>0.13935</cdr:x>
      <cdr:y>0.35596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768096" y="377232"/>
          <a:ext cx="374904" cy="145863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0.09365</cdr:x>
      <cdr:y>0.2567</cdr:y>
    </cdr:from>
    <cdr:to>
      <cdr:x>0.13935</cdr:x>
      <cdr:y>0.35596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768096" y="377232"/>
          <a:ext cx="374904" cy="145863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0.xml><?xml version="1.0" encoding="utf-8"?>
<c:userShapes xmlns:c="http://schemas.openxmlformats.org/drawingml/2006/chart">
  <cdr:relSizeAnchor xmlns:cdr="http://schemas.openxmlformats.org/drawingml/2006/chartDrawing">
    <cdr:from>
      <cdr:x>0.09365</cdr:x>
      <cdr:y>0.2567</cdr:y>
    </cdr:from>
    <cdr:to>
      <cdr:x>0.13935</cdr:x>
      <cdr:y>0.35596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768096" y="377232"/>
          <a:ext cx="374904" cy="145863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1.xml><?xml version="1.0" encoding="utf-8"?>
<c:userShapes xmlns:c="http://schemas.openxmlformats.org/drawingml/2006/chart">
  <cdr:relSizeAnchor xmlns:cdr="http://schemas.openxmlformats.org/drawingml/2006/chartDrawing">
    <cdr:from>
      <cdr:x>0.09365</cdr:x>
      <cdr:y>0.2567</cdr:y>
    </cdr:from>
    <cdr:to>
      <cdr:x>0.13935</cdr:x>
      <cdr:y>0.35596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768096" y="377232"/>
          <a:ext cx="374904" cy="145863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DD4101-702D-4671-9075-0EC4EB46882A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E5494-43D6-4DA5-B293-05FA7DB64C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335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E187A-E2CB-45C5-81AE-DB23C25DD080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2117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E187A-E2CB-45C5-81AE-DB23C25DD080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1736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E5494-43D6-4DA5-B293-05FA7DB64C6E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124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E5494-43D6-4DA5-B293-05FA7DB64C6E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812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68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127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FC7E3-1584-4884-9F6E-35DAE63C2CE1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028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4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818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0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19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05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396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45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07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058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914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53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20000"/>
                <a:lumOff val="80000"/>
                <a:alpha val="61000"/>
              </a:schemeClr>
            </a:gs>
            <a:gs pos="38000">
              <a:schemeClr val="accent2">
                <a:lumMod val="20000"/>
                <a:lumOff val="80000"/>
                <a:alpha val="12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50BB6-EDCB-46FA-B923-70E040239206}" type="datetimeFigureOut">
              <a:rPr lang="ru-RU" smtClean="0"/>
              <a:pPr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424A6-AE6E-480A-B214-32FA042B9C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561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4.png"/><Relationship Id="rId7" Type="http://schemas.openxmlformats.org/officeDocument/2006/relationships/image" Target="../media/image8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chart" Target="../charts/chart7.xml"/><Relationship Id="rId5" Type="http://schemas.openxmlformats.org/officeDocument/2006/relationships/diagramLayout" Target="../diagrams/layout1.xml"/><Relationship Id="rId10" Type="http://schemas.openxmlformats.org/officeDocument/2006/relationships/chart" Target="../charts/chart6.xml"/><Relationship Id="rId4" Type="http://schemas.openxmlformats.org/officeDocument/2006/relationships/diagramData" Target="../diagrams/data1.xml"/><Relationship Id="rId9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chart" Target="../charts/chart11.xml"/><Relationship Id="rId3" Type="http://schemas.openxmlformats.org/officeDocument/2006/relationships/image" Target="../media/image2.gif"/><Relationship Id="rId7" Type="http://schemas.openxmlformats.org/officeDocument/2006/relationships/diagramQuickStyle" Target="../diagrams/quickStyle2.xml"/><Relationship Id="rId12" Type="http://schemas.openxmlformats.org/officeDocument/2006/relationships/chart" Target="../charts/chart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chart" Target="../charts/chart9.xml"/><Relationship Id="rId5" Type="http://schemas.openxmlformats.org/officeDocument/2006/relationships/diagramData" Target="../diagrams/data2.xml"/><Relationship Id="rId10" Type="http://schemas.openxmlformats.org/officeDocument/2006/relationships/chart" Target="../charts/chart8.xml"/><Relationship Id="rId4" Type="http://schemas.openxmlformats.org/officeDocument/2006/relationships/image" Target="../media/image4.png"/><Relationship Id="rId9" Type="http://schemas.microsoft.com/office/2007/relationships/diagramDrawing" Target="../diagrams/drawing2.xml"/><Relationship Id="rId14" Type="http://schemas.openxmlformats.org/officeDocument/2006/relationships/chart" Target="../charts/char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13" Type="http://schemas.openxmlformats.org/officeDocument/2006/relationships/chart" Target="../charts/chart16.xml"/><Relationship Id="rId3" Type="http://schemas.openxmlformats.org/officeDocument/2006/relationships/image" Target="../media/image2.gif"/><Relationship Id="rId7" Type="http://schemas.openxmlformats.org/officeDocument/2006/relationships/diagramQuickStyle" Target="../diagrams/quickStyle3.xml"/><Relationship Id="rId12" Type="http://schemas.openxmlformats.org/officeDocument/2006/relationships/chart" Target="../charts/chart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3.xml"/><Relationship Id="rId11" Type="http://schemas.openxmlformats.org/officeDocument/2006/relationships/chart" Target="../charts/chart14.xml"/><Relationship Id="rId5" Type="http://schemas.openxmlformats.org/officeDocument/2006/relationships/diagramData" Target="../diagrams/data3.xml"/><Relationship Id="rId15" Type="http://schemas.openxmlformats.org/officeDocument/2006/relationships/chart" Target="../charts/chart18.xml"/><Relationship Id="rId10" Type="http://schemas.openxmlformats.org/officeDocument/2006/relationships/chart" Target="../charts/chart13.xml"/><Relationship Id="rId4" Type="http://schemas.openxmlformats.org/officeDocument/2006/relationships/image" Target="../media/image4.png"/><Relationship Id="rId9" Type="http://schemas.microsoft.com/office/2007/relationships/diagramDrawing" Target="../diagrams/drawing3.xml"/><Relationship Id="rId14" Type="http://schemas.openxmlformats.org/officeDocument/2006/relationships/chart" Target="../charts/chart1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13" Type="http://schemas.openxmlformats.org/officeDocument/2006/relationships/chart" Target="../charts/chart2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12" Type="http://schemas.openxmlformats.org/officeDocument/2006/relationships/chart" Target="../charts/chart2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11" Type="http://schemas.openxmlformats.org/officeDocument/2006/relationships/chart" Target="../charts/chart21.xml"/><Relationship Id="rId5" Type="http://schemas.openxmlformats.org/officeDocument/2006/relationships/diagramLayout" Target="../diagrams/layout4.xml"/><Relationship Id="rId10" Type="http://schemas.openxmlformats.org/officeDocument/2006/relationships/chart" Target="../charts/chart20.xml"/><Relationship Id="rId4" Type="http://schemas.openxmlformats.org/officeDocument/2006/relationships/diagramData" Target="../diagrams/data4.xml"/><Relationship Id="rId9" Type="http://schemas.openxmlformats.org/officeDocument/2006/relationships/chart" Target="../charts/chart1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5.xml"/><Relationship Id="rId4" Type="http://schemas.openxmlformats.org/officeDocument/2006/relationships/chart" Target="../charts/chart2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emf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3.png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17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27.png"/><Relationship Id="rId7" Type="http://schemas.openxmlformats.org/officeDocument/2006/relationships/image" Target="../media/image36.emf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18.png"/><Relationship Id="rId9" Type="http://schemas.openxmlformats.org/officeDocument/2006/relationships/chart" Target="../charts/char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40.jpeg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20.pn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7.png"/><Relationship Id="rId7" Type="http://schemas.openxmlformats.org/officeDocument/2006/relationships/image" Target="../media/image42.jpeg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21.png"/><Relationship Id="rId4" Type="http://schemas.openxmlformats.org/officeDocument/2006/relationships/chart" Target="../charts/chart3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7.png"/><Relationship Id="rId7" Type="http://schemas.openxmlformats.org/officeDocument/2006/relationships/image" Target="../media/image44.jpeg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11" Type="http://schemas.openxmlformats.org/officeDocument/2006/relationships/chart" Target="../charts/chart36.xml"/><Relationship Id="rId5" Type="http://schemas.openxmlformats.org/officeDocument/2006/relationships/image" Target="../media/image23.png"/><Relationship Id="rId10" Type="http://schemas.openxmlformats.org/officeDocument/2006/relationships/image" Target="../media/image45.png"/><Relationship Id="rId4" Type="http://schemas.openxmlformats.org/officeDocument/2006/relationships/chart" Target="../charts/chart35.xml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9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chart" Target="../charts/chart40.xml"/><Relationship Id="rId4" Type="http://schemas.openxmlformats.org/officeDocument/2006/relationships/diagramData" Target="../diagrams/data6.xml"/><Relationship Id="rId9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2.gi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chart" Target="../charts/chart4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7.png"/><Relationship Id="rId7" Type="http://schemas.openxmlformats.org/officeDocument/2006/relationships/image" Target="../media/image50.png"/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image" Target="../media/image27.png"/><Relationship Id="rId7" Type="http://schemas.openxmlformats.org/officeDocument/2006/relationships/image" Target="../media/image56.png"/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emf"/><Relationship Id="rId10" Type="http://schemas.openxmlformats.org/officeDocument/2006/relationships/chart" Target="../charts/chart44.xml"/><Relationship Id="rId4" Type="http://schemas.openxmlformats.org/officeDocument/2006/relationships/image" Target="../media/image53.emf"/><Relationship Id="rId9" Type="http://schemas.openxmlformats.org/officeDocument/2006/relationships/image" Target="../media/image5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image" Target="../media/image2.gif"/><Relationship Id="rId7" Type="http://schemas.openxmlformats.org/officeDocument/2006/relationships/chart" Target="../charts/chart48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emf"/><Relationship Id="rId5" Type="http://schemas.openxmlformats.org/officeDocument/2006/relationships/image" Target="../media/image65.emf"/><Relationship Id="rId4" Type="http://schemas.openxmlformats.org/officeDocument/2006/relationships/image" Target="../media/image4.png"/><Relationship Id="rId9" Type="http://schemas.openxmlformats.org/officeDocument/2006/relationships/chart" Target="../charts/chart4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.gif"/><Relationship Id="rId7" Type="http://schemas.openxmlformats.org/officeDocument/2006/relationships/chart" Target="../charts/chart50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png"/><Relationship Id="rId5" Type="http://schemas.openxmlformats.org/officeDocument/2006/relationships/image" Target="../media/image68.emf"/><Relationship Id="rId10" Type="http://schemas.openxmlformats.org/officeDocument/2006/relationships/chart" Target="../charts/chart51.xml"/><Relationship Id="rId4" Type="http://schemas.openxmlformats.org/officeDocument/2006/relationships/image" Target="../media/image4.png"/><Relationship Id="rId9" Type="http://schemas.openxmlformats.org/officeDocument/2006/relationships/image" Target="../media/image7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s://www.vladtime.ru/uploads/posts/2017-09/1505310617_nsqrigxlnhw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4" t="76" b="2142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2" y="143476"/>
            <a:ext cx="1414247" cy="155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92855" y="1337199"/>
            <a:ext cx="111465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Итоги исполнения бюджета </a:t>
            </a:r>
          </a:p>
          <a:p>
            <a:pPr algn="ctr" defTabSz="457200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</a:t>
            </a:r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Североморск за 2019 год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70075" y="317147"/>
            <a:ext cx="10293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ЗАТО г.</a:t>
            </a: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Североморск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kulptura-neroda.ru/images/UG/neroda_inet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546" y="3429000"/>
            <a:ext cx="4090907" cy="30672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2920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70884" y="6430854"/>
            <a:ext cx="7690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г.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0560" y="203835"/>
            <a:ext cx="10361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исполнения бюджета ЗАТО г. Североморск за 2016- 2019 годы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33230"/>
              </p:ext>
            </p:extLst>
          </p:nvPr>
        </p:nvGraphicFramePr>
        <p:xfrm>
          <a:off x="436228" y="720659"/>
          <a:ext cx="10528661" cy="337706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2752396"/>
                <a:gridCol w="1905947"/>
                <a:gridCol w="1740766"/>
                <a:gridCol w="2071130"/>
                <a:gridCol w="2058422"/>
              </a:tblGrid>
              <a:tr h="623140"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7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  <a:p>
                      <a:endParaRPr lang="ru-RU" sz="8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  <a:p>
                      <a:pPr algn="ctr"/>
                      <a:endParaRPr lang="ru-RU" sz="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</a:tr>
              <a:tr h="71458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  <a:endParaRPr lang="ru-RU" sz="2000" b="1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2 393 417,3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2 363 593,5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2 682 115,2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3 318 836,7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</a:tr>
              <a:tr h="587183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2000" b="1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  <a:endParaRPr lang="ru-RU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2 509 308,9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2 553 359,7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2 712 123,4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3 354 577,6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</a:tr>
              <a:tr h="59569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ДЕФИЦИТ</a:t>
                      </a:r>
                      <a:endParaRPr lang="ru-RU" sz="2000" b="1" dirty="0">
                        <a:solidFill>
                          <a:schemeClr val="bg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- 115 891,6</a:t>
                      </a:r>
                      <a:endParaRPr lang="ru-RU" sz="18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- 189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766,2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-30 008,3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- 35 740,8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</a:tr>
              <a:tr h="59569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chemeClr val="accent4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Муниципальный долг</a:t>
                      </a:r>
                      <a:endParaRPr lang="ru-RU" sz="2000" b="1" dirty="0">
                        <a:solidFill>
                          <a:schemeClr val="accent4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60 000,0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137 000,0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178 000,0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164 700,0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  <a:alpha val="26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981C3AE-0D68-2849-9510-C16D4079645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37434" y="1056858"/>
            <a:ext cx="933450" cy="619125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684EE358-A5BC-C642-BA57-519CA0A2AEC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009602" y="1061297"/>
            <a:ext cx="638174" cy="6191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54383065-4A98-2947-9998-F0D31D85790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031797" y="2189178"/>
            <a:ext cx="752473" cy="58166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F5D68BAB-D348-CA48-9790-C89EFEA58D9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016047" y="3231884"/>
            <a:ext cx="747717" cy="62864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45023" y="448523"/>
            <a:ext cx="15735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633030827"/>
              </p:ext>
            </p:extLst>
          </p:nvPr>
        </p:nvGraphicFramePr>
        <p:xfrm>
          <a:off x="1237434" y="4113862"/>
          <a:ext cx="9953625" cy="2312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6996" y="466798"/>
            <a:ext cx="6530827" cy="40011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2"/>
            </a:solidFill>
          </a:ln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исполнения бюджета за 2019 год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273731" y="220577"/>
            <a:ext cx="6751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618648"/>
              </p:ext>
            </p:extLst>
          </p:nvPr>
        </p:nvGraphicFramePr>
        <p:xfrm>
          <a:off x="219455" y="1051042"/>
          <a:ext cx="11558016" cy="1878360"/>
        </p:xfrm>
        <a:graphic>
          <a:graphicData uri="http://schemas.openxmlformats.org/drawingml/2006/table">
            <a:tbl>
              <a:tblPr/>
              <a:tblGrid>
                <a:gridCol w="3337331"/>
                <a:gridCol w="1653204"/>
                <a:gridCol w="1309733"/>
                <a:gridCol w="1264571"/>
                <a:gridCol w="1343605"/>
                <a:gridCol w="1249513"/>
                <a:gridCol w="1400059"/>
              </a:tblGrid>
              <a:tr h="7394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первоначально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Изменения                 (гр.3-гр.2)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утверждено  первоначально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утвержденным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уточненным назначениям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4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4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135 102,1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3 302 470,7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167 368,6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3 318 836,8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4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3 204 847,6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3 421 520,7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216 673,1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354 577,6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42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 (профицит(+))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r" fontAlgn="b">
                        <a:buFontTx/>
                        <a:buNone/>
                      </a:pP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- 69 745,5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- 119 050,0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- 49 304,5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- 35 740,8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16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муниципального долга (верхний предел)</a:t>
                      </a: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271 900,0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246 300,0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- 25 600,0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64 700,0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047" marR="8047" marT="804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val="2403927117"/>
              </p:ext>
            </p:extLst>
          </p:nvPr>
        </p:nvGraphicFramePr>
        <p:xfrm>
          <a:off x="1246923" y="3442721"/>
          <a:ext cx="9992412" cy="3038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498848" y="4352668"/>
            <a:ext cx="5813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100,5</a:t>
            </a:r>
            <a:r>
              <a:rPr lang="en-US" sz="1000" dirty="0" smtClean="0"/>
              <a:t>%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703911" y="4352668"/>
            <a:ext cx="55903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98,0</a:t>
            </a:r>
            <a:r>
              <a:rPr lang="en-US" sz="1000" dirty="0" smtClean="0"/>
              <a:t>%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170884" y="6430854"/>
            <a:ext cx="7690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г.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567" y="6495988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22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199456" y="128193"/>
            <a:ext cx="9697077" cy="576064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softEdge rad="127000"/>
          </a:effectLst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000" b="1" dirty="0"/>
              <a:t>Сведения о внесенных изменениях в бюджет ЗАТО г. Североморск </a:t>
            </a:r>
            <a:r>
              <a:rPr lang="ru-RU" sz="2000" b="1" dirty="0" smtClean="0"/>
              <a:t>в 2019 году (</a:t>
            </a:r>
            <a:r>
              <a:rPr lang="ru-RU" sz="2000" b="1" dirty="0" err="1" smtClean="0"/>
              <a:t>тыс.руб</a:t>
            </a:r>
            <a:r>
              <a:rPr lang="ru-RU" sz="2000" b="1" dirty="0" smtClean="0"/>
              <a:t>.)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5029" y="864716"/>
            <a:ext cx="10223862" cy="540545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170884" y="6430854"/>
            <a:ext cx="7690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г.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567" y="6495988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706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12736026"/>
              </p:ext>
            </p:extLst>
          </p:nvPr>
        </p:nvGraphicFramePr>
        <p:xfrm>
          <a:off x="1039824" y="3463300"/>
          <a:ext cx="10104120" cy="2824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073483483"/>
              </p:ext>
            </p:extLst>
          </p:nvPr>
        </p:nvGraphicFramePr>
        <p:xfrm>
          <a:off x="658368" y="260648"/>
          <a:ext cx="10735056" cy="27699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70884" y="6430854"/>
            <a:ext cx="7690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г.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567" y="6495988"/>
            <a:ext cx="446220" cy="29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45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928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28871415"/>
              </p:ext>
            </p:extLst>
          </p:nvPr>
        </p:nvGraphicFramePr>
        <p:xfrm>
          <a:off x="838200" y="891332"/>
          <a:ext cx="4600575" cy="4581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085849" y="583555"/>
            <a:ext cx="10953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100" b="1" dirty="0"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1100" b="1" i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1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1581625" y="5472408"/>
            <a:ext cx="24850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ВСЕГО ДОХОДОВ </a:t>
            </a:r>
          </a:p>
          <a:p>
            <a:pPr lvl="0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 2019 год – 3 318 836,7</a:t>
            </a:r>
            <a:endParaRPr lang="ru-RU" sz="1600" b="1" dirty="0"/>
          </a:p>
        </p:txBody>
      </p:sp>
      <p:sp>
        <p:nvSpPr>
          <p:cNvPr id="14" name="Пятиугольник 13"/>
          <p:cNvSpPr/>
          <p:nvPr/>
        </p:nvSpPr>
        <p:spPr>
          <a:xfrm>
            <a:off x="5895974" y="1304924"/>
            <a:ext cx="1419225" cy="523875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Налоговые доходы, </a:t>
            </a:r>
            <a:r>
              <a:rPr lang="ru-RU" sz="1300" dirty="0" err="1" smtClean="0"/>
              <a:t>тыс.руб</a:t>
            </a:r>
            <a:r>
              <a:rPr lang="ru-RU" sz="1300" dirty="0" smtClean="0"/>
              <a:t>.</a:t>
            </a:r>
            <a:endParaRPr lang="ru-RU" sz="1300" dirty="0"/>
          </a:p>
        </p:txBody>
      </p:sp>
      <p:sp>
        <p:nvSpPr>
          <p:cNvPr id="15" name="Пятиугольник 14"/>
          <p:cNvSpPr/>
          <p:nvPr/>
        </p:nvSpPr>
        <p:spPr>
          <a:xfrm>
            <a:off x="6000750" y="2857498"/>
            <a:ext cx="1314449" cy="581025"/>
          </a:xfrm>
          <a:prstGeom prst="homePlate">
            <a:avLst/>
          </a:prstGeom>
          <a:solidFill>
            <a:schemeClr val="bg2">
              <a:lumMod val="75000"/>
            </a:schemeClr>
          </a:solidFill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/>
              <a:t>Неналоговые доходы, </a:t>
            </a:r>
            <a:r>
              <a:rPr lang="ru-RU" sz="1300" dirty="0" err="1" smtClean="0"/>
              <a:t>тыс.руб</a:t>
            </a:r>
            <a:r>
              <a:rPr lang="ru-RU" sz="1300" dirty="0" smtClean="0"/>
              <a:t>.</a:t>
            </a:r>
            <a:endParaRPr lang="ru-RU" sz="1300" dirty="0"/>
          </a:p>
        </p:txBody>
      </p:sp>
      <p:sp>
        <p:nvSpPr>
          <p:cNvPr id="16" name="Пятиугольник 15"/>
          <p:cNvSpPr/>
          <p:nvPr/>
        </p:nvSpPr>
        <p:spPr>
          <a:xfrm>
            <a:off x="5948361" y="4537884"/>
            <a:ext cx="1314449" cy="572643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reflection blurRad="6350" stA="50000" endA="300" endPos="38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/>
              <a:t>Безвозмездные  поступления, </a:t>
            </a:r>
            <a:r>
              <a:rPr lang="ru-RU" sz="1100" dirty="0" err="1" smtClean="0"/>
              <a:t>тыс.руб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583181549"/>
              </p:ext>
            </p:extLst>
          </p:nvPr>
        </p:nvGraphicFramePr>
        <p:xfrm>
          <a:off x="7515224" y="719667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0" name="Диаграмма 19"/>
          <p:cNvGraphicFramePr/>
          <p:nvPr>
            <p:extLst>
              <p:ext uri="{D42A27DB-BD31-4B8C-83A1-F6EECF244321}">
                <p14:modId xmlns:p14="http://schemas.microsoft.com/office/powerpoint/2010/main" val="763649124"/>
              </p:ext>
            </p:extLst>
          </p:nvPr>
        </p:nvGraphicFramePr>
        <p:xfrm>
          <a:off x="7629524" y="2307694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001256494"/>
              </p:ext>
            </p:extLst>
          </p:nvPr>
        </p:nvGraphicFramePr>
        <p:xfrm>
          <a:off x="7743824" y="4058474"/>
          <a:ext cx="3314701" cy="1413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8790" y="6430854"/>
            <a:ext cx="8112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налоговые источники бюджета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80265209"/>
              </p:ext>
            </p:extLst>
          </p:nvPr>
        </p:nvGraphicFramePr>
        <p:xfrm>
          <a:off x="199562" y="1373386"/>
          <a:ext cx="5372099" cy="487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1401" y="1588829"/>
            <a:ext cx="953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87,7%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1479" y="2507480"/>
            <a:ext cx="7278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1,1%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06103" y="3518752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8,2%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1439" y="5438146"/>
            <a:ext cx="7278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0,9%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7242" y="727055"/>
            <a:ext cx="5237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налоговые доходы 2019 года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1 051 475,0 тыс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 / факт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1 072 521,7 тыс. руб.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566913" y="608300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1467786242"/>
              </p:ext>
            </p:extLst>
          </p:nvPr>
        </p:nvGraphicFramePr>
        <p:xfrm>
          <a:off x="5998403" y="1250276"/>
          <a:ext cx="2794586" cy="1012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3565999086"/>
              </p:ext>
            </p:extLst>
          </p:nvPr>
        </p:nvGraphicFramePr>
        <p:xfrm>
          <a:off x="6090599" y="2377474"/>
          <a:ext cx="3314701" cy="875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2726845750"/>
              </p:ext>
            </p:extLst>
          </p:nvPr>
        </p:nvGraphicFramePr>
        <p:xfrm>
          <a:off x="5897660" y="4302033"/>
          <a:ext cx="2679397" cy="990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560711355"/>
              </p:ext>
            </p:extLst>
          </p:nvPr>
        </p:nvGraphicFramePr>
        <p:xfrm>
          <a:off x="5998403" y="5285877"/>
          <a:ext cx="3314701" cy="10934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998403" y="879208"/>
            <a:ext cx="351297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             Факт          Отклонение         Процент</a:t>
            </a:r>
          </a:p>
          <a:p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2019                2019         (факт – план)      исполнения</a:t>
            </a:r>
            <a:endParaRPr lang="ru-RU" sz="1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011825" y="851298"/>
            <a:ext cx="341373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99256" y="1681722"/>
            <a:ext cx="650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101,6%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9217996" y="1302436"/>
            <a:ext cx="2926705" cy="79509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поступлений </a:t>
            </a:r>
            <a:r>
              <a:rPr lang="ru-RU" sz="10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 Министерства обороны, в связи с увеличением фонда оплаты труда, перечислением аванса в декабре 2019 года за январь 2020 года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8637" y="737012"/>
            <a:ext cx="4619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2"/>
          <p:cNvSpPr txBox="1"/>
          <p:nvPr/>
        </p:nvSpPr>
        <p:spPr>
          <a:xfrm>
            <a:off x="8608852" y="4902365"/>
            <a:ext cx="6313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108,7 %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9240234" y="2241577"/>
            <a:ext cx="2894910" cy="901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произведенных налоговых вычетов от уплаты </a:t>
            </a:r>
            <a:r>
              <a:rPr lang="ru-RU" sz="10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акцизов на </a:t>
            </a:r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прямогонный бензин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9240235" y="4283105"/>
            <a:ext cx="2894910" cy="901138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поступлений за 2019 год в связи с уплатой налогоплательщиками задолженности за прошлые периоды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9240234" y="5292771"/>
            <a:ext cx="2894910" cy="90113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показателей  связано с уменьшением количества дел, рассматриваемых в судах общей юрисдикции, мировыми судьями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9240234" y="3252849"/>
            <a:ext cx="2894910" cy="9011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 </a:t>
            </a:r>
            <a:r>
              <a:rPr lang="ru-RU" sz="10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  с увеличением налогооблагаемой базы налогоплательщиков, выбравших в качестве объекта налогообложения доходы</a:t>
            </a:r>
          </a:p>
        </p:txBody>
      </p:sp>
      <p:graphicFrame>
        <p:nvGraphicFramePr>
          <p:cNvPr id="31" name="Диаграмма 30"/>
          <p:cNvGraphicFramePr/>
          <p:nvPr>
            <p:extLst>
              <p:ext uri="{D42A27DB-BD31-4B8C-83A1-F6EECF244321}">
                <p14:modId xmlns:p14="http://schemas.microsoft.com/office/powerpoint/2010/main" val="2066827008"/>
              </p:ext>
            </p:extLst>
          </p:nvPr>
        </p:nvGraphicFramePr>
        <p:xfrm>
          <a:off x="5998402" y="3444235"/>
          <a:ext cx="3314701" cy="875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32" name="Прямоугольник 31"/>
          <p:cNvSpPr/>
          <p:nvPr/>
        </p:nvSpPr>
        <p:spPr>
          <a:xfrm>
            <a:off x="608139" y="4515339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2,1%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2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651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89" y="203835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неналоговые источники бюджета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14704817"/>
              </p:ext>
            </p:extLst>
          </p:nvPr>
        </p:nvGraphicFramePr>
        <p:xfrm>
          <a:off x="97596" y="1376995"/>
          <a:ext cx="4823208" cy="5053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-124354" y="1519758"/>
            <a:ext cx="10318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55,7% 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3411" y="3046738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2,9%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252" y="3992325"/>
            <a:ext cx="1033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30,8%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5794672"/>
            <a:ext cx="7851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2642" y="803570"/>
            <a:ext cx="469652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неналоговые доходы 2019 года</a:t>
            </a:r>
          </a:p>
          <a:p>
            <a:pPr algn="ctr"/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–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132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262,7 тыс. руб. /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 - 138 226,4 тыс. руб.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56871" y="544531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858618796"/>
              </p:ext>
            </p:extLst>
          </p:nvPr>
        </p:nvGraphicFramePr>
        <p:xfrm>
          <a:off x="5379035" y="2173785"/>
          <a:ext cx="2580555" cy="10186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1158692147"/>
              </p:ext>
            </p:extLst>
          </p:nvPr>
        </p:nvGraphicFramePr>
        <p:xfrm>
          <a:off x="5348896" y="2979668"/>
          <a:ext cx="2534373" cy="12725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696546278"/>
              </p:ext>
            </p:extLst>
          </p:nvPr>
        </p:nvGraphicFramePr>
        <p:xfrm>
          <a:off x="5386898" y="5865130"/>
          <a:ext cx="2672918" cy="12113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095850" y="1183918"/>
            <a:ext cx="46196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8764" y="2268431"/>
            <a:ext cx="7829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1,4% 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8252" y="4878694"/>
            <a:ext cx="8622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9,2%</a:t>
            </a:r>
            <a:endParaRPr lang="ru-RU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826581475"/>
              </p:ext>
            </p:extLst>
          </p:nvPr>
        </p:nvGraphicFramePr>
        <p:xfrm>
          <a:off x="5371105" y="4019190"/>
          <a:ext cx="2626737" cy="1307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25" name="Диаграмма 24"/>
          <p:cNvGraphicFramePr/>
          <p:nvPr>
            <p:extLst>
              <p:ext uri="{D42A27DB-BD31-4B8C-83A1-F6EECF244321}">
                <p14:modId xmlns:p14="http://schemas.microsoft.com/office/powerpoint/2010/main" val="888258271"/>
              </p:ext>
            </p:extLst>
          </p:nvPr>
        </p:nvGraphicFramePr>
        <p:xfrm>
          <a:off x="5348896" y="4792561"/>
          <a:ext cx="2599028" cy="738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8689327" y="1183918"/>
            <a:ext cx="3332096" cy="84517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денежных средств в рамках ведения </a:t>
            </a:r>
            <a:r>
              <a:rPr lang="ru-RU" sz="1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претензионно</a:t>
            </a:r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-исковой работы по взысканию задолженности прошлых периодов,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платежей от ООО «ЕРЦ» за коммерческий и социальный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наем</a:t>
            </a:r>
            <a:endParaRPr lang="ru-RU" sz="1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567530" y="888208"/>
            <a:ext cx="3535054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9" name="Диаграмма 28"/>
          <p:cNvGraphicFramePr/>
          <p:nvPr>
            <p:extLst>
              <p:ext uri="{D42A27DB-BD31-4B8C-83A1-F6EECF244321}">
                <p14:modId xmlns:p14="http://schemas.microsoft.com/office/powerpoint/2010/main" val="1743632324"/>
              </p:ext>
            </p:extLst>
          </p:nvPr>
        </p:nvGraphicFramePr>
        <p:xfrm>
          <a:off x="5326143" y="1370102"/>
          <a:ext cx="2686341" cy="658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057072" y="1642869"/>
            <a:ext cx="63225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107,3%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057070" y="2410588"/>
            <a:ext cx="6322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87,2%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057072" y="3292959"/>
            <a:ext cx="6543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92,7%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092361" y="4160420"/>
            <a:ext cx="6543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94,9%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057072" y="5150418"/>
            <a:ext cx="7096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140,0%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8689326" y="2139193"/>
            <a:ext cx="3332097" cy="7225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за отчетный период и по итогам 4 квартала ожидаются до 1 марта 2020 года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689327" y="2969703"/>
            <a:ext cx="3332096" cy="72118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в бюджет дебиторской задолженности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прошлых </a:t>
            </a:r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периодов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8689327" y="3832349"/>
            <a:ext cx="3332096" cy="78159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поступлений доходов в связи с сокращением количества действующих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договоров. При </a:t>
            </a:r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аукционов по продаже муниципальной собственности наблюдается тенденция к снижению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предпринимательской </a:t>
            </a:r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активности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8711375" y="4773335"/>
            <a:ext cx="3310048" cy="788566"/>
          </a:xfrm>
          <a:prstGeom prst="round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</a:t>
            </a:r>
            <a:r>
              <a:rPr lang="ru-RU" sz="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 сумм штрафов за нарушение требований законодательства о проектной документации в области строительства по Министерству обороны РФ, </a:t>
            </a:r>
            <a:r>
              <a:rPr lang="ru-RU" sz="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количества </a:t>
            </a:r>
            <a:r>
              <a:rPr lang="ru-RU" sz="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штрафов за административные </a:t>
            </a:r>
            <a:r>
              <a:rPr lang="ru-RU" sz="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правонарушения, вынесенные </a:t>
            </a:r>
            <a:r>
              <a:rPr lang="ru-RU" sz="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внутренних дел 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8700350" y="5601598"/>
            <a:ext cx="3310048" cy="63756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Уточнение невыясненных платежей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435391" y="887491"/>
            <a:ext cx="351297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             Факт          Отклонение         Процент</a:t>
            </a:r>
          </a:p>
          <a:p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2019                2019         (факт – план)      исполнения</a:t>
            </a:r>
            <a:endParaRPr lang="ru-RU" sz="1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5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812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48790" y="168890"/>
            <a:ext cx="8694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69256480"/>
              </p:ext>
            </p:extLst>
          </p:nvPr>
        </p:nvGraphicFramePr>
        <p:xfrm>
          <a:off x="0" y="1269104"/>
          <a:ext cx="5372099" cy="487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52520" y="3387713"/>
            <a:ext cx="862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51,3%</a:t>
            </a:r>
            <a:endParaRPr lang="ru-RU" sz="16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27517" y="623380"/>
            <a:ext cx="6309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безвозмездные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2019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2 118 733,0 тыс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 / факт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2 108 088,7 тыс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838472" y="435113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299782155"/>
              </p:ext>
            </p:extLst>
          </p:nvPr>
        </p:nvGraphicFramePr>
        <p:xfrm>
          <a:off x="5933142" y="2815530"/>
          <a:ext cx="2648047" cy="1542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501453801"/>
              </p:ext>
            </p:extLst>
          </p:nvPr>
        </p:nvGraphicFramePr>
        <p:xfrm>
          <a:off x="5863904" y="1812094"/>
          <a:ext cx="2520233" cy="164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Диаграмма 17"/>
          <p:cNvGraphicFramePr/>
          <p:nvPr>
            <p:extLst>
              <p:ext uri="{D42A27DB-BD31-4B8C-83A1-F6EECF244321}">
                <p14:modId xmlns:p14="http://schemas.microsoft.com/office/powerpoint/2010/main" val="303276215"/>
              </p:ext>
            </p:extLst>
          </p:nvPr>
        </p:nvGraphicFramePr>
        <p:xfrm>
          <a:off x="5797051" y="1054267"/>
          <a:ext cx="2718143" cy="1025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566070" y="770505"/>
            <a:ext cx="46196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53324" y="2341448"/>
            <a:ext cx="862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24,4%</a:t>
            </a:r>
            <a:endParaRPr lang="ru-RU" sz="16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7158" y="1448976"/>
            <a:ext cx="862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22,1%</a:t>
            </a:r>
            <a:endParaRPr lang="ru-RU" sz="16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13036" y="4339914"/>
            <a:ext cx="862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2,2%</a:t>
            </a:r>
            <a:endParaRPr lang="ru-RU" sz="16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-59750" y="5399019"/>
            <a:ext cx="8622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0,02</a:t>
            </a:r>
            <a:r>
              <a:rPr lang="ru-RU" sz="1600" b="1" dirty="0" smtClean="0">
                <a:solidFill>
                  <a:srgbClr val="4472C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16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Диаграмма 26"/>
          <p:cNvGraphicFramePr/>
          <p:nvPr>
            <p:extLst>
              <p:ext uri="{D42A27DB-BD31-4B8C-83A1-F6EECF244321}">
                <p14:modId xmlns:p14="http://schemas.microsoft.com/office/powerpoint/2010/main" val="2761427090"/>
              </p:ext>
            </p:extLst>
          </p:nvPr>
        </p:nvGraphicFramePr>
        <p:xfrm>
          <a:off x="5933142" y="4231874"/>
          <a:ext cx="2672620" cy="929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2625139959"/>
              </p:ext>
            </p:extLst>
          </p:nvPr>
        </p:nvGraphicFramePr>
        <p:xfrm>
          <a:off x="5933142" y="5072332"/>
          <a:ext cx="2672620" cy="13304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959159" y="698022"/>
            <a:ext cx="33413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9138474" y="2282496"/>
            <a:ext cx="2824227" cy="7794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носят заявительный характер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9162930" y="3330429"/>
            <a:ext cx="2799771" cy="71306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Поступления носят заявительный характер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9162930" y="5176007"/>
            <a:ext cx="2799771" cy="84948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Возврат прочих остатков субсидий, субвенций и иных межбюджетных трансфертов, имеющих целевое назначение, прошлых лет из бюджетов городских округов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384137" y="4730688"/>
            <a:ext cx="650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100,0%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446928" y="2680002"/>
            <a:ext cx="650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99,7%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384135" y="1724995"/>
            <a:ext cx="650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100,0%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446928" y="5463811"/>
            <a:ext cx="650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63,8%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46928" y="3647810"/>
            <a:ext cx="587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99,2%</a:t>
            </a:r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33142" y="791856"/>
            <a:ext cx="3331628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             Факт          Отклонение         Процент</a:t>
            </a:r>
          </a:p>
          <a:p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2019                2019         (факт – план)      исполнения</a:t>
            </a:r>
            <a:endParaRPr lang="ru-RU" sz="1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74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0" t="33179" r="62687" b="44015"/>
          <a:stretch/>
        </p:blipFill>
        <p:spPr bwMode="auto">
          <a:xfrm flipH="1">
            <a:off x="11050634" y="4599421"/>
            <a:ext cx="1103338" cy="922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Скругленный прямоугольник 35"/>
          <p:cNvSpPr/>
          <p:nvPr/>
        </p:nvSpPr>
        <p:spPr>
          <a:xfrm>
            <a:off x="7795901" y="4837328"/>
            <a:ext cx="3109411" cy="11695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773770" y="3356407"/>
            <a:ext cx="3123820" cy="135398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1189" y="2955406"/>
            <a:ext cx="1214511" cy="1214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5972" y="1482786"/>
            <a:ext cx="1303762" cy="104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AutoShape 46"/>
          <p:cNvSpPr>
            <a:spLocks noChangeArrowheads="1"/>
          </p:cNvSpPr>
          <p:nvPr/>
        </p:nvSpPr>
        <p:spPr bwMode="gray">
          <a:xfrm rot="5400000">
            <a:off x="5076393" y="2725545"/>
            <a:ext cx="4013978" cy="1280691"/>
          </a:xfrm>
          <a:prstGeom prst="upArrow">
            <a:avLst>
              <a:gd name="adj1" fmla="val 78306"/>
              <a:gd name="adj2" fmla="val 4821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0458855" y="1062956"/>
            <a:ext cx="14206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100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1063" y="121615"/>
            <a:ext cx="10872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дорожный фонд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45286" y="6430854"/>
            <a:ext cx="10016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grpSp>
        <p:nvGrpSpPr>
          <p:cNvPr id="23" name="Группа 22"/>
          <p:cNvGrpSpPr/>
          <p:nvPr/>
        </p:nvGrpSpPr>
        <p:grpSpPr>
          <a:xfrm>
            <a:off x="150064" y="1071611"/>
            <a:ext cx="3482774" cy="675582"/>
            <a:chOff x="150064" y="1071611"/>
            <a:chExt cx="3482774" cy="675582"/>
          </a:xfrm>
        </p:grpSpPr>
        <p:sp>
          <p:nvSpPr>
            <p:cNvPr id="6" name="Пятиугольник 5"/>
            <p:cNvSpPr/>
            <p:nvPr/>
          </p:nvSpPr>
          <p:spPr>
            <a:xfrm>
              <a:off x="150064" y="1071611"/>
              <a:ext cx="3482774" cy="675582"/>
            </a:xfrm>
            <a:prstGeom prst="homePlat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62171" y="1147792"/>
              <a:ext cx="31802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Налог на доходы физических </a:t>
              </a:r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лиц </a:t>
              </a:r>
            </a:p>
            <a:p>
              <a:pPr algn="ctr"/>
              <a:r>
                <a:rPr lang="ru-RU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103 450,7</a:t>
              </a:r>
              <a:endPara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Группа 4"/>
          <p:cNvGrpSpPr/>
          <p:nvPr/>
        </p:nvGrpSpPr>
        <p:grpSpPr>
          <a:xfrm>
            <a:off x="131860" y="1823648"/>
            <a:ext cx="3482774" cy="584160"/>
            <a:chOff x="150064" y="1884011"/>
            <a:chExt cx="3482774" cy="584160"/>
          </a:xfrm>
        </p:grpSpPr>
        <p:sp>
          <p:nvSpPr>
            <p:cNvPr id="13" name="Пятиугольник 12"/>
            <p:cNvSpPr/>
            <p:nvPr/>
          </p:nvSpPr>
          <p:spPr>
            <a:xfrm>
              <a:off x="150064" y="1884011"/>
              <a:ext cx="3482774" cy="570642"/>
            </a:xfrm>
            <a:prstGeom prst="homePlat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83777" y="1944951"/>
              <a:ext cx="2438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Акцизы на нефтепродукты</a:t>
              </a:r>
            </a:p>
            <a:p>
              <a:pPr algn="ctr"/>
              <a:r>
                <a:rPr lang="ru-RU" sz="1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11 655,6</a:t>
              </a: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07340" y="2434556"/>
            <a:ext cx="3525498" cy="811381"/>
            <a:chOff x="107340" y="2515594"/>
            <a:chExt cx="3525498" cy="811381"/>
          </a:xfrm>
        </p:grpSpPr>
        <p:sp>
          <p:nvSpPr>
            <p:cNvPr id="14" name="Пятиугольник 13"/>
            <p:cNvSpPr/>
            <p:nvPr/>
          </p:nvSpPr>
          <p:spPr>
            <a:xfrm>
              <a:off x="150064" y="2515594"/>
              <a:ext cx="3482774" cy="720666"/>
            </a:xfrm>
            <a:prstGeom prst="homePlat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7340" y="2588311"/>
              <a:ext cx="324910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Штрафы, санкции, возмещение ущерба; государственная пошлина</a:t>
              </a:r>
            </a:p>
            <a:p>
              <a:pPr algn="ctr"/>
              <a:r>
                <a:rPr lang="ru-RU" sz="1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734,7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53824" y="3288827"/>
            <a:ext cx="3503254" cy="1421563"/>
            <a:chOff x="112179" y="3407848"/>
            <a:chExt cx="3503254" cy="1421563"/>
          </a:xfrm>
        </p:grpSpPr>
        <p:sp>
          <p:nvSpPr>
            <p:cNvPr id="15" name="Пятиугольник 14"/>
            <p:cNvSpPr/>
            <p:nvPr/>
          </p:nvSpPr>
          <p:spPr>
            <a:xfrm>
              <a:off x="132659" y="3407848"/>
              <a:ext cx="3482774" cy="1421563"/>
            </a:xfrm>
            <a:prstGeom prst="homePlat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12179" y="3635197"/>
              <a:ext cx="3122569" cy="1046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Субсидия на строительство, реконструкцию, ремонт и капитальный ремонт автомобильных дорог общего пользования местного значения (на конкурсной основе) </a:t>
              </a:r>
              <a:r>
                <a:rPr lang="ru-RU" sz="1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35 393,3</a:t>
              </a:r>
              <a:endPara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2" name="Скругленный прямоугольник 21"/>
          <p:cNvSpPr/>
          <p:nvPr/>
        </p:nvSpPr>
        <p:spPr>
          <a:xfrm>
            <a:off x="7809706" y="1147792"/>
            <a:ext cx="3005365" cy="95016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798644" y="2196058"/>
            <a:ext cx="3005365" cy="104987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7906261" y="2243943"/>
            <a:ext cx="28588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Ремонт, капитальный ремонт автомобильных дорог общего пользования местного значения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60 847,2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847336" y="3356406"/>
            <a:ext cx="30751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Строительство, реконструкция, ремонт и капитальный ремонт мостов и путепроводов, расположенных на автомобильных дорогах общего пользования местного значения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16 767,0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rot="16200000">
            <a:off x="5639996" y="2940908"/>
            <a:ext cx="26795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Бюджетные ассигнования муниципального дорожного фонда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76" t="224" r="15796" b="725"/>
          <a:stretch/>
        </p:blipFill>
        <p:spPr bwMode="auto">
          <a:xfrm>
            <a:off x="3722819" y="1311861"/>
            <a:ext cx="2893327" cy="4334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9771" y="4702646"/>
            <a:ext cx="3603048" cy="1637922"/>
          </a:xfrm>
          <a:prstGeom prst="rect">
            <a:avLst/>
          </a:prstGeom>
        </p:spPr>
      </p:pic>
      <p:sp>
        <p:nvSpPr>
          <p:cNvPr id="24" name="Прямоугольник 23"/>
          <p:cNvSpPr/>
          <p:nvPr/>
        </p:nvSpPr>
        <p:spPr>
          <a:xfrm>
            <a:off x="191711" y="4813721"/>
            <a:ext cx="2912216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Субсидия бюджетам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 образований на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реконструкцию,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и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капитальный ремонт мостов и путепроводов, расположенных на автомобильных дорогах общего пользования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15 928,6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926354" y="1155086"/>
            <a:ext cx="2818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автомобильных дорог  общего пользования и инженерных сооружений на них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98 224,1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907142" y="4870288"/>
            <a:ext cx="29212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системы организации движения транспортных средств и пешеходов, повышение безопасности  дорожных условий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6 691,1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356444" y="6030720"/>
            <a:ext cx="87345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Остаток средств на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01.01.2020 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3 816,1 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1711" y="365760"/>
            <a:ext cx="38312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Остаток средств на 01.01.2019 – 19 182,6 тыс. руб.</a:t>
            </a:r>
            <a:endParaRPr lang="ru-RU" sz="1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1860" y="687546"/>
            <a:ext cx="350097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ПОСТУПИЛО 167 162,9 тыс. руб.</a:t>
            </a:r>
            <a:endParaRPr lang="ru-RU" sz="17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769827" y="579907"/>
            <a:ext cx="3638402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182 529,4 тыс. руб.</a:t>
            </a:r>
            <a:endParaRPr lang="ru-RU" sz="17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0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6141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48789" y="157132"/>
            <a:ext cx="8694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</a:t>
            </a:r>
            <a:endParaRPr lang="ru-RU" sz="32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422967204"/>
              </p:ext>
            </p:extLst>
          </p:nvPr>
        </p:nvGraphicFramePr>
        <p:xfrm>
          <a:off x="1009650" y="2305050"/>
          <a:ext cx="10429875" cy="247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7332543" y="5065531"/>
            <a:ext cx="1679544" cy="646331"/>
            <a:chOff x="3674943" y="5032464"/>
            <a:chExt cx="1679544" cy="646331"/>
          </a:xfrm>
        </p:grpSpPr>
        <p:sp>
          <p:nvSpPr>
            <p:cNvPr id="4" name="Ромб 3"/>
            <p:cNvSpPr/>
            <p:nvPr/>
          </p:nvSpPr>
          <p:spPr>
            <a:xfrm>
              <a:off x="3674943" y="5093690"/>
              <a:ext cx="280031" cy="523875"/>
            </a:xfrm>
            <a:prstGeom prst="diamond">
              <a:avLst/>
            </a:prstGeom>
            <a:pattFill prst="pct50">
              <a:fgClr>
                <a:schemeClr val="bg1">
                  <a:lumMod val="75000"/>
                </a:schemeClr>
              </a:fgClr>
              <a:bgClr>
                <a:schemeClr val="bg1"/>
              </a:bgClr>
            </a:pattFill>
            <a:effectLst>
              <a:glow rad="127000">
                <a:schemeClr val="accent2">
                  <a:lumMod val="60000"/>
                  <a:lumOff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982887" y="5032464"/>
              <a:ext cx="1371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Средства бюджетов других уровней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3633978" y="5126757"/>
            <a:ext cx="1842131" cy="523875"/>
            <a:chOff x="8484880" y="5040763"/>
            <a:chExt cx="1842131" cy="523875"/>
          </a:xfrm>
        </p:grpSpPr>
        <p:sp>
          <p:nvSpPr>
            <p:cNvPr id="11" name="Ромб 10"/>
            <p:cNvSpPr/>
            <p:nvPr/>
          </p:nvSpPr>
          <p:spPr>
            <a:xfrm>
              <a:off x="8484880" y="5040763"/>
              <a:ext cx="280031" cy="523875"/>
            </a:xfrm>
            <a:prstGeom prst="diamond">
              <a:avLst/>
            </a:prstGeom>
            <a:solidFill>
              <a:srgbClr val="BDE7EF"/>
            </a:solidFill>
            <a:effectLst>
              <a:glow rad="101600">
                <a:srgbClr val="FF9933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764911" y="5040763"/>
              <a:ext cx="15621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Средства местного бюджета</a:t>
              </a:r>
              <a:endParaRPr lang="ru-RU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3565179011"/>
              </p:ext>
            </p:extLst>
          </p:nvPr>
        </p:nvGraphicFramePr>
        <p:xfrm>
          <a:off x="885824" y="1083885"/>
          <a:ext cx="10582275" cy="11925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0753725" y="74190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7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5298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93397" y="138892"/>
            <a:ext cx="86944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</a:t>
            </a:r>
          </a:p>
          <a:p>
            <a:pPr algn="ctr"/>
            <a:r>
              <a:rPr lang="ru-RU" sz="2800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по сферам деятельности</a:t>
            </a:r>
            <a:endParaRPr lang="ru-RU" sz="2800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66913" y="802418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1129788"/>
              </p:ext>
            </p:extLst>
          </p:nvPr>
        </p:nvGraphicFramePr>
        <p:xfrm>
          <a:off x="1219200" y="1325909"/>
          <a:ext cx="8931275" cy="4903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5" y="163408"/>
            <a:ext cx="2964198" cy="13239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572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565193"/>
              </p:ext>
            </p:extLst>
          </p:nvPr>
        </p:nvGraphicFramePr>
        <p:xfrm>
          <a:off x="171988" y="1337306"/>
          <a:ext cx="4417265" cy="50213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0100 Общегосударственные вопросы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396234"/>
              </p:ext>
            </p:extLst>
          </p:nvPr>
        </p:nvGraphicFramePr>
        <p:xfrm>
          <a:off x="8639172" y="18710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2 776,1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650,9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95,5 %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76366"/>
              </p:ext>
            </p:extLst>
          </p:nvPr>
        </p:nvGraphicFramePr>
        <p:xfrm>
          <a:off x="8638465" y="2447543"/>
          <a:ext cx="3376541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3688"/>
                <a:gridCol w="864844"/>
                <a:gridCol w="864844"/>
                <a:gridCol w="823165"/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0103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9 595,1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9 544,6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99,5 %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925849"/>
              </p:ext>
            </p:extLst>
          </p:nvPr>
        </p:nvGraphicFramePr>
        <p:xfrm>
          <a:off x="8674585" y="2968677"/>
          <a:ext cx="336971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8416"/>
                <a:gridCol w="776215"/>
                <a:gridCol w="909458"/>
                <a:gridCol w="86562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97 799,2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97 515,0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964070"/>
              </p:ext>
            </p:extLst>
          </p:nvPr>
        </p:nvGraphicFramePr>
        <p:xfrm>
          <a:off x="8638465" y="3516398"/>
          <a:ext cx="3405839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835"/>
                <a:gridCol w="872349"/>
                <a:gridCol w="872349"/>
                <a:gridCol w="830306"/>
              </a:tblGrid>
              <a:tr h="170692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0105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7522816"/>
              </p:ext>
            </p:extLst>
          </p:nvPr>
        </p:nvGraphicFramePr>
        <p:xfrm>
          <a:off x="8638465" y="4068514"/>
          <a:ext cx="3405839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835"/>
                <a:gridCol w="872348"/>
                <a:gridCol w="872348"/>
                <a:gridCol w="830308"/>
              </a:tblGrid>
              <a:tr h="133651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0106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1 397,8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1 394,3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31068"/>
              </p:ext>
            </p:extLst>
          </p:nvPr>
        </p:nvGraphicFramePr>
        <p:xfrm>
          <a:off x="8638465" y="4573090"/>
          <a:ext cx="3405839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3550"/>
                <a:gridCol w="934346"/>
                <a:gridCol w="884112"/>
                <a:gridCol w="823831"/>
              </a:tblGrid>
              <a:tr h="19138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0111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3 00</a:t>
                      </a: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897829"/>
              </p:ext>
            </p:extLst>
          </p:nvPr>
        </p:nvGraphicFramePr>
        <p:xfrm>
          <a:off x="8638465" y="5080822"/>
          <a:ext cx="3405130" cy="2305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911269"/>
                <a:gridCol w="885727"/>
                <a:gridCol w="777472"/>
              </a:tblGrid>
              <a:tr h="230505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78 433,7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77 125,0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98,3 %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832332"/>
              </p:ext>
            </p:extLst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9494211" y="335607"/>
            <a:ext cx="1095375" cy="742950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82A97DC0-89C2-494B-A1F3-11E4FB5B76E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71712" y="371475"/>
            <a:ext cx="1057213" cy="742950"/>
          </a:xfrm>
          <a:prstGeom prst="rect">
            <a:avLst/>
          </a:prstGeom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31813"/>
              </p:ext>
            </p:extLst>
          </p:nvPr>
        </p:nvGraphicFramePr>
        <p:xfrm>
          <a:off x="8638465" y="5622748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911269"/>
                <a:gridCol w="885727"/>
                <a:gridCol w="777472"/>
              </a:tblGrid>
              <a:tr h="160257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193 014,0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188 299,8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97,5 %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463045" y="1123019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588206" y="1855909"/>
            <a:ext cx="3949710" cy="29932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5802" y="3161082"/>
            <a:ext cx="5839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41 %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00393" y="4988172"/>
            <a:ext cx="3949710" cy="4814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процедур, не представление документов для исполнения судебных актов по искам к муниципальному образованию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575900" y="2337851"/>
            <a:ext cx="3949710" cy="29932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575900" y="2779777"/>
            <a:ext cx="3949710" cy="51211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командировки, заявительный характер выплаты  компенсации расходов на оплату стоимости проезда и провоза багажа к месту использования отпуска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575900" y="3416856"/>
            <a:ext cx="3949710" cy="4504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востребованность 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 по составлению (изменению) списков кандидатов в присяжные заседатели федеральных судов общей юрисдикции в РФ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575900" y="4025740"/>
            <a:ext cx="3949710" cy="30249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589253" y="4470602"/>
            <a:ext cx="3949710" cy="3782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резервирования денежных средств для обеспечения выполнения возложенных функций</a:t>
            </a:r>
          </a:p>
        </p:txBody>
      </p:sp>
    </p:spTree>
    <p:extLst>
      <p:ext uri="{BB962C8B-B14F-4D97-AF65-F5344CB8AC3E}">
        <p14:creationId xmlns:p14="http://schemas.microsoft.com/office/powerpoint/2010/main" val="21198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9136452"/>
              </p:ext>
            </p:extLst>
          </p:nvPr>
        </p:nvGraphicFramePr>
        <p:xfrm>
          <a:off x="123111" y="2001355"/>
          <a:ext cx="4269482" cy="3981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556197"/>
              </p:ext>
            </p:extLst>
          </p:nvPr>
        </p:nvGraphicFramePr>
        <p:xfrm>
          <a:off x="8639172" y="18710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0304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4 367,5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4 362,7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694474"/>
              </p:ext>
            </p:extLst>
          </p:nvPr>
        </p:nvGraphicFramePr>
        <p:xfrm>
          <a:off x="8609873" y="2382474"/>
          <a:ext cx="3405133" cy="218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3"/>
                <a:gridCol w="872167"/>
                <a:gridCol w="872167"/>
                <a:gridCol w="830136"/>
              </a:tblGrid>
              <a:tr h="2181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0309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7 242,0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7 240,1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710099"/>
              </p:ext>
            </p:extLst>
          </p:nvPr>
        </p:nvGraphicFramePr>
        <p:xfrm>
          <a:off x="8639171" y="2843869"/>
          <a:ext cx="3405133" cy="2265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226502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0314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2 717,6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2 655,6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629899"/>
              </p:ext>
            </p:extLst>
          </p:nvPr>
        </p:nvGraphicFramePr>
        <p:xfrm>
          <a:off x="8638464" y="3462700"/>
          <a:ext cx="3405130" cy="305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810"/>
                <a:gridCol w="1019186"/>
                <a:gridCol w="777472"/>
              </a:tblGrid>
              <a:tr h="305096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14 327,1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14 258,4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99,5 %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69481" y="1111904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463045" y="1921079"/>
            <a:ext cx="4075918" cy="6375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</a:t>
            </a:r>
            <a:r>
              <a:rPr lang="ru-RU" sz="1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процедур</a:t>
            </a:r>
            <a:endParaRPr lang="ru-RU" sz="1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33907" y="80938"/>
            <a:ext cx="5493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0300 Национальная безопасность и правоохранительная деятельность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36599" y="156930"/>
            <a:ext cx="1042506" cy="95497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455998" y="4454373"/>
            <a:ext cx="1847248" cy="1426588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4471904" y="2735167"/>
            <a:ext cx="4075918" cy="40895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в связи с </a:t>
            </a:r>
            <a:r>
              <a:rPr lang="ru-RU" sz="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несостоявшимися мероприятиями 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профилактике правонарушений</a:t>
            </a:r>
          </a:p>
        </p:txBody>
      </p:sp>
    </p:spTree>
    <p:extLst>
      <p:ext uri="{BB962C8B-B14F-4D97-AF65-F5344CB8AC3E}">
        <p14:creationId xmlns:p14="http://schemas.microsoft.com/office/powerpoint/2010/main" val="292659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0790183"/>
              </p:ext>
            </p:extLst>
          </p:nvPr>
        </p:nvGraphicFramePr>
        <p:xfrm>
          <a:off x="0" y="2028502"/>
          <a:ext cx="4269482" cy="3875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756020"/>
              </p:ext>
            </p:extLst>
          </p:nvPr>
        </p:nvGraphicFramePr>
        <p:xfrm>
          <a:off x="8639172" y="18710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10 206,0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7 951,6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898721"/>
              </p:ext>
            </p:extLst>
          </p:nvPr>
        </p:nvGraphicFramePr>
        <p:xfrm>
          <a:off x="8609873" y="2447543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3"/>
                <a:gridCol w="872167"/>
                <a:gridCol w="872167"/>
                <a:gridCol w="830136"/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0408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20 083,8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20 037,0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480732"/>
              </p:ext>
            </p:extLst>
          </p:nvPr>
        </p:nvGraphicFramePr>
        <p:xfrm>
          <a:off x="8639171" y="2968677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0409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192 024,6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187 662,7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185355"/>
              </p:ext>
            </p:extLst>
          </p:nvPr>
        </p:nvGraphicFramePr>
        <p:xfrm>
          <a:off x="8639174" y="4328385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1019896"/>
                <a:gridCol w="777472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276 045,3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266 297,6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96,5 %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69481" y="1111904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202884" y="2382473"/>
            <a:ext cx="4336079" cy="34394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характер возмещения расходов льготного проезда учащихся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0400 Национальная экономика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" descr="D:\Ермакова\Desktop\kisspng-agriculture-livelihood-agricultural-land-crop-mana-agriculture-5abc47919bd7f3.92931805152228852963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49" y="165088"/>
            <a:ext cx="1143001" cy="8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2819400" y="383343"/>
            <a:ext cx="1047750" cy="724341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1" name="Picture 4" descr="D:\Ермакова\Desktop\simboli_tou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245" y="4777935"/>
            <a:ext cx="1621408" cy="1436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D:\Ермакова\Desktop\img_chisiamo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7" y="212389"/>
            <a:ext cx="223837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7586466"/>
              </p:ext>
            </p:extLst>
          </p:nvPr>
        </p:nvGraphicFramePr>
        <p:xfrm>
          <a:off x="8639171" y="3419966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0410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25 182,2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25 182,2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220848"/>
              </p:ext>
            </p:extLst>
          </p:nvPr>
        </p:nvGraphicFramePr>
        <p:xfrm>
          <a:off x="8639171" y="3938281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0412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28 548,7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25 464,1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89,2 %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19" name="Скругленный прямоугольник 18"/>
          <p:cNvSpPr/>
          <p:nvPr/>
        </p:nvSpPr>
        <p:spPr>
          <a:xfrm>
            <a:off x="4202884" y="1822115"/>
            <a:ext cx="4336079" cy="35063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произведена за фактически выполненные работы по отлову и содержанию безнадзорных животных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202884" y="2860646"/>
            <a:ext cx="4355755" cy="37750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по ремонту автомобильных дорог общего пользования</a:t>
            </a:r>
          </a:p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произведена за фактически выполненные работы 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202884" y="3757575"/>
            <a:ext cx="4336079" cy="45090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Перераспределение отдельных полномочий в области градостроительной деятельности и земельных отношений между ОМСУ и ОГВ (разработка и утверждение правил землепользования и застройки городских округов) </a:t>
            </a:r>
          </a:p>
        </p:txBody>
      </p:sp>
    </p:spTree>
    <p:extLst>
      <p:ext uri="{BB962C8B-B14F-4D97-AF65-F5344CB8AC3E}">
        <p14:creationId xmlns:p14="http://schemas.microsoft.com/office/powerpoint/2010/main" val="1500564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7574686"/>
              </p:ext>
            </p:extLst>
          </p:nvPr>
        </p:nvGraphicFramePr>
        <p:xfrm>
          <a:off x="0" y="1609511"/>
          <a:ext cx="4269482" cy="2118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750430"/>
              </p:ext>
            </p:extLst>
          </p:nvPr>
        </p:nvGraphicFramePr>
        <p:xfrm>
          <a:off x="8639172" y="18710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41 212,0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943,3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304755"/>
              </p:ext>
            </p:extLst>
          </p:nvPr>
        </p:nvGraphicFramePr>
        <p:xfrm>
          <a:off x="8588665" y="2360997"/>
          <a:ext cx="3466315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1283"/>
                <a:gridCol w="939369"/>
                <a:gridCol w="853972"/>
                <a:gridCol w="791691"/>
              </a:tblGrid>
              <a:tr h="177962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0502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54 386,8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22 601,5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41,6 %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392909"/>
              </p:ext>
            </p:extLst>
          </p:nvPr>
        </p:nvGraphicFramePr>
        <p:xfrm>
          <a:off x="8588665" y="2804296"/>
          <a:ext cx="348309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2711"/>
                <a:gridCol w="926754"/>
                <a:gridCol w="858105"/>
                <a:gridCol w="795523"/>
              </a:tblGrid>
              <a:tr h="191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0503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108 139,3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105 557,9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97,6 %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939866"/>
              </p:ext>
            </p:extLst>
          </p:nvPr>
        </p:nvGraphicFramePr>
        <p:xfrm>
          <a:off x="8650723" y="3479235"/>
          <a:ext cx="3421035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4542"/>
                <a:gridCol w="899981"/>
                <a:gridCol w="884959"/>
                <a:gridCol w="801553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232 593,9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196 764,6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84,6 %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69481" y="1111904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269481" y="1795243"/>
            <a:ext cx="4175420" cy="40267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подрядными организациями сроков исполнения и иных условий контрактов по текущему ремонту пустующих муниципальных жилых помещений, не повлекшее судебные процедуры </a:t>
            </a: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646672"/>
              </p:ext>
            </p:extLst>
          </p:nvPr>
        </p:nvGraphicFramePr>
        <p:xfrm>
          <a:off x="8588665" y="3112858"/>
          <a:ext cx="3466315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6902"/>
                <a:gridCol w="922290"/>
                <a:gridCol w="862512"/>
                <a:gridCol w="774611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0505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28 855,8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28 661,9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99,3 %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252728" y="193620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0500 Жилищно-коммунальное хозяйство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41579" y="78298"/>
            <a:ext cx="677923" cy="609685"/>
          </a:xfrm>
          <a:prstGeom prst="rect">
            <a:avLst/>
          </a:prstGeom>
          <a:blipFill rotWithShape="1">
            <a:blip r:embed="rId4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5" name="Picture 3" descr="D:\Ермакова\Desktop\smart-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91293"/>
            <a:ext cx="1801813" cy="131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2214957" y="3901155"/>
            <a:ext cx="8656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0600 Охрана окружающей среды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682796" y="4496499"/>
            <a:ext cx="874396" cy="729022"/>
          </a:xfrm>
          <a:prstGeom prst="rect">
            <a:avLst/>
          </a:prstGeom>
          <a:blipFill rotWithShape="1">
            <a:blip r:embed="rId6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B5B82F88-2F63-0F41-BE7F-ADFFA97E1EF9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28103" y="3692015"/>
            <a:ext cx="883637" cy="737372"/>
          </a:xfrm>
          <a:prstGeom prst="rect">
            <a:avLst/>
          </a:prstGeom>
        </p:spPr>
      </p:pic>
      <p:pic>
        <p:nvPicPr>
          <p:cNvPr id="38" name="Picture 4" descr="D:\Ермакова\Desktop\kisspng-natural-environment-environmentally-friendly-envir-vector-earth-5a9e12b2b44938.356234391520308914738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" t="7023" b="-4981"/>
          <a:stretch/>
        </p:blipFill>
        <p:spPr bwMode="auto">
          <a:xfrm>
            <a:off x="9787230" y="3779618"/>
            <a:ext cx="2206568" cy="1656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711804"/>
              </p:ext>
            </p:extLst>
          </p:nvPr>
        </p:nvGraphicFramePr>
        <p:xfrm>
          <a:off x="59185" y="4394518"/>
          <a:ext cx="4269482" cy="19640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40" name="Скругленный прямоугольник 39"/>
          <p:cNvSpPr/>
          <p:nvPr/>
        </p:nvSpPr>
        <p:spPr>
          <a:xfrm>
            <a:off x="4269481" y="5436066"/>
            <a:ext cx="4175420" cy="55452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соблюдение подрядчиком условий контракта по ликвидации несанкционированных свалок, принято решение об отказе  от исполнения контракта в </a:t>
            </a:r>
            <a:r>
              <a:rPr lang="ru-RU" sz="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одностороннем 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порядке</a:t>
            </a: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108676"/>
              </p:ext>
            </p:extLst>
          </p:nvPr>
        </p:nvGraphicFramePr>
        <p:xfrm>
          <a:off x="8588665" y="5570290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700,0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432,3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61,8 %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995672"/>
              </p:ext>
            </p:extLst>
          </p:nvPr>
        </p:nvGraphicFramePr>
        <p:xfrm>
          <a:off x="8588668" y="5990589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882911"/>
                <a:gridCol w="867265"/>
                <a:gridCol w="824292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432,2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61,8 %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cxnSp>
        <p:nvCxnSpPr>
          <p:cNvPr id="9" name="Прямая соединительная линия 8"/>
          <p:cNvCxnSpPr/>
          <p:nvPr/>
        </p:nvCxnSpPr>
        <p:spPr>
          <a:xfrm>
            <a:off x="1020932" y="5101356"/>
            <a:ext cx="417251" cy="103195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4269481" y="2776756"/>
            <a:ext cx="4175420" cy="62917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 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4269481" y="2273417"/>
            <a:ext cx="4175420" cy="44461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Нецелесообразность проведения работ по строительству котельной </a:t>
            </a:r>
            <a:r>
              <a:rPr lang="ru-RU" sz="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                                                          </a:t>
            </a:r>
            <a:r>
              <a:rPr lang="ru-RU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Щукозеро</a:t>
            </a:r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(наличие заключения экспертизы воздействия на атмосферный воздух)</a:t>
            </a:r>
          </a:p>
        </p:txBody>
      </p:sp>
    </p:spTree>
    <p:extLst>
      <p:ext uri="{BB962C8B-B14F-4D97-AF65-F5344CB8AC3E}">
        <p14:creationId xmlns:p14="http://schemas.microsoft.com/office/powerpoint/2010/main" val="97439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0873883"/>
              </p:ext>
            </p:extLst>
          </p:nvPr>
        </p:nvGraphicFramePr>
        <p:xfrm>
          <a:off x="96781" y="1975428"/>
          <a:ext cx="4269482" cy="4033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757066"/>
              </p:ext>
            </p:extLst>
          </p:nvPr>
        </p:nvGraphicFramePr>
        <p:xfrm>
          <a:off x="8639172" y="18710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922 541,8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922 541,8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043284"/>
              </p:ext>
            </p:extLst>
          </p:nvPr>
        </p:nvGraphicFramePr>
        <p:xfrm>
          <a:off x="8609873" y="2447543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3"/>
                <a:gridCol w="872167"/>
                <a:gridCol w="872167"/>
                <a:gridCol w="830136"/>
              </a:tblGrid>
              <a:tr h="0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0702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1 060 996,8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1 060 879,2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580832"/>
              </p:ext>
            </p:extLst>
          </p:nvPr>
        </p:nvGraphicFramePr>
        <p:xfrm>
          <a:off x="8639171" y="2968677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0703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251 989,6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251 963,3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460023"/>
              </p:ext>
            </p:extLst>
          </p:nvPr>
        </p:nvGraphicFramePr>
        <p:xfrm>
          <a:off x="8639174" y="4328385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1019896"/>
                <a:gridCol w="777472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2 339 156,0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2 338 851,8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69481" y="1111904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463045" y="1853967"/>
            <a:ext cx="4075918" cy="220630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процедур,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выплаты  компенсации расходов на оплату стоимости проезда и провоза багажа к месту использования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отпуска и обратно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56188"/>
              </p:ext>
            </p:extLst>
          </p:nvPr>
        </p:nvGraphicFramePr>
        <p:xfrm>
          <a:off x="8639171" y="3419966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0707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11 105,0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11 073,4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747621"/>
              </p:ext>
            </p:extLst>
          </p:nvPr>
        </p:nvGraphicFramePr>
        <p:xfrm>
          <a:off x="8639171" y="3938281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0709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92 522,8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92 394,1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99,9 %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000250" y="371475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0700 Образование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Picture 2" descr="D:\Ермакова\Desktop\kisspng-teacher-education-school-classroom-computer-icons-5ae218526a6d57.279459431524766802435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5" r="14612"/>
          <a:stretch/>
        </p:blipFill>
        <p:spPr bwMode="auto">
          <a:xfrm>
            <a:off x="1076326" y="204701"/>
            <a:ext cx="1485900" cy="125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667126" y="265745"/>
            <a:ext cx="942974" cy="673123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4" name="Picture 4" descr="D:\Ермакова\Desktop\64495-educational-reading-e-learning-education-technology-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032" y="5067299"/>
            <a:ext cx="2667001" cy="129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D:\Ермакова\Desktop\solnc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9503" y="12042"/>
            <a:ext cx="1995065" cy="1095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59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9233718"/>
              </p:ext>
            </p:extLst>
          </p:nvPr>
        </p:nvGraphicFramePr>
        <p:xfrm>
          <a:off x="0" y="1492445"/>
          <a:ext cx="4269482" cy="2118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605878"/>
              </p:ext>
            </p:extLst>
          </p:nvPr>
        </p:nvGraphicFramePr>
        <p:xfrm>
          <a:off x="8657416" y="1861337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206 032,2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206 010,4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335943"/>
              </p:ext>
            </p:extLst>
          </p:nvPr>
        </p:nvGraphicFramePr>
        <p:xfrm>
          <a:off x="8664606" y="2407641"/>
          <a:ext cx="3443321" cy="2097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9979"/>
                <a:gridCol w="881948"/>
                <a:gridCol w="881948"/>
                <a:gridCol w="839446"/>
              </a:tblGrid>
              <a:tr h="209724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0804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43 405,1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43 405,1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961919"/>
              </p:ext>
            </p:extLst>
          </p:nvPr>
        </p:nvGraphicFramePr>
        <p:xfrm>
          <a:off x="8679324" y="4770728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861755"/>
                <a:gridCol w="905256"/>
                <a:gridCol w="794637"/>
              </a:tblGrid>
              <a:tr h="191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1003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14 922,0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14 095,1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94,5 %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8638464" y="1125087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987966"/>
              </p:ext>
            </p:extLst>
          </p:nvPr>
        </p:nvGraphicFramePr>
        <p:xfrm>
          <a:off x="8653166" y="2835480"/>
          <a:ext cx="3405130" cy="2600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88642"/>
                <a:gridCol w="923827"/>
                <a:gridCol w="861999"/>
              </a:tblGrid>
              <a:tr h="26005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249 437,3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249 415,5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69481" y="1111904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269481" y="1812023"/>
            <a:ext cx="4269482" cy="86406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исполнены в полном объеме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521443"/>
              </p:ext>
            </p:extLst>
          </p:nvPr>
        </p:nvGraphicFramePr>
        <p:xfrm>
          <a:off x="8656818" y="5183011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897180"/>
                <a:gridCol w="896112"/>
                <a:gridCol w="768356"/>
              </a:tblGrid>
              <a:tr h="146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1004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61 929,9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56 450,3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91,2 %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185133"/>
              </p:ext>
            </p:extLst>
          </p:nvPr>
        </p:nvGraphicFramePr>
        <p:xfrm>
          <a:off x="59185" y="3980198"/>
          <a:ext cx="4269482" cy="2378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0" name="Скругленный прямоугольник 39"/>
          <p:cNvSpPr/>
          <p:nvPr/>
        </p:nvSpPr>
        <p:spPr>
          <a:xfrm>
            <a:off x="4269481" y="4291734"/>
            <a:ext cx="4269482" cy="110238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характер выплаты пособий и компенсаций</a:t>
            </a: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725267"/>
              </p:ext>
            </p:extLst>
          </p:nvPr>
        </p:nvGraphicFramePr>
        <p:xfrm>
          <a:off x="8679053" y="4291734"/>
          <a:ext cx="3405133" cy="197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1970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1001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5 519,1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5 462,9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817792"/>
              </p:ext>
            </p:extLst>
          </p:nvPr>
        </p:nvGraphicFramePr>
        <p:xfrm>
          <a:off x="8669047" y="6080379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882911"/>
                <a:gridCol w="867265"/>
                <a:gridCol w="824292"/>
              </a:tblGrid>
              <a:tr h="179355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83 382,2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76</a:t>
                      </a:r>
                      <a:r>
                        <a:rPr lang="ru-RU" sz="1200" b="1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917,1</a:t>
                      </a:r>
                      <a:endParaRPr lang="ru-RU" sz="1200" b="1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92,2 %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062523" y="224932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0800 Культура и кинематография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206336" y="3250939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1000 Социальная политика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371725" y="164157"/>
            <a:ext cx="890521" cy="610970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1" name="Picture 2" descr="D:\Ермакова\Desktop\141-1412750_arts-faculty-icons-download-for-bank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147" y="85918"/>
            <a:ext cx="904875" cy="68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 descr="D:\Ермакова\Desktop\fi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8656" y="3481772"/>
            <a:ext cx="866775" cy="6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рямоугольник 33"/>
          <p:cNvSpPr/>
          <p:nvPr/>
        </p:nvSpPr>
        <p:spPr>
          <a:xfrm>
            <a:off x="2835294" y="3481772"/>
            <a:ext cx="853904" cy="586271"/>
          </a:xfrm>
          <a:prstGeom prst="rect">
            <a:avLst/>
          </a:prstGeom>
          <a:blipFill rotWithShape="1"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43" name="Таблица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856883"/>
              </p:ext>
            </p:extLst>
          </p:nvPr>
        </p:nvGraphicFramePr>
        <p:xfrm>
          <a:off x="8681511" y="5742051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18275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200" b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011,2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908,8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35" name="Скругленный прямоугольник 34"/>
          <p:cNvSpPr/>
          <p:nvPr/>
        </p:nvSpPr>
        <p:spPr>
          <a:xfrm>
            <a:off x="4269481" y="5571055"/>
            <a:ext cx="4269482" cy="43546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Скорректирована </a:t>
            </a:r>
            <a:r>
              <a:rPr lang="ru-RU" sz="10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</a:t>
            </a:r>
            <a:r>
              <a:rPr lang="ru-RU" sz="10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 по установке пандусов в жилых домах в сторону уменьшения в связи с уточнением адресного перечня </a:t>
            </a:r>
          </a:p>
        </p:txBody>
      </p:sp>
    </p:spTree>
    <p:extLst>
      <p:ext uri="{BB962C8B-B14F-4D97-AF65-F5344CB8AC3E}">
        <p14:creationId xmlns:p14="http://schemas.microsoft.com/office/powerpoint/2010/main" val="346215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945412"/>
              </p:ext>
            </p:extLst>
          </p:nvPr>
        </p:nvGraphicFramePr>
        <p:xfrm>
          <a:off x="754216" y="829853"/>
          <a:ext cx="3482485" cy="1647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098702"/>
              </p:ext>
            </p:extLst>
          </p:nvPr>
        </p:nvGraphicFramePr>
        <p:xfrm>
          <a:off x="8669044" y="1580584"/>
          <a:ext cx="3405133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1105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200" b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673,0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4 668,2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634760"/>
              </p:ext>
            </p:extLst>
          </p:nvPr>
        </p:nvGraphicFramePr>
        <p:xfrm>
          <a:off x="8665207" y="2976192"/>
          <a:ext cx="3443321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9979"/>
                <a:gridCol w="881948"/>
                <a:gridCol w="881948"/>
                <a:gridCol w="839446"/>
              </a:tblGrid>
              <a:tr h="177962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1201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843,1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843,1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652353"/>
              </p:ext>
            </p:extLst>
          </p:nvPr>
        </p:nvGraphicFramePr>
        <p:xfrm>
          <a:off x="8665207" y="5147653"/>
          <a:ext cx="3405133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3485"/>
                <a:gridCol w="861755"/>
                <a:gridCol w="905256"/>
                <a:gridCol w="794637"/>
              </a:tblGrid>
              <a:tr h="19163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1301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17 014,7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7 565,1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44,5 %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426939"/>
              </p:ext>
            </p:extLst>
          </p:nvPr>
        </p:nvGraphicFramePr>
        <p:xfrm>
          <a:off x="8669044" y="870054"/>
          <a:ext cx="3482317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25338"/>
                <a:gridCol w="904974"/>
                <a:gridCol w="848412"/>
                <a:gridCol w="903593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334749" y="26501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979152"/>
              </p:ext>
            </p:extLst>
          </p:nvPr>
        </p:nvGraphicFramePr>
        <p:xfrm>
          <a:off x="8665207" y="2037488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869587"/>
                <a:gridCol w="842882"/>
                <a:gridCol w="861999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4 673,0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4 668,2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99,9 %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4236701" y="726312"/>
            <a:ext cx="41754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неисполнения плановых показателей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336203" y="1426128"/>
            <a:ext cx="4075918" cy="39428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исполнены в полном объеме</a:t>
            </a:r>
          </a:p>
        </p:txBody>
      </p:sp>
      <p:graphicFrame>
        <p:nvGraphicFramePr>
          <p:cNvPr id="3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15135"/>
              </p:ext>
            </p:extLst>
          </p:nvPr>
        </p:nvGraphicFramePr>
        <p:xfrm>
          <a:off x="452074" y="4696352"/>
          <a:ext cx="4182199" cy="1711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0" name="Скругленный прямоугольник 39"/>
          <p:cNvSpPr/>
          <p:nvPr/>
        </p:nvSpPr>
        <p:spPr>
          <a:xfrm>
            <a:off x="4286452" y="4941116"/>
            <a:ext cx="4075918" cy="82212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обслуживание муниципального долга в связи с привлечением временно не используемых остатков средств на счетах муниципальных бюджетных и автономных учреждений для покрытия кассовых разрывов</a:t>
            </a:r>
          </a:p>
        </p:txBody>
      </p:sp>
      <p:graphicFrame>
        <p:nvGraphicFramePr>
          <p:cNvPr id="41" name="Таблица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473180"/>
              </p:ext>
            </p:extLst>
          </p:nvPr>
        </p:nvGraphicFramePr>
        <p:xfrm>
          <a:off x="8681510" y="3405943"/>
          <a:ext cx="3405133" cy="1970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4"/>
                <a:gridCol w="872167"/>
                <a:gridCol w="872167"/>
                <a:gridCol w="830135"/>
              </a:tblGrid>
              <a:tr h="1970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  <a:endParaRPr lang="ru-RU" sz="12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10 334,1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10 334,1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440507"/>
              </p:ext>
            </p:extLst>
          </p:nvPr>
        </p:nvGraphicFramePr>
        <p:xfrm>
          <a:off x="8681510" y="5585720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882911"/>
                <a:gridCol w="867265"/>
                <a:gridCol w="824292"/>
              </a:tblGrid>
              <a:tr h="179355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17 014,7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7 565,1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44,5 %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000250" y="164157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1100 Физическая культура и спорт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93926" y="2317711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1200 Средства массовой информации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421791" y="164158"/>
            <a:ext cx="711934" cy="498610"/>
          </a:xfrm>
          <a:prstGeom prst="rect">
            <a:avLst/>
          </a:prstGeom>
          <a:blipFill rotWithShape="1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6" name="Picture 2" descr="D:\Ермакова\Desktop\23995_9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81" y="50340"/>
            <a:ext cx="892970" cy="79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" descr="D:\Ермакова\Desktop\newspap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4" y="2317710"/>
            <a:ext cx="1133477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Прямоугольник 37"/>
          <p:cNvSpPr/>
          <p:nvPr/>
        </p:nvSpPr>
        <p:spPr>
          <a:xfrm>
            <a:off x="2543174" y="2317710"/>
            <a:ext cx="590551" cy="431454"/>
          </a:xfrm>
          <a:prstGeom prst="rect">
            <a:avLst/>
          </a:prstGeom>
          <a:blipFill rotWithShape="1">
            <a:blip r:embed="rId8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" name="TextBox 43"/>
          <p:cNvSpPr txBox="1"/>
          <p:nvPr/>
        </p:nvSpPr>
        <p:spPr>
          <a:xfrm>
            <a:off x="2421790" y="4119264"/>
            <a:ext cx="8912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1300 Обслуживание государственного и муниципального долга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1781175" y="4119264"/>
            <a:ext cx="548251" cy="495400"/>
          </a:xfrm>
          <a:prstGeom prst="rect">
            <a:avLst/>
          </a:prstGeom>
          <a:blipFill rotWithShape="1">
            <a:blip r:embed="rId9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46" name="Picture 4" descr="D:\Ермакова\Desktop\balance-clipart-leverage-18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76" y="3990478"/>
            <a:ext cx="909243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129519"/>
              </p:ext>
            </p:extLst>
          </p:nvPr>
        </p:nvGraphicFramePr>
        <p:xfrm>
          <a:off x="245545" y="2625747"/>
          <a:ext cx="4449452" cy="19659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48" name="TextBox 1"/>
          <p:cNvSpPr txBox="1"/>
          <p:nvPr/>
        </p:nvSpPr>
        <p:spPr>
          <a:xfrm>
            <a:off x="2629842" y="2884022"/>
            <a:ext cx="417214" cy="27951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ru-RU" sz="800" b="1" dirty="0" smtClean="0"/>
              <a:t>8%</a:t>
            </a:r>
            <a:endParaRPr lang="ru-RU" sz="800" b="1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914064" y="2939421"/>
            <a:ext cx="395090" cy="64636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9" name="Скругленный прямоугольник 48"/>
          <p:cNvSpPr/>
          <p:nvPr/>
        </p:nvSpPr>
        <p:spPr>
          <a:xfrm>
            <a:off x="4328667" y="3087149"/>
            <a:ext cx="4075918" cy="44461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исполнены в полном объеме</a:t>
            </a:r>
          </a:p>
        </p:txBody>
      </p:sp>
      <p:graphicFrame>
        <p:nvGraphicFramePr>
          <p:cNvPr id="50" name="Таблица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633878"/>
              </p:ext>
            </p:extLst>
          </p:nvPr>
        </p:nvGraphicFramePr>
        <p:xfrm>
          <a:off x="8665210" y="3808440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869587"/>
                <a:gridCol w="842882"/>
                <a:gridCol w="861999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11 177,2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11 177,2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07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1789" y="316688"/>
            <a:ext cx="10388337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    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r>
              <a:rPr lang="ru-RU" sz="2000" b="1" dirty="0"/>
              <a:t>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бюджета ЗАТО г. Североморск за период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годов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82360864"/>
              </p:ext>
            </p:extLst>
          </p:nvPr>
        </p:nvGraphicFramePr>
        <p:xfrm>
          <a:off x="6585358" y="2073841"/>
          <a:ext cx="5385732" cy="2763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16331" y="923666"/>
            <a:ext cx="8280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    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Удельный</a:t>
            </a:r>
            <a:r>
              <a:rPr lang="ru-RU" sz="1400" b="1" dirty="0"/>
              <a:t> </a:t>
            </a:r>
            <a:r>
              <a:rPr lang="ru-RU" sz="1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вес отдельных видов расходов в общем объеме субсидий муниципальным бюджетным и автономным учреждениям </a:t>
            </a:r>
            <a:r>
              <a:rPr lang="ru-RU" sz="1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(%, тыс. руб.) </a:t>
            </a:r>
            <a:endParaRPr lang="ru-RU" sz="1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662626095"/>
              </p:ext>
            </p:extLst>
          </p:nvPr>
        </p:nvGraphicFramePr>
        <p:xfrm>
          <a:off x="2543667" y="3640822"/>
          <a:ext cx="6598762" cy="3401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826948828"/>
              </p:ext>
            </p:extLst>
          </p:nvPr>
        </p:nvGraphicFramePr>
        <p:xfrm>
          <a:off x="0" y="2132571"/>
          <a:ext cx="5686877" cy="2709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75461" y="2214908"/>
            <a:ext cx="6416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62,0%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4086" y="2318605"/>
            <a:ext cx="63815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6,8%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7703" y="1722787"/>
            <a:ext cx="6787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23,4%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05599" y="2073841"/>
            <a:ext cx="56147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7,8%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58208" y="2132571"/>
            <a:ext cx="778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63,6%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8822" y="5111943"/>
            <a:ext cx="7940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55,6%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36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8531" y="741047"/>
            <a:ext cx="641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Муниципальный долг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6569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790022" y="1541324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421959"/>
              </p:ext>
            </p:extLst>
          </p:nvPr>
        </p:nvGraphicFramePr>
        <p:xfrm>
          <a:off x="5157229" y="1842288"/>
          <a:ext cx="6568606" cy="207772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tableStyleId>{5DA37D80-6434-44D0-A028-1B22A696006F}</a:tableStyleId>
              </a:tblPr>
              <a:tblGrid>
                <a:gridCol w="2781301"/>
                <a:gridCol w="1295117"/>
                <a:gridCol w="1129553"/>
                <a:gridCol w="1362635"/>
              </a:tblGrid>
              <a:tr h="17142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927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(на</a:t>
                      </a:r>
                      <a:r>
                        <a:rPr lang="ru-RU" sz="1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01.01.2018)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(на 01.01.2019)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(на 01.01.2020)</a:t>
                      </a:r>
                      <a:endParaRPr lang="ru-RU" sz="1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5782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Муниципальный</a:t>
                      </a:r>
                      <a:r>
                        <a:rPr lang="ru-RU" sz="16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 ЗАТО г. Североморск</a:t>
                      </a:r>
                      <a:endParaRPr lang="ru-RU" sz="16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137 000,0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178 000,0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164 700,0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по кредитам от кредитных организаций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101 000,0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87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</a:t>
                      </a:r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по бюджетным кредитам</a:t>
                      </a:r>
                      <a:endParaRPr lang="ru-RU" sz="1600" kern="1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77 000,0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pattFill prst="pct5">
                      <a:fgClr>
                        <a:schemeClr val="accent2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75709031"/>
              </p:ext>
            </p:extLst>
          </p:nvPr>
        </p:nvGraphicFramePr>
        <p:xfrm>
          <a:off x="109057" y="762001"/>
          <a:ext cx="5271835" cy="5478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907" y="4052547"/>
            <a:ext cx="3574116" cy="2147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12950" y="1672129"/>
            <a:ext cx="4196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муниципального долга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71109" y="484944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692382211"/>
              </p:ext>
            </p:extLst>
          </p:nvPr>
        </p:nvGraphicFramePr>
        <p:xfrm>
          <a:off x="0" y="2248249"/>
          <a:ext cx="5251938" cy="4257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347678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690862833"/>
              </p:ext>
            </p:extLst>
          </p:nvPr>
        </p:nvGraphicFramePr>
        <p:xfrm>
          <a:off x="4476751" y="536691"/>
          <a:ext cx="8126624" cy="6362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7210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78143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410825" y="1027657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338746155"/>
              </p:ext>
            </p:extLst>
          </p:nvPr>
        </p:nvGraphicFramePr>
        <p:xfrm>
          <a:off x="-716912" y="-317154"/>
          <a:ext cx="6362700" cy="3305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740699"/>
              </p:ext>
            </p:extLst>
          </p:nvPr>
        </p:nvGraphicFramePr>
        <p:xfrm>
          <a:off x="272642" y="3203074"/>
          <a:ext cx="6475630" cy="3227781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5520628"/>
                <a:gridCol w="955002"/>
              </a:tblGrid>
              <a:tr h="21081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b"/>
                </a:tc>
              </a:tr>
              <a:tr h="22506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"Улучшение качества и безопасности жизни населения"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913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2. "Развитие конкурентоспособной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экономики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913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3. "Развитие муниципального управления и гражданского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общества"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22632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"Обеспечение комфортной городской среды в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10,1%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913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"Развитие образования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67,9%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913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"Культура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10,6%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507883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Североморск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23537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8. "Формирование современной городской среды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341285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"Повышение безопасности дорожного движения и снижение дорожно-транспортного травматизма в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341285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9134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Непрограммная деятельность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6,7%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ctr"/>
                </a:tc>
              </a:tr>
              <a:tr h="183017">
                <a:tc>
                  <a:txBody>
                    <a:bodyPr/>
                    <a:lstStyle/>
                    <a:p>
                      <a:pPr algn="l" fontAlgn="b"/>
                      <a:r>
                        <a:rPr lang="ru-RU" sz="1050" b="1" u="none" strike="noStrike" dirty="0">
                          <a:effectLst/>
                        </a:rPr>
                        <a:t>ИТОГО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1" u="none" strike="noStrike" dirty="0">
                          <a:effectLst/>
                        </a:rPr>
                        <a:t>100,0%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400" marR="7400" marT="7400" marB="0" anchor="b"/>
                </a:tc>
              </a:tr>
            </a:tbl>
          </a:graphicData>
        </a:graphic>
      </p:graphicFrame>
      <p:sp>
        <p:nvSpPr>
          <p:cNvPr id="16" name="Стрелка вправо с вырезом 15"/>
          <p:cNvSpPr/>
          <p:nvPr/>
        </p:nvSpPr>
        <p:spPr>
          <a:xfrm rot="3772504">
            <a:off x="6762745" y="3428627"/>
            <a:ext cx="1333500" cy="666750"/>
          </a:xfrm>
          <a:prstGeom prst="notchedRightArrow">
            <a:avLst/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 rot="7955656">
            <a:off x="9956568" y="4145094"/>
            <a:ext cx="1333500" cy="666750"/>
          </a:xfrm>
          <a:prstGeom prst="notchedRightArrow">
            <a:avLst/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люс 18"/>
          <p:cNvSpPr/>
          <p:nvPr/>
        </p:nvSpPr>
        <p:spPr>
          <a:xfrm>
            <a:off x="9265289" y="2171698"/>
            <a:ext cx="752476" cy="714375"/>
          </a:xfrm>
          <a:prstGeom prst="mathPlus">
            <a:avLst>
              <a:gd name="adj1" fmla="val 26298"/>
            </a:avLst>
          </a:prstGeom>
          <a:solidFill>
            <a:srgbClr val="FFCC99"/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419475" y="70781"/>
            <a:ext cx="86621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бюджета ЗАТО г.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Североморск за 2019 год в структуре программных и непрограммных расходов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77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05319" y="121065"/>
            <a:ext cx="6381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Программный бюджет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ЗАТО г. Североморск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31088" y="6430854"/>
            <a:ext cx="8266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1000083" y="265480"/>
            <a:ext cx="13125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sz="1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7744521"/>
              </p:ext>
            </p:extLst>
          </p:nvPr>
        </p:nvGraphicFramePr>
        <p:xfrm>
          <a:off x="288083" y="527090"/>
          <a:ext cx="11615833" cy="579141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3770280"/>
                <a:gridCol w="923544"/>
                <a:gridCol w="1042416"/>
                <a:gridCol w="1024128"/>
                <a:gridCol w="4855465"/>
              </a:tblGrid>
              <a:tr h="32380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ctr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ctr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ru-RU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</a:p>
                    <a:p>
                      <a:pPr algn="ctr" fontAlgn="ctr"/>
                      <a:r>
                        <a:rPr lang="ru-RU" sz="10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ctr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ctr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эффективности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ctr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  <a:tr h="36388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1. "Улучшение качества и безопасности жизни населения"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35 376,6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34 768,8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Экономия средств сложилась за счет уменьшения стоимости работ.</a:t>
                      </a: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5" marR="7325" marT="7325" marB="0"/>
                </a:tc>
              </a:tr>
              <a:tr h="36388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2. "Развитие конкурентоспособной экономики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2 161,1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2 157,5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36388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3. "Развитие муниципального управления и гражданского общества"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49 307,1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47 905,0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36388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4. "Обеспечение комфортной городской среды в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378 663,7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338 386,5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 за исключение подпрограммы «</a:t>
                      </a: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Подготовка объектов и систем жизнеобеспечения ЗАТО г. Североморск к работе в отопительный период» 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 связи с нецелесообразностью проведения работ по строительству котельной в н.п. </a:t>
                      </a:r>
                      <a:r>
                        <a:rPr kumimoji="0" lang="ru-RU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Щукозеро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325" marR="7325" marT="7325" marB="0"/>
                </a:tc>
              </a:tr>
              <a:tr h="42611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5. "Развитие образования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2 283 499,2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2 277 999,8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36388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6. "Культура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358 244,0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358 222,1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89899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 программа 7. "Создание условий для эффективного и ответственного управления муниципальными финансами, повышение устойчивости бюджета муниципального образования ЗАТО г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Североморск</a:t>
                      </a:r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644,1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</a:t>
                      </a:r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endParaRPr lang="ru-RU" sz="14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t"/>
                      <a:r>
                        <a:rPr lang="ru-RU" sz="14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</a:t>
                      </a: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 расходов сложилась по процентным платежам по обслуживаю муниципального долга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37171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8. "Формирование современной городской среды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40 550,6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38 911,0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54225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9. "Повышение безопасности дорожного движения и снижение дорожно-транспортного травматизма в ЗАТО г. Североморск"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7 423,1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6 691,0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720625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10. "Профилактика терроризма, экстремизма и ликвидация последствий проявления терроризма и экстремизма на территории ЗАТО г. Североморск"</a:t>
                      </a:r>
                      <a:endParaRPr lang="ru-RU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/>
                </a:tc>
              </a:tr>
              <a:tr h="2747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РАСХОДОВ: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b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</a:t>
                      </a:r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190 919,6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b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131 286,2</a:t>
                      </a:r>
                      <a:endParaRPr lang="ru-RU" sz="14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b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b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325" marR="7325" marT="7325" marB="0" anchor="b">
                    <a:gradFill>
                      <a:gsLst>
                        <a:gs pos="65000">
                          <a:schemeClr val="accent4">
                            <a:lumMod val="20000"/>
                            <a:lumOff val="80000"/>
                            <a:alpha val="61000"/>
                          </a:schemeClr>
                        </a:gs>
                        <a:gs pos="38000">
                          <a:schemeClr val="accent2">
                            <a:lumMod val="20000"/>
                            <a:lumOff val="80000"/>
                            <a:alpha val="12000"/>
                          </a:schemeClr>
                        </a:gs>
                        <a:gs pos="100000">
                          <a:schemeClr val="accent2">
                            <a:lumMod val="40000"/>
                            <a:lumOff val="60000"/>
                          </a:scheme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535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8087382"/>
              </p:ext>
            </p:extLst>
          </p:nvPr>
        </p:nvGraphicFramePr>
        <p:xfrm>
          <a:off x="-1099954" y="1097870"/>
          <a:ext cx="10048218" cy="5716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218184"/>
              </p:ext>
            </p:extLst>
          </p:nvPr>
        </p:nvGraphicFramePr>
        <p:xfrm>
          <a:off x="9243043" y="1836544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500,0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489,0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472737"/>
              </p:ext>
            </p:extLst>
          </p:nvPr>
        </p:nvGraphicFramePr>
        <p:xfrm>
          <a:off x="9243042" y="2442394"/>
          <a:ext cx="2574470" cy="2247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6"/>
              </a:tblGrid>
              <a:tr h="22473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2 581,0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576,2</a:t>
                      </a:r>
                      <a:endParaRPr lang="ru-RU" sz="1200" b="0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729212"/>
              </p:ext>
            </p:extLst>
          </p:nvPr>
        </p:nvGraphicFramePr>
        <p:xfrm>
          <a:off x="9249453" y="3014887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8062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215,2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99,1 %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8620295"/>
              </p:ext>
            </p:extLst>
          </p:nvPr>
        </p:nvGraphicFramePr>
        <p:xfrm>
          <a:off x="9243043" y="107995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568" y="70556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949771"/>
              </p:ext>
            </p:extLst>
          </p:nvPr>
        </p:nvGraphicFramePr>
        <p:xfrm>
          <a:off x="8452318" y="6166212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35 376,6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34 768,8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98,3 %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813179"/>
              </p:ext>
            </p:extLst>
          </p:nvPr>
        </p:nvGraphicFramePr>
        <p:xfrm>
          <a:off x="9243042" y="3577541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5 919,1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5 808,0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98,1 %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256069"/>
              </p:ext>
            </p:extLst>
          </p:nvPr>
        </p:nvGraphicFramePr>
        <p:xfrm>
          <a:off x="9249453" y="4050449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2 609,8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507,4</a:t>
                      </a:r>
                      <a:endParaRPr lang="ru-RU" sz="1200" b="0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96,1 %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889732" y="294493"/>
            <a:ext cx="858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«Улучшение качества и 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 населения»</a:t>
            </a: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37" y="217387"/>
            <a:ext cx="959193" cy="1032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997" y="231986"/>
            <a:ext cx="982184" cy="97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445" y="180552"/>
            <a:ext cx="899401" cy="89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2382" y="292218"/>
            <a:ext cx="746411" cy="74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264" y="217387"/>
            <a:ext cx="864629" cy="80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9495" y="205681"/>
            <a:ext cx="1141526" cy="896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5" name="Таблица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5409132"/>
              </p:ext>
            </p:extLst>
          </p:nvPr>
        </p:nvGraphicFramePr>
        <p:xfrm>
          <a:off x="9255864" y="4584158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2 667,6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2 605,6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381575"/>
              </p:ext>
            </p:extLst>
          </p:nvPr>
        </p:nvGraphicFramePr>
        <p:xfrm>
          <a:off x="9249453" y="5632503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432,3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61,8 %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359380"/>
              </p:ext>
            </p:extLst>
          </p:nvPr>
        </p:nvGraphicFramePr>
        <p:xfrm>
          <a:off x="9236903" y="5085201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20 183,9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137,1</a:t>
                      </a:r>
                      <a:endParaRPr lang="ru-RU" sz="1200" b="0" i="0" u="none" strike="noStrike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261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9784533"/>
              </p:ext>
            </p:extLst>
          </p:nvPr>
        </p:nvGraphicFramePr>
        <p:xfrm>
          <a:off x="-3672253" y="1129329"/>
          <a:ext cx="12922721" cy="2194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9448856"/>
              </p:ext>
            </p:extLst>
          </p:nvPr>
        </p:nvGraphicFramePr>
        <p:xfrm>
          <a:off x="9268522" y="917378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342829" y="535201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35836"/>
              </p:ext>
            </p:extLst>
          </p:nvPr>
        </p:nvGraphicFramePr>
        <p:xfrm>
          <a:off x="8406987" y="3004836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2 161,1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2 157,5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269771"/>
              </p:ext>
            </p:extLst>
          </p:nvPr>
        </p:nvGraphicFramePr>
        <p:xfrm>
          <a:off x="9266351" y="1696757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575,5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571,9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99,4 %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414744"/>
              </p:ext>
            </p:extLst>
          </p:nvPr>
        </p:nvGraphicFramePr>
        <p:xfrm>
          <a:off x="9250469" y="2137052"/>
          <a:ext cx="2561648" cy="233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233204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544141"/>
              </p:ext>
            </p:extLst>
          </p:nvPr>
        </p:nvGraphicFramePr>
        <p:xfrm>
          <a:off x="9250469" y="2636222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1 575,6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1 575,6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3160143" y="85726"/>
            <a:ext cx="5493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конкурентоспособной экономики»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B226360E-9B6C-A44A-A856-0A02473F725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3525" y="92240"/>
            <a:ext cx="880892" cy="81797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FA93F08A-2D01-7449-9653-C9652DA6AD9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10324" y="202523"/>
            <a:ext cx="1012599" cy="650956"/>
          </a:xfrm>
          <a:prstGeom prst="rect">
            <a:avLst/>
          </a:prstGeom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78" y="156855"/>
            <a:ext cx="987981" cy="788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132" y="-36093"/>
            <a:ext cx="858933" cy="87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432578" y="3246384"/>
            <a:ext cx="54932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муниципального управления и гражданского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общества в ЗАТО г. Североморск»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C50FA302-9437-AF42-BB6A-BC631862DA2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94553" y="3101038"/>
            <a:ext cx="803796" cy="733370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230F11A4-399D-2146-AA16-7E0AA7EBFA0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92062" y="3323810"/>
            <a:ext cx="721709" cy="607029"/>
          </a:xfrm>
          <a:prstGeom prst="rect">
            <a:avLst/>
          </a:prstGeom>
        </p:spPr>
      </p:pic>
      <p:graphicFrame>
        <p:nvGraphicFramePr>
          <p:cNvPr id="4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9183407"/>
              </p:ext>
            </p:extLst>
          </p:nvPr>
        </p:nvGraphicFramePr>
        <p:xfrm>
          <a:off x="-3493137" y="4053526"/>
          <a:ext cx="12146485" cy="3065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42" name="Таблица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421119"/>
              </p:ext>
            </p:extLst>
          </p:nvPr>
        </p:nvGraphicFramePr>
        <p:xfrm>
          <a:off x="9266351" y="5171593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5 056,0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4 978,4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98,5 %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3" name="Таблица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884582"/>
              </p:ext>
            </p:extLst>
          </p:nvPr>
        </p:nvGraphicFramePr>
        <p:xfrm>
          <a:off x="9250468" y="4701142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39 552,0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38 331,1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96,9 %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4" name="Таблица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420028"/>
              </p:ext>
            </p:extLst>
          </p:nvPr>
        </p:nvGraphicFramePr>
        <p:xfrm>
          <a:off x="9250468" y="5666086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4 699,1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4 595,5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45" name="Таблица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295003"/>
              </p:ext>
            </p:extLst>
          </p:nvPr>
        </p:nvGraphicFramePr>
        <p:xfrm>
          <a:off x="9218747" y="3952185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46" name="Таблица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64102"/>
              </p:ext>
            </p:extLst>
          </p:nvPr>
        </p:nvGraphicFramePr>
        <p:xfrm>
          <a:off x="8438707" y="6134846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49 307,1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47 905,0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97,2 %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250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10775"/>
              </p:ext>
            </p:extLst>
          </p:nvPr>
        </p:nvGraphicFramePr>
        <p:xfrm>
          <a:off x="-2071233" y="1288416"/>
          <a:ext cx="11048258" cy="5716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000731"/>
              </p:ext>
            </p:extLst>
          </p:nvPr>
        </p:nvGraphicFramePr>
        <p:xfrm>
          <a:off x="9243043" y="1836544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179 468,2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175 838,3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322768"/>
              </p:ext>
            </p:extLst>
          </p:nvPr>
        </p:nvGraphicFramePr>
        <p:xfrm>
          <a:off x="9236631" y="2438372"/>
          <a:ext cx="2574470" cy="2247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6"/>
              </a:tblGrid>
              <a:tr h="22473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15 976,7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15 905,9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99,6 %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9243043" y="107995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85238" y="85525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822640"/>
              </p:ext>
            </p:extLst>
          </p:nvPr>
        </p:nvGraphicFramePr>
        <p:xfrm>
          <a:off x="8452318" y="6166212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378 663,7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338 386,5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89,4 %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98452"/>
              </p:ext>
            </p:extLst>
          </p:nvPr>
        </p:nvGraphicFramePr>
        <p:xfrm>
          <a:off x="9243043" y="3126224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5 881,3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5 739,4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97,6 %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4" name="Таблица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474619"/>
              </p:ext>
            </p:extLst>
          </p:nvPr>
        </p:nvGraphicFramePr>
        <p:xfrm>
          <a:off x="9236631" y="3786934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33 124,9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1 502,7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4,5 %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610622"/>
              </p:ext>
            </p:extLst>
          </p:nvPr>
        </p:nvGraphicFramePr>
        <p:xfrm>
          <a:off x="9249453" y="5640378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7 026,8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6 772,4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96,4 %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399231"/>
              </p:ext>
            </p:extLst>
          </p:nvPr>
        </p:nvGraphicFramePr>
        <p:xfrm>
          <a:off x="9236631" y="4390353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53 431,5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52 141,6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97,6 %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697901" y="45778"/>
            <a:ext cx="8589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«Обеспечение комфортной городской среды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в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г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Североморск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9" y="45778"/>
            <a:ext cx="7747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8264" y="135747"/>
            <a:ext cx="855299" cy="58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1565294"/>
              </p:ext>
            </p:extLst>
          </p:nvPr>
        </p:nvGraphicFramePr>
        <p:xfrm>
          <a:off x="9236631" y="5077860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83 754,3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80 486,2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96,1 %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76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910354"/>
              </p:ext>
            </p:extLst>
          </p:nvPr>
        </p:nvGraphicFramePr>
        <p:xfrm>
          <a:off x="-2071233" y="1288416"/>
          <a:ext cx="11048258" cy="5716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056766"/>
              </p:ext>
            </p:extLst>
          </p:nvPr>
        </p:nvGraphicFramePr>
        <p:xfrm>
          <a:off x="9243043" y="2135495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2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195 676,8</a:t>
                      </a:r>
                      <a:endParaRPr lang="ru-RU" sz="1200" b="0" i="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2 192 414,7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491485"/>
              </p:ext>
            </p:extLst>
          </p:nvPr>
        </p:nvGraphicFramePr>
        <p:xfrm>
          <a:off x="9232358" y="1264767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94382" y="970716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927248"/>
              </p:ext>
            </p:extLst>
          </p:nvPr>
        </p:nvGraphicFramePr>
        <p:xfrm>
          <a:off x="8292974" y="5792704"/>
          <a:ext cx="3564474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9533"/>
                <a:gridCol w="859679"/>
                <a:gridCol w="934658"/>
                <a:gridCol w="90060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2 283 499,2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2 277 999,8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43295"/>
              </p:ext>
            </p:extLst>
          </p:nvPr>
        </p:nvGraphicFramePr>
        <p:xfrm>
          <a:off x="9243043" y="3124037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44 899,8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44 769,4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99,7 %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44275"/>
              </p:ext>
            </p:extLst>
          </p:nvPr>
        </p:nvGraphicFramePr>
        <p:xfrm>
          <a:off x="9243043" y="4114360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35 192,9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33 104,5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94,1 %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646163"/>
              </p:ext>
            </p:extLst>
          </p:nvPr>
        </p:nvGraphicFramePr>
        <p:xfrm>
          <a:off x="9236631" y="5077860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7 729,7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7 711,2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99,8 %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753517" y="441599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в ЗАТО г. Североморск»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60" y="184006"/>
            <a:ext cx="792281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853" y="232991"/>
            <a:ext cx="795540" cy="61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172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1561135"/>
              </p:ext>
            </p:extLst>
          </p:nvPr>
        </p:nvGraphicFramePr>
        <p:xfrm>
          <a:off x="-2071233" y="1288416"/>
          <a:ext cx="11048258" cy="57164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860214"/>
              </p:ext>
            </p:extLst>
          </p:nvPr>
        </p:nvGraphicFramePr>
        <p:xfrm>
          <a:off x="9243043" y="1836544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5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109 658,8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109 658,8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873375"/>
              </p:ext>
            </p:extLst>
          </p:nvPr>
        </p:nvGraphicFramePr>
        <p:xfrm>
          <a:off x="9236631" y="2495872"/>
          <a:ext cx="2574470" cy="2247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67"/>
                <a:gridCol w="872167"/>
                <a:gridCol w="830136"/>
              </a:tblGrid>
              <a:tr h="22473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69 578,0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69 578,0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/>
          </p:nvPr>
        </p:nvGraphicFramePr>
        <p:xfrm>
          <a:off x="9243043" y="107995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285238" y="855254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358617"/>
            <a:ext cx="12193588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06665"/>
              </p:ext>
            </p:extLst>
          </p:nvPr>
        </p:nvGraphicFramePr>
        <p:xfrm>
          <a:off x="8452318" y="6166212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358 244,0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358 222,1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091951"/>
              </p:ext>
            </p:extLst>
          </p:nvPr>
        </p:nvGraphicFramePr>
        <p:xfrm>
          <a:off x="9243043" y="3232536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114 901,5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114 879,6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6" name="Таблица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5832903"/>
              </p:ext>
            </p:extLst>
          </p:nvPr>
        </p:nvGraphicFramePr>
        <p:xfrm>
          <a:off x="9243042" y="5439657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41 789,9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41 789,9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849196"/>
              </p:ext>
            </p:extLst>
          </p:nvPr>
        </p:nvGraphicFramePr>
        <p:xfrm>
          <a:off x="9236631" y="3962793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20 836,6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20 836,6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538167"/>
              </p:ext>
            </p:extLst>
          </p:nvPr>
        </p:nvGraphicFramePr>
        <p:xfrm>
          <a:off x="9255864" y="4743636"/>
          <a:ext cx="2561648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363"/>
                <a:gridCol w="913146"/>
                <a:gridCol w="869139"/>
              </a:tblGrid>
              <a:tr h="14663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1 479,2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1 479,2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879464" y="464280"/>
            <a:ext cx="8589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ЗАТО г. Североморск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663" y="207274"/>
            <a:ext cx="1015918" cy="737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3471" y="259254"/>
            <a:ext cx="621339" cy="707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36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1088" y="6430854"/>
            <a:ext cx="7878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60135" y="148185"/>
            <a:ext cx="8589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«Создание условий для эффективного и ответственного управления муниципальными финансами, повышения устойчивости бюджета муниципального образования ЗАТО г. Североморск»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7210061-F2C7-A740-8AB8-801686A2EAE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494" y="244020"/>
            <a:ext cx="925124" cy="72330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0EACDF4-DF36-B849-ACF1-16931286D479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493288" y="266711"/>
            <a:ext cx="741143" cy="723303"/>
          </a:xfrm>
          <a:prstGeom prst="rect">
            <a:avLst/>
          </a:prstGeom>
        </p:spPr>
      </p:pic>
      <p:graphicFrame>
        <p:nvGraphicFramePr>
          <p:cNvPr id="1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676769"/>
              </p:ext>
            </p:extLst>
          </p:nvPr>
        </p:nvGraphicFramePr>
        <p:xfrm>
          <a:off x="0" y="1650281"/>
          <a:ext cx="8202168" cy="1469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1288097" y="1171692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2306798"/>
              </p:ext>
            </p:extLst>
          </p:nvPr>
        </p:nvGraphicFramePr>
        <p:xfrm>
          <a:off x="9362237" y="141791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45104"/>
              </p:ext>
            </p:extLst>
          </p:nvPr>
        </p:nvGraphicFramePr>
        <p:xfrm>
          <a:off x="9362237" y="2173376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5035"/>
                <a:gridCol w="841248"/>
                <a:gridCol w="918186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35 644,1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26 194,5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132115" y="3064992"/>
            <a:ext cx="87594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«Формирование современной городской среды ЗАТО г. Североморск»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A2105DFD-979C-514F-BD89-A12645E29A65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46494" y="2779176"/>
            <a:ext cx="915761" cy="897979"/>
          </a:xfrm>
          <a:prstGeom prst="rect">
            <a:avLst/>
          </a:prstGeom>
        </p:spPr>
      </p:pic>
      <p:graphicFrame>
        <p:nvGraphicFramePr>
          <p:cNvPr id="2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1034332"/>
              </p:ext>
            </p:extLst>
          </p:nvPr>
        </p:nvGraphicFramePr>
        <p:xfrm>
          <a:off x="0" y="4201081"/>
          <a:ext cx="8202168" cy="1469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931559"/>
              </p:ext>
            </p:extLst>
          </p:nvPr>
        </p:nvGraphicFramePr>
        <p:xfrm>
          <a:off x="8545014" y="2588749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35 644,1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26 194,5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73,5 %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071569"/>
              </p:ext>
            </p:extLst>
          </p:nvPr>
        </p:nvGraphicFramePr>
        <p:xfrm>
          <a:off x="9336926" y="398640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051904"/>
              </p:ext>
            </p:extLst>
          </p:nvPr>
        </p:nvGraphicFramePr>
        <p:xfrm>
          <a:off x="9336926" y="4741866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5035"/>
                <a:gridCol w="841248"/>
                <a:gridCol w="918186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40 550,6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38 911,0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734745"/>
              </p:ext>
            </p:extLst>
          </p:nvPr>
        </p:nvGraphicFramePr>
        <p:xfrm>
          <a:off x="8519703" y="5157239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40 550,6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38 911,0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519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331088" y="6430854"/>
            <a:ext cx="77838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00250" y="257939"/>
            <a:ext cx="8589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«Повышение безопасности дорожного движения и снижение дорожно-транспортного травматизма в ЗАТО г. Североморск»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0FF267CD-E2B3-7048-82F7-B9D2C4B7F72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18845" y="257939"/>
            <a:ext cx="481405" cy="656461"/>
          </a:xfrm>
          <a:prstGeom prst="rect">
            <a:avLst/>
          </a:prstGeom>
        </p:spPr>
      </p:pic>
      <p:pic>
        <p:nvPicPr>
          <p:cNvPr id="13" name="Picture 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869" y="347782"/>
            <a:ext cx="552107" cy="552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7743791"/>
              </p:ext>
            </p:extLst>
          </p:nvPr>
        </p:nvGraphicFramePr>
        <p:xfrm>
          <a:off x="0" y="1650281"/>
          <a:ext cx="8202168" cy="1469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288097" y="1171692"/>
            <a:ext cx="699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666281"/>
              </p:ext>
            </p:extLst>
          </p:nvPr>
        </p:nvGraphicFramePr>
        <p:xfrm>
          <a:off x="9362237" y="1417913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538823"/>
              </p:ext>
            </p:extLst>
          </p:nvPr>
        </p:nvGraphicFramePr>
        <p:xfrm>
          <a:off x="9362237" y="2173376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5035"/>
                <a:gridCol w="841248"/>
                <a:gridCol w="918186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7 423,1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6 691,0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90,1 %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04360"/>
              </p:ext>
            </p:extLst>
          </p:nvPr>
        </p:nvGraphicFramePr>
        <p:xfrm>
          <a:off x="8545014" y="2588749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7 423,1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6 691,0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90,1 %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060135" y="3224516"/>
            <a:ext cx="8589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 «Профилактика терроризма, экстремизма и ликвидация последствий проявлений терроризма и экстремизма на территории ЗАТО г. Североморск»</a:t>
            </a:r>
          </a:p>
        </p:txBody>
      </p:sp>
      <p:pic>
        <p:nvPicPr>
          <p:cNvPr id="24" name="Picture 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91" y="3149818"/>
            <a:ext cx="795726" cy="79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6649" y="3273367"/>
            <a:ext cx="715122" cy="715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8768848"/>
              </p:ext>
            </p:extLst>
          </p:nvPr>
        </p:nvGraphicFramePr>
        <p:xfrm>
          <a:off x="101779" y="4603618"/>
          <a:ext cx="8202168" cy="1469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9206967"/>
              </p:ext>
            </p:extLst>
          </p:nvPr>
        </p:nvGraphicFramePr>
        <p:xfrm>
          <a:off x="9464016" y="4371250"/>
          <a:ext cx="2625090" cy="60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7296"/>
                <a:gridCol w="842444"/>
                <a:gridCol w="985350"/>
              </a:tblGrid>
              <a:tr h="547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 smtClean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kern="1200" dirty="0">
                        <a:solidFill>
                          <a:schemeClr val="lt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 исполнения</a:t>
                      </a:r>
                      <a:endParaRPr lang="ru-RU" sz="1200" dirty="0" smtClean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515131"/>
              </p:ext>
            </p:extLst>
          </p:nvPr>
        </p:nvGraphicFramePr>
        <p:xfrm>
          <a:off x="9464016" y="5126713"/>
          <a:ext cx="2574469" cy="2537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5035"/>
                <a:gridCol w="841248"/>
                <a:gridCol w="918186"/>
              </a:tblGrid>
              <a:tr h="253708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100,0 %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84504"/>
              </p:ext>
            </p:extLst>
          </p:nvPr>
        </p:nvGraphicFramePr>
        <p:xfrm>
          <a:off x="8646793" y="5542086"/>
          <a:ext cx="3405130" cy="192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0662"/>
                <a:gridCol w="777100"/>
                <a:gridCol w="937024"/>
                <a:gridCol w="860344"/>
              </a:tblGrid>
              <a:tr h="15254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200" b="1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100,0 %</a:t>
                      </a:r>
                      <a:endParaRPr lang="ru-RU" sz="1200" b="1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47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235" y="156154"/>
            <a:ext cx="1199352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Социально-значимые проекты, </a:t>
            </a:r>
          </a:p>
          <a:p>
            <a:pPr algn="ctr"/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altLang="ru-RU" sz="24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существляемые за 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 средств бюджета ЗАТО г. Североморск</a:t>
            </a:r>
            <a:r>
              <a:rPr lang="ru-RU" alt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69076" y="964530"/>
            <a:ext cx="822924" cy="407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endParaRPr lang="ru-RU" sz="1000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921840"/>
              </p:ext>
            </p:extLst>
          </p:nvPr>
        </p:nvGraphicFramePr>
        <p:xfrm>
          <a:off x="99235" y="4103813"/>
          <a:ext cx="3843913" cy="190635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476185"/>
                <a:gridCol w="708810"/>
                <a:gridCol w="658918"/>
              </a:tblGrid>
              <a:tr h="71358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2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3013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Детский сад  в </a:t>
                      </a:r>
                      <a:endParaRPr lang="ru-RU" sz="1200" b="1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</a:t>
                      </a:r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Североморск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33 318,9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112 612,0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61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29 560,2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79 405,9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0131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3 758,7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33 206,1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13E5FE43-CD68-C342-9095-2FE190F9DEAB}"/>
              </a:ext>
            </a:extLst>
          </p:cNvPr>
          <p:cNvSpPr/>
          <p:nvPr/>
        </p:nvSpPr>
        <p:spPr>
          <a:xfrm>
            <a:off x="0" y="6430713"/>
            <a:ext cx="12192000" cy="427287"/>
          </a:xfrm>
          <a:prstGeom prst="rect">
            <a:avLst/>
          </a:prstGeom>
          <a:solidFill>
            <a:srgbClr val="0082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" y="6472103"/>
            <a:ext cx="327171" cy="35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086708" y="6430854"/>
            <a:ext cx="7774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Управление финансов администрации ЗАТО </a:t>
            </a:r>
            <a:r>
              <a:rPr lang="ru-RU" sz="2000" b="1" dirty="0">
                <a:solidFill>
                  <a:schemeClr val="bg1"/>
                </a:solidFill>
                <a:latin typeface="Muller Narrow ExtraBold" pitchFamily="2" charset="0"/>
              </a:rPr>
              <a:t>г</a:t>
            </a:r>
            <a:r>
              <a:rPr lang="ru-RU" sz="2000" b="1" dirty="0" smtClean="0">
                <a:solidFill>
                  <a:schemeClr val="bg1"/>
                </a:solidFill>
                <a:latin typeface="Muller Narrow ExtraBold" pitchFamily="2" charset="0"/>
              </a:rPr>
              <a:t>. Североморск</a:t>
            </a:r>
            <a:endParaRPr lang="ru-RU" sz="2000" b="1" dirty="0">
              <a:solidFill>
                <a:schemeClr val="bg1"/>
              </a:solidFill>
              <a:latin typeface="Muller Narrow ExtraBold" pitchFamily="2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6364" y="6505659"/>
            <a:ext cx="446220" cy="2967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/>
          <a:srcRect r="3314"/>
          <a:stretch/>
        </p:blipFill>
        <p:spPr>
          <a:xfrm>
            <a:off x="4024184" y="4103813"/>
            <a:ext cx="4143632" cy="2072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226815"/>
              </p:ext>
            </p:extLst>
          </p:nvPr>
        </p:nvGraphicFramePr>
        <p:xfrm>
          <a:off x="4305298" y="1207996"/>
          <a:ext cx="3581400" cy="222822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047875"/>
                <a:gridCol w="811025"/>
                <a:gridCol w="722500"/>
              </a:tblGrid>
              <a:tr h="67972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2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2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76770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Общеобразовательная средняя школа на 1200 мест в ЗАТО г. Североморск Мурманской области</a:t>
                      </a:r>
                      <a:endParaRPr lang="ru-RU" sz="12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44 291,5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390 030,6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51616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  <a:endParaRPr lang="ru-RU" sz="12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27 062</a:t>
                      </a:r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343 202,6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6463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12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17 229,4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46 828,0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639742"/>
              </p:ext>
            </p:extLst>
          </p:nvPr>
        </p:nvGraphicFramePr>
        <p:xfrm>
          <a:off x="8391525" y="4103813"/>
          <a:ext cx="3701237" cy="189079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37843"/>
                <a:gridCol w="1163394"/>
              </a:tblGrid>
              <a:tr h="46213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2019 </a:t>
                      </a:r>
                      <a:endParaRPr lang="ru-RU" sz="1200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2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FFCC99"/>
                    </a:solidFill>
                  </a:tcPr>
                </a:tc>
              </a:tr>
              <a:tr h="409676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Детский сад  </a:t>
                      </a:r>
                      <a:endParaRPr lang="ru-RU" sz="1200" b="1" u="none" strike="noStrike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ЗАТО </a:t>
                      </a:r>
                      <a:r>
                        <a:rPr lang="ru-RU" sz="1200" b="1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12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Североморск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5 500,0</a:t>
                      </a:r>
                    </a:p>
                  </a:txBody>
                  <a:tcPr marL="9525" marR="9525" marT="9525" marB="0" anchor="ctr"/>
                </a:tc>
              </a:tr>
              <a:tr h="6093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межбюджетных трансфертов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967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r="5248"/>
          <a:stretch/>
        </p:blipFill>
        <p:spPr bwMode="auto">
          <a:xfrm>
            <a:off x="8292287" y="1401454"/>
            <a:ext cx="3800475" cy="20721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/>
          <a:srcRect t="29006" b="27852"/>
          <a:stretch/>
        </p:blipFill>
        <p:spPr>
          <a:xfrm>
            <a:off x="109056" y="1759132"/>
            <a:ext cx="2668978" cy="16770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09"/>
          <a:stretch/>
        </p:blipFill>
        <p:spPr>
          <a:xfrm>
            <a:off x="1506583" y="1241952"/>
            <a:ext cx="2570167" cy="15099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521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6655152D-456C-5E4D-9F23-F91BF730ABA5}"/>
              </a:ext>
            </a:extLst>
          </p:cNvPr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gradFill>
            <a:gsLst>
              <a:gs pos="65000">
                <a:schemeClr val="accent4">
                  <a:lumMod val="20000"/>
                  <a:lumOff val="80000"/>
                  <a:alpha val="61000"/>
                </a:schemeClr>
              </a:gs>
              <a:gs pos="38000">
                <a:schemeClr val="accent2">
                  <a:lumMod val="20000"/>
                  <a:lumOff val="80000"/>
                  <a:alpha val="12000"/>
                </a:schemeClr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7199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705440C4-E74B-1944-B487-7211DD8801A7}"/>
              </a:ext>
            </a:extLst>
          </p:cNvPr>
          <p:cNvSpPr/>
          <p:nvPr/>
        </p:nvSpPr>
        <p:spPr>
          <a:xfrm>
            <a:off x="274509" y="6012191"/>
            <a:ext cx="11959816" cy="907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99"/>
              </a:lnSpc>
            </a:pPr>
            <a:r>
              <a:rPr lang="ru-RU" sz="7199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Спасибо </a:t>
            </a:r>
            <a:r>
              <a:rPr lang="ru-RU" sz="7199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за внимание</a:t>
            </a:r>
            <a:r>
              <a:rPr lang="ru-RU" sz="7199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uller Narrow ExtraBold" pitchFamily="2" charset="0"/>
              </a:rPr>
              <a:t>!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09" y="143476"/>
            <a:ext cx="1414247" cy="1550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983061" y="1920060"/>
            <a:ext cx="7080308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Управление финансов администрации ЗАТО г. Североморск</a:t>
            </a: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тел. (81537)	49566 – начальник Управления финансов 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	46199 – заместитель начальника Управления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	50788 – бюджетный отдел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	46470 – отдел бухгалтерского учета и отчетности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	46440 – Главный специалист по доходам бюджета, 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	50776 – Заведующий сектором по внутреннему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	финансовому контролю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Эл. почта: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	finupr@citysever.ru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Веб-сайт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http://finsever.ru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941032" y="210854"/>
            <a:ext cx="10293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Администрация ЗАТО г.</a:t>
            </a:r>
            <a:r>
              <a:rPr lang="en-US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Североморск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97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7665</TotalTime>
  <Words>3586</Words>
  <Application>Microsoft Office PowerPoint</Application>
  <PresentationFormat>Широкоэкранный</PresentationFormat>
  <Paragraphs>1114</Paragraphs>
  <Slides>32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Muller Narrow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Dima Severomorsk</dc:creator>
  <cp:lastModifiedBy>Агаркова</cp:lastModifiedBy>
  <cp:revision>663</cp:revision>
  <cp:lastPrinted>2020-02-25T14:02:05Z</cp:lastPrinted>
  <dcterms:created xsi:type="dcterms:W3CDTF">2019-11-15T05:58:52Z</dcterms:created>
  <dcterms:modified xsi:type="dcterms:W3CDTF">2020-04-15T07:20:48Z</dcterms:modified>
</cp:coreProperties>
</file>