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notesSlides/notesSlide3.xml" ContentType="application/vnd.openxmlformats-officedocument.presentationml.notesSlide+xml"/>
  <Override PartName="/ppt/charts/chart2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2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3.xml" ContentType="application/vnd.openxmlformats-officedocument.drawingml.chart+xml"/>
  <Override PartName="/ppt/drawings/drawing2.xml" ContentType="application/vnd.openxmlformats-officedocument.drawingml.chartshapes+xml"/>
  <Override PartName="/ppt/notesSlides/notesSlide4.xml" ContentType="application/vnd.openxmlformats-officedocument.presentationml.notesSlide+xml"/>
  <Override PartName="/ppt/charts/chart24.xml" ContentType="application/vnd.openxmlformats-officedocument.drawingml.chart+xml"/>
  <Override PartName="/ppt/drawings/drawing3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25.xml" ContentType="application/vnd.openxmlformats-officedocument.drawingml.chart+xml"/>
  <Override PartName="/ppt/drawings/drawing4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26.xml" ContentType="application/vnd.openxmlformats-officedocument.drawingml.chart+xml"/>
  <Override PartName="/ppt/drawings/drawing5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27.xml" ContentType="application/vnd.openxmlformats-officedocument.drawingml.chart+xml"/>
  <Override PartName="/ppt/notesSlides/notesSlide8.xml" ContentType="application/vnd.openxmlformats-officedocument.presentationml.notesSlide+xml"/>
  <Override PartName="/ppt/charts/chart28.xml" ContentType="application/vnd.openxmlformats-officedocument.drawingml.chart+xml"/>
  <Override PartName="/ppt/drawings/drawing6.xml" ContentType="application/vnd.openxmlformats-officedocument.drawingml.chartshapes+xml"/>
  <Override PartName="/ppt/notesSlides/notesSlide9.xml" ContentType="application/vnd.openxmlformats-officedocument.presentationml.notesSlide+xml"/>
  <Override PartName="/ppt/charts/chart29.xml" ContentType="application/vnd.openxmlformats-officedocument.drawingml.chart+xml"/>
  <Override PartName="/ppt/notesSlides/notesSlide10.xml" ContentType="application/vnd.openxmlformats-officedocument.presentationml.notesSlide+xml"/>
  <Override PartName="/ppt/charts/chart30.xml" ContentType="application/vnd.openxmlformats-officedocument.drawingml.chart+xml"/>
  <Override PartName="/ppt/notesSlides/notesSlide11.xml" ContentType="application/vnd.openxmlformats-officedocument.presentationml.notesSlide+xml"/>
  <Override PartName="/ppt/charts/chart31.xml" ContentType="application/vnd.openxmlformats-officedocument.drawingml.chart+xml"/>
  <Override PartName="/ppt/notesSlides/notesSlide12.xml" ContentType="application/vnd.openxmlformats-officedocument.presentationml.notesSlide+xml"/>
  <Override PartName="/ppt/charts/chart32.xml" ContentType="application/vnd.openxmlformats-officedocument.drawingml.chart+xml"/>
  <Override PartName="/ppt/notesSlides/notesSlide13.xml" ContentType="application/vnd.openxmlformats-officedocument.presentationml.notesSlide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drawings/drawing7.xml" ContentType="application/vnd.openxmlformats-officedocument.drawingml.chartshapes+xml"/>
  <Override PartName="/ppt/charts/chart35.xml" ContentType="application/vnd.openxmlformats-officedocument.drawingml.chart+xml"/>
  <Override PartName="/ppt/drawings/drawing8.xml" ContentType="application/vnd.openxmlformats-officedocument.drawingml.chartshape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drawings/drawing9.xml" ContentType="application/vnd.openxmlformats-officedocument.drawingml.chartshapes+xml"/>
  <Override PartName="/ppt/charts/chart38.xml" ContentType="application/vnd.openxmlformats-officedocument.drawingml.chart+xml"/>
  <Override PartName="/ppt/drawings/drawing10.xml" ContentType="application/vnd.openxmlformats-officedocument.drawingml.chartshapes+xml"/>
  <Override PartName="/ppt/charts/chart39.xml" ContentType="application/vnd.openxmlformats-officedocument.drawingml.chart+xml"/>
  <Override PartName="/ppt/drawings/drawing11.xml" ContentType="application/vnd.openxmlformats-officedocument.drawingml.chartshapes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drawings/drawing12.xml" ContentType="application/vnd.openxmlformats-officedocument.drawingml.chartshapes+xml"/>
  <Override PartName="/ppt/charts/chart42.xml" ContentType="application/vnd.openxmlformats-officedocument.drawingml.chart+xml"/>
  <Override PartName="/ppt/drawings/drawing13.xml" ContentType="application/vnd.openxmlformats-officedocument.drawingml.chartshapes+xml"/>
  <Override PartName="/ppt/charts/chart43.xml" ContentType="application/vnd.openxmlformats-officedocument.drawingml.chart+xml"/>
  <Override PartName="/ppt/drawings/drawing14.xml" ContentType="application/vnd.openxmlformats-officedocument.drawingml.chartshapes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44"/>
  </p:notesMasterIdLst>
  <p:sldIdLst>
    <p:sldId id="361" r:id="rId2"/>
    <p:sldId id="257" r:id="rId3"/>
    <p:sldId id="260" r:id="rId4"/>
    <p:sldId id="290" r:id="rId5"/>
    <p:sldId id="363" r:id="rId6"/>
    <p:sldId id="295" r:id="rId7"/>
    <p:sldId id="294" r:id="rId8"/>
    <p:sldId id="293" r:id="rId9"/>
    <p:sldId id="349" r:id="rId10"/>
    <p:sldId id="304" r:id="rId11"/>
    <p:sldId id="307" r:id="rId12"/>
    <p:sldId id="305" r:id="rId13"/>
    <p:sldId id="323" r:id="rId14"/>
    <p:sldId id="330" r:id="rId15"/>
    <p:sldId id="335" r:id="rId16"/>
    <p:sldId id="309" r:id="rId17"/>
    <p:sldId id="337" r:id="rId18"/>
    <p:sldId id="310" r:id="rId19"/>
    <p:sldId id="338" r:id="rId20"/>
    <p:sldId id="311" r:id="rId21"/>
    <p:sldId id="339" r:id="rId22"/>
    <p:sldId id="312" r:id="rId23"/>
    <p:sldId id="340" r:id="rId24"/>
    <p:sldId id="313" r:id="rId25"/>
    <p:sldId id="341" r:id="rId26"/>
    <p:sldId id="314" r:id="rId27"/>
    <p:sldId id="345" r:id="rId28"/>
    <p:sldId id="342" r:id="rId29"/>
    <p:sldId id="343" r:id="rId30"/>
    <p:sldId id="316" r:id="rId31"/>
    <p:sldId id="359" r:id="rId32"/>
    <p:sldId id="306" r:id="rId33"/>
    <p:sldId id="351" r:id="rId34"/>
    <p:sldId id="352" r:id="rId35"/>
    <p:sldId id="353" r:id="rId36"/>
    <p:sldId id="354" r:id="rId37"/>
    <p:sldId id="355" r:id="rId38"/>
    <p:sldId id="356" r:id="rId39"/>
    <p:sldId id="357" r:id="rId40"/>
    <p:sldId id="358" r:id="rId41"/>
    <p:sldId id="332" r:id="rId42"/>
    <p:sldId id="364" r:id="rId43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555F"/>
    <a:srgbClr val="2F8533"/>
    <a:srgbClr val="9966FF"/>
    <a:srgbClr val="E3A1D5"/>
    <a:srgbClr val="FFCC66"/>
    <a:srgbClr val="FF6699"/>
    <a:srgbClr val="FF9933"/>
    <a:srgbClr val="7A0009"/>
    <a:srgbClr val="FFCC99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2" autoAdjust="0"/>
    <p:restoredTop sz="94634" autoAdjust="0"/>
  </p:normalViewPr>
  <p:slideViewPr>
    <p:cSldViewPr snapToGrid="0">
      <p:cViewPr varScale="1">
        <p:scale>
          <a:sx n="110" d="100"/>
          <a:sy n="110" d="100"/>
        </p:scale>
        <p:origin x="780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3.xlsx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24.xlsx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25.xlsx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7.xlsx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34.xlsx"/></Relationships>
</file>

<file path=ppt/charts/_rels/chart3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package" Target="../embeddings/Microsoft_Excel_Worksheet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package" Target="../embeddings/Microsoft_Excel_Worksheet37.xlsx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package" Target="../embeddings/Microsoft_Excel_Worksheet38.xlsx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package" Target="../embeddings/Microsoft_Excel_Worksheet39.xlsx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0.xlsx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package" Target="../embeddings/Microsoft_Excel_Worksheet41.xlsx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package" Target="../embeddings/Microsoft_Excel_Worksheet42.xlsx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package" Target="../embeddings/Microsoft_Excel_Worksheet43.xlsx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5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53"/>
          <c:w val="0.77990577899471081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Лист1!$B$2:$B$5</c:f>
              <c:numCache>
                <c:formatCode>#,##0</c:formatCode>
                <c:ptCount val="4"/>
                <c:pt idx="0" formatCode="General">
                  <c:v>3898155.7</c:v>
                </c:pt>
                <c:pt idx="1">
                  <c:v>3836455</c:v>
                </c:pt>
                <c:pt idx="2" formatCode="General">
                  <c:v>3876920.7</c:v>
                </c:pt>
                <c:pt idx="3" formatCode="General">
                  <c:v>3522492.6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4016072.3</c:v>
                </c:pt>
                <c:pt idx="1">
                  <c:v>3836455</c:v>
                </c:pt>
                <c:pt idx="2">
                  <c:v>3976414.9</c:v>
                </c:pt>
                <c:pt idx="3">
                  <c:v>3650954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117916.59999999963</c:v>
                </c:pt>
                <c:pt idx="1">
                  <c:v>0</c:v>
                </c:pt>
                <c:pt idx="2">
                  <c:v>99494.199999999721</c:v>
                </c:pt>
                <c:pt idx="3">
                  <c:v>128461.39999999992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2459392"/>
        <c:axId val="162461352"/>
      </c:barChart>
      <c:catAx>
        <c:axId val="1624593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62461352"/>
        <c:crosses val="autoZero"/>
        <c:auto val="1"/>
        <c:lblAlgn val="ctr"/>
        <c:lblOffset val="100"/>
        <c:noMultiLvlLbl val="0"/>
      </c:catAx>
      <c:valAx>
        <c:axId val="16246135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6245939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overlay val="0"/>
      <c:txPr>
        <a:bodyPr/>
        <a:lstStyle/>
        <a:p>
          <a:pPr rtl="0"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9999">
                  <a:srgbClr val="85C2FF"/>
                </a:gs>
                <a:gs pos="89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>
              <a:solidFill>
                <a:schemeClr val="bg2">
                  <a:lumMod val="5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0.368263299418501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31.4</c:v>
                </c:pt>
                <c:pt idx="1">
                  <c:v>32.5</c:v>
                </c:pt>
                <c:pt idx="2" formatCode="0.0">
                  <c:v>33.4</c:v>
                </c:pt>
                <c:pt idx="3" formatCode="#\ ##0.0">
                  <c:v>38.200000000000003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9902240"/>
        <c:axId val="219903416"/>
      </c:barChart>
      <c:catAx>
        <c:axId val="219902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19903416"/>
        <c:crosses val="autoZero"/>
        <c:auto val="1"/>
        <c:lblAlgn val="ctr"/>
        <c:lblOffset val="100"/>
        <c:noMultiLvlLbl val="0"/>
      </c:catAx>
      <c:valAx>
        <c:axId val="2199034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199022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5976997623616865E-2"/>
          <c:y val="0.14371250709014721"/>
          <c:w val="0.91570883769003775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50000"/>
                  <a:alpha val="4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628329372695264E-3"/>
                  <c:y val="-0.278442982487159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59281267725368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3.1</c:v>
                </c:pt>
                <c:pt idx="1">
                  <c:v>2.8</c:v>
                </c:pt>
                <c:pt idx="2" formatCode="0.0">
                  <c:v>2.8</c:v>
                </c:pt>
                <c:pt idx="3" formatCode="0.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9904200"/>
        <c:axId val="219904592"/>
      </c:barChart>
      <c:catAx>
        <c:axId val="219904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19904592"/>
        <c:crosses val="autoZero"/>
        <c:auto val="1"/>
        <c:lblAlgn val="ctr"/>
        <c:lblOffset val="100"/>
        <c:noMultiLvlLbl val="0"/>
      </c:catAx>
      <c:valAx>
        <c:axId val="2199045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199042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5976997623616865E-2"/>
          <c:y val="0.10778438031761053"/>
          <c:w val="0.91570883769003775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  <a:alpha val="71000"/>
              </a:schemeClr>
            </a:solidFill>
            <a:ln>
              <a:solidFill>
                <a:srgbClr val="92D050">
                  <a:alpha val="61000"/>
                </a:srgb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0.39520939449790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628329372694474E-3"/>
                  <c:y val="-0.3682632994185018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59281267725368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65.3</c:v>
                </c:pt>
                <c:pt idx="1">
                  <c:v>64.7</c:v>
                </c:pt>
                <c:pt idx="2" formatCode="0.0">
                  <c:v>63.8</c:v>
                </c:pt>
                <c:pt idx="3">
                  <c:v>58.9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9906944"/>
        <c:axId val="219907728"/>
      </c:barChart>
      <c:catAx>
        <c:axId val="219906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19907728"/>
        <c:crosses val="autoZero"/>
        <c:auto val="1"/>
        <c:lblAlgn val="ctr"/>
        <c:lblOffset val="100"/>
        <c:noMultiLvlLbl val="0"/>
      </c:catAx>
      <c:valAx>
        <c:axId val="2199077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199069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8337036391535339E-2"/>
          <c:y val="0.16530146907822171"/>
          <c:w val="0.90951732677792474"/>
          <c:h val="0.608235144817891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9.9791510049099565E-3"/>
                  <c:y val="-0.35922233490071726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1 113 262,0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738592714614696E-3"/>
                  <c:y val="-0.37706976163205547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1 135 877,4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1 181 123,6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1 228 172,6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1113262</c:v>
                </c:pt>
                <c:pt idx="1">
                  <c:v>1135877.4000000004</c:v>
                </c:pt>
                <c:pt idx="2">
                  <c:v>1181123.6000000001</c:v>
                </c:pt>
                <c:pt idx="3">
                  <c:v>1228172.6000000001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731080"/>
        <c:axId val="221728336"/>
      </c:barChart>
      <c:catAx>
        <c:axId val="221731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728336"/>
        <c:crosses val="autoZero"/>
        <c:auto val="1"/>
        <c:lblAlgn val="ctr"/>
        <c:lblOffset val="100"/>
        <c:noMultiLvlLbl val="0"/>
      </c:catAx>
      <c:valAx>
        <c:axId val="221728336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7310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6034727557195542E-2"/>
          <c:y val="0.13473047539701291"/>
          <c:w val="0.94097688104078214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5367589223884E-3"/>
                  <c:y val="-0.401571489126742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17583</c:v>
                </c:pt>
                <c:pt idx="1">
                  <c:v>18588.900000000001</c:v>
                </c:pt>
                <c:pt idx="2">
                  <c:v>19021.599999999991</c:v>
                </c:pt>
                <c:pt idx="3">
                  <c:v>19312.7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732256"/>
        <c:axId val="221728728"/>
      </c:barChart>
      <c:catAx>
        <c:axId val="221732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728728"/>
        <c:crosses val="autoZero"/>
        <c:auto val="1"/>
        <c:lblAlgn val="ctr"/>
        <c:lblOffset val="100"/>
        <c:noMultiLvlLbl val="0"/>
      </c:catAx>
      <c:valAx>
        <c:axId val="221728728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7322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2713048210390485"/>
          <c:w val="0.98361891455574224"/>
          <c:h val="0.701628307599345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C66"/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10669.7</c:v>
                </c:pt>
                <c:pt idx="1">
                  <c:v>10775.5</c:v>
                </c:pt>
                <c:pt idx="2">
                  <c:v>10881.6</c:v>
                </c:pt>
                <c:pt idx="3">
                  <c:v>10990.6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732648"/>
        <c:axId val="221729512"/>
      </c:barChart>
      <c:catAx>
        <c:axId val="221732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729512"/>
        <c:crosses val="autoZero"/>
        <c:auto val="1"/>
        <c:lblAlgn val="ctr"/>
        <c:lblOffset val="100"/>
        <c:noMultiLvlLbl val="0"/>
      </c:catAx>
      <c:valAx>
        <c:axId val="22172951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7326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6005710672169143E-2"/>
          <c:y val="0.16530162665911713"/>
          <c:w val="0.92184883253207339"/>
          <c:h val="0.608235144817891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85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12 077,8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12 765,2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13 529,7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13 693,6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12077.8</c:v>
                </c:pt>
                <c:pt idx="1">
                  <c:v>12765.2</c:v>
                </c:pt>
                <c:pt idx="2">
                  <c:v>13529.7</c:v>
                </c:pt>
                <c:pt idx="3">
                  <c:v>13693.6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729904"/>
        <c:axId val="221725984"/>
      </c:barChart>
      <c:catAx>
        <c:axId val="221729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725984"/>
        <c:crosses val="autoZero"/>
        <c:auto val="1"/>
        <c:lblAlgn val="ctr"/>
        <c:lblOffset val="100"/>
        <c:noMultiLvlLbl val="0"/>
      </c:catAx>
      <c:valAx>
        <c:axId val="22172598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729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6034727557195542E-2"/>
          <c:y val="0.13473047539701291"/>
          <c:w val="0.94097688104078214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glow rad="228600">
                <a:schemeClr val="bg1">
                  <a:alpha val="40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536758922391E-3"/>
                  <c:y val="-0.401571489126742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70951.299999999988</c:v>
                </c:pt>
                <c:pt idx="1">
                  <c:v>69475.399999999994</c:v>
                </c:pt>
                <c:pt idx="2">
                  <c:v>70989.100000000006</c:v>
                </c:pt>
                <c:pt idx="3">
                  <c:v>72549.100000000006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4453016"/>
        <c:axId val="104454192"/>
      </c:barChart>
      <c:catAx>
        <c:axId val="104453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454192"/>
        <c:crosses val="autoZero"/>
        <c:auto val="1"/>
        <c:lblAlgn val="ctr"/>
        <c:lblOffset val="100"/>
        <c:noMultiLvlLbl val="0"/>
      </c:catAx>
      <c:valAx>
        <c:axId val="10445419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044530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2145581154982001E-2"/>
          <c:y val="0.16530162665911713"/>
          <c:w val="0.91570883769003775"/>
          <c:h val="0.608235144817891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324619870121E-3"/>
                  <c:y val="-0.33233475251779981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90 857,9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90 578,4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94 201,6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94 201,6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90857.9</c:v>
                </c:pt>
                <c:pt idx="1">
                  <c:v>90578.4</c:v>
                </c:pt>
                <c:pt idx="2">
                  <c:v>94201.600000000006</c:v>
                </c:pt>
                <c:pt idx="3">
                  <c:v>94201.600000000006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2578552"/>
        <c:axId val="222580512"/>
      </c:barChart>
      <c:catAx>
        <c:axId val="2225785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2580512"/>
        <c:crosses val="autoZero"/>
        <c:auto val="1"/>
        <c:lblAlgn val="ctr"/>
        <c:lblOffset val="100"/>
        <c:noMultiLvlLbl val="0"/>
      </c:catAx>
      <c:valAx>
        <c:axId val="22258051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2578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5729872554077581E-2"/>
          <c:y val="0.22953142720176842"/>
          <c:w val="0.94730051158465867"/>
          <c:h val="0.6309491879233010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536758922411E-3"/>
                  <c:y val="-0.4027999405212373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5325665874538911E-2"/>
                  <c:y val="-0.376045157876168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6687</c:v>
                </c:pt>
                <c:pt idx="1">
                  <c:v>240.5</c:v>
                </c:pt>
                <c:pt idx="2">
                  <c:v>240.5</c:v>
                </c:pt>
                <c:pt idx="3">
                  <c:v>240.5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380016"/>
        <c:axId val="223381976"/>
      </c:barChart>
      <c:catAx>
        <c:axId val="223380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3381976"/>
        <c:crosses val="autoZero"/>
        <c:auto val="1"/>
        <c:lblAlgn val="ctr"/>
        <c:lblOffset val="100"/>
        <c:noMultiLvlLbl val="0"/>
      </c:catAx>
      <c:valAx>
        <c:axId val="223381976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33800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3915222118685847E-2"/>
          <c:y val="0.13473047539701291"/>
          <c:w val="0.95045966998486087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4164686347276E-3"/>
                  <c:y val="-0.325212127901992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11268.4</c:v>
                </c:pt>
                <c:pt idx="1">
                  <c:v>8931</c:v>
                </c:pt>
                <c:pt idx="2">
                  <c:v>5930</c:v>
                </c:pt>
                <c:pt idx="3">
                  <c:v>1700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381192"/>
        <c:axId val="223382368"/>
      </c:barChart>
      <c:catAx>
        <c:axId val="223381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3382368"/>
        <c:crosses val="autoZero"/>
        <c:auto val="1"/>
        <c:lblAlgn val="ctr"/>
        <c:lblOffset val="100"/>
        <c:noMultiLvlLbl val="0"/>
      </c:catAx>
      <c:valAx>
        <c:axId val="223382368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33811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895495040121312E-2"/>
          <c:y val="0.12713048210390485"/>
          <c:w val="0.94945346559676502"/>
          <c:h val="0.701628307599345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C66"/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4801.2</c:v>
                </c:pt>
                <c:pt idx="1">
                  <c:v>2839.2</c:v>
                </c:pt>
                <c:pt idx="2">
                  <c:v>2839.4</c:v>
                </c:pt>
                <c:pt idx="3">
                  <c:v>2840.9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385112"/>
        <c:axId val="223386288"/>
      </c:barChart>
      <c:catAx>
        <c:axId val="223385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3386288"/>
        <c:crosses val="autoZero"/>
        <c:auto val="1"/>
        <c:lblAlgn val="ctr"/>
        <c:lblOffset val="100"/>
        <c:noMultiLvlLbl val="0"/>
      </c:catAx>
      <c:valAx>
        <c:axId val="223386288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33851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7554645122861218E-2"/>
          <c:y val="0.16530162665911713"/>
          <c:w val="0.92493052955346966"/>
          <c:h val="0.608235144817891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85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6 300,0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5 700,0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5 700,0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tx>
                <c:rich>
                  <a:bodyPr/>
                  <a:lstStyle/>
                  <a:p>
                    <a:r>
                      <a:rPr lang="en-US" sz="1100" dirty="0"/>
                      <a:t>5 700,0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6300</c:v>
                </c:pt>
                <c:pt idx="1">
                  <c:v>5700</c:v>
                </c:pt>
                <c:pt idx="2">
                  <c:v>5700</c:v>
                </c:pt>
                <c:pt idx="3">
                  <c:v>5700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3384328"/>
        <c:axId val="223383152"/>
      </c:barChart>
      <c:catAx>
        <c:axId val="223384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3383152"/>
        <c:crosses val="autoZero"/>
        <c:auto val="1"/>
        <c:lblAlgn val="ctr"/>
        <c:lblOffset val="100"/>
        <c:noMultiLvlLbl val="0"/>
      </c:catAx>
      <c:valAx>
        <c:axId val="22338315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33843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2145581154982001E-2"/>
          <c:y val="0.16530162665911713"/>
          <c:w val="0.92750755303849552"/>
          <c:h val="0.608235144817891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449305.3</c:v>
                </c:pt>
                <c:pt idx="1">
                  <c:v>566721.1</c:v>
                </c:pt>
                <c:pt idx="2">
                  <c:v>460720.7</c:v>
                </c:pt>
                <c:pt idx="3">
                  <c:v>437337.3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4850376"/>
        <c:axId val="224854688"/>
      </c:barChart>
      <c:catAx>
        <c:axId val="224850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4854688"/>
        <c:crosses val="autoZero"/>
        <c:auto val="1"/>
        <c:lblAlgn val="ctr"/>
        <c:lblOffset val="100"/>
        <c:noMultiLvlLbl val="0"/>
      </c:catAx>
      <c:valAx>
        <c:axId val="224854688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48503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5361175043740052"/>
          <c:w val="1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178283629639807E-2"/>
                  <c:y val="-0.4025894613707662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987194063042698E-7"/>
                  <c:y val="-0.372804452242959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5363376269672E-3"/>
                  <c:y val="-0.323914348001124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293546.8</c:v>
                </c:pt>
                <c:pt idx="1">
                  <c:v>142745.29999999999</c:v>
                </c:pt>
                <c:pt idx="2">
                  <c:v>139148.20000000001</c:v>
                </c:pt>
                <c:pt idx="3">
                  <c:v>52465.4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4855472"/>
        <c:axId val="224855864"/>
      </c:barChart>
      <c:catAx>
        <c:axId val="224855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4855864"/>
        <c:crosses val="autoZero"/>
        <c:auto val="1"/>
        <c:lblAlgn val="ctr"/>
        <c:lblOffset val="100"/>
        <c:noMultiLvlLbl val="0"/>
      </c:catAx>
      <c:valAx>
        <c:axId val="224855864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48554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5394516087647924E-3"/>
          <c:y val="0.22379635320631022"/>
          <c:w val="0.99536360679964542"/>
          <c:h val="0.7499427999646122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C66"/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2168045882590451E-2"/>
                  <c:y val="-0.399066675772269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4189630669810639E-2"/>
                  <c:y val="-0.3479592069020465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6413428633656322E-3"/>
                  <c:y val="-0.257015866511871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-25576.7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4397656"/>
        <c:axId val="224398048"/>
      </c:barChart>
      <c:catAx>
        <c:axId val="224397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4398048"/>
        <c:crosses val="autoZero"/>
        <c:auto val="1"/>
        <c:lblAlgn val="ctr"/>
        <c:lblOffset val="100"/>
        <c:noMultiLvlLbl val="0"/>
      </c:catAx>
      <c:valAx>
        <c:axId val="224398048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4397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9051710928617915E-2"/>
          <c:y val="0.16530162665911713"/>
          <c:w val="0.95946570432641431"/>
          <c:h val="0.6082351448178915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58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0.395209394497904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1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561278.5</c:v>
                </c:pt>
                <c:pt idx="1">
                  <c:v>450913</c:v>
                </c:pt>
                <c:pt idx="2">
                  <c:v>525683.69999999972</c:v>
                </c:pt>
                <c:pt idx="3">
                  <c:v>194391.8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4395304"/>
        <c:axId val="224397264"/>
      </c:barChart>
      <c:catAx>
        <c:axId val="224395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4397264"/>
        <c:crosses val="autoZero"/>
        <c:auto val="1"/>
        <c:lblAlgn val="ctr"/>
        <c:lblOffset val="100"/>
        <c:noMultiLvlLbl val="0"/>
      </c:catAx>
      <c:valAx>
        <c:axId val="224397264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43953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9737837326401794E-3"/>
          <c:y val="0.1065445992489255"/>
          <c:w val="0.98970424432983617"/>
          <c:h val="0.7499427999646122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325665874538911E-2"/>
                  <c:y val="-0.586983712480591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68199152804432E-2"/>
                  <c:y val="-0.579241878357642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8314164686347276E-3"/>
                  <c:y val="-0.560573312141355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32431.4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464992"/>
        <c:axId val="225461072"/>
      </c:barChart>
      <c:catAx>
        <c:axId val="225464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461072"/>
        <c:crosses val="autoZero"/>
        <c:auto val="1"/>
        <c:lblAlgn val="ctr"/>
        <c:lblOffset val="100"/>
        <c:noMultiLvlLbl val="0"/>
      </c:catAx>
      <c:valAx>
        <c:axId val="225461072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54649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672053235444893"/>
          <c:w val="1"/>
          <c:h val="0.6594013581963517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4164686347276E-3"/>
                  <c:y val="-0.66127504311358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0168633611297116E-7"/>
                  <c:y val="-0.654457766833577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8681E-3"/>
                  <c:y val="-0.645475927839845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1242712.1000000001</c:v>
                </c:pt>
                <c:pt idx="1">
                  <c:v>1320304.1000000001</c:v>
                </c:pt>
                <c:pt idx="2">
                  <c:v>1346911</c:v>
                </c:pt>
                <c:pt idx="3">
                  <c:v>1388896.5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468520"/>
        <c:axId val="225466168"/>
      </c:barChart>
      <c:catAx>
        <c:axId val="225468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466168"/>
        <c:crosses val="autoZero"/>
        <c:auto val="1"/>
        <c:lblAlgn val="ctr"/>
        <c:lblOffset val="100"/>
        <c:noMultiLvlLbl val="0"/>
      </c:catAx>
      <c:valAx>
        <c:axId val="225466168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5468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Средства местного бюджета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"/>
                  <c:y val="-8.2226991819385489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4353120243532987E-3"/>
                  <c:y val="-9.2505365796808806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1918534.9</c:v>
                </c:pt>
                <c:pt idx="1">
                  <c:v>1922492.7</c:v>
                </c:pt>
                <c:pt idx="2">
                  <c:v>1964671.9</c:v>
                </c:pt>
                <c:pt idx="3">
                  <c:v>2015200.3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Средства бюджетов других уровней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  <c:pt idx="3">
                  <c:v>2024 год</c:v>
                </c:pt>
              </c:strCache>
            </c:strRef>
          </c:cat>
          <c:val>
            <c:numRef>
              <c:f>Лист1!$C$2:$C$5</c:f>
              <c:numCache>
                <c:formatCode>#\ ##0.0</c:formatCode>
                <c:ptCount val="4"/>
                <c:pt idx="0">
                  <c:v>2097537.4</c:v>
                </c:pt>
                <c:pt idx="1">
                  <c:v>1913962.3</c:v>
                </c:pt>
                <c:pt idx="2">
                  <c:v>2011743</c:v>
                </c:pt>
                <c:pt idx="3">
                  <c:v>1635753.7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23989656"/>
        <c:axId val="223986128"/>
      </c:barChart>
      <c:catAx>
        <c:axId val="223989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3986128"/>
        <c:crosses val="autoZero"/>
        <c:auto val="1"/>
        <c:lblAlgn val="ctr"/>
        <c:lblOffset val="100"/>
        <c:noMultiLvlLbl val="0"/>
      </c:catAx>
      <c:valAx>
        <c:axId val="223986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3989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187500000000001E-2"/>
          <c:y val="0.3589393432334988"/>
          <c:w val="0.96562500000000151"/>
          <c:h val="0.5513258209581274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63500" cap="flat">
              <a:prstDash val="sysDot"/>
              <a:bevel/>
              <a:headEnd type="diamond" w="sm" len="sm"/>
            </a:ln>
          </c:spPr>
          <c:marker>
            <c:symbol val="diamond"/>
            <c:size val="30"/>
            <c:spPr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62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</c:spPr>
          </c:marker>
          <c:dLbls>
            <c:dLbl>
              <c:idx val="0"/>
              <c:layout>
                <c:manualLayout>
                  <c:x val="-7.1874998523474398E-2"/>
                  <c:y val="-0.4062754173689198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4 016 072,3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2702490721513335E-2"/>
                  <c:y val="-0.3367150487594228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3 836 455,0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4325086051912413E-2"/>
                  <c:y val="-0.4307498805121626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3 976 414,9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7.3075118535475575E-2"/>
                  <c:y val="-0.4325568720180456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3 650 954,0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Лист1!$B$2:$B$5</c:f>
              <c:numCache>
                <c:formatCode>#\ ##0.0</c:formatCode>
                <c:ptCount val="4"/>
                <c:pt idx="0">
                  <c:v>4016072.3</c:v>
                </c:pt>
                <c:pt idx="1">
                  <c:v>3836455</c:v>
                </c:pt>
                <c:pt idx="2">
                  <c:v>3976414.9</c:v>
                </c:pt>
                <c:pt idx="3">
                  <c:v>3650954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3986520"/>
        <c:axId val="223986912"/>
      </c:lineChart>
      <c:catAx>
        <c:axId val="223986520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223986912"/>
        <c:crosses val="autoZero"/>
        <c:auto val="1"/>
        <c:lblAlgn val="ctr"/>
        <c:lblOffset val="100"/>
        <c:noMultiLvlLbl val="0"/>
      </c:catAx>
      <c:valAx>
        <c:axId val="223986912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3986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 – 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3 694 517,4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тыс.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26923006223576068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336392556233138"/>
          <c:y val="0.1613549050478677"/>
          <c:w val="0.88663607443766856"/>
          <c:h val="0.6767745517892966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год</c:v>
                </c:pt>
              </c:strCache>
            </c:strRef>
          </c:tx>
          <c:explosion val="36"/>
          <c:dPt>
            <c:idx val="0"/>
            <c:bubble3D val="0"/>
            <c:explosion val="34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МП1 - 8,0 %</c:v>
                </c:pt>
                <c:pt idx="1">
                  <c:v>МП1 - 0,1 %</c:v>
                </c:pt>
                <c:pt idx="2">
                  <c:v>МП3 - 3,5 %</c:v>
                </c:pt>
                <c:pt idx="3">
                  <c:v>МП4 - 11,6 %</c:v>
                </c:pt>
                <c:pt idx="4">
                  <c:v>МП5 - 62,2 %</c:v>
                </c:pt>
                <c:pt idx="5">
                  <c:v>МП6 - 12,9 %</c:v>
                </c:pt>
                <c:pt idx="6">
                  <c:v>МП7 - 0,9 %</c:v>
                </c:pt>
                <c:pt idx="7">
                  <c:v>МП8 - 0,7 %</c:v>
                </c:pt>
                <c:pt idx="8">
                  <c:v>МП9 - 0,1 %</c:v>
                </c:pt>
                <c:pt idx="9">
                  <c:v>МП10 - 0,0 %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8</c:v>
                </c:pt>
                <c:pt idx="1">
                  <c:v>0.1</c:v>
                </c:pt>
                <c:pt idx="2">
                  <c:v>3.5</c:v>
                </c:pt>
                <c:pt idx="3">
                  <c:v>11.6</c:v>
                </c:pt>
                <c:pt idx="4">
                  <c:v>62.2</c:v>
                </c:pt>
                <c:pt idx="5">
                  <c:v>12.9</c:v>
                </c:pt>
                <c:pt idx="6">
                  <c:v>0.9</c:v>
                </c:pt>
                <c:pt idx="7">
                  <c:v>0.7</c:v>
                </c:pt>
                <c:pt idx="8">
                  <c:v>0.1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91E-4"/>
          <c:y val="2.9650993214968582E-2"/>
          <c:w val="0.17249186626768223"/>
          <c:h val="0.955898243871985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accent6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1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4">
                <a:lumMod val="60000"/>
                <a:lumOff val="40000"/>
                <a:alpha val="28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2919374699107516E-2"/>
          <c:y val="9.2262356164238044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Sheet1!$A$10</c:f>
              <c:strCache>
                <c:ptCount val="1"/>
                <c:pt idx="0">
                  <c:v>Подпрограмма 9. "Обеспечение мероприятий ГО, защиты населения и территории от ЧС, мероприятий по предупреждению и ликвидации последствий ЧС природного и техногенного характера, реализации мер пожарной безопасности, безопасности на водных объектах в ЗАТО"</c:v>
                </c:pt>
              </c:strCache>
            </c:strRef>
          </c:tx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Sheet1!$B$10:$E$10</c:f>
              <c:numCache>
                <c:formatCode>#\ ##0.0</c:formatCode>
                <c:ptCount val="4"/>
                <c:pt idx="0">
                  <c:v>0</c:v>
                </c:pt>
                <c:pt idx="1">
                  <c:v>11087.3</c:v>
                </c:pt>
                <c:pt idx="2">
                  <c:v>11441.6</c:v>
                </c:pt>
                <c:pt idx="3">
                  <c:v>11820.6</c:v>
                </c:pt>
              </c:numCache>
            </c:numRef>
          </c:val>
        </c:ser>
        <c:ser>
          <c:idx val="9"/>
          <c:order val="1"/>
          <c:tx>
            <c:strRef>
              <c:f>Sheet1!$A$9</c:f>
              <c:strCache>
                <c:ptCount val="1"/>
                <c:pt idx="0">
                  <c:v>Подпрограмма 8. "Охрана окружающей среды ЗАТО г. Североморск"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Sheet1!$B$9:$E$9</c:f>
              <c:numCache>
                <c:formatCode>#\ ##0.0</c:formatCode>
                <c:ptCount val="4"/>
                <c:pt idx="0">
                  <c:v>1001</c:v>
                </c:pt>
                <c:pt idx="1">
                  <c:v>1000</c:v>
                </c:pt>
                <c:pt idx="2">
                  <c:v>500</c:v>
                </c:pt>
                <c:pt idx="3">
                  <c:v>500</c:v>
                </c:pt>
              </c:numCache>
            </c:numRef>
          </c:val>
        </c:ser>
        <c:ser>
          <c:idx val="8"/>
          <c:order val="2"/>
          <c:tx>
            <c:strRef>
              <c:f>Sheet1!$A$8</c:f>
              <c:strCache>
                <c:ptCount val="1"/>
                <c:pt idx="0">
                  <c:v>Подпрограмма 7. "Транспортная инфраструктура ЗАТО г. Североморск"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Sheet1!$B$8:$E$8</c:f>
              <c:numCache>
                <c:formatCode>#\ ##0.0</c:formatCode>
                <c:ptCount val="4"/>
                <c:pt idx="0">
                  <c:v>19770.3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7"/>
          <c:order val="3"/>
          <c:tx>
            <c:strRef>
              <c:f>Sheet1!$A$7</c:f>
              <c:strCache>
                <c:ptCount val="1"/>
                <c:pt idx="0">
                  <c:v>Подпрограмма 6. "Профилактика правонарушений в ЗАТО г. Североморск"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Sheet1!$B$7:$E$7</c:f>
              <c:numCache>
                <c:formatCode>#\ ##0.0</c:formatCode>
                <c:ptCount val="4"/>
                <c:pt idx="0">
                  <c:v>2475.6</c:v>
                </c:pt>
                <c:pt idx="1">
                  <c:v>50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</c:ser>
        <c:ser>
          <c:idx val="6"/>
          <c:order val="4"/>
          <c:tx>
            <c:strRef>
              <c:f>Sheet1!$A$6</c:f>
              <c:strCache>
                <c:ptCount val="1"/>
                <c:pt idx="0">
                  <c:v>Подпрограмма 5. "Доступная среда в ЗАТО г. Североморск"</c:v>
                </c:pt>
              </c:strCache>
            </c:strRef>
          </c:tx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Sheet1!$B$6:$E$6</c:f>
              <c:numCache>
                <c:formatCode>#\ ##0.0</c:formatCode>
                <c:ptCount val="4"/>
                <c:pt idx="0">
                  <c:v>1640.4</c:v>
                </c:pt>
                <c:pt idx="1">
                  <c:v>3760.9</c:v>
                </c:pt>
                <c:pt idx="2">
                  <c:v>429.5</c:v>
                </c:pt>
                <c:pt idx="3">
                  <c:v>429.5</c:v>
                </c:pt>
              </c:numCache>
            </c:numRef>
          </c:val>
        </c:ser>
        <c:ser>
          <c:idx val="5"/>
          <c:order val="5"/>
          <c:tx>
            <c:strRef>
              <c:f>Sheet1!$A$5</c:f>
              <c:strCache>
                <c:ptCount val="1"/>
                <c:pt idx="0">
                  <c:v>Подпрограмма 4. "Дополнительные меры социальной поддержки отдельных категорий граждан ЗАТО г. Североморск"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#\ ##0.0</c:formatCode>
                <c:ptCount val="4"/>
                <c:pt idx="0">
                  <c:v>7864.4</c:v>
                </c:pt>
                <c:pt idx="1">
                  <c:v>8124.4</c:v>
                </c:pt>
                <c:pt idx="2">
                  <c:v>7924.5</c:v>
                </c:pt>
                <c:pt idx="3">
                  <c:v>7924.5</c:v>
                </c:pt>
              </c:numCache>
            </c:numRef>
          </c:val>
        </c:ser>
        <c:ser>
          <c:idx val="4"/>
          <c:order val="6"/>
          <c:tx>
            <c:strRef>
              <c:f>Sheet1!$A$4</c:f>
              <c:strCache>
                <c:ptCount val="1"/>
                <c:pt idx="0">
                  <c:v>Подпрограмма 3. "Профилактика наркомании, алкоголизма и токсикомании в ЗАТО г. Североморск"</c:v>
                </c:pt>
              </c:strCache>
            </c:strRef>
          </c:tx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300</c:v>
                </c:pt>
                <c:pt idx="1">
                  <c:v>300</c:v>
                </c:pt>
                <c:pt idx="2">
                  <c:v>300</c:v>
                </c:pt>
                <c:pt idx="3">
                  <c:v>300</c:v>
                </c:pt>
              </c:numCache>
            </c:numRef>
          </c:val>
        </c:ser>
        <c:ser>
          <c:idx val="3"/>
          <c:order val="7"/>
          <c:tx>
            <c:strRef>
              <c:f>Sheet1!$A$3</c:f>
              <c:strCache>
                <c:ptCount val="1"/>
                <c:pt idx="0">
                  <c:v>Подпрограмма 2. "Развитие физической культуры и спорта и формирования здорового образа жизни в ЗАТО г. Североморск"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36073.800000000003</c:v>
                </c:pt>
                <c:pt idx="1">
                  <c:v>264344</c:v>
                </c:pt>
                <c:pt idx="2">
                  <c:v>379668.3</c:v>
                </c:pt>
                <c:pt idx="3">
                  <c:v>6365.3</c:v>
                </c:pt>
              </c:numCache>
            </c:numRef>
          </c:val>
        </c:ser>
        <c:ser>
          <c:idx val="2"/>
          <c:order val="8"/>
          <c:tx>
            <c:strRef>
              <c:f>Sheet1!$A$2</c:f>
              <c:strCache>
                <c:ptCount val="1"/>
                <c:pt idx="0">
                  <c:v>Подпрограмма 1. "Молодежь Североморска"</c:v>
                </c:pt>
              </c:strCache>
            </c:strRef>
          </c:tx>
          <c:spPr>
            <a:solidFill>
              <a:srgbClr val="D8C326"/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14698.3</c:v>
                </c:pt>
                <c:pt idx="1">
                  <c:v>8802.7000000000007</c:v>
                </c:pt>
                <c:pt idx="2">
                  <c:v>9126.2000000000007</c:v>
                </c:pt>
                <c:pt idx="3">
                  <c:v>9360.5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24853512"/>
        <c:axId val="224853120"/>
        <c:axId val="0"/>
      </c:bar3DChart>
      <c:catAx>
        <c:axId val="224853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4853120"/>
        <c:crosses val="autoZero"/>
        <c:auto val="1"/>
        <c:lblAlgn val="ctr"/>
        <c:lblOffset val="100"/>
        <c:noMultiLvlLbl val="0"/>
      </c:catAx>
      <c:valAx>
        <c:axId val="22485312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485351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950" b="0" i="0" u="none" strike="noStrike" kern="1300" spc="0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1305483973847266"/>
          <c:y val="8.8932669488297367E-2"/>
          <c:w val="0.48694516026152734"/>
          <c:h val="0.82420835707996898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950" b="0" i="0" u="none" strike="noStrike" kern="1300" spc="0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7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4">
                <a:lumMod val="75000"/>
                <a:alpha val="31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Sheet1!$A$4</c:f>
              <c:strCache>
                <c:ptCount val="1"/>
                <c:pt idx="0">
                  <c:v>Подпрограмма 3. "Поддержка социально - ориентированных некоммерческий организаций"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#,##0.0</c:formatCode>
                <c:ptCount val="4"/>
                <c:pt idx="0">
                  <c:v>1225.7</c:v>
                </c:pt>
                <c:pt idx="1">
                  <c:v>1225.5999999999999</c:v>
                </c:pt>
                <c:pt idx="2">
                  <c:v>1225.5999999999999</c:v>
                </c:pt>
                <c:pt idx="3">
                  <c:v>1225.5999999999999</c:v>
                </c:pt>
              </c:numCache>
            </c:numRef>
          </c:val>
        </c:ser>
        <c:ser>
          <c:idx val="3"/>
          <c:order val="1"/>
          <c:tx>
            <c:strRef>
              <c:f>Sheet1!$A$3</c:f>
              <c:strCache>
                <c:ptCount val="1"/>
                <c:pt idx="0">
                  <c:v>Подпрограмма 2. "Развитие потребительского рынка ЗАТО г. Североморск"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#,##0.0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4"/>
          <c:order val="2"/>
          <c:tx>
            <c:strRef>
              <c:f>Sheet1!$A$2</c:f>
              <c:strCache>
                <c:ptCount val="1"/>
                <c:pt idx="0">
                  <c:v>Подпрограмма 1. "Развитие малого и среднего предпринимательства, стимулирование инвестиционной деятельности ЗАТО г. Североморск"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1060.8</c:v>
                </c:pt>
                <c:pt idx="1">
                  <c:v>260</c:v>
                </c:pt>
                <c:pt idx="2">
                  <c:v>260</c:v>
                </c:pt>
                <c:pt idx="3">
                  <c:v>260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162459784"/>
        <c:axId val="224396088"/>
        <c:axId val="0"/>
      </c:bar3DChart>
      <c:catAx>
        <c:axId val="162459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4396088"/>
        <c:crosses val="autoZero"/>
        <c:auto val="1"/>
        <c:lblAlgn val="ctr"/>
        <c:lblOffset val="100"/>
        <c:noMultiLvlLbl val="0"/>
      </c:catAx>
      <c:valAx>
        <c:axId val="224396088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16245978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713153923824043"/>
          <c:y val="6.307705011772341E-2"/>
          <c:w val="0.43050080015964293"/>
          <c:h val="0.45526634869865212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0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3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60000"/>
                <a:lumOff val="40000"/>
                <a:alpha val="45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Sheet1!$A$4</c:f>
              <c:strCache>
                <c:ptCount val="1"/>
                <c:pt idx="0">
                  <c:v>Подпрограмма 3. "Развитие муниципальной службы в муниципальном образовании ЗАТО г. Североморск"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#,##0.0</c:formatCode>
                <c:ptCount val="4"/>
                <c:pt idx="0">
                  <c:v>5109.7</c:v>
                </c:pt>
                <c:pt idx="1">
                  <c:v>5803.9</c:v>
                </c:pt>
                <c:pt idx="2">
                  <c:v>5456.3</c:v>
                </c:pt>
                <c:pt idx="3">
                  <c:v>5739.3</c:v>
                </c:pt>
              </c:numCache>
            </c:numRef>
          </c:val>
        </c:ser>
        <c:ser>
          <c:idx val="3"/>
          <c:order val="1"/>
          <c:tx>
            <c:strRef>
              <c:f>Sheet1!$A$3</c:f>
              <c:strCache>
                <c:ptCount val="1"/>
                <c:pt idx="0">
                  <c:v>Подпрограмма 2. "Развитие информационного общества и системы "Электронный муниципалитет" в ЗАТО г. Североморск"</c:v>
                </c:pt>
              </c:strCache>
            </c:strRef>
          </c:tx>
          <c:spPr>
            <a:solidFill>
              <a:srgbClr val="FFCC00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#,##0.0</c:formatCode>
                <c:ptCount val="4"/>
                <c:pt idx="0">
                  <c:v>5620.8</c:v>
                </c:pt>
                <c:pt idx="1">
                  <c:v>5371.8</c:v>
                </c:pt>
                <c:pt idx="2">
                  <c:v>5211.5</c:v>
                </c:pt>
                <c:pt idx="3">
                  <c:v>5199.6000000000004</c:v>
                </c:pt>
              </c:numCache>
            </c:numRef>
          </c:val>
        </c:ser>
        <c:ser>
          <c:idx val="4"/>
          <c:order val="2"/>
          <c:tx>
            <c:strRef>
              <c:f>Sheet1!$A$2</c:f>
              <c:strCache>
                <c:ptCount val="1"/>
                <c:pt idx="0">
                  <c:v>Подпрограмма 1. " Создание условий для эффективного использования муниципального имущества ЗАТО г. Североморск"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153031.29999999999</c:v>
                </c:pt>
                <c:pt idx="1">
                  <c:v>116972.7</c:v>
                </c:pt>
                <c:pt idx="2">
                  <c:v>115711</c:v>
                </c:pt>
                <c:pt idx="3">
                  <c:v>119456.1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29117448"/>
        <c:axId val="229116272"/>
        <c:axId val="0"/>
      </c:bar3DChart>
      <c:catAx>
        <c:axId val="229117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9116272"/>
        <c:crosses val="autoZero"/>
        <c:auto val="1"/>
        <c:lblAlgn val="ctr"/>
        <c:lblOffset val="100"/>
        <c:noMultiLvlLbl val="0"/>
      </c:catAx>
      <c:valAx>
        <c:axId val="229116272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9117448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713153923824043"/>
          <c:y val="8.6181143961857179E-2"/>
          <c:w val="0.43050080015964293"/>
          <c:h val="0.45105763124066739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0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60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2919374699107516E-2"/>
          <c:y val="9.2262356164238044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8"/>
          <c:order val="0"/>
          <c:tx>
            <c:strRef>
              <c:f>Sheet1!$A$8</c:f>
              <c:strCache>
                <c:ptCount val="1"/>
                <c:pt idx="0">
                  <c:v>Подпрограмма 7. "Городские парки и скверы - центры отдыха Североморцев"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Sheet1!$B$8:$E$8</c:f>
              <c:numCache>
                <c:formatCode>#,##0.0</c:formatCode>
                <c:ptCount val="4"/>
                <c:pt idx="0">
                  <c:v>3244.9</c:v>
                </c:pt>
                <c:pt idx="1">
                  <c:v>5531.1</c:v>
                </c:pt>
                <c:pt idx="2">
                  <c:v>4485.8999999999996</c:v>
                </c:pt>
                <c:pt idx="3">
                  <c:v>4485.8999999999996</c:v>
                </c:pt>
              </c:numCache>
            </c:numRef>
          </c:val>
        </c:ser>
        <c:ser>
          <c:idx val="7"/>
          <c:order val="1"/>
          <c:tx>
            <c:strRef>
              <c:f>Sheet1!$A$7</c:f>
              <c:strCache>
                <c:ptCount val="1"/>
                <c:pt idx="0">
                  <c:v>Подпрограмма 6. "Осуществление прочих мероприятий по благоустройству в ЗАТО г. Североморск"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Sheet1!$B$7:$E$7</c:f>
              <c:numCache>
                <c:formatCode>#,##0.0</c:formatCode>
                <c:ptCount val="4"/>
                <c:pt idx="0">
                  <c:v>206867</c:v>
                </c:pt>
                <c:pt idx="1">
                  <c:v>107607.5</c:v>
                </c:pt>
                <c:pt idx="2">
                  <c:v>110334</c:v>
                </c:pt>
                <c:pt idx="3">
                  <c:v>90230.5</c:v>
                </c:pt>
              </c:numCache>
            </c:numRef>
          </c:val>
        </c:ser>
        <c:ser>
          <c:idx val="6"/>
          <c:order val="2"/>
          <c:tx>
            <c:strRef>
              <c:f>Sheet1!$A$6</c:f>
              <c:strCache>
                <c:ptCount val="1"/>
                <c:pt idx="0">
                  <c:v>Подпрограмма 5. "Муниципальный жилищный фонд ЗАТО г. Североморск"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Sheet1!$B$6:$E$6</c:f>
              <c:numCache>
                <c:formatCode>#,##0.0</c:formatCode>
                <c:ptCount val="4"/>
                <c:pt idx="0">
                  <c:v>100576.1</c:v>
                </c:pt>
                <c:pt idx="1">
                  <c:v>67792.600000000006</c:v>
                </c:pt>
                <c:pt idx="2">
                  <c:v>66179.399999999994</c:v>
                </c:pt>
                <c:pt idx="3">
                  <c:v>66179.399999999994</c:v>
                </c:pt>
              </c:numCache>
            </c:numRef>
          </c:val>
        </c:ser>
        <c:ser>
          <c:idx val="5"/>
          <c:order val="3"/>
          <c:tx>
            <c:strRef>
              <c:f>Sheet1!$A$5</c:f>
              <c:strCache>
                <c:ptCount val="1"/>
                <c:pt idx="0">
                  <c:v>Подпрограмма 4. "Подготовка объектов и систем жизнеобеспечения ЗАТО г. Североморск к работе в отопительный период"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#,##0.0</c:formatCode>
                <c:ptCount val="4"/>
                <c:pt idx="0">
                  <c:v>83202.8</c:v>
                </c:pt>
                <c:pt idx="1">
                  <c:v>16182.7</c:v>
                </c:pt>
                <c:pt idx="2">
                  <c:v>500</c:v>
                </c:pt>
                <c:pt idx="3">
                  <c:v>500</c:v>
                </c:pt>
              </c:numCache>
            </c:numRef>
          </c:val>
        </c:ser>
        <c:ser>
          <c:idx val="4"/>
          <c:order val="4"/>
          <c:tx>
            <c:strRef>
              <c:f>Sheet1!$A$4</c:f>
              <c:strCache>
                <c:ptCount val="1"/>
                <c:pt idx="0">
                  <c:v>Подпрограмма 3. "Энергосбережение и повышение энергоэффективности на территории ЗАТО г. Североморск"</c:v>
                </c:pt>
              </c:strCache>
            </c:strRef>
          </c:tx>
          <c:spPr>
            <a:solidFill>
              <a:srgbClr val="33CCFF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#,##0.0</c:formatCode>
                <c:ptCount val="4"/>
                <c:pt idx="0">
                  <c:v>8694.4</c:v>
                </c:pt>
                <c:pt idx="1">
                  <c:v>8724</c:v>
                </c:pt>
                <c:pt idx="2">
                  <c:v>8624</c:v>
                </c:pt>
                <c:pt idx="3">
                  <c:v>8624</c:v>
                </c:pt>
              </c:numCache>
            </c:numRef>
          </c:val>
        </c:ser>
        <c:ser>
          <c:idx val="3"/>
          <c:order val="5"/>
          <c:tx>
            <c:strRef>
              <c:f>Sheet1!$A$3</c:f>
              <c:strCache>
                <c:ptCount val="1"/>
                <c:pt idx="0">
                  <c:v>Подпрограмма 2. "Комплексная эксплуатация муниципальных объектов уличного (наружного) освещения"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#,##0.0</c:formatCode>
                <c:ptCount val="4"/>
                <c:pt idx="0">
                  <c:v>23881.1</c:v>
                </c:pt>
                <c:pt idx="1">
                  <c:v>18458.900000000001</c:v>
                </c:pt>
                <c:pt idx="2">
                  <c:v>16948.599999999999</c:v>
                </c:pt>
                <c:pt idx="3">
                  <c:v>16948.599999999999</c:v>
                </c:pt>
              </c:numCache>
            </c:numRef>
          </c:val>
        </c:ser>
        <c:ser>
          <c:idx val="2"/>
          <c:order val="6"/>
          <c:tx>
            <c:strRef>
              <c:f>Sheet1!$A$2</c:f>
              <c:strCache>
                <c:ptCount val="1"/>
                <c:pt idx="0">
                  <c:v>Подпрограмма 1. "Автомобильные дороги и проезды ЗАТО г. Североморск"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206619.7</c:v>
                </c:pt>
                <c:pt idx="1">
                  <c:v>203703.5</c:v>
                </c:pt>
                <c:pt idx="2">
                  <c:v>167726.20000000001</c:v>
                </c:pt>
                <c:pt idx="3">
                  <c:v>167726.20000000001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29116664"/>
        <c:axId val="229117056"/>
        <c:axId val="0"/>
      </c:bar3DChart>
      <c:catAx>
        <c:axId val="229116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9117056"/>
        <c:crosses val="autoZero"/>
        <c:auto val="1"/>
        <c:lblAlgn val="ctr"/>
        <c:lblOffset val="100"/>
        <c:noMultiLvlLbl val="0"/>
      </c:catAx>
      <c:valAx>
        <c:axId val="22911705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911666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6216296479878258"/>
          <c:y val="2.3198384358693227E-2"/>
          <c:w val="0.42448825130541162"/>
          <c:h val="0.89337432155723473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0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54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2919374699107516E-2"/>
          <c:y val="9.2262356164238044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Sheet1!$A$5</c:f>
              <c:strCache>
                <c:ptCount val="1"/>
                <c:pt idx="0">
                  <c:v>Подпрограмма 4. "Отдых и оздоровление детей"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#,##0.0</c:formatCode>
                <c:ptCount val="4"/>
                <c:pt idx="0">
                  <c:v>7356.6</c:v>
                </c:pt>
                <c:pt idx="1">
                  <c:v>7597.1</c:v>
                </c:pt>
                <c:pt idx="2">
                  <c:v>7597.1</c:v>
                </c:pt>
                <c:pt idx="3">
                  <c:v>7597.1</c:v>
                </c:pt>
              </c:numCache>
            </c:numRef>
          </c:val>
        </c:ser>
        <c:ser>
          <c:idx val="3"/>
          <c:order val="1"/>
          <c:tx>
            <c:strRef>
              <c:f>Sheet1!$A$4</c:f>
              <c:strCache>
                <c:ptCount val="1"/>
                <c:pt idx="0">
                  <c:v>Подпрограмма 3. "Североморск - город без сирот"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#,##0.0</c:formatCode>
                <c:ptCount val="4"/>
                <c:pt idx="0">
                  <c:v>49245</c:v>
                </c:pt>
                <c:pt idx="1">
                  <c:v>51323.199999999997</c:v>
                </c:pt>
                <c:pt idx="2">
                  <c:v>58239.7</c:v>
                </c:pt>
                <c:pt idx="3">
                  <c:v>66214.7</c:v>
                </c:pt>
              </c:numCache>
            </c:numRef>
          </c:val>
        </c:ser>
        <c:ser>
          <c:idx val="4"/>
          <c:order val="2"/>
          <c:tx>
            <c:strRef>
              <c:f>Sheet1!$A$3</c:f>
              <c:strCache>
                <c:ptCount val="1"/>
                <c:pt idx="0">
                  <c:v>Подпрограмма 2. "Школьное питание"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#,##0.0</c:formatCode>
                <c:ptCount val="4"/>
                <c:pt idx="0">
                  <c:v>89055.2</c:v>
                </c:pt>
                <c:pt idx="1">
                  <c:v>94854.7</c:v>
                </c:pt>
                <c:pt idx="2">
                  <c:v>96253.6</c:v>
                </c:pt>
                <c:pt idx="3">
                  <c:v>99744.8</c:v>
                </c:pt>
              </c:numCache>
            </c:numRef>
          </c:val>
        </c:ser>
        <c:ser>
          <c:idx val="5"/>
          <c:order val="3"/>
          <c:tx>
            <c:strRef>
              <c:f>Sheet1!$A$2</c:f>
              <c:strCache>
                <c:ptCount val="1"/>
                <c:pt idx="0">
                  <c:v>Подпрограмма 1. "Развитие дошкольного, общего и дополнительного образования детей"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2202693.5</c:v>
                </c:pt>
                <c:pt idx="1">
                  <c:v>2144343</c:v>
                </c:pt>
                <c:pt idx="2">
                  <c:v>2172768.2000000002</c:v>
                </c:pt>
                <c:pt idx="3">
                  <c:v>2210398.7000000002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29120192"/>
        <c:axId val="229111960"/>
        <c:axId val="0"/>
      </c:bar3DChart>
      <c:catAx>
        <c:axId val="229120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9111960"/>
        <c:crosses val="autoZero"/>
        <c:auto val="1"/>
        <c:lblAlgn val="ctr"/>
        <c:lblOffset val="100"/>
        <c:noMultiLvlLbl val="0"/>
      </c:catAx>
      <c:valAx>
        <c:axId val="22911196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912019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6817560169389536"/>
          <c:y val="0.12891048119064796"/>
          <c:w val="0.42448825130541162"/>
          <c:h val="0.49887692182324833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0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7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2919374699107516E-2"/>
          <c:y val="9.2262356164238044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7"/>
          <c:order val="0"/>
          <c:tx>
            <c:strRef>
              <c:f>Sheet1!$A$7</c:f>
              <c:strCache>
                <c:ptCount val="1"/>
                <c:pt idx="0">
                  <c:v>Подпрограмма 6. "Финансовое обеспечение деятельности муниципальных учреждений, подведомственных Управлению культуры и международных связей администрации ЗАТО г. Североморск"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Sheet1!$B$7:$E$7</c:f>
              <c:numCache>
                <c:formatCode>#,##0.0</c:formatCode>
                <c:ptCount val="4"/>
                <c:pt idx="0">
                  <c:v>52956.4</c:v>
                </c:pt>
                <c:pt idx="1">
                  <c:v>56863.4</c:v>
                </c:pt>
                <c:pt idx="2">
                  <c:v>57948.1</c:v>
                </c:pt>
                <c:pt idx="3">
                  <c:v>59485.4</c:v>
                </c:pt>
              </c:numCache>
            </c:numRef>
          </c:val>
        </c:ser>
        <c:ser>
          <c:idx val="6"/>
          <c:order val="1"/>
          <c:tx>
            <c:strRef>
              <c:f>Sheet1!$A$6</c:f>
              <c:strCache>
                <c:ptCount val="1"/>
                <c:pt idx="0">
                  <c:v>Подпрограмма 5. "Сохранение, использование, популяризация и охрана объектов культурного наследия (памятников истории и культуры) ЗАТО г. Североморск"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Sheet1!$B$6:$E$6</c:f>
              <c:numCache>
                <c:formatCode>#,##0.0</c:formatCode>
                <c:ptCount val="4"/>
                <c:pt idx="0">
                  <c:v>5366.8</c:v>
                </c:pt>
                <c:pt idx="1">
                  <c:v>1568.8</c:v>
                </c:pt>
                <c:pt idx="2">
                  <c:v>1500</c:v>
                </c:pt>
                <c:pt idx="3">
                  <c:v>1500</c:v>
                </c:pt>
              </c:numCache>
            </c:numRef>
          </c:val>
        </c:ser>
        <c:ser>
          <c:idx val="5"/>
          <c:order val="2"/>
          <c:tx>
            <c:strRef>
              <c:f>Sheet1!$A$5</c:f>
              <c:strCache>
                <c:ptCount val="1"/>
                <c:pt idx="0">
                  <c:v>Подпрограмма 4. "Совершенствование музейного обслуживания граждан"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#,##0.0</c:formatCode>
                <c:ptCount val="4"/>
                <c:pt idx="0">
                  <c:v>21837.5</c:v>
                </c:pt>
                <c:pt idx="1">
                  <c:v>21983.7</c:v>
                </c:pt>
                <c:pt idx="2">
                  <c:v>23131.599999999999</c:v>
                </c:pt>
                <c:pt idx="3">
                  <c:v>23847</c:v>
                </c:pt>
              </c:numCache>
            </c:numRef>
          </c:val>
        </c:ser>
        <c:ser>
          <c:idx val="4"/>
          <c:order val="3"/>
          <c:tx>
            <c:strRef>
              <c:f>Sheet1!$A$4</c:f>
              <c:strCache>
                <c:ptCount val="1"/>
                <c:pt idx="0">
                  <c:v>Подпрограмма 3. "Совершенствование организации досуга и развитие творческих способностей граждан"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#,##0.0</c:formatCode>
                <c:ptCount val="4"/>
                <c:pt idx="0">
                  <c:v>128587</c:v>
                </c:pt>
                <c:pt idx="1">
                  <c:v>177111.7</c:v>
                </c:pt>
                <c:pt idx="2">
                  <c:v>205957.3</c:v>
                </c:pt>
                <c:pt idx="3">
                  <c:v>139213.79999999999</c:v>
                </c:pt>
              </c:numCache>
            </c:numRef>
          </c:val>
        </c:ser>
        <c:ser>
          <c:idx val="3"/>
          <c:order val="4"/>
          <c:tx>
            <c:strRef>
              <c:f>Sheet1!$A$3</c:f>
              <c:strCache>
                <c:ptCount val="1"/>
                <c:pt idx="0">
                  <c:v>Подпрограмма 2. "Совершенствование библиотечного, библиографического и информационного обслуживания пользователей"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#,##0.0</c:formatCode>
                <c:ptCount val="4"/>
                <c:pt idx="0">
                  <c:v>89476.2</c:v>
                </c:pt>
                <c:pt idx="1">
                  <c:v>85417.600000000006</c:v>
                </c:pt>
                <c:pt idx="2">
                  <c:v>86972.5</c:v>
                </c:pt>
                <c:pt idx="3">
                  <c:v>92203.7</c:v>
                </c:pt>
              </c:numCache>
            </c:numRef>
          </c:val>
        </c:ser>
        <c:ser>
          <c:idx val="2"/>
          <c:order val="5"/>
          <c:tx>
            <c:strRef>
              <c:f>Sheet1!$A$2</c:f>
              <c:strCache>
                <c:ptCount val="1"/>
                <c:pt idx="0">
                  <c:v>Подпрограмма 1. "Совершенствование предоставления дополнительного образования детям в сфере культуры"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128548.8</c:v>
                </c:pt>
                <c:pt idx="1">
                  <c:v>134042.9</c:v>
                </c:pt>
                <c:pt idx="2">
                  <c:v>140207.29999999999</c:v>
                </c:pt>
                <c:pt idx="3">
                  <c:v>144745.29999999999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3034456"/>
        <c:axId val="233036416"/>
        <c:axId val="0"/>
      </c:bar3DChart>
      <c:catAx>
        <c:axId val="233034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33036416"/>
        <c:crosses val="autoZero"/>
        <c:auto val="1"/>
        <c:lblAlgn val="ctr"/>
        <c:lblOffset val="100"/>
        <c:noMultiLvlLbl val="0"/>
      </c:catAx>
      <c:valAx>
        <c:axId val="23303641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3303445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5765357046606678"/>
          <c:y val="2.3198384358693227E-2"/>
          <c:w val="0.42448825130541162"/>
          <c:h val="0.73361164367283693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0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9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Sheet1!$A$2</c:f>
              <c:strCache>
                <c:ptCount val="1"/>
                <c:pt idx="0">
                  <c:v>Подпрограмма 1. "Управление муниципальными финансами"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#,##0.00</c:formatCode>
                <c:ptCount val="4"/>
                <c:pt idx="0" formatCode="General">
                  <c:v>0</c:v>
                </c:pt>
                <c:pt idx="1">
                  <c:v>34371.4</c:v>
                </c:pt>
                <c:pt idx="2">
                  <c:v>41449.1</c:v>
                </c:pt>
                <c:pt idx="3">
                  <c:v>55201.2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3034064"/>
        <c:axId val="233025048"/>
        <c:axId val="0"/>
      </c:bar3DChart>
      <c:catAx>
        <c:axId val="233034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33025048"/>
        <c:crosses val="autoZero"/>
        <c:auto val="1"/>
        <c:lblAlgn val="ctr"/>
        <c:lblOffset val="100"/>
        <c:noMultiLvlLbl val="0"/>
      </c:catAx>
      <c:valAx>
        <c:axId val="2330250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7703">
            <a:noFill/>
          </a:ln>
        </c:spPr>
        <c:crossAx val="23303406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86347045519675"/>
          <c:y val="0.2273048256273264"/>
          <c:w val="0.43050080015964293"/>
          <c:h val="0.48633342581442562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49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Sheet1!$A$2</c:f>
              <c:strCache>
                <c:ptCount val="1"/>
                <c:pt idx="0">
                  <c:v>Муниципальная программа 8. "Формирование современной городской среды ЗАТО г. Североморск"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176268.9</c:v>
                </c:pt>
                <c:pt idx="1">
                  <c:v>25049.5</c:v>
                </c:pt>
                <c:pt idx="2">
                  <c:v>11500</c:v>
                </c:pt>
                <c:pt idx="3">
                  <c:v>11500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3030928"/>
        <c:axId val="233027400"/>
        <c:axId val="0"/>
      </c:bar3DChart>
      <c:catAx>
        <c:axId val="233030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33027400"/>
        <c:crosses val="autoZero"/>
        <c:auto val="1"/>
        <c:lblAlgn val="ctr"/>
        <c:lblOffset val="100"/>
        <c:noMultiLvlLbl val="0"/>
      </c:catAx>
      <c:valAx>
        <c:axId val="233027400"/>
        <c:scaling>
          <c:orientation val="minMax"/>
        </c:scaling>
        <c:delete val="0"/>
        <c:axPos val="l"/>
        <c:numFmt formatCode="#,##0.0" sourceLinked="1"/>
        <c:majorTickMark val="none"/>
        <c:minorTickMark val="none"/>
        <c:tickLblPos val="none"/>
        <c:spPr>
          <a:ln w="7703">
            <a:noFill/>
          </a:ln>
        </c:spPr>
        <c:crossAx val="233030928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5815842509422153"/>
          <c:y val="0.35518572253867531"/>
          <c:w val="0.43050080015964293"/>
          <c:h val="0.24795510206763147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50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Sheet1!$A$2</c:f>
              <c:strCache>
                <c:ptCount val="1"/>
                <c:pt idx="0">
                  <c:v>Муниципальная программа 9. "Повышение безопасности дорожного движения и снижение дорожно-транспортного травматизма в ЗАТО г. Североморск"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#,##0.0</c:formatCode>
                <c:ptCount val="4"/>
                <c:pt idx="0">
                  <c:v>3070</c:v>
                </c:pt>
                <c:pt idx="1">
                  <c:v>4695</c:v>
                </c:pt>
                <c:pt idx="2">
                  <c:v>3895</c:v>
                </c:pt>
                <c:pt idx="3">
                  <c:v>3895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3029752"/>
        <c:axId val="233023872"/>
        <c:axId val="0"/>
      </c:bar3DChart>
      <c:catAx>
        <c:axId val="233029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33023872"/>
        <c:crosses val="autoZero"/>
        <c:auto val="1"/>
        <c:lblAlgn val="ctr"/>
        <c:lblOffset val="100"/>
        <c:noMultiLvlLbl val="0"/>
      </c:catAx>
      <c:valAx>
        <c:axId val="233023872"/>
        <c:scaling>
          <c:orientation val="minMax"/>
        </c:scaling>
        <c:delete val="0"/>
        <c:axPos val="l"/>
        <c:numFmt formatCode="#,##0.0" sourceLinked="1"/>
        <c:majorTickMark val="none"/>
        <c:minorTickMark val="none"/>
        <c:tickLblPos val="none"/>
        <c:spPr>
          <a:ln w="7703">
            <a:noFill/>
          </a:ln>
        </c:spPr>
        <c:crossAx val="23302975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1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231130355702251"/>
          <c:y val="0.27054672042535544"/>
          <c:w val="0.43050080015964293"/>
          <c:h val="0.48633342581442562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1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52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Sheet1!$A$2</c:f>
              <c:strCache>
                <c:ptCount val="1"/>
                <c:pt idx="0">
                  <c:v>Муниципальная программа 10. "Профилактика терроризма, экстремизма и ликвидация последствий проявления терроризма и экстремизма на территории ЗАТО г. Североморск"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90</c:v>
                </c:pt>
                <c:pt idx="1">
                  <c:v>91.8</c:v>
                </c:pt>
                <c:pt idx="2">
                  <c:v>93.6</c:v>
                </c:pt>
                <c:pt idx="3">
                  <c:v>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3024264"/>
        <c:axId val="233031712"/>
        <c:axId val="0"/>
      </c:bar3DChart>
      <c:catAx>
        <c:axId val="2330242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33031712"/>
        <c:crosses val="autoZero"/>
        <c:auto val="1"/>
        <c:lblAlgn val="ctr"/>
        <c:lblOffset val="100"/>
        <c:noMultiLvlLbl val="0"/>
      </c:catAx>
      <c:valAx>
        <c:axId val="233031712"/>
        <c:scaling>
          <c:orientation val="minMax"/>
        </c:scaling>
        <c:delete val="0"/>
        <c:axPos val="l"/>
        <c:numFmt formatCode="#\ ##0.0" sourceLinked="1"/>
        <c:majorTickMark val="none"/>
        <c:minorTickMark val="none"/>
        <c:tickLblPos val="none"/>
        <c:spPr>
          <a:ln w="7703">
            <a:noFill/>
          </a:ln>
        </c:spPr>
        <c:crossAx val="23302426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703430040116841"/>
          <c:y val="0.32691702697616837"/>
          <c:w val="0.43050080015964293"/>
          <c:h val="0.42292929193524703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636467689145522E-2"/>
          <c:y val="0.13178869718600855"/>
          <c:w val="0.83265891389930502"/>
          <c:h val="0.577247155093377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explosion val="17"/>
          <c:dPt>
            <c:idx val="1"/>
            <c:bubble3D val="0"/>
            <c:explosion val="0"/>
          </c:dPt>
          <c:dPt>
            <c:idx val="3"/>
            <c:bubble3D val="0"/>
            <c:explosion val="30"/>
          </c:dPt>
          <c:dPt>
            <c:idx val="4"/>
            <c:bubble3D val="0"/>
            <c:explosion val="28"/>
          </c:dPt>
          <c:dLbls>
            <c:dLbl>
              <c:idx val="0"/>
              <c:layout>
                <c:manualLayout>
                  <c:x val="4.0622666312262412E-2"/>
                  <c:y val="-4.9712147395693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9432055916945808E-2"/>
                  <c:y val="9.4817916186122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6416994235673142E-2"/>
                  <c:y val="5.488596699472617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7685272717738664E-2"/>
                  <c:y val="-0.112368055493413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7468752472054534E-3"/>
                  <c:y val="-8.8236056044933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ru-RU"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Оплата труда</c:v>
                </c:pt>
                <c:pt idx="1">
                  <c:v>Коммунальные услуги</c:v>
                </c:pt>
                <c:pt idx="2">
                  <c:v>Льготный проезд в отпуск</c:v>
                </c:pt>
                <c:pt idx="3">
                  <c:v>Расходы на капитальные вложения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2317798.1</c:v>
                </c:pt>
                <c:pt idx="1">
                  <c:v>232551.1</c:v>
                </c:pt>
                <c:pt idx="2">
                  <c:v>38041.599999999999</c:v>
                </c:pt>
                <c:pt idx="3">
                  <c:v>196537.1</c:v>
                </c:pt>
                <c:pt idx="4">
                  <c:v>1051527.1000000001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8.8062844592649778E-2"/>
          <c:y val="0.782464809973065"/>
          <c:w val="0.87393750685260718"/>
          <c:h val="0.21753508348283104"/>
        </c:manualLayout>
      </c:layout>
      <c:overlay val="0"/>
      <c:txPr>
        <a:bodyPr/>
        <a:lstStyle/>
        <a:p>
          <a:pPr>
            <a:defRPr lang="ru-RU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6.1846899477755464E-2"/>
          <c:w val="1"/>
          <c:h val="0.7210412181617180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год</c:v>
                </c:pt>
              </c:strCache>
            </c:strRef>
          </c:tx>
          <c:explosion val="11"/>
          <c:dPt>
            <c:idx val="0"/>
            <c:bubble3D val="0"/>
            <c:explosion val="14"/>
          </c:dPt>
          <c:dPt>
            <c:idx val="1"/>
            <c:bubble3D val="0"/>
            <c:explosion val="0"/>
          </c:dPt>
          <c:dPt>
            <c:idx val="2"/>
            <c:bubble3D val="0"/>
            <c:explosion val="26"/>
          </c:dPt>
          <c:dPt>
            <c:idx val="3"/>
            <c:bubble3D val="0"/>
            <c:explosion val="46"/>
          </c:dPt>
          <c:dPt>
            <c:idx val="4"/>
            <c:bubble3D val="0"/>
            <c:explosion val="7"/>
          </c:dPt>
          <c:dLbls>
            <c:dLbl>
              <c:idx val="0"/>
              <c:layout>
                <c:manualLayout>
                  <c:x val="9.7296204954808188E-2"/>
                  <c:y val="-0.307087173319867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4122059664920966"/>
                  <c:y val="8.89337939862464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6115468236555509E-2"/>
                  <c:y val="0.140837446867397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7624552724921042E-2"/>
                  <c:y val="4.1053358263525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7468752472054534E-3"/>
                  <c:y val="-8.82360560449330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ru-RU"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Лист1!$A$2:$A$6</c:f>
              <c:numCache>
                <c:formatCode>General</c:formatCode>
                <c:ptCount val="5"/>
              </c:numCache>
            </c:numRef>
          </c:cat>
          <c:val>
            <c:numRef>
              <c:f>Лист1!$B$2:$B$6</c:f>
              <c:numCache>
                <c:formatCode>#\ ##0.0</c:formatCode>
                <c:ptCount val="5"/>
                <c:pt idx="0">
                  <c:v>1012081.2</c:v>
                </c:pt>
                <c:pt idx="1">
                  <c:v>232520.9</c:v>
                </c:pt>
                <c:pt idx="2">
                  <c:v>38041.599999999999</c:v>
                </c:pt>
                <c:pt idx="3">
                  <c:v>33256</c:v>
                </c:pt>
                <c:pt idx="4">
                  <c:v>606592.9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28000"/>
          </a:schemeClr>
        </a:solidFill>
        <a:ln>
          <a:noFill/>
        </a:ln>
      </c:spPr>
    </c:floor>
    <c:sideWall>
      <c:thickness val="0"/>
      <c:spPr>
        <a:noFill/>
        <a:ln w="25400">
          <a:noFill/>
        </a:ln>
        <a:effectLst>
          <a:innerShdw blurRad="63500" dist="50800" dir="16200000">
            <a:prstClr val="black">
              <a:alpha val="50000"/>
            </a:prstClr>
          </a:innerShdw>
        </a:effectLst>
      </c:spPr>
    </c:sideWall>
    <c:backWall>
      <c:thickness val="0"/>
      <c:spPr>
        <a:gradFill>
          <a:gsLst>
            <a:gs pos="65000">
              <a:schemeClr val="accent2">
                <a:lumMod val="20000"/>
                <a:lumOff val="80000"/>
              </a:schemeClr>
            </a:gs>
            <a:gs pos="24000">
              <a:schemeClr val="accent2">
                <a:lumMod val="20000"/>
                <a:lumOff val="80000"/>
              </a:schemeClr>
            </a:gs>
          </a:gsLst>
          <a:lin ang="16200000" scaled="1"/>
        </a:gradFill>
        <a:ln w="25400">
          <a:noFill/>
        </a:ln>
        <a:effectLst>
          <a:outerShdw blurRad="50800" dist="38100" dir="16200000" rotWithShape="0">
            <a:prstClr val="black">
              <a:alpha val="40000"/>
            </a:prstClr>
          </a:outerShdw>
        </a:effectLst>
        <a:scene3d>
          <a:camera prst="orthographicFront"/>
          <a:lightRig rig="threePt" dir="t"/>
        </a:scene3d>
        <a:sp3d prstMaterial="powder"/>
      </c:spPr>
    </c:backWall>
    <c:plotArea>
      <c:layout>
        <c:manualLayout>
          <c:layoutTarget val="inner"/>
          <c:xMode val="edge"/>
          <c:yMode val="edge"/>
          <c:x val="5.9526860694519616E-2"/>
          <c:y val="6.4640863911005958E-2"/>
          <c:w val="0.46843968783281242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Sheet1!$A$9</c:f>
              <c:strCache>
                <c:ptCount val="1"/>
                <c:pt idx="0">
                  <c:v>   0113  Другие общегосударственные вопросы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Sheet1!$B$9:$E$9</c:f>
              <c:numCache>
                <c:formatCode>#\ ##0.0</c:formatCode>
                <c:ptCount val="4"/>
                <c:pt idx="0">
                  <c:v>127572.2</c:v>
                </c:pt>
                <c:pt idx="1">
                  <c:v>120316.4</c:v>
                </c:pt>
                <c:pt idx="2">
                  <c:v>81827.5</c:v>
                </c:pt>
                <c:pt idx="3">
                  <c:v>83861.100000000006</c:v>
                </c:pt>
              </c:numCache>
            </c:numRef>
          </c:val>
        </c:ser>
        <c:ser>
          <c:idx val="3"/>
          <c:order val="1"/>
          <c:tx>
            <c:strRef>
              <c:f>Sheet1!$A$8</c:f>
              <c:strCache>
                <c:ptCount val="1"/>
                <c:pt idx="0">
                  <c:v>    0111 Резервные фонды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Sheet1!$B$8:$E$8</c:f>
              <c:numCache>
                <c:formatCode>#\ ##0.0</c:formatCode>
                <c:ptCount val="4"/>
                <c:pt idx="0">
                  <c:v>3000</c:v>
                </c:pt>
                <c:pt idx="1">
                  <c:v>3000</c:v>
                </c:pt>
                <c:pt idx="2">
                  <c:v>3000</c:v>
                </c:pt>
                <c:pt idx="3">
                  <c:v>3000</c:v>
                </c:pt>
              </c:numCache>
            </c:numRef>
          </c:val>
        </c:ser>
        <c:ser>
          <c:idx val="4"/>
          <c:order val="2"/>
          <c:tx>
            <c:strRef>
              <c:f>Sheet1!$A$7</c:f>
              <c:strCache>
                <c:ptCount val="1"/>
                <c:pt idx="0">
                  <c:v>   0107 Обеспечение проведения выборов и референдумов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Sheet1!$B$7:$E$7</c:f>
              <c:numCache>
                <c:formatCode>#\ ##0.0</c:formatCode>
                <c:ptCount val="4"/>
                <c:pt idx="0">
                  <c:v>1168.5</c:v>
                </c:pt>
                <c:pt idx="1">
                  <c:v>1965.8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5"/>
          <c:order val="3"/>
          <c:tx>
            <c:strRef>
              <c:f>Sheet1!$A$6</c:f>
              <c:strCache>
                <c:ptCount val="1"/>
                <c:pt idx="0">
                  <c:v>   0106 Обеспечение деятельности финансовых, налоговых и таможенных органов и органов финансового (финансово-бюджетного) надзора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Sheet1!$B$6:$E$6</c:f>
              <c:numCache>
                <c:formatCode>#\ ##0.0</c:formatCode>
                <c:ptCount val="4"/>
                <c:pt idx="0">
                  <c:v>2165.6999999999998</c:v>
                </c:pt>
                <c:pt idx="1">
                  <c:v>2898.9</c:v>
                </c:pt>
                <c:pt idx="2">
                  <c:v>3014.6</c:v>
                </c:pt>
                <c:pt idx="3">
                  <c:v>3134.9</c:v>
                </c:pt>
              </c:numCache>
            </c:numRef>
          </c:val>
        </c:ser>
        <c:ser>
          <c:idx val="6"/>
          <c:order val="4"/>
          <c:tx>
            <c:strRef>
              <c:f>Sheet1!$A$5</c:f>
              <c:strCache>
                <c:ptCount val="1"/>
                <c:pt idx="0">
                  <c:v>   0105 Судебная система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#\ ##0.0</c:formatCode>
                <c:ptCount val="4"/>
                <c:pt idx="0">
                  <c:v>5.4</c:v>
                </c:pt>
                <c:pt idx="1">
                  <c:v>52.8</c:v>
                </c:pt>
                <c:pt idx="2">
                  <c:v>1.9</c:v>
                </c:pt>
                <c:pt idx="3">
                  <c:v>1.8</c:v>
                </c:pt>
              </c:numCache>
            </c:numRef>
          </c:val>
        </c:ser>
        <c:ser>
          <c:idx val="7"/>
          <c:order val="5"/>
          <c:tx>
            <c:strRef>
              <c:f>Sheet1!$A$4</c:f>
              <c:strCache>
                <c:ptCount val="1"/>
                <c:pt idx="0">
                  <c:v>   0104 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106204.5</c:v>
                </c:pt>
                <c:pt idx="1">
                  <c:v>107375</c:v>
                </c:pt>
                <c:pt idx="2">
                  <c:v>111017.3</c:v>
                </c:pt>
                <c:pt idx="3">
                  <c:v>115570.9</c:v>
                </c:pt>
              </c:numCache>
            </c:numRef>
          </c:val>
        </c:ser>
        <c:ser>
          <c:idx val="8"/>
          <c:order val="6"/>
          <c:tx>
            <c:strRef>
              <c:f>Sheet1!$A$3</c:f>
              <c:strCache>
                <c:ptCount val="1"/>
                <c:pt idx="0">
                  <c:v>   0103 Функционирование законодательных (представительных) органов государственной власти и представительных органов муниципальных образований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10296.799999999999</c:v>
                </c:pt>
                <c:pt idx="1">
                  <c:v>10213.799999999999</c:v>
                </c:pt>
                <c:pt idx="2">
                  <c:v>10608.9</c:v>
                </c:pt>
                <c:pt idx="3">
                  <c:v>11004.4</c:v>
                </c:pt>
              </c:numCache>
            </c:numRef>
          </c:val>
        </c:ser>
        <c:ser>
          <c:idx val="9"/>
          <c:order val="7"/>
          <c:tx>
            <c:strRef>
              <c:f>Sheet1!$A$2</c:f>
              <c:strCache>
                <c:ptCount val="1"/>
                <c:pt idx="0">
                  <c:v>   0102 Функционирование высшего должностного лица субъекта Российской Федерации и муниципального образования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3197.2</c:v>
                </c:pt>
                <c:pt idx="1">
                  <c:v>3152.9</c:v>
                </c:pt>
                <c:pt idx="2">
                  <c:v>3363</c:v>
                </c:pt>
                <c:pt idx="3">
                  <c:v>3477.5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0036344"/>
        <c:axId val="230041440"/>
        <c:axId val="0"/>
      </c:bar3DChart>
      <c:catAx>
        <c:axId val="230036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230041440"/>
        <c:crosses val="autoZero"/>
        <c:auto val="1"/>
        <c:lblAlgn val="ctr"/>
        <c:lblOffset val="100"/>
        <c:noMultiLvlLbl val="0"/>
      </c:catAx>
      <c:valAx>
        <c:axId val="23004144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crossAx val="23003634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4318231285390883"/>
          <c:y val="2.7565866684957089E-2"/>
          <c:w val="0.45681771403486376"/>
          <c:h val="0.97243413331504291"/>
        </c:manualLayout>
      </c:layout>
      <c:overlay val="0"/>
      <c:txPr>
        <a:bodyPr/>
        <a:lstStyle/>
        <a:p>
          <a:pPr>
            <a:defRPr sz="1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rgbClr val="BDE7EF">
            <a:alpha val="43000"/>
          </a:srgbClr>
        </a:solidFill>
        <a:ln>
          <a:noFill/>
        </a:ln>
        <a:scene3d>
          <a:camera prst="orthographicFront"/>
          <a:lightRig rig="threePt" dir="t"/>
        </a:scene3d>
        <a:sp3d prstMaterial="softEdge">
          <a:contourClr>
            <a:srgbClr val="000000"/>
          </a:contourClr>
        </a:sp3d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gradFill flip="none" rotWithShape="1">
          <a:gsLst>
            <a:gs pos="0">
              <a:schemeClr val="accent2">
                <a:lumMod val="20000"/>
                <a:lumOff val="80000"/>
                <a:alpha val="6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2244255881832819"/>
          <c:y val="2.2934938268466497E-2"/>
          <c:w val="0.43776893638076031"/>
          <c:h val="0.7357728554635633"/>
        </c:manualLayout>
      </c:layout>
      <c:bar3DChart>
        <c:barDir val="col"/>
        <c:grouping val="stacked"/>
        <c:varyColors val="0"/>
        <c:ser>
          <c:idx val="2"/>
          <c:order val="0"/>
          <c:tx>
            <c:strRef>
              <c:f>Sheet1!$A$5</c:f>
              <c:strCache>
                <c:ptCount val="1"/>
                <c:pt idx="0">
                  <c:v>   0314 Другие вопросы в области национальной безопасности и правоохранительной деятельности</c:v>
                </c:pt>
              </c:strCache>
            </c:strRef>
          </c:tx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General</c:formatCode>
                <c:ptCount val="4"/>
                <c:pt idx="0">
                  <c:v>2565.6999999999998</c:v>
                </c:pt>
                <c:pt idx="1">
                  <c:v>1398.2</c:v>
                </c:pt>
                <c:pt idx="2">
                  <c:v>1400</c:v>
                </c:pt>
                <c:pt idx="3">
                  <c:v>1401.4</c:v>
                </c:pt>
              </c:numCache>
            </c:numRef>
          </c:val>
        </c:ser>
        <c:ser>
          <c:idx val="0"/>
          <c:order val="1"/>
          <c:tx>
            <c:strRef>
              <c:f>Sheet1!$A$4</c:f>
              <c:strCache>
                <c:ptCount val="1"/>
                <c:pt idx="0">
                  <c:v>   0310 Защита A5населения и территории от чрезвычайных ситуаций природного и техногенного характера, пожарная безопасность</c:v>
                </c:pt>
              </c:strCache>
            </c:strRef>
          </c:tx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8551.2000000000007</c:v>
                </c:pt>
                <c:pt idx="1">
                  <c:v>9685.9</c:v>
                </c:pt>
                <c:pt idx="2">
                  <c:v>10040.299999999999</c:v>
                </c:pt>
                <c:pt idx="3">
                  <c:v>10419.200000000001</c:v>
                </c:pt>
              </c:numCache>
            </c:numRef>
          </c:val>
        </c:ser>
        <c:ser>
          <c:idx val="3"/>
          <c:order val="2"/>
          <c:tx>
            <c:strRef>
              <c:f>Sheet1!$A$3</c:f>
              <c:strCache>
                <c:ptCount val="1"/>
                <c:pt idx="0">
                  <c:v>   0309 Гражданская оборона</c:v>
                </c:pt>
              </c:strCache>
            </c:strRef>
          </c:tx>
          <c:spPr>
            <a:solidFill>
              <a:srgbClr val="E3A1D5"/>
            </a:solidFill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0</c:v>
                </c:pt>
                <c:pt idx="1">
                  <c:v>145</c:v>
                </c:pt>
                <c:pt idx="2">
                  <c:v>145</c:v>
                </c:pt>
                <c:pt idx="3">
                  <c:v>145</c:v>
                </c:pt>
              </c:numCache>
            </c:numRef>
          </c:val>
        </c:ser>
        <c:ser>
          <c:idx val="4"/>
          <c:order val="3"/>
          <c:tx>
            <c:strRef>
              <c:f>Sheet1!$A$2</c:f>
              <c:strCache>
                <c:ptCount val="1"/>
                <c:pt idx="0">
                  <c:v>   0304 Органы юстиции</c:v>
                </c:pt>
              </c:strCache>
            </c:strRef>
          </c:tx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2867.6</c:v>
                </c:pt>
                <c:pt idx="1">
                  <c:v>2774.1</c:v>
                </c:pt>
                <c:pt idx="2">
                  <c:v>3385.6</c:v>
                </c:pt>
                <c:pt idx="3">
                  <c:v>3518.2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gapDepth val="188"/>
        <c:shape val="cone"/>
        <c:axId val="230033992"/>
        <c:axId val="230037128"/>
        <c:axId val="0"/>
      </c:bar3DChart>
      <c:catAx>
        <c:axId val="230033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230037128"/>
        <c:crosses val="autoZero"/>
        <c:auto val="1"/>
        <c:lblAlgn val="ctr"/>
        <c:lblOffset val="100"/>
        <c:noMultiLvlLbl val="0"/>
      </c:catAx>
      <c:valAx>
        <c:axId val="2300371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crossAx val="23003399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5919302166437201"/>
          <c:y val="2.8822313174195632E-2"/>
          <c:w val="0.41990615859486258"/>
          <c:h val="0.54812962350967287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rgbClr val="BDE7EF">
            <a:alpha val="47000"/>
          </a:srgbClr>
        </a:solidFill>
        <a:ln>
          <a:noFill/>
        </a:ln>
      </c:spPr>
    </c:floor>
    <c:sideWall>
      <c:thickness val="0"/>
    </c:sideWall>
    <c:backWall>
      <c:thickness val="0"/>
      <c:spPr>
        <a:gradFill flip="none" rotWithShape="1">
          <a:gsLst>
            <a:gs pos="0">
              <a:schemeClr val="accent2">
                <a:lumMod val="12000"/>
                <a:lumOff val="88000"/>
                <a:alpha val="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</c:spPr>
    </c:backWall>
    <c:plotArea>
      <c:layout>
        <c:manualLayout>
          <c:layoutTarget val="inner"/>
          <c:xMode val="edge"/>
          <c:yMode val="edge"/>
          <c:x val="0.12794861168669705"/>
          <c:y val="1.660330180941437E-2"/>
          <c:w val="0.43365992079937377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3"/>
          <c:tx>
            <c:strRef>
              <c:f>Sheet1!$A$6</c:f>
              <c:strCache>
                <c:ptCount val="1"/>
                <c:pt idx="0">
                  <c:v>   0412  Другие вопросы в области национальной экономики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Sheet1!$B$6:$E$6</c:f>
              <c:numCache>
                <c:formatCode>#\ ##0.0</c:formatCode>
                <c:ptCount val="4"/>
                <c:pt idx="0">
                  <c:v>34723.699999999997</c:v>
                </c:pt>
                <c:pt idx="1">
                  <c:v>35333.1</c:v>
                </c:pt>
                <c:pt idx="2">
                  <c:v>35433.199999999997</c:v>
                </c:pt>
                <c:pt idx="3">
                  <c:v>36778.6</c:v>
                </c:pt>
              </c:numCache>
            </c:numRef>
          </c:val>
        </c:ser>
        <c:ser>
          <c:idx val="6"/>
          <c:order val="4"/>
          <c:tx>
            <c:strRef>
              <c:f>Sheet1!$A$5</c:f>
              <c:strCache>
                <c:ptCount val="1"/>
                <c:pt idx="0">
                  <c:v>   0410 Связь и информатика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#\ ##0.0</c:formatCode>
                <c:ptCount val="4"/>
                <c:pt idx="0">
                  <c:v>30068.9</c:v>
                </c:pt>
                <c:pt idx="1">
                  <c:v>30.7</c:v>
                </c:pt>
                <c:pt idx="2">
                  <c:v>30.7</c:v>
                </c:pt>
                <c:pt idx="3">
                  <c:v>30.7</c:v>
                </c:pt>
              </c:numCache>
            </c:numRef>
          </c:val>
        </c:ser>
        <c:ser>
          <c:idx val="7"/>
          <c:order val="5"/>
          <c:tx>
            <c:strRef>
              <c:f>Sheet1!$A$4</c:f>
              <c:strCache>
                <c:ptCount val="1"/>
                <c:pt idx="0">
                  <c:v>   0409 Дорожное хозяйство (дорожные фонды)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209755.2</c:v>
                </c:pt>
                <c:pt idx="1">
                  <c:v>208398.5</c:v>
                </c:pt>
                <c:pt idx="2">
                  <c:v>171621.2</c:v>
                </c:pt>
                <c:pt idx="3">
                  <c:v>171621.2</c:v>
                </c:pt>
              </c:numCache>
            </c:numRef>
          </c:val>
        </c:ser>
        <c:ser>
          <c:idx val="8"/>
          <c:order val="6"/>
          <c:tx>
            <c:strRef>
              <c:f>Sheet1!$A$3</c:f>
              <c:strCache>
                <c:ptCount val="1"/>
                <c:pt idx="0">
                  <c:v>   0408 Транспорт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19652.099999999999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9"/>
          <c:order val="7"/>
          <c:tx>
            <c:strRef>
              <c:f>Sheet1!$A$2</c:f>
              <c:strCache>
                <c:ptCount val="1"/>
                <c:pt idx="0">
                  <c:v>   0405 Сельское хозяйство и рыболовство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18435.3</c:v>
                </c:pt>
                <c:pt idx="1">
                  <c:v>23550.6</c:v>
                </c:pt>
                <c:pt idx="2">
                  <c:v>23551.599999999999</c:v>
                </c:pt>
                <c:pt idx="3">
                  <c:v>23552.799999999999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0033600"/>
        <c:axId val="230043792"/>
        <c:axId val="0"/>
      </c:bar3DChart>
      <c:catAx>
        <c:axId val="230033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230043792"/>
        <c:crosses val="autoZero"/>
        <c:auto val="1"/>
        <c:lblAlgn val="ctr"/>
        <c:lblOffset val="100"/>
        <c:noMultiLvlLbl val="0"/>
      </c:catAx>
      <c:valAx>
        <c:axId val="230043792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crossAx val="23003360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ayout>
        <c:manualLayout>
          <c:xMode val="edge"/>
          <c:yMode val="edge"/>
          <c:x val="0.53961580264693665"/>
          <c:y val="0"/>
          <c:w val="0.45681771403486376"/>
          <c:h val="0.54608407735356634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rgbClr val="BDE7EF">
            <a:alpha val="18000"/>
          </a:srgbClr>
        </a:solidFill>
        <a:ln>
          <a:noFill/>
        </a:ln>
      </c:spPr>
    </c:floor>
    <c:sideWall>
      <c:thickness val="0"/>
    </c:sideWall>
    <c:backWall>
      <c:thickness val="0"/>
      <c:spPr>
        <a:gradFill>
          <a:gsLst>
            <a:gs pos="77914">
              <a:schemeClr val="accent4">
                <a:lumMod val="20000"/>
                <a:lumOff val="80000"/>
              </a:schemeClr>
            </a:gs>
            <a:gs pos="58000">
              <a:schemeClr val="accent2">
                <a:lumMod val="20000"/>
                <a:lumOff val="80000"/>
                <a:alpha val="15000"/>
              </a:schemeClr>
            </a:gs>
            <a:gs pos="100000">
              <a:srgbClr val="D1C39F">
                <a:alpha val="39000"/>
              </a:srgbClr>
            </a:gs>
          </a:gsLst>
          <a:lin ang="5400000" scaled="1"/>
        </a:gradFill>
      </c:spPr>
    </c:backWall>
    <c:plotArea>
      <c:layout>
        <c:manualLayout>
          <c:layoutTarget val="inner"/>
          <c:xMode val="edge"/>
          <c:yMode val="edge"/>
          <c:x val="0.15382418454661542"/>
          <c:y val="0.16452236550076343"/>
          <c:w val="0.41858432434939546"/>
          <c:h val="0.64273529118089812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3"/>
          <c:tx>
            <c:strRef>
              <c:f>Sheet1!$A$5</c:f>
              <c:strCache>
                <c:ptCount val="1"/>
                <c:pt idx="0">
                  <c:v>      0505 Другие вопросы в области жилищно-коммунального хозяйства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#\ ##0.0</c:formatCode>
                <c:ptCount val="4"/>
                <c:pt idx="0">
                  <c:v>31509.9</c:v>
                </c:pt>
                <c:pt idx="1">
                  <c:v>34187.4</c:v>
                </c:pt>
                <c:pt idx="2">
                  <c:v>35215.699999999997</c:v>
                </c:pt>
                <c:pt idx="3">
                  <c:v>36413.5</c:v>
                </c:pt>
              </c:numCache>
            </c:numRef>
          </c:val>
        </c:ser>
        <c:ser>
          <c:idx val="7"/>
          <c:order val="4"/>
          <c:tx>
            <c:strRef>
              <c:f>Sheet1!$A$4</c:f>
              <c:strCache>
                <c:ptCount val="1"/>
                <c:pt idx="0">
                  <c:v>      0503 Благоустройство</c:v>
                </c:pt>
              </c:strCache>
            </c:strRef>
          </c:tx>
          <c:spPr>
            <a:solidFill>
              <a:srgbClr val="E3A1D5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366363.2</c:v>
                </c:pt>
                <c:pt idx="1">
                  <c:v>98424.2</c:v>
                </c:pt>
                <c:pt idx="2">
                  <c:v>84009.1</c:v>
                </c:pt>
                <c:pt idx="3">
                  <c:v>62698.9</c:v>
                </c:pt>
              </c:numCache>
            </c:numRef>
          </c:val>
        </c:ser>
        <c:ser>
          <c:idx val="8"/>
          <c:order val="5"/>
          <c:tx>
            <c:strRef>
              <c:f>Sheet1!$A$3</c:f>
              <c:strCache>
                <c:ptCount val="1"/>
                <c:pt idx="0">
                  <c:v>      0502 Коммунальное хозяйство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107378.3</c:v>
                </c:pt>
                <c:pt idx="1">
                  <c:v>37751.699999999997</c:v>
                </c:pt>
                <c:pt idx="2">
                  <c:v>22424</c:v>
                </c:pt>
                <c:pt idx="3">
                  <c:v>22424</c:v>
                </c:pt>
              </c:numCache>
            </c:numRef>
          </c:val>
        </c:ser>
        <c:ser>
          <c:idx val="9"/>
          <c:order val="6"/>
          <c:tx>
            <c:strRef>
              <c:f>Sheet1!$A$2</c:f>
              <c:strCache>
                <c:ptCount val="1"/>
                <c:pt idx="0">
                  <c:v>      0501 Жилищное хозяйство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85676.1</c:v>
                </c:pt>
                <c:pt idx="1">
                  <c:v>54947.6</c:v>
                </c:pt>
                <c:pt idx="2">
                  <c:v>52879.3</c:v>
                </c:pt>
                <c:pt idx="3">
                  <c:v>52879.3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one"/>
        <c:axId val="230034776"/>
        <c:axId val="230040264"/>
        <c:axId val="0"/>
      </c:bar3DChart>
      <c:catAx>
        <c:axId val="230034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100"/>
            </a:pPr>
            <a:endParaRPr lang="ru-RU"/>
          </a:p>
        </c:txPr>
        <c:crossAx val="230040264"/>
        <c:crosses val="autoZero"/>
        <c:auto val="1"/>
        <c:lblAlgn val="ctr"/>
        <c:lblOffset val="100"/>
        <c:noMultiLvlLbl val="0"/>
      </c:catAx>
      <c:valAx>
        <c:axId val="23004026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crossAx val="230034776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.5336032133738946"/>
          <c:y val="0.23511137536968316"/>
          <c:w val="0.45681771403486376"/>
          <c:h val="0.51017718374690391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rgbClr val="BDE7EF">
            <a:alpha val="22000"/>
          </a:srgb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77914">
              <a:schemeClr val="accent2">
                <a:lumMod val="20000"/>
                <a:lumOff val="80000"/>
                <a:alpha val="58000"/>
              </a:schemeClr>
            </a:gs>
            <a:gs pos="58000">
              <a:schemeClr val="accent2">
                <a:lumMod val="20000"/>
                <a:lumOff val="80000"/>
                <a:alpha val="16000"/>
              </a:schemeClr>
            </a:gs>
            <a:gs pos="100000">
              <a:srgbClr val="D1C39F">
                <a:alpha val="39000"/>
              </a:srgb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0.149967259302864"/>
          <c:y val="1.6696963576381878E-2"/>
          <c:w val="0.45115401449810166"/>
          <c:h val="0.7357728554635633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Sheet1!$A$2</c:f>
              <c:strCache>
                <c:ptCount val="1"/>
                <c:pt idx="0">
                  <c:v>   0605 Другие вопросы в области охраны окружающей среды
</c:v>
                </c:pt>
              </c:strCache>
            </c:strRef>
          </c:tx>
          <c:spPr>
            <a:solidFill>
              <a:srgbClr val="FF9933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1300.9000000000001</c:v>
                </c:pt>
                <c:pt idx="1">
                  <c:v>1300</c:v>
                </c:pt>
                <c:pt idx="2">
                  <c:v>800</c:v>
                </c:pt>
                <c:pt idx="3">
                  <c:v>800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0035560"/>
        <c:axId val="230044576"/>
        <c:axId val="0"/>
      </c:bar3DChart>
      <c:catAx>
        <c:axId val="230035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30044576"/>
        <c:crosses val="autoZero"/>
        <c:auto val="1"/>
        <c:lblAlgn val="ctr"/>
        <c:lblOffset val="100"/>
        <c:noMultiLvlLbl val="0"/>
      </c:catAx>
      <c:valAx>
        <c:axId val="230044576"/>
        <c:scaling>
          <c:orientation val="minMax"/>
        </c:scaling>
        <c:delete val="0"/>
        <c:axPos val="l"/>
        <c:numFmt formatCode="#\ ##0.0" sourceLinked="1"/>
        <c:majorTickMark val="none"/>
        <c:minorTickMark val="none"/>
        <c:tickLblPos val="none"/>
        <c:spPr>
          <a:ln w="7703">
            <a:noFill/>
          </a:ln>
        </c:spPr>
        <c:crossAx val="230035560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5566365096396847"/>
          <c:y val="0.149657522820767"/>
          <c:w val="0.43050080015964293"/>
          <c:h val="0.24795510206763147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15"/>
      <c:rotY val="20"/>
      <c:rAngAx val="0"/>
    </c:view3D>
    <c:floor>
      <c:thickness val="0"/>
      <c:spPr>
        <a:gradFill>
          <a:gsLst>
            <a:gs pos="77914">
              <a:schemeClr val="accent2">
                <a:lumMod val="20000"/>
                <a:lumOff val="80000"/>
                <a:alpha val="58000"/>
              </a:schemeClr>
            </a:gs>
            <a:gs pos="58000">
              <a:schemeClr val="accent2">
                <a:lumMod val="20000"/>
                <a:lumOff val="80000"/>
                <a:alpha val="16000"/>
              </a:schemeClr>
            </a:gs>
            <a:gs pos="100000">
              <a:srgbClr val="D1C39F">
                <a:alpha val="39000"/>
              </a:srgbClr>
            </a:gs>
          </a:gsLst>
          <a:lin ang="5400000" scaled="1"/>
        </a:gradFill>
        <a:ln>
          <a:noFill/>
        </a:ln>
      </c:spPr>
    </c:floor>
    <c:sideWall>
      <c:thickness val="0"/>
    </c:sideWall>
    <c:backWall>
      <c:thickness val="0"/>
      <c:spPr>
        <a:gradFill>
          <a:gsLst>
            <a:gs pos="77914">
              <a:schemeClr val="accent2">
                <a:lumMod val="20000"/>
                <a:lumOff val="80000"/>
                <a:alpha val="55000"/>
              </a:schemeClr>
            </a:gs>
            <a:gs pos="58000">
              <a:schemeClr val="accent4">
                <a:lumMod val="20000"/>
                <a:lumOff val="80000"/>
              </a:schemeClr>
            </a:gs>
            <a:gs pos="38000">
              <a:schemeClr val="accent2">
                <a:lumMod val="20000"/>
                <a:lumOff val="80000"/>
                <a:alpha val="16000"/>
              </a:schemeClr>
            </a:gs>
            <a:gs pos="100000">
              <a:srgbClr val="D1C39F">
                <a:alpha val="39000"/>
              </a:srgbClr>
            </a:gs>
          </a:gsLst>
          <a:lin ang="5400000" scaled="1"/>
        </a:gradFill>
        <a:ln>
          <a:noFill/>
        </a:ln>
      </c:spPr>
    </c:backWall>
    <c:plotArea>
      <c:layout>
        <c:manualLayout>
          <c:layoutTarget val="inner"/>
          <c:xMode val="edge"/>
          <c:yMode val="edge"/>
          <c:x val="0.15466484181226522"/>
          <c:y val="2.4572412687421222E-2"/>
          <c:w val="0.40998345503841721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3"/>
          <c:tx>
            <c:strRef>
              <c:f>Sheet1!$A$6</c:f>
              <c:strCache>
                <c:ptCount val="1"/>
                <c:pt idx="0">
                  <c:v>      0709 Другие вопросы в области образования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Sheet1!$B$6:$E$6</c:f>
              <c:numCache>
                <c:formatCode>#\ ##0.0</c:formatCode>
                <c:ptCount val="4"/>
                <c:pt idx="0">
                  <c:v>89848.2</c:v>
                </c:pt>
                <c:pt idx="1">
                  <c:v>96607</c:v>
                </c:pt>
                <c:pt idx="2">
                  <c:v>100090.7</c:v>
                </c:pt>
                <c:pt idx="3">
                  <c:v>102791.4</c:v>
                </c:pt>
              </c:numCache>
            </c:numRef>
          </c:val>
        </c:ser>
        <c:ser>
          <c:idx val="6"/>
          <c:order val="4"/>
          <c:tx>
            <c:strRef>
              <c:f>Sheet1!$A$5</c:f>
              <c:strCache>
                <c:ptCount val="1"/>
                <c:pt idx="0">
                  <c:v>      0707 Молодежная политика и оздоровление детей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#\ ##0.0</c:formatCode>
                <c:ptCount val="4"/>
                <c:pt idx="0">
                  <c:v>22354.9</c:v>
                </c:pt>
                <c:pt idx="1">
                  <c:v>16699.8</c:v>
                </c:pt>
                <c:pt idx="2">
                  <c:v>17023.3</c:v>
                </c:pt>
                <c:pt idx="3">
                  <c:v>17257.599999999999</c:v>
                </c:pt>
              </c:numCache>
            </c:numRef>
          </c:val>
        </c:ser>
        <c:ser>
          <c:idx val="7"/>
          <c:order val="5"/>
          <c:tx>
            <c:strRef>
              <c:f>Sheet1!$A$4</c:f>
              <c:strCache>
                <c:ptCount val="1"/>
                <c:pt idx="0">
                  <c:v>     0703 Дополнительное образование детей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282701.90000000002</c:v>
                </c:pt>
                <c:pt idx="1">
                  <c:v>292629</c:v>
                </c:pt>
                <c:pt idx="2">
                  <c:v>306054.8</c:v>
                </c:pt>
                <c:pt idx="3">
                  <c:v>318434.3</c:v>
                </c:pt>
              </c:numCache>
            </c:numRef>
          </c:val>
        </c:ser>
        <c:ser>
          <c:idx val="8"/>
          <c:order val="6"/>
          <c:tx>
            <c:strRef>
              <c:f>Sheet1!$A$3</c:f>
              <c:strCache>
                <c:ptCount val="1"/>
                <c:pt idx="0">
                  <c:v>      0702 Общее образование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879027.5</c:v>
                </c:pt>
                <c:pt idx="1">
                  <c:v>954231.1</c:v>
                </c:pt>
                <c:pt idx="2">
                  <c:v>953566.6</c:v>
                </c:pt>
                <c:pt idx="3">
                  <c:v>960829.2</c:v>
                </c:pt>
              </c:numCache>
            </c:numRef>
          </c:val>
        </c:ser>
        <c:ser>
          <c:idx val="9"/>
          <c:order val="7"/>
          <c:tx>
            <c:strRef>
              <c:f>Sheet1!$A$2</c:f>
              <c:strCache>
                <c:ptCount val="1"/>
                <c:pt idx="0">
                  <c:v>      0701 Дошкольное образование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1138856.2</c:v>
                </c:pt>
                <c:pt idx="1">
                  <c:v>996617.3</c:v>
                </c:pt>
                <c:pt idx="2">
                  <c:v>1016138.7</c:v>
                </c:pt>
                <c:pt idx="3">
                  <c:v>1039224.6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30047320"/>
        <c:axId val="230046536"/>
        <c:axId val="0"/>
      </c:bar3DChart>
      <c:catAx>
        <c:axId val="230047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230046536"/>
        <c:crosses val="autoZero"/>
        <c:auto val="1"/>
        <c:lblAlgn val="ctr"/>
        <c:lblOffset val="100"/>
        <c:noMultiLvlLbl val="0"/>
      </c:catAx>
      <c:valAx>
        <c:axId val="23004653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crossAx val="230047320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layout>
        <c:manualLayout>
          <c:xMode val="edge"/>
          <c:yMode val="edge"/>
          <c:x val="0.56748525246225412"/>
          <c:y val="0"/>
          <c:w val="0.42894831215405005"/>
          <c:h val="0.61070430810846765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0000"/>
          </a:schemeClr>
        </a:solidFill>
        <a:ln>
          <a:noFill/>
        </a:ln>
      </c:spPr>
    </c:floor>
    <c:sideWall>
      <c:thickness val="0"/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</c:spPr>
    </c:backWall>
    <c:plotArea>
      <c:layout>
        <c:manualLayout>
          <c:layoutTarget val="inner"/>
          <c:xMode val="edge"/>
          <c:yMode val="edge"/>
          <c:x val="8.8535850477794054E-2"/>
          <c:y val="0.15936092414997771"/>
          <c:w val="0.46646247534749741"/>
          <c:h val="0.64273529118089812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3"/>
          <c:tx>
            <c:strRef>
              <c:f>Sheet1!$A$5</c:f>
              <c:strCache>
                <c:ptCount val="1"/>
                <c:pt idx="0">
                  <c:v>      1006 Другие вопросы в области социальной политики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  <c:numCache>
                <c:formatCode>#\ ##0.0</c:formatCode>
                <c:ptCount val="4"/>
                <c:pt idx="0">
                  <c:v>1640.4</c:v>
                </c:pt>
                <c:pt idx="1">
                  <c:v>19831.7</c:v>
                </c:pt>
                <c:pt idx="2">
                  <c:v>17144.2</c:v>
                </c:pt>
                <c:pt idx="3">
                  <c:v>17814.7</c:v>
                </c:pt>
              </c:numCache>
            </c:numRef>
          </c:val>
        </c:ser>
        <c:ser>
          <c:idx val="7"/>
          <c:order val="4"/>
          <c:tx>
            <c:strRef>
              <c:f>Sheet1!$A$4</c:f>
              <c:strCache>
                <c:ptCount val="1"/>
                <c:pt idx="0">
                  <c:v>      1004 Охрана семьи и детства</c:v>
                </c:pt>
              </c:strCache>
            </c:strRef>
          </c:tx>
          <c:spPr>
            <a:solidFill>
              <a:srgbClr val="E3A1D5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  <c:numCache>
                <c:formatCode>#\ ##0.0</c:formatCode>
                <c:ptCount val="4"/>
                <c:pt idx="0">
                  <c:v>73079.399999999994</c:v>
                </c:pt>
                <c:pt idx="1">
                  <c:v>64461.5</c:v>
                </c:pt>
                <c:pt idx="2">
                  <c:v>70477.3</c:v>
                </c:pt>
                <c:pt idx="3">
                  <c:v>78177.600000000006</c:v>
                </c:pt>
              </c:numCache>
            </c:numRef>
          </c:val>
        </c:ser>
        <c:ser>
          <c:idx val="8"/>
          <c:order val="5"/>
          <c:tx>
            <c:strRef>
              <c:f>Sheet1!$A$3</c:f>
              <c:strCache>
                <c:ptCount val="1"/>
                <c:pt idx="0">
                  <c:v>      1003 Социальное обеспечение населения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15929.8</c:v>
                </c:pt>
                <c:pt idx="1">
                  <c:v>15624.5</c:v>
                </c:pt>
                <c:pt idx="2">
                  <c:v>16289.3</c:v>
                </c:pt>
                <c:pt idx="3">
                  <c:v>16113.3</c:v>
                </c:pt>
              </c:numCache>
            </c:numRef>
          </c:val>
        </c:ser>
        <c:ser>
          <c:idx val="9"/>
          <c:order val="6"/>
          <c:tx>
            <c:strRef>
              <c:f>Sheet1!$A$2</c:f>
              <c:strCache>
                <c:ptCount val="1"/>
                <c:pt idx="0">
                  <c:v>      1001 Пенсионное обеспечение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6649.5</c:v>
                </c:pt>
                <c:pt idx="1">
                  <c:v>6899.4</c:v>
                </c:pt>
                <c:pt idx="2">
                  <c:v>6899.4</c:v>
                </c:pt>
                <c:pt idx="3">
                  <c:v>6899.4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one"/>
        <c:axId val="229110392"/>
        <c:axId val="229110784"/>
        <c:axId val="0"/>
      </c:bar3DChart>
      <c:catAx>
        <c:axId val="2291103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100"/>
            </a:pPr>
            <a:endParaRPr lang="ru-RU"/>
          </a:p>
        </c:txPr>
        <c:crossAx val="229110784"/>
        <c:crosses val="autoZero"/>
        <c:auto val="1"/>
        <c:lblAlgn val="ctr"/>
        <c:lblOffset val="100"/>
        <c:noMultiLvlLbl val="0"/>
      </c:catAx>
      <c:valAx>
        <c:axId val="22911078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crossAx val="229110392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.5336032133738946"/>
          <c:y val="0.23511137536968316"/>
          <c:w val="0.45681771403486376"/>
          <c:h val="0.50519914650965381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41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4">
                <a:lumMod val="75000"/>
                <a:alpha val="43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81E-2"/>
          <c:y val="4.4458255993945636E-2"/>
          <c:w val="0.49652542171271508"/>
          <c:h val="0.7357728554635633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Sheet1!$A$3</c:f>
              <c:strCache>
                <c:ptCount val="1"/>
                <c:pt idx="0">
                  <c:v>     0804 Другие вопросы в области культуры, кинематографии</c:v>
                </c:pt>
              </c:strCache>
            </c:strRef>
          </c:tx>
          <c:spPr>
            <a:solidFill>
              <a:srgbClr val="FFCC00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  <c:numCache>
                <c:formatCode>#\ ##0.0</c:formatCode>
                <c:ptCount val="4"/>
                <c:pt idx="0">
                  <c:v>42861.5</c:v>
                </c:pt>
                <c:pt idx="1">
                  <c:v>41382.1</c:v>
                </c:pt>
                <c:pt idx="2">
                  <c:v>41810.1</c:v>
                </c:pt>
                <c:pt idx="3">
                  <c:v>42842.6</c:v>
                </c:pt>
              </c:numCache>
            </c:numRef>
          </c:val>
        </c:ser>
        <c:ser>
          <c:idx val="4"/>
          <c:order val="2"/>
          <c:tx>
            <c:strRef>
              <c:f>Sheet1!$A$2</c:f>
              <c:strCache>
                <c:ptCount val="1"/>
                <c:pt idx="0">
                  <c:v>      0801 Культура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240752.8</c:v>
                </c:pt>
                <c:pt idx="1">
                  <c:v>285365</c:v>
                </c:pt>
                <c:pt idx="2">
                  <c:v>316913.5</c:v>
                </c:pt>
                <c:pt idx="3">
                  <c:v>256116.6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ylinder"/>
        <c:axId val="229118624"/>
        <c:axId val="229110000"/>
        <c:axId val="0"/>
      </c:bar3DChart>
      <c:catAx>
        <c:axId val="229118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9110000"/>
        <c:crosses val="autoZero"/>
        <c:auto val="1"/>
        <c:lblAlgn val="ctr"/>
        <c:lblOffset val="100"/>
        <c:noMultiLvlLbl val="0"/>
      </c:catAx>
      <c:valAx>
        <c:axId val="22911000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911862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delete val="1"/>
      </c:legendEntry>
      <c:layout>
        <c:manualLayout>
          <c:xMode val="edge"/>
          <c:yMode val="edge"/>
          <c:x val="0.54863468655650272"/>
          <c:y val="0.35803326094345006"/>
          <c:w val="0.43050080015964293"/>
          <c:h val="0.28964621673021018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60000"/>
            <a:lumOff val="40000"/>
            <a:alpha val="45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0000"/>
          </a:schemeClr>
        </a:solidFill>
        <a:ln>
          <a:noFill/>
        </a:ln>
      </c:spPr>
    </c:floor>
    <c:sideWall>
      <c:thickness val="0"/>
    </c:sideWall>
    <c:backWall>
      <c:thickness val="0"/>
      <c:spPr>
        <a:gradFill>
          <a:gsLst>
            <a:gs pos="77914">
              <a:schemeClr val="bg1">
                <a:lumMod val="85000"/>
                <a:alpha val="48000"/>
              </a:schemeClr>
            </a:gs>
            <a:gs pos="58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4">
                <a:lumMod val="75000"/>
                <a:alpha val="13000"/>
              </a:schemeClr>
            </a:gs>
          </a:gsLst>
          <a:lin ang="5400000" scaled="1"/>
        </a:gradFill>
        <a:ln>
          <a:noFill/>
        </a:ln>
      </c:spPr>
    </c:backWall>
    <c:plotArea>
      <c:layout>
        <c:manualLayout>
          <c:layoutTarget val="inner"/>
          <c:xMode val="edge"/>
          <c:yMode val="edge"/>
          <c:x val="8.8535850477794054E-2"/>
          <c:y val="0.22454629359169734"/>
          <c:w val="0.46646247534749741"/>
          <c:h val="0.57755027002612069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3"/>
          <c:tx>
            <c:strRef>
              <c:f>Sheet1!$A$5</c:f>
              <c:strCache>
                <c:ptCount val="1"/>
                <c:pt idx="0">
                  <c:v>      1006 Другие вопросы в области социальной политики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Sheet1!$B$5:$E$5</c:f>
            </c:numRef>
          </c:val>
        </c:ser>
        <c:ser>
          <c:idx val="7"/>
          <c:order val="4"/>
          <c:tx>
            <c:strRef>
              <c:f>Sheet1!$A$4</c:f>
              <c:strCache>
                <c:ptCount val="1"/>
                <c:pt idx="0">
                  <c:v>      1004 Охрана семьи и детства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Sheet1!$B$4:$E$4</c:f>
            </c:numRef>
          </c:val>
        </c:ser>
        <c:ser>
          <c:idx val="8"/>
          <c:order val="5"/>
          <c:tx>
            <c:strRef>
              <c:f>Sheet1!$A$3</c:f>
              <c:strCache>
                <c:ptCount val="1"/>
                <c:pt idx="0">
                  <c:v>      1003 Социальное обеспечение населения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Sheet1!$B$3:$E$3</c:f>
            </c:numRef>
          </c:val>
        </c:ser>
        <c:ser>
          <c:idx val="9"/>
          <c:order val="6"/>
          <c:tx>
            <c:strRef>
              <c:f>Sheet1!$A$2</c:f>
              <c:strCache>
                <c:ptCount val="1"/>
                <c:pt idx="0">
                  <c:v>      1301 Обслуживание государственного внутреннего и муниципального долга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3566.5</c:v>
                </c:pt>
                <c:pt idx="1">
                  <c:v>13054.6</c:v>
                </c:pt>
                <c:pt idx="2">
                  <c:v>19280.099999999999</c:v>
                </c:pt>
                <c:pt idx="3">
                  <c:v>32145.4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one"/>
        <c:axId val="229119408"/>
        <c:axId val="229115488"/>
        <c:axId val="0"/>
      </c:bar3DChart>
      <c:catAx>
        <c:axId val="22911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1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29115488"/>
        <c:crosses val="autoZero"/>
        <c:auto val="1"/>
        <c:lblAlgn val="ctr"/>
        <c:lblOffset val="100"/>
        <c:noMultiLvlLbl val="0"/>
      </c:catAx>
      <c:valAx>
        <c:axId val="229115488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crossAx val="22911940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54781408126544151"/>
          <c:y val="0.24696308103210049"/>
          <c:w val="0.45218591873455849"/>
          <c:h val="0.56179159725476469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5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77914">
              <a:schemeClr val="bg1">
                <a:lumMod val="85000"/>
                <a:alpha val="67000"/>
              </a:schemeClr>
            </a:gs>
            <a:gs pos="58000">
              <a:schemeClr val="accent4">
                <a:lumMod val="20000"/>
                <a:lumOff val="80000"/>
                <a:alpha val="79000"/>
              </a:schemeClr>
            </a:gs>
            <a:gs pos="38000">
              <a:schemeClr val="accent2">
                <a:lumMod val="20000"/>
                <a:lumOff val="80000"/>
                <a:alpha val="42000"/>
              </a:schemeClr>
            </a:gs>
            <a:gs pos="100000">
              <a:srgbClr val="D1C39F">
                <a:alpha val="39000"/>
              </a:srgb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0.15028482341962893"/>
          <c:y val="0"/>
          <c:w val="0.42683469077643488"/>
          <c:h val="0.80075819007116722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rgbClr val="FFCC00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Sheet1!$A$2</c:f>
              <c:strCache>
                <c:ptCount val="1"/>
                <c:pt idx="0">
                  <c:v>      1105 Другие вопросы в области физической культуры и спорта</c:v>
                </c:pt>
              </c:strCache>
            </c:strRef>
          </c:tx>
          <c:spPr>
            <a:solidFill>
              <a:srgbClr val="FF6699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36337.5</c:v>
                </c:pt>
                <c:pt idx="1">
                  <c:v>264607.8</c:v>
                </c:pt>
                <c:pt idx="2">
                  <c:v>379932</c:v>
                </c:pt>
                <c:pt idx="3">
                  <c:v>6629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one"/>
        <c:axId val="229113528"/>
        <c:axId val="229119800"/>
        <c:axId val="0"/>
      </c:bar3DChart>
      <c:catAx>
        <c:axId val="229113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9119800"/>
        <c:crosses val="autoZero"/>
        <c:auto val="1"/>
        <c:lblAlgn val="ctr"/>
        <c:lblOffset val="100"/>
        <c:noMultiLvlLbl val="0"/>
      </c:catAx>
      <c:valAx>
        <c:axId val="22911980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9113528"/>
        <c:crosses val="autoZero"/>
        <c:crossBetween val="between"/>
      </c:valAx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</c:spPr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.55921038139256707"/>
          <c:y val="0.24218444829131852"/>
          <c:w val="0.43350709479616328"/>
          <c:h val="0.44030100518650139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solidFill>
          <a:schemeClr val="accent2">
            <a:lumMod val="20000"/>
            <a:lumOff val="80000"/>
            <a:alpha val="35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77914">
              <a:schemeClr val="bg1">
                <a:lumMod val="85000"/>
                <a:alpha val="67000"/>
              </a:schemeClr>
            </a:gs>
            <a:gs pos="58000">
              <a:schemeClr val="accent4">
                <a:lumMod val="20000"/>
                <a:lumOff val="80000"/>
                <a:alpha val="79000"/>
              </a:schemeClr>
            </a:gs>
            <a:gs pos="38000">
              <a:schemeClr val="accent2">
                <a:lumMod val="20000"/>
                <a:lumOff val="80000"/>
                <a:alpha val="42000"/>
              </a:schemeClr>
            </a:gs>
            <a:gs pos="100000">
              <a:schemeClr val="accent4">
                <a:lumMod val="75000"/>
                <a:alpha val="28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3.1416252383879267E-2"/>
          <c:y val="6.3591604784266578E-2"/>
          <c:w val="0.53711039930575799"/>
          <c:h val="0.74533979953567564"/>
        </c:manualLayout>
      </c:layout>
      <c:bar3DChart>
        <c:barDir val="col"/>
        <c:grouping val="percentStacked"/>
        <c:varyColors val="0"/>
        <c:ser>
          <c:idx val="2"/>
          <c:order val="0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1"/>
          <c:tx>
            <c:strRef>
              <c:f>Sheet1!#ССЫЛКА!</c:f>
              <c:strCache>
                <c:ptCount val="1"/>
                <c:pt idx="0">
                  <c:v>#REF!</c:v>
                </c:pt>
              </c:strCache>
            </c:strRef>
          </c:tx>
          <c:spPr>
            <a:solidFill>
              <a:srgbClr val="FFCC00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2"/>
          <c:tx>
            <c:strRef>
              <c:f>Sheet1!$A$2</c:f>
              <c:strCache>
                <c:ptCount val="1"/>
                <c:pt idx="0">
                  <c:v>      1202 Периодическая печать и издательства</c:v>
                </c:pt>
              </c:strCache>
            </c:strRef>
          </c:tx>
          <c:spPr>
            <a:solidFill>
              <a:srgbClr val="FFCC66"/>
            </a:solidFill>
          </c:spPr>
          <c:invertIfNegative val="0"/>
          <c:dLbls>
            <c:delete val="1"/>
          </c:dLbls>
          <c:cat>
            <c:numRef>
              <c:f>Sheet1!$B$1:$E$1</c:f>
              <c:numCache>
                <c:formatCode>General</c:formatCode>
                <c:ptCount val="4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</c:numCache>
            </c:numRef>
          </c:cat>
          <c:val>
            <c:numRef>
              <c:f>Sheet1!$B$2:$E$2</c:f>
              <c:numCache>
                <c:formatCode>#\ ##0.0</c:formatCode>
                <c:ptCount val="4"/>
                <c:pt idx="0">
                  <c:v>10007.799999999999</c:v>
                </c:pt>
                <c:pt idx="1">
                  <c:v>11541.6</c:v>
                </c:pt>
                <c:pt idx="2">
                  <c:v>11909.2</c:v>
                </c:pt>
                <c:pt idx="3">
                  <c:v>12184.9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6"/>
        <c:gapDepth val="188"/>
        <c:shape val="cone"/>
        <c:axId val="229108824"/>
        <c:axId val="229109216"/>
        <c:axId val="0"/>
      </c:bar3DChart>
      <c:catAx>
        <c:axId val="229108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10271">
            <a:solidFill>
              <a:srgbClr val="969696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Verdana"/>
              </a:defRPr>
            </a:pPr>
            <a:endParaRPr lang="ru-RU"/>
          </a:p>
        </c:txPr>
        <c:crossAx val="229109216"/>
        <c:crosses val="autoZero"/>
        <c:auto val="1"/>
        <c:lblAlgn val="ctr"/>
        <c:lblOffset val="100"/>
        <c:noMultiLvlLbl val="0"/>
      </c:catAx>
      <c:valAx>
        <c:axId val="229109216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7703">
            <a:noFill/>
          </a:ln>
        </c:spPr>
        <c:crossAx val="229108824"/>
        <c:crosses val="autoZero"/>
        <c:crossBetween val="between"/>
      </c:valAx>
    </c:plotArea>
    <c:legend>
      <c:legendPos val="r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0.51990199613679111"/>
          <c:y val="0.30199741171117833"/>
          <c:w val="0.47288905103623313"/>
          <c:h val="0.28964621673021018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gradFill>
      <a:gsLst>
        <a:gs pos="65000">
          <a:schemeClr val="accent4">
            <a:lumMod val="20000"/>
            <a:lumOff val="80000"/>
            <a:alpha val="61000"/>
          </a:schemeClr>
        </a:gs>
        <a:gs pos="38000">
          <a:schemeClr val="accent2">
            <a:lumMod val="20000"/>
            <a:lumOff val="80000"/>
            <a:alpha val="12000"/>
          </a:schemeClr>
        </a:gs>
        <a:gs pos="100000">
          <a:schemeClr val="accent2">
            <a:lumMod val="40000"/>
            <a:lumOff val="60000"/>
          </a:schemeClr>
        </a:gs>
      </a:gsLst>
      <a:lin ang="5400000" scaled="1"/>
    </a:gradFill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image" Target="../media/image67.png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B02FC2-18C6-4BBD-AE40-33A153453063}" type="doc">
      <dgm:prSet loTypeId="urn:microsoft.com/office/officeart/2005/8/layout/venn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30D7CB5-F31B-4E6C-9AE8-024916401DAC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Налоговые доходы</a:t>
          </a:r>
        </a:p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1 247 482,4           32,5%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2D0D028-0BA2-4262-A4AB-843D9C6454CA}" type="parTrans" cxnId="{23F19BF6-2107-4896-B72C-EED01EDED2BD}">
      <dgm:prSet/>
      <dgm:spPr/>
      <dgm:t>
        <a:bodyPr/>
        <a:lstStyle/>
        <a:p>
          <a:endParaRPr lang="ru-RU"/>
        </a:p>
      </dgm:t>
    </dgm:pt>
    <dgm:pt modelId="{0119F1C8-FF1B-405E-80DD-FAE66AF2C423}" type="sibTrans" cxnId="{23F19BF6-2107-4896-B72C-EED01EDED2BD}">
      <dgm:prSet/>
      <dgm:spPr/>
      <dgm:t>
        <a:bodyPr/>
        <a:lstStyle/>
        <a:p>
          <a:endParaRPr lang="ru-RU"/>
        </a:p>
      </dgm:t>
    </dgm:pt>
    <dgm:pt modelId="{8122D38F-1ACF-40DB-A8A3-3369D4249DA5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</a:p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2 480 683,5                            64,7 %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C33B9D6-765C-41A9-A6EF-6A8FAE34D08A}" type="parTrans" cxnId="{F2977584-E403-4E3B-A26D-B12A2068ED31}">
      <dgm:prSet/>
      <dgm:spPr/>
      <dgm:t>
        <a:bodyPr/>
        <a:lstStyle/>
        <a:p>
          <a:endParaRPr lang="ru-RU"/>
        </a:p>
      </dgm:t>
    </dgm:pt>
    <dgm:pt modelId="{D79B6341-5082-4857-9D51-8461A7D926F1}" type="sibTrans" cxnId="{F2977584-E403-4E3B-A26D-B12A2068ED31}">
      <dgm:prSet/>
      <dgm:spPr/>
      <dgm:t>
        <a:bodyPr/>
        <a:lstStyle/>
        <a:p>
          <a:endParaRPr lang="ru-RU"/>
        </a:p>
      </dgm:t>
    </dgm:pt>
    <dgm:pt modelId="{0E773EF0-5FC6-4451-8254-09D2E52DE2CD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Неналоговые доходы  </a:t>
          </a:r>
        </a:p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108 289,1                    2,8%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338A32B-5467-4CFA-803C-73E1779B5FC5}" type="parTrans" cxnId="{14E5CA10-9348-4DE6-98E4-CA9D2314D18B}">
      <dgm:prSet/>
      <dgm:spPr/>
      <dgm:t>
        <a:bodyPr/>
        <a:lstStyle/>
        <a:p>
          <a:endParaRPr lang="ru-RU"/>
        </a:p>
      </dgm:t>
    </dgm:pt>
    <dgm:pt modelId="{4D5213DA-7E05-4493-9B26-A86BD0668E4E}" type="sibTrans" cxnId="{14E5CA10-9348-4DE6-98E4-CA9D2314D18B}">
      <dgm:prSet/>
      <dgm:spPr/>
      <dgm:t>
        <a:bodyPr/>
        <a:lstStyle/>
        <a:p>
          <a:endParaRPr lang="ru-RU"/>
        </a:p>
      </dgm:t>
    </dgm:pt>
    <dgm:pt modelId="{11829688-016B-4340-9A3D-1C609D41E2BE}" type="pres">
      <dgm:prSet presAssocID="{48B02FC2-18C6-4BBD-AE40-33A15345306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273552-79ED-4075-9D50-DD2F4BBD40A3}" type="pres">
      <dgm:prSet presAssocID="{730D7CB5-F31B-4E6C-9AE8-024916401DAC}" presName="circ1" presStyleLbl="vennNode1" presStyleIdx="0" presStyleCnt="3" custScaleX="81889" custScaleY="77157" custLinFactNeighborX="-23490" custLinFactNeighborY="3553"/>
      <dgm:spPr/>
      <dgm:t>
        <a:bodyPr/>
        <a:lstStyle/>
        <a:p>
          <a:endParaRPr lang="ru-RU"/>
        </a:p>
      </dgm:t>
    </dgm:pt>
    <dgm:pt modelId="{22F6BA16-B0E9-41C7-A4F2-9F43862BA773}" type="pres">
      <dgm:prSet presAssocID="{730D7CB5-F31B-4E6C-9AE8-024916401DA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47A811-B15A-4846-848A-441E4197C5DD}" type="pres">
      <dgm:prSet presAssocID="{8122D38F-1ACF-40DB-A8A3-3369D4249DA5}" presName="circ2" presStyleLbl="vennNode1" presStyleIdx="1" presStyleCnt="3" custScaleX="113917" custScaleY="115694" custLinFactX="49481" custLinFactNeighborX="100000" custLinFactNeighborY="77127"/>
      <dgm:spPr/>
      <dgm:t>
        <a:bodyPr/>
        <a:lstStyle/>
        <a:p>
          <a:endParaRPr lang="ru-RU"/>
        </a:p>
      </dgm:t>
    </dgm:pt>
    <dgm:pt modelId="{6E06ABE5-7F93-46F2-BF7E-E285CC3AFA38}" type="pres">
      <dgm:prSet presAssocID="{8122D38F-1ACF-40DB-A8A3-3369D4249DA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7BC002-633A-4D75-B4F6-AEA633AED538}" type="pres">
      <dgm:prSet presAssocID="{0E773EF0-5FC6-4451-8254-09D2E52DE2CD}" presName="circ3" presStyleLbl="vennNode1" presStyleIdx="2" presStyleCnt="3" custScaleX="63973" custScaleY="62626" custLinFactNeighborX="-4334" custLinFactNeighborY="788"/>
      <dgm:spPr/>
      <dgm:t>
        <a:bodyPr/>
        <a:lstStyle/>
        <a:p>
          <a:endParaRPr lang="ru-RU"/>
        </a:p>
      </dgm:t>
    </dgm:pt>
    <dgm:pt modelId="{93C5296E-A372-4CF2-9EEB-BA8E8ECE3A0A}" type="pres">
      <dgm:prSet presAssocID="{0E773EF0-5FC6-4451-8254-09D2E52DE2C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55EC4C-4A3A-4130-9566-1F727F580DBE}" type="presOf" srcId="{48B02FC2-18C6-4BBD-AE40-33A153453063}" destId="{11829688-016B-4340-9A3D-1C609D41E2BE}" srcOrd="0" destOrd="0" presId="urn:microsoft.com/office/officeart/2005/8/layout/venn1"/>
    <dgm:cxn modelId="{C31F1AA6-D17C-4E0E-ADC0-115407F9E912}" type="presOf" srcId="{0E773EF0-5FC6-4451-8254-09D2E52DE2CD}" destId="{93C5296E-A372-4CF2-9EEB-BA8E8ECE3A0A}" srcOrd="1" destOrd="0" presId="urn:microsoft.com/office/officeart/2005/8/layout/venn1"/>
    <dgm:cxn modelId="{60485D7A-2BFD-4F06-88F1-B4618E37849D}" type="presOf" srcId="{0E773EF0-5FC6-4451-8254-09D2E52DE2CD}" destId="{857BC002-633A-4D75-B4F6-AEA633AED538}" srcOrd="0" destOrd="0" presId="urn:microsoft.com/office/officeart/2005/8/layout/venn1"/>
    <dgm:cxn modelId="{F2977584-E403-4E3B-A26D-B12A2068ED31}" srcId="{48B02FC2-18C6-4BBD-AE40-33A153453063}" destId="{8122D38F-1ACF-40DB-A8A3-3369D4249DA5}" srcOrd="1" destOrd="0" parTransId="{7C33B9D6-765C-41A9-A6EF-6A8FAE34D08A}" sibTransId="{D79B6341-5082-4857-9D51-8461A7D926F1}"/>
    <dgm:cxn modelId="{57C33259-8AA4-4059-8744-A6A08918DD82}" type="presOf" srcId="{730D7CB5-F31B-4E6C-9AE8-024916401DAC}" destId="{22F6BA16-B0E9-41C7-A4F2-9F43862BA773}" srcOrd="1" destOrd="0" presId="urn:microsoft.com/office/officeart/2005/8/layout/venn1"/>
    <dgm:cxn modelId="{5ACCDFCE-12DB-46B7-A9EF-7FE14F51E6D7}" type="presOf" srcId="{8122D38F-1ACF-40DB-A8A3-3369D4249DA5}" destId="{3A47A811-B15A-4846-848A-441E4197C5DD}" srcOrd="0" destOrd="0" presId="urn:microsoft.com/office/officeart/2005/8/layout/venn1"/>
    <dgm:cxn modelId="{23F19BF6-2107-4896-B72C-EED01EDED2BD}" srcId="{48B02FC2-18C6-4BBD-AE40-33A153453063}" destId="{730D7CB5-F31B-4E6C-9AE8-024916401DAC}" srcOrd="0" destOrd="0" parTransId="{A2D0D028-0BA2-4262-A4AB-843D9C6454CA}" sibTransId="{0119F1C8-FF1B-405E-80DD-FAE66AF2C423}"/>
    <dgm:cxn modelId="{83CCD47A-6332-4F50-8525-3500815CE075}" type="presOf" srcId="{8122D38F-1ACF-40DB-A8A3-3369D4249DA5}" destId="{6E06ABE5-7F93-46F2-BF7E-E285CC3AFA38}" srcOrd="1" destOrd="0" presId="urn:microsoft.com/office/officeart/2005/8/layout/venn1"/>
    <dgm:cxn modelId="{14E5CA10-9348-4DE6-98E4-CA9D2314D18B}" srcId="{48B02FC2-18C6-4BBD-AE40-33A153453063}" destId="{0E773EF0-5FC6-4451-8254-09D2E52DE2CD}" srcOrd="2" destOrd="0" parTransId="{2338A32B-5467-4CFA-803C-73E1779B5FC5}" sibTransId="{4D5213DA-7E05-4493-9B26-A86BD0668E4E}"/>
    <dgm:cxn modelId="{21984E68-F1C7-48E7-90AC-838A513DA208}" type="presOf" srcId="{730D7CB5-F31B-4E6C-9AE8-024916401DAC}" destId="{C9273552-79ED-4075-9D50-DD2F4BBD40A3}" srcOrd="0" destOrd="0" presId="urn:microsoft.com/office/officeart/2005/8/layout/venn1"/>
    <dgm:cxn modelId="{EAE8C104-B7A9-45A9-B8BC-5C7F005C2363}" type="presParOf" srcId="{11829688-016B-4340-9A3D-1C609D41E2BE}" destId="{C9273552-79ED-4075-9D50-DD2F4BBD40A3}" srcOrd="0" destOrd="0" presId="urn:microsoft.com/office/officeart/2005/8/layout/venn1"/>
    <dgm:cxn modelId="{F06E413E-FD4B-4CD7-A53D-964AEED1129D}" type="presParOf" srcId="{11829688-016B-4340-9A3D-1C609D41E2BE}" destId="{22F6BA16-B0E9-41C7-A4F2-9F43862BA773}" srcOrd="1" destOrd="0" presId="urn:microsoft.com/office/officeart/2005/8/layout/venn1"/>
    <dgm:cxn modelId="{DAB4FF4F-FBEB-4CDF-9E78-375D2FBA997E}" type="presParOf" srcId="{11829688-016B-4340-9A3D-1C609D41E2BE}" destId="{3A47A811-B15A-4846-848A-441E4197C5DD}" srcOrd="2" destOrd="0" presId="urn:microsoft.com/office/officeart/2005/8/layout/venn1"/>
    <dgm:cxn modelId="{D4DA71D7-8DD6-4FA0-A566-A2BF309E28E2}" type="presParOf" srcId="{11829688-016B-4340-9A3D-1C609D41E2BE}" destId="{6E06ABE5-7F93-46F2-BF7E-E285CC3AFA38}" srcOrd="3" destOrd="0" presId="urn:microsoft.com/office/officeart/2005/8/layout/venn1"/>
    <dgm:cxn modelId="{9DFD502A-F694-4955-9435-A61CBBD691E2}" type="presParOf" srcId="{11829688-016B-4340-9A3D-1C609D41E2BE}" destId="{857BC002-633A-4D75-B4F6-AEA633AED538}" srcOrd="4" destOrd="0" presId="urn:microsoft.com/office/officeart/2005/8/layout/venn1"/>
    <dgm:cxn modelId="{8FB5EEE3-05FB-49F8-971F-1F11B3DC2285}" type="presParOf" srcId="{11829688-016B-4340-9A3D-1C609D41E2BE}" destId="{93C5296E-A372-4CF2-9EEB-BA8E8ECE3A0A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A6F235-5EC6-4A5D-8213-B90542CDCA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C7C5A-66F5-475B-BDF5-BE9CFDB0B3DB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Налог на доходы физических лиц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5320D56-D66B-4E52-A98A-B5610CE2330A}" type="parTrans" cxnId="{34D9FB40-297D-4539-9A7A-91AF5AEFE5C1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0AB08F8F-B884-48DD-83E5-B051A61D0AEB}" type="sibTrans" cxnId="{34D9FB40-297D-4539-9A7A-91AF5AEFE5C1}">
      <dgm:prSet/>
      <dgm:spPr>
        <a:scene3d>
          <a:camera prst="orthographicFront"/>
          <a:lightRig rig="threePt" dir="t"/>
        </a:scene3d>
        <a:sp3d>
          <a:bevelB prst="relaxedInset"/>
        </a:sp3d>
      </dgm:spPr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63D4E48-BEE8-4082-9E46-D475E0C5A9DC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Налоги на совокупный доход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F183B40-F959-4D91-BBF7-7FB6E5205143}" type="par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99994AC6-AFCF-4F40-B194-FB6D15D2AC36}" type="sib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1A94D9DA-590C-4AE4-8144-20CE96949CAC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Налоги на имущество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5E72FB5-2926-46FE-A291-E39CD3DA38DA}" type="par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D3DCB92F-B62A-4A9B-9C16-9A5DA74E48BC}" type="sib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646C5398-179D-4814-8B95-4A057674EC0A}">
      <dgm:prSet phldrT="[Текст]" custT="1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Государственная пошлина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9966FD7-A5B7-47EA-920D-856877FBB02B}" type="par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B7235404-9A0E-455E-97A2-73AA63558B31}" type="sib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DE002030-F0D3-478A-9DB7-4BBBDE3AD933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1800" b="1" baseline="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Акцизы по подакцизным товарам</a:t>
          </a:r>
          <a:endParaRPr lang="ru-RU" sz="1800" b="1" baseline="0" dirty="0">
            <a:solidFill>
              <a:schemeClr val="accent5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03A86C-10DC-487B-AD67-087E523967F4}" type="parTrans" cxnId="{32C2F839-5673-4365-BB41-F798EBDF2C19}">
      <dgm:prSet/>
      <dgm:spPr/>
      <dgm:t>
        <a:bodyPr/>
        <a:lstStyle/>
        <a:p>
          <a:endParaRPr lang="ru-RU"/>
        </a:p>
      </dgm:t>
    </dgm:pt>
    <dgm:pt modelId="{94AEC62F-F025-4E1A-970B-3FCEA931D8B7}" type="sibTrans" cxnId="{32C2F839-5673-4365-BB41-F798EBDF2C19}">
      <dgm:prSet/>
      <dgm:spPr/>
      <dgm:t>
        <a:bodyPr/>
        <a:lstStyle/>
        <a:p>
          <a:endParaRPr lang="ru-RU"/>
        </a:p>
      </dgm:t>
    </dgm:pt>
    <dgm:pt modelId="{DA8906FC-00FE-452F-B44A-58EC04B00151}" type="pres">
      <dgm:prSet presAssocID="{BDA6F235-5EC6-4A5D-8213-B90542CDCA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91B005-4018-4A18-937E-C10920569746}" type="pres">
      <dgm:prSet presAssocID="{BDA6F235-5EC6-4A5D-8213-B90542CDCA00}" presName="Name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8389065-5BBE-4DA8-8415-D76ED40A02C0}" type="pres">
      <dgm:prSet presAssocID="{BDA6F235-5EC6-4A5D-8213-B90542CDCA00}" presName="cycle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92F800D5-E23D-4D36-A4B5-B64D42289C02}" type="pres">
      <dgm:prSet presAssocID="{BDA6F235-5EC6-4A5D-8213-B90542CDCA00}" presName="src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81F794EA-B8A4-42EE-9F78-0A4E056B0FCE}" type="pres">
      <dgm:prSet presAssocID="{BDA6F235-5EC6-4A5D-8213-B90542CDCA00}" presName="conn" presStyleLbl="parChTrans1D2" presStyleIdx="0" presStyleCnt="1" custScaleX="102250" custScaleY="110011"/>
      <dgm:spPr/>
      <dgm:t>
        <a:bodyPr/>
        <a:lstStyle/>
        <a:p>
          <a:endParaRPr lang="ru-RU"/>
        </a:p>
      </dgm:t>
    </dgm:pt>
    <dgm:pt modelId="{223DD99F-CFF1-4BDF-B78F-6331219C1BD6}" type="pres">
      <dgm:prSet presAssocID="{BDA6F235-5EC6-4A5D-8213-B90542CDCA00}" presName="extra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DE6A3600-4043-4F57-86D3-535ACF91F2DF}" type="pres">
      <dgm:prSet presAssocID="{BDA6F235-5EC6-4A5D-8213-B90542CDCA00}" presName="dst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48A202E-567D-4211-ACA4-9D122248155D}" type="pres">
      <dgm:prSet presAssocID="{F7AC7C5A-66F5-475B-BDF5-BE9CFDB0B3DB}" presName="text_1" presStyleLbl="node1" presStyleIdx="0" presStyleCnt="5" custLinFactNeighborX="-289" custLinFactNeighborY="-27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219-B99C-4B99-A444-CF3143F7D566}" type="pres">
      <dgm:prSet presAssocID="{F7AC7C5A-66F5-475B-BDF5-BE9CFDB0B3DB}" presName="accent_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AC54C164-C850-4B9D-A02D-8802B7C25E5F}" type="pres">
      <dgm:prSet presAssocID="{F7AC7C5A-66F5-475B-BDF5-BE9CFDB0B3DB}" presName="accentRepeatNode" presStyleLbl="solidFgAcc1" presStyleIdx="0" presStyleCnt="5" custLinFactNeighborX="-6688" custLinFactNeighborY="-21875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40DF6F46-B6DC-494E-A80D-4035A84D4DB5}" type="pres">
      <dgm:prSet presAssocID="{DE002030-F0D3-478A-9DB7-4BBBDE3AD933}" presName="text_2" presStyleLbl="node1" presStyleIdx="1" presStyleCnt="5" custScaleY="100905" custLinFactNeighborX="-687" custLinFactNeighborY="-33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A6C928-42C6-491D-ABF7-9F34DE483700}" type="pres">
      <dgm:prSet presAssocID="{DE002030-F0D3-478A-9DB7-4BBBDE3AD933}" presName="accent_2" presStyleCnt="0"/>
      <dgm:spPr/>
    </dgm:pt>
    <dgm:pt modelId="{BBEC4301-6B9D-429E-98D3-6567D07DE9DC}" type="pres">
      <dgm:prSet presAssocID="{DE002030-F0D3-478A-9DB7-4BBBDE3AD933}" presName="accentRepeatNode" presStyleLbl="solidFgAcc1" presStyleIdx="1" presStyleCnt="5" custLinFactNeighborX="-9164" custLinFactNeighborY="-32430"/>
      <dgm:spPr>
        <a:solidFill>
          <a:schemeClr val="accent6">
            <a:lumMod val="20000"/>
            <a:lumOff val="80000"/>
          </a:schemeClr>
        </a:solidFill>
        <a:ln>
          <a:solidFill>
            <a:schemeClr val="tx1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CF9F2496-92F3-40D4-8F81-EFB030C9057E}" type="pres">
      <dgm:prSet presAssocID="{A63D4E48-BEE8-4082-9E46-D475E0C5A9DC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CDA81D-56F6-4F4C-B7ED-6B2AC991401E}" type="pres">
      <dgm:prSet presAssocID="{A63D4E48-BEE8-4082-9E46-D475E0C5A9DC}" presName="accent_3" presStyleCnt="0"/>
      <dgm:spPr/>
    </dgm:pt>
    <dgm:pt modelId="{056D494C-3191-4791-ABC4-E2723D31B9C4}" type="pres">
      <dgm:prSet presAssocID="{A63D4E48-BEE8-4082-9E46-D475E0C5A9DC}" presName="accentRepeatNode" presStyleLbl="solidFgAcc1" presStyleIdx="2" presStyleCnt="5" custLinFactNeighborX="-11755" custLinFactNeighborY="-8273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375814CC-4933-4A77-B324-631BE237C31B}" type="pres">
      <dgm:prSet presAssocID="{1A94D9DA-590C-4AE4-8144-20CE96949CAC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0E1DE8-70B7-4A25-8DA5-A6475538B19B}" type="pres">
      <dgm:prSet presAssocID="{1A94D9DA-590C-4AE4-8144-20CE96949CAC}" presName="accent_4" presStyleCnt="0"/>
      <dgm:spPr/>
    </dgm:pt>
    <dgm:pt modelId="{E85F03DE-49E7-4C12-9C17-1EEAAC058AFF}" type="pres">
      <dgm:prSet presAssocID="{1A94D9DA-590C-4AE4-8144-20CE96949CAC}" presName="accentRepeatNode" presStyleLbl="solidFgAcc1" presStyleIdx="3" presStyleCnt="5" custLinFactNeighborX="-6285" custLinFactNeighborY="1958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E1E1D414-7A5F-4DE1-A66C-A8C8AD43E626}" type="pres">
      <dgm:prSet presAssocID="{646C5398-179D-4814-8B95-4A057674EC0A}" presName="text_5" presStyleLbl="node1" presStyleIdx="4" presStyleCnt="5" custLinFactNeighborX="-289" custLinFactNeighborY="148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223194-DA94-4FFD-B99B-ABC187CA26C1}" type="pres">
      <dgm:prSet presAssocID="{646C5398-179D-4814-8B95-4A057674EC0A}" presName="accent_5" presStyleCnt="0"/>
      <dgm:spPr/>
    </dgm:pt>
    <dgm:pt modelId="{589B0F58-5177-4635-B6E0-97DEF92789F2}" type="pres">
      <dgm:prSet presAssocID="{646C5398-179D-4814-8B95-4A057674EC0A}" presName="accentRepeatNode" presStyleLbl="solidFgAcc1" presStyleIdx="4" presStyleCnt="5" custLinFactNeighborX="-15717" custLinFactNeighborY="17063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</dgm:ptLst>
  <dgm:cxnLst>
    <dgm:cxn modelId="{E563C64B-C95E-4B52-AA13-2CDEEF6BFF46}" type="presOf" srcId="{646C5398-179D-4814-8B95-4A057674EC0A}" destId="{E1E1D414-7A5F-4DE1-A66C-A8C8AD43E626}" srcOrd="0" destOrd="0" presId="urn:microsoft.com/office/officeart/2008/layout/VerticalCurvedList"/>
    <dgm:cxn modelId="{34D9FB40-297D-4539-9A7A-91AF5AEFE5C1}" srcId="{BDA6F235-5EC6-4A5D-8213-B90542CDCA00}" destId="{F7AC7C5A-66F5-475B-BDF5-BE9CFDB0B3DB}" srcOrd="0" destOrd="0" parTransId="{D5320D56-D66B-4E52-A98A-B5610CE2330A}" sibTransId="{0AB08F8F-B884-48DD-83E5-B051A61D0AEB}"/>
    <dgm:cxn modelId="{0F65FA68-6400-4D29-927A-D27043E3E6E8}" type="presOf" srcId="{F7AC7C5A-66F5-475B-BDF5-BE9CFDB0B3DB}" destId="{148A202E-567D-4211-ACA4-9D122248155D}" srcOrd="0" destOrd="0" presId="urn:microsoft.com/office/officeart/2008/layout/VerticalCurvedList"/>
    <dgm:cxn modelId="{F6103A14-A194-44BD-BCEB-36D46144C864}" type="presOf" srcId="{DE002030-F0D3-478A-9DB7-4BBBDE3AD933}" destId="{40DF6F46-B6DC-494E-A80D-4035A84D4DB5}" srcOrd="0" destOrd="0" presId="urn:microsoft.com/office/officeart/2008/layout/VerticalCurvedList"/>
    <dgm:cxn modelId="{32C2F839-5673-4365-BB41-F798EBDF2C19}" srcId="{BDA6F235-5EC6-4A5D-8213-B90542CDCA00}" destId="{DE002030-F0D3-478A-9DB7-4BBBDE3AD933}" srcOrd="1" destOrd="0" parTransId="{9F03A86C-10DC-487B-AD67-087E523967F4}" sibTransId="{94AEC62F-F025-4E1A-970B-3FCEA931D8B7}"/>
    <dgm:cxn modelId="{17D9686A-64D9-4F44-87F9-18396A67A523}" type="presOf" srcId="{1A94D9DA-590C-4AE4-8144-20CE96949CAC}" destId="{375814CC-4933-4A77-B324-631BE237C31B}" srcOrd="0" destOrd="0" presId="urn:microsoft.com/office/officeart/2008/layout/VerticalCurvedList"/>
    <dgm:cxn modelId="{B693FE73-428E-4154-A454-F24C95AB401D}" srcId="{BDA6F235-5EC6-4A5D-8213-B90542CDCA00}" destId="{1A94D9DA-590C-4AE4-8144-20CE96949CAC}" srcOrd="3" destOrd="0" parTransId="{55E72FB5-2926-46FE-A291-E39CD3DA38DA}" sibTransId="{D3DCB92F-B62A-4A9B-9C16-9A5DA74E48BC}"/>
    <dgm:cxn modelId="{3613893B-162B-49DC-B8AB-4BA4781DD590}" srcId="{BDA6F235-5EC6-4A5D-8213-B90542CDCA00}" destId="{646C5398-179D-4814-8B95-4A057674EC0A}" srcOrd="4" destOrd="0" parTransId="{69966FD7-A5B7-47EA-920D-856877FBB02B}" sibTransId="{B7235404-9A0E-455E-97A2-73AA63558B31}"/>
    <dgm:cxn modelId="{3301AA5B-A48F-4228-A45A-80E67483AC0D}" type="presOf" srcId="{BDA6F235-5EC6-4A5D-8213-B90542CDCA00}" destId="{DA8906FC-00FE-452F-B44A-58EC04B00151}" srcOrd="0" destOrd="0" presId="urn:microsoft.com/office/officeart/2008/layout/VerticalCurvedList"/>
    <dgm:cxn modelId="{73FB842F-CDD1-4B8D-8465-E63A61AAF5A9}" type="presOf" srcId="{A63D4E48-BEE8-4082-9E46-D475E0C5A9DC}" destId="{CF9F2496-92F3-40D4-8F81-EFB030C9057E}" srcOrd="0" destOrd="0" presId="urn:microsoft.com/office/officeart/2008/layout/VerticalCurvedList"/>
    <dgm:cxn modelId="{BDD078BC-27AA-40A0-AB83-CF257615B7B4}" srcId="{BDA6F235-5EC6-4A5D-8213-B90542CDCA00}" destId="{A63D4E48-BEE8-4082-9E46-D475E0C5A9DC}" srcOrd="2" destOrd="0" parTransId="{3F183B40-F959-4D91-BBF7-7FB6E5205143}" sibTransId="{99994AC6-AFCF-4F40-B194-FB6D15D2AC36}"/>
    <dgm:cxn modelId="{CE7A0F1C-DE46-4C74-9A9E-892D453F437C}" type="presOf" srcId="{0AB08F8F-B884-48DD-83E5-B051A61D0AEB}" destId="{81F794EA-B8A4-42EE-9F78-0A4E056B0FCE}" srcOrd="0" destOrd="0" presId="urn:microsoft.com/office/officeart/2008/layout/VerticalCurvedList"/>
    <dgm:cxn modelId="{55E0BA88-51D7-4A1E-9D42-FF5A51CAC2EA}" type="presParOf" srcId="{DA8906FC-00FE-452F-B44A-58EC04B00151}" destId="{E291B005-4018-4A18-937E-C10920569746}" srcOrd="0" destOrd="0" presId="urn:microsoft.com/office/officeart/2008/layout/VerticalCurvedList"/>
    <dgm:cxn modelId="{8A7A8772-D4BD-4CA7-A43A-98ED9C0FCCFA}" type="presParOf" srcId="{E291B005-4018-4A18-937E-C10920569746}" destId="{18389065-5BBE-4DA8-8415-D76ED40A02C0}" srcOrd="0" destOrd="0" presId="urn:microsoft.com/office/officeart/2008/layout/VerticalCurvedList"/>
    <dgm:cxn modelId="{301DEF8F-73F1-4C17-A9B2-FF179850CA8F}" type="presParOf" srcId="{18389065-5BBE-4DA8-8415-D76ED40A02C0}" destId="{92F800D5-E23D-4D36-A4B5-B64D42289C02}" srcOrd="0" destOrd="0" presId="urn:microsoft.com/office/officeart/2008/layout/VerticalCurvedList"/>
    <dgm:cxn modelId="{90AA4391-C7F3-470C-B2A1-46CFF6DBB155}" type="presParOf" srcId="{18389065-5BBE-4DA8-8415-D76ED40A02C0}" destId="{81F794EA-B8A4-42EE-9F78-0A4E056B0FCE}" srcOrd="1" destOrd="0" presId="urn:microsoft.com/office/officeart/2008/layout/VerticalCurvedList"/>
    <dgm:cxn modelId="{037F107F-EF2A-40F8-90F9-2265E2BA8C4B}" type="presParOf" srcId="{18389065-5BBE-4DA8-8415-D76ED40A02C0}" destId="{223DD99F-CFF1-4BDF-B78F-6331219C1BD6}" srcOrd="2" destOrd="0" presId="urn:microsoft.com/office/officeart/2008/layout/VerticalCurvedList"/>
    <dgm:cxn modelId="{6D69916D-FE65-4D97-91E8-97DF3FFEEAE4}" type="presParOf" srcId="{18389065-5BBE-4DA8-8415-D76ED40A02C0}" destId="{DE6A3600-4043-4F57-86D3-535ACF91F2DF}" srcOrd="3" destOrd="0" presId="urn:microsoft.com/office/officeart/2008/layout/VerticalCurvedList"/>
    <dgm:cxn modelId="{DE0A7FA6-D190-4493-A2CD-58221ED6593C}" type="presParOf" srcId="{E291B005-4018-4A18-937E-C10920569746}" destId="{148A202E-567D-4211-ACA4-9D122248155D}" srcOrd="1" destOrd="0" presId="urn:microsoft.com/office/officeart/2008/layout/VerticalCurvedList"/>
    <dgm:cxn modelId="{7914966D-3E63-4A8A-B832-2DB7196A807E}" type="presParOf" srcId="{E291B005-4018-4A18-937E-C10920569746}" destId="{1E027219-B99C-4B99-A444-CF3143F7D566}" srcOrd="2" destOrd="0" presId="urn:microsoft.com/office/officeart/2008/layout/VerticalCurvedList"/>
    <dgm:cxn modelId="{A9A71275-C6F7-4BCD-87FE-AE652AC2E8AD}" type="presParOf" srcId="{1E027219-B99C-4B99-A444-CF3143F7D566}" destId="{AC54C164-C850-4B9D-A02D-8802B7C25E5F}" srcOrd="0" destOrd="0" presId="urn:microsoft.com/office/officeart/2008/layout/VerticalCurvedList"/>
    <dgm:cxn modelId="{EE9203A8-13D2-4AC4-B8EE-FE1FCD18C5B9}" type="presParOf" srcId="{E291B005-4018-4A18-937E-C10920569746}" destId="{40DF6F46-B6DC-494E-A80D-4035A84D4DB5}" srcOrd="3" destOrd="0" presId="urn:microsoft.com/office/officeart/2008/layout/VerticalCurvedList"/>
    <dgm:cxn modelId="{8F824135-E2A3-4618-8E03-4572E15404AA}" type="presParOf" srcId="{E291B005-4018-4A18-937E-C10920569746}" destId="{CEA6C928-42C6-491D-ABF7-9F34DE483700}" srcOrd="4" destOrd="0" presId="urn:microsoft.com/office/officeart/2008/layout/VerticalCurvedList"/>
    <dgm:cxn modelId="{D27ED82A-3B84-484C-90DA-660C171E9CA4}" type="presParOf" srcId="{CEA6C928-42C6-491D-ABF7-9F34DE483700}" destId="{BBEC4301-6B9D-429E-98D3-6567D07DE9DC}" srcOrd="0" destOrd="0" presId="urn:microsoft.com/office/officeart/2008/layout/VerticalCurvedList"/>
    <dgm:cxn modelId="{F6442F14-6582-4442-8598-7E99000D3A8E}" type="presParOf" srcId="{E291B005-4018-4A18-937E-C10920569746}" destId="{CF9F2496-92F3-40D4-8F81-EFB030C9057E}" srcOrd="5" destOrd="0" presId="urn:microsoft.com/office/officeart/2008/layout/VerticalCurvedList"/>
    <dgm:cxn modelId="{0452E3E2-DF5A-4064-8CC9-69213B7E60C1}" type="presParOf" srcId="{E291B005-4018-4A18-937E-C10920569746}" destId="{50CDA81D-56F6-4F4C-B7ED-6B2AC991401E}" srcOrd="6" destOrd="0" presId="urn:microsoft.com/office/officeart/2008/layout/VerticalCurvedList"/>
    <dgm:cxn modelId="{66D1DD21-3744-401A-B957-4CFB2DE3458F}" type="presParOf" srcId="{50CDA81D-56F6-4F4C-B7ED-6B2AC991401E}" destId="{056D494C-3191-4791-ABC4-E2723D31B9C4}" srcOrd="0" destOrd="0" presId="urn:microsoft.com/office/officeart/2008/layout/VerticalCurvedList"/>
    <dgm:cxn modelId="{AA0C2A28-4312-4AB0-A0B1-A7B9AEF719C6}" type="presParOf" srcId="{E291B005-4018-4A18-937E-C10920569746}" destId="{375814CC-4933-4A77-B324-631BE237C31B}" srcOrd="7" destOrd="0" presId="urn:microsoft.com/office/officeart/2008/layout/VerticalCurvedList"/>
    <dgm:cxn modelId="{74472A28-A11C-4A5A-8422-ECD824ADF888}" type="presParOf" srcId="{E291B005-4018-4A18-937E-C10920569746}" destId="{B20E1DE8-70B7-4A25-8DA5-A6475538B19B}" srcOrd="8" destOrd="0" presId="urn:microsoft.com/office/officeart/2008/layout/VerticalCurvedList"/>
    <dgm:cxn modelId="{A61B6D2F-0D34-4415-8F14-10620C8E4BC1}" type="presParOf" srcId="{B20E1DE8-70B7-4A25-8DA5-A6475538B19B}" destId="{E85F03DE-49E7-4C12-9C17-1EEAAC058AFF}" srcOrd="0" destOrd="0" presId="urn:microsoft.com/office/officeart/2008/layout/VerticalCurvedList"/>
    <dgm:cxn modelId="{1E23FC3C-A462-4B91-BACC-3BD03775CD2F}" type="presParOf" srcId="{E291B005-4018-4A18-937E-C10920569746}" destId="{E1E1D414-7A5F-4DE1-A66C-A8C8AD43E626}" srcOrd="9" destOrd="0" presId="urn:microsoft.com/office/officeart/2008/layout/VerticalCurvedList"/>
    <dgm:cxn modelId="{6EC1045F-C93A-43FE-B774-93E319907A12}" type="presParOf" srcId="{E291B005-4018-4A18-937E-C10920569746}" destId="{5F223194-DA94-4FFD-B99B-ABC187CA26C1}" srcOrd="10" destOrd="0" presId="urn:microsoft.com/office/officeart/2008/layout/VerticalCurvedList"/>
    <dgm:cxn modelId="{1F3A50F0-EA48-4FDB-AF6A-6644B63FBC23}" type="presParOf" srcId="{5F223194-DA94-4FFD-B99B-ABC187CA26C1}" destId="{589B0F58-5177-4635-B6E0-97DEF92789F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A6F235-5EC6-4A5D-8213-B90542CDCA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C7C5A-66F5-475B-BDF5-BE9CFDB0B3DB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Доходы от использования имущества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5320D56-D66B-4E52-A98A-B5610CE2330A}" type="parTrans" cxnId="{34D9FB40-297D-4539-9A7A-91AF5AEFE5C1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0AB08F8F-B884-48DD-83E5-B051A61D0AEB}" type="sibTrans" cxnId="{34D9FB40-297D-4539-9A7A-91AF5AEFE5C1}">
      <dgm:prSet/>
      <dgm:spPr>
        <a:scene3d>
          <a:camera prst="orthographicFront"/>
          <a:lightRig rig="threePt" dir="t"/>
        </a:scene3d>
        <a:sp3d>
          <a:bevelB prst="relaxedInset"/>
        </a:sp3d>
      </dgm:spPr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63D4E48-BEE8-4082-9E46-D475E0C5A9DC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6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Доходы от оказания платных услуг (работ) и компенсации затрат государства</a:t>
          </a:r>
          <a:endParaRPr lang="ru-RU" sz="16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F183B40-F959-4D91-BBF7-7FB6E5205143}" type="par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99994AC6-AFCF-4F40-B194-FB6D15D2AC36}" type="sib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1A94D9DA-590C-4AE4-8144-20CE96949CAC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Доходы от продажи материальных и нематериальных активов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5E72FB5-2926-46FE-A291-E39CD3DA38DA}" type="par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D3DCB92F-B62A-4A9B-9C16-9A5DA74E48BC}" type="sib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646C5398-179D-4814-8B95-4A057674EC0A}">
      <dgm:prSet phldrT="[Текст]" custT="1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ущерба, прочие неналоговые доходы</a:t>
          </a:r>
          <a:endParaRPr lang="ru-RU" sz="18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9966FD7-A5B7-47EA-920D-856877FBB02B}" type="par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B7235404-9A0E-455E-97A2-73AA63558B31}" type="sib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DE002030-F0D3-478A-9DB7-4BBBDE3AD933}">
      <dgm:prSet custT="1"/>
      <dgm:spPr>
        <a:solidFill>
          <a:schemeClr val="accent6">
            <a:lumMod val="20000"/>
            <a:lumOff val="80000"/>
          </a:schemeClr>
        </a:solidFill>
        <a:effectLst>
          <a:softEdge rad="0"/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b="1" baseline="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Платежи при пользовании природными ресурсами</a:t>
          </a:r>
          <a:endParaRPr lang="ru-RU" sz="1800" b="1" baseline="0" dirty="0">
            <a:solidFill>
              <a:schemeClr val="accent5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03A86C-10DC-487B-AD67-087E523967F4}" type="parTrans" cxnId="{32C2F839-5673-4365-BB41-F798EBDF2C19}">
      <dgm:prSet/>
      <dgm:spPr/>
      <dgm:t>
        <a:bodyPr/>
        <a:lstStyle/>
        <a:p>
          <a:endParaRPr lang="ru-RU"/>
        </a:p>
      </dgm:t>
    </dgm:pt>
    <dgm:pt modelId="{94AEC62F-F025-4E1A-970B-3FCEA931D8B7}" type="sibTrans" cxnId="{32C2F839-5673-4365-BB41-F798EBDF2C19}">
      <dgm:prSet/>
      <dgm:spPr/>
      <dgm:t>
        <a:bodyPr/>
        <a:lstStyle/>
        <a:p>
          <a:endParaRPr lang="ru-RU"/>
        </a:p>
      </dgm:t>
    </dgm:pt>
    <dgm:pt modelId="{DA8906FC-00FE-452F-B44A-58EC04B00151}" type="pres">
      <dgm:prSet presAssocID="{BDA6F235-5EC6-4A5D-8213-B90542CDCA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91B005-4018-4A18-937E-C10920569746}" type="pres">
      <dgm:prSet presAssocID="{BDA6F235-5EC6-4A5D-8213-B90542CDCA00}" presName="Name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8389065-5BBE-4DA8-8415-D76ED40A02C0}" type="pres">
      <dgm:prSet presAssocID="{BDA6F235-5EC6-4A5D-8213-B90542CDCA00}" presName="cycle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92F800D5-E23D-4D36-A4B5-B64D42289C02}" type="pres">
      <dgm:prSet presAssocID="{BDA6F235-5EC6-4A5D-8213-B90542CDCA00}" presName="src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81F794EA-B8A4-42EE-9F78-0A4E056B0FCE}" type="pres">
      <dgm:prSet presAssocID="{BDA6F235-5EC6-4A5D-8213-B90542CDCA00}" presName="conn" presStyleLbl="parChTrans1D2" presStyleIdx="0" presStyleCnt="1" custScaleX="102250" custScaleY="110011"/>
      <dgm:spPr/>
      <dgm:t>
        <a:bodyPr/>
        <a:lstStyle/>
        <a:p>
          <a:endParaRPr lang="ru-RU"/>
        </a:p>
      </dgm:t>
    </dgm:pt>
    <dgm:pt modelId="{223DD99F-CFF1-4BDF-B78F-6331219C1BD6}" type="pres">
      <dgm:prSet presAssocID="{BDA6F235-5EC6-4A5D-8213-B90542CDCA00}" presName="extra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DE6A3600-4043-4F57-86D3-535ACF91F2DF}" type="pres">
      <dgm:prSet presAssocID="{BDA6F235-5EC6-4A5D-8213-B90542CDCA00}" presName="dst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48A202E-567D-4211-ACA4-9D122248155D}" type="pres">
      <dgm:prSet presAssocID="{F7AC7C5A-66F5-475B-BDF5-BE9CFDB0B3DB}" presName="text_1" presStyleLbl="node1" presStyleIdx="0" presStyleCnt="5" custLinFactNeighborX="-289" custLinFactNeighborY="-27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219-B99C-4B99-A444-CF3143F7D566}" type="pres">
      <dgm:prSet presAssocID="{F7AC7C5A-66F5-475B-BDF5-BE9CFDB0B3DB}" presName="accent_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AC54C164-C850-4B9D-A02D-8802B7C25E5F}" type="pres">
      <dgm:prSet presAssocID="{F7AC7C5A-66F5-475B-BDF5-BE9CFDB0B3DB}" presName="accentRepeatNode" presStyleLbl="solidFgAcc1" presStyleIdx="0" presStyleCnt="5" custLinFactNeighborX="-8823" custLinFactNeighborY="-21626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40DF6F46-B6DC-494E-A80D-4035A84D4DB5}" type="pres">
      <dgm:prSet presAssocID="{DE002030-F0D3-478A-9DB7-4BBBDE3AD933}" presName="text_2" presStyleLbl="node1" presStyleIdx="1" presStyleCnt="5" custScaleY="100905" custLinFactNeighborX="-687" custLinFactNeighborY="-33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A6C928-42C6-491D-ABF7-9F34DE483700}" type="pres">
      <dgm:prSet presAssocID="{DE002030-F0D3-478A-9DB7-4BBBDE3AD933}" presName="accent_2" presStyleCnt="0"/>
      <dgm:spPr/>
    </dgm:pt>
    <dgm:pt modelId="{BBEC4301-6B9D-429E-98D3-6567D07DE9DC}" type="pres">
      <dgm:prSet presAssocID="{DE002030-F0D3-478A-9DB7-4BBBDE3AD933}" presName="accentRepeatNode" presStyleLbl="solidFgAcc1" presStyleIdx="1" presStyleCnt="5" custLinFactNeighborX="-9164" custLinFactNeighborY="-24032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endParaRPr lang="ru-RU"/>
        </a:p>
      </dgm:t>
    </dgm:pt>
    <dgm:pt modelId="{CF9F2496-92F3-40D4-8F81-EFB030C9057E}" type="pres">
      <dgm:prSet presAssocID="{A63D4E48-BEE8-4082-9E46-D475E0C5A9DC}" presName="text_3" presStyleLbl="node1" presStyleIdx="2" presStyleCnt="5" custLinFactNeighborY="-144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CDA81D-56F6-4F4C-B7ED-6B2AC991401E}" type="pres">
      <dgm:prSet presAssocID="{A63D4E48-BEE8-4082-9E46-D475E0C5A9DC}" presName="accent_3" presStyleCnt="0"/>
      <dgm:spPr/>
    </dgm:pt>
    <dgm:pt modelId="{056D494C-3191-4791-ABC4-E2723D31B9C4}" type="pres">
      <dgm:prSet presAssocID="{A63D4E48-BEE8-4082-9E46-D475E0C5A9DC}" presName="accentRepeatNode" presStyleLbl="solidFgAcc1" presStyleIdx="2" presStyleCnt="5" custLinFactNeighborX="-8877" custLinFactNeighborY="-6618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375814CC-4933-4A77-B324-631BE237C31B}" type="pres">
      <dgm:prSet presAssocID="{1A94D9DA-590C-4AE4-8144-20CE96949CAC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0E1DE8-70B7-4A25-8DA5-A6475538B19B}" type="pres">
      <dgm:prSet presAssocID="{1A94D9DA-590C-4AE4-8144-20CE96949CAC}" presName="accent_4" presStyleCnt="0"/>
      <dgm:spPr/>
    </dgm:pt>
    <dgm:pt modelId="{E85F03DE-49E7-4C12-9C17-1EEAAC058AFF}" type="pres">
      <dgm:prSet presAssocID="{1A94D9DA-590C-4AE4-8144-20CE96949CAC}" presName="accentRepeatNode" presStyleLbl="solidFgAcc1" presStyleIdx="3" presStyleCnt="5" custLinFactNeighborX="-6050" custLinFactNeighborY="-2214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E1E1D414-7A5F-4DE1-A66C-A8C8AD43E626}" type="pres">
      <dgm:prSet presAssocID="{646C5398-179D-4814-8B95-4A057674EC0A}" presName="text_5" presStyleLbl="node1" presStyleIdx="4" presStyleCnt="5" custLinFactNeighborX="-289" custLinFactNeighborY="148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223194-DA94-4FFD-B99B-ABC187CA26C1}" type="pres">
      <dgm:prSet presAssocID="{646C5398-179D-4814-8B95-4A057674EC0A}" presName="accent_5" presStyleCnt="0"/>
      <dgm:spPr/>
    </dgm:pt>
    <dgm:pt modelId="{589B0F58-5177-4635-B6E0-97DEF92789F2}" type="pres">
      <dgm:prSet presAssocID="{646C5398-179D-4814-8B95-4A057674EC0A}" presName="accentRepeatNode" presStyleLbl="solidFgAcc1" presStyleIdx="4" presStyleCnt="5" custLinFactNeighborX="-8462" custLinFactNeighborY="14516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</dgm:ptLst>
  <dgm:cxnLst>
    <dgm:cxn modelId="{522806FB-4C6D-4D45-855D-251D80AB2F7F}" type="presOf" srcId="{F7AC7C5A-66F5-475B-BDF5-BE9CFDB0B3DB}" destId="{148A202E-567D-4211-ACA4-9D122248155D}" srcOrd="0" destOrd="0" presId="urn:microsoft.com/office/officeart/2008/layout/VerticalCurvedList"/>
    <dgm:cxn modelId="{9D308021-25EE-48C8-BABF-D751F5CDAD48}" type="presOf" srcId="{646C5398-179D-4814-8B95-4A057674EC0A}" destId="{E1E1D414-7A5F-4DE1-A66C-A8C8AD43E626}" srcOrd="0" destOrd="0" presId="urn:microsoft.com/office/officeart/2008/layout/VerticalCurvedList"/>
    <dgm:cxn modelId="{DB1E0F54-E9FB-4F3A-99DE-2A2168A284A4}" type="presOf" srcId="{BDA6F235-5EC6-4A5D-8213-B90542CDCA00}" destId="{DA8906FC-00FE-452F-B44A-58EC04B00151}" srcOrd="0" destOrd="0" presId="urn:microsoft.com/office/officeart/2008/layout/VerticalCurvedList"/>
    <dgm:cxn modelId="{46254C69-4CE5-43C9-ADD5-5713BAB64ED3}" type="presOf" srcId="{DE002030-F0D3-478A-9DB7-4BBBDE3AD933}" destId="{40DF6F46-B6DC-494E-A80D-4035A84D4DB5}" srcOrd="0" destOrd="0" presId="urn:microsoft.com/office/officeart/2008/layout/VerticalCurvedList"/>
    <dgm:cxn modelId="{34D9FB40-297D-4539-9A7A-91AF5AEFE5C1}" srcId="{BDA6F235-5EC6-4A5D-8213-B90542CDCA00}" destId="{F7AC7C5A-66F5-475B-BDF5-BE9CFDB0B3DB}" srcOrd="0" destOrd="0" parTransId="{D5320D56-D66B-4E52-A98A-B5610CE2330A}" sibTransId="{0AB08F8F-B884-48DD-83E5-B051A61D0AEB}"/>
    <dgm:cxn modelId="{4BB8AEE3-51FF-4A1E-9CB3-EE61FCEA9ED6}" type="presOf" srcId="{A63D4E48-BEE8-4082-9E46-D475E0C5A9DC}" destId="{CF9F2496-92F3-40D4-8F81-EFB030C9057E}" srcOrd="0" destOrd="0" presId="urn:microsoft.com/office/officeart/2008/layout/VerticalCurvedList"/>
    <dgm:cxn modelId="{32C2F839-5673-4365-BB41-F798EBDF2C19}" srcId="{BDA6F235-5EC6-4A5D-8213-B90542CDCA00}" destId="{DE002030-F0D3-478A-9DB7-4BBBDE3AD933}" srcOrd="1" destOrd="0" parTransId="{9F03A86C-10DC-487B-AD67-087E523967F4}" sibTransId="{94AEC62F-F025-4E1A-970B-3FCEA931D8B7}"/>
    <dgm:cxn modelId="{B693FE73-428E-4154-A454-F24C95AB401D}" srcId="{BDA6F235-5EC6-4A5D-8213-B90542CDCA00}" destId="{1A94D9DA-590C-4AE4-8144-20CE96949CAC}" srcOrd="3" destOrd="0" parTransId="{55E72FB5-2926-46FE-A291-E39CD3DA38DA}" sibTransId="{D3DCB92F-B62A-4A9B-9C16-9A5DA74E48BC}"/>
    <dgm:cxn modelId="{63247D9A-9169-4727-85FE-E640B6C094E5}" type="presOf" srcId="{1A94D9DA-590C-4AE4-8144-20CE96949CAC}" destId="{375814CC-4933-4A77-B324-631BE237C31B}" srcOrd="0" destOrd="0" presId="urn:microsoft.com/office/officeart/2008/layout/VerticalCurvedList"/>
    <dgm:cxn modelId="{3613893B-162B-49DC-B8AB-4BA4781DD590}" srcId="{BDA6F235-5EC6-4A5D-8213-B90542CDCA00}" destId="{646C5398-179D-4814-8B95-4A057674EC0A}" srcOrd="4" destOrd="0" parTransId="{69966FD7-A5B7-47EA-920D-856877FBB02B}" sibTransId="{B7235404-9A0E-455E-97A2-73AA63558B31}"/>
    <dgm:cxn modelId="{348AFD93-4C52-442D-8C51-C5584BFCFE1A}" type="presOf" srcId="{0AB08F8F-B884-48DD-83E5-B051A61D0AEB}" destId="{81F794EA-B8A4-42EE-9F78-0A4E056B0FCE}" srcOrd="0" destOrd="0" presId="urn:microsoft.com/office/officeart/2008/layout/VerticalCurvedList"/>
    <dgm:cxn modelId="{BDD078BC-27AA-40A0-AB83-CF257615B7B4}" srcId="{BDA6F235-5EC6-4A5D-8213-B90542CDCA00}" destId="{A63D4E48-BEE8-4082-9E46-D475E0C5A9DC}" srcOrd="2" destOrd="0" parTransId="{3F183B40-F959-4D91-BBF7-7FB6E5205143}" sibTransId="{99994AC6-AFCF-4F40-B194-FB6D15D2AC36}"/>
    <dgm:cxn modelId="{323EDA11-AE87-455A-9910-995455154A03}" type="presParOf" srcId="{DA8906FC-00FE-452F-B44A-58EC04B00151}" destId="{E291B005-4018-4A18-937E-C10920569746}" srcOrd="0" destOrd="0" presId="urn:microsoft.com/office/officeart/2008/layout/VerticalCurvedList"/>
    <dgm:cxn modelId="{AE2A5EBE-88D4-4A53-9C2E-6467EB185AAA}" type="presParOf" srcId="{E291B005-4018-4A18-937E-C10920569746}" destId="{18389065-5BBE-4DA8-8415-D76ED40A02C0}" srcOrd="0" destOrd="0" presId="urn:microsoft.com/office/officeart/2008/layout/VerticalCurvedList"/>
    <dgm:cxn modelId="{16F8E113-F985-4B07-99A4-859352EFAE30}" type="presParOf" srcId="{18389065-5BBE-4DA8-8415-D76ED40A02C0}" destId="{92F800D5-E23D-4D36-A4B5-B64D42289C02}" srcOrd="0" destOrd="0" presId="urn:microsoft.com/office/officeart/2008/layout/VerticalCurvedList"/>
    <dgm:cxn modelId="{C40743C4-A15B-460E-8244-6AA466A25AA0}" type="presParOf" srcId="{18389065-5BBE-4DA8-8415-D76ED40A02C0}" destId="{81F794EA-B8A4-42EE-9F78-0A4E056B0FCE}" srcOrd="1" destOrd="0" presId="urn:microsoft.com/office/officeart/2008/layout/VerticalCurvedList"/>
    <dgm:cxn modelId="{E513B2A1-5B9F-4AC4-A925-432287095049}" type="presParOf" srcId="{18389065-5BBE-4DA8-8415-D76ED40A02C0}" destId="{223DD99F-CFF1-4BDF-B78F-6331219C1BD6}" srcOrd="2" destOrd="0" presId="urn:microsoft.com/office/officeart/2008/layout/VerticalCurvedList"/>
    <dgm:cxn modelId="{24B13B91-528E-4417-8861-F08740A6A7DF}" type="presParOf" srcId="{18389065-5BBE-4DA8-8415-D76ED40A02C0}" destId="{DE6A3600-4043-4F57-86D3-535ACF91F2DF}" srcOrd="3" destOrd="0" presId="urn:microsoft.com/office/officeart/2008/layout/VerticalCurvedList"/>
    <dgm:cxn modelId="{C125653E-C74A-4A43-9548-643FD2911E5E}" type="presParOf" srcId="{E291B005-4018-4A18-937E-C10920569746}" destId="{148A202E-567D-4211-ACA4-9D122248155D}" srcOrd="1" destOrd="0" presId="urn:microsoft.com/office/officeart/2008/layout/VerticalCurvedList"/>
    <dgm:cxn modelId="{CB4E6AB0-5379-4011-BC58-6E819474DA29}" type="presParOf" srcId="{E291B005-4018-4A18-937E-C10920569746}" destId="{1E027219-B99C-4B99-A444-CF3143F7D566}" srcOrd="2" destOrd="0" presId="urn:microsoft.com/office/officeart/2008/layout/VerticalCurvedList"/>
    <dgm:cxn modelId="{67343526-8FAC-45A4-A6B9-DF448757024F}" type="presParOf" srcId="{1E027219-B99C-4B99-A444-CF3143F7D566}" destId="{AC54C164-C850-4B9D-A02D-8802B7C25E5F}" srcOrd="0" destOrd="0" presId="urn:microsoft.com/office/officeart/2008/layout/VerticalCurvedList"/>
    <dgm:cxn modelId="{E83A6640-9E2B-4224-B0B4-70C053579310}" type="presParOf" srcId="{E291B005-4018-4A18-937E-C10920569746}" destId="{40DF6F46-B6DC-494E-A80D-4035A84D4DB5}" srcOrd="3" destOrd="0" presId="urn:microsoft.com/office/officeart/2008/layout/VerticalCurvedList"/>
    <dgm:cxn modelId="{62864B32-4E1F-479D-9DB3-58BB2BAF220D}" type="presParOf" srcId="{E291B005-4018-4A18-937E-C10920569746}" destId="{CEA6C928-42C6-491D-ABF7-9F34DE483700}" srcOrd="4" destOrd="0" presId="urn:microsoft.com/office/officeart/2008/layout/VerticalCurvedList"/>
    <dgm:cxn modelId="{CF886D93-6F11-426A-8203-CADC265ACF43}" type="presParOf" srcId="{CEA6C928-42C6-491D-ABF7-9F34DE483700}" destId="{BBEC4301-6B9D-429E-98D3-6567D07DE9DC}" srcOrd="0" destOrd="0" presId="urn:microsoft.com/office/officeart/2008/layout/VerticalCurvedList"/>
    <dgm:cxn modelId="{67A8EE3C-3EA5-482C-BD33-F75098D47BD7}" type="presParOf" srcId="{E291B005-4018-4A18-937E-C10920569746}" destId="{CF9F2496-92F3-40D4-8F81-EFB030C9057E}" srcOrd="5" destOrd="0" presId="urn:microsoft.com/office/officeart/2008/layout/VerticalCurvedList"/>
    <dgm:cxn modelId="{3E261704-DD28-45A1-8607-1674BF4DE1CC}" type="presParOf" srcId="{E291B005-4018-4A18-937E-C10920569746}" destId="{50CDA81D-56F6-4F4C-B7ED-6B2AC991401E}" srcOrd="6" destOrd="0" presId="urn:microsoft.com/office/officeart/2008/layout/VerticalCurvedList"/>
    <dgm:cxn modelId="{B50D913F-7D24-4031-9E74-7A48E6E5FDC5}" type="presParOf" srcId="{50CDA81D-56F6-4F4C-B7ED-6B2AC991401E}" destId="{056D494C-3191-4791-ABC4-E2723D31B9C4}" srcOrd="0" destOrd="0" presId="urn:microsoft.com/office/officeart/2008/layout/VerticalCurvedList"/>
    <dgm:cxn modelId="{0A331BF4-0612-4E85-9509-C085C308A147}" type="presParOf" srcId="{E291B005-4018-4A18-937E-C10920569746}" destId="{375814CC-4933-4A77-B324-631BE237C31B}" srcOrd="7" destOrd="0" presId="urn:microsoft.com/office/officeart/2008/layout/VerticalCurvedList"/>
    <dgm:cxn modelId="{7E40E02A-0D95-44CD-8715-35999704064D}" type="presParOf" srcId="{E291B005-4018-4A18-937E-C10920569746}" destId="{B20E1DE8-70B7-4A25-8DA5-A6475538B19B}" srcOrd="8" destOrd="0" presId="urn:microsoft.com/office/officeart/2008/layout/VerticalCurvedList"/>
    <dgm:cxn modelId="{DE113847-4BFD-4882-8580-F6B9D04A62CB}" type="presParOf" srcId="{B20E1DE8-70B7-4A25-8DA5-A6475538B19B}" destId="{E85F03DE-49E7-4C12-9C17-1EEAAC058AFF}" srcOrd="0" destOrd="0" presId="urn:microsoft.com/office/officeart/2008/layout/VerticalCurvedList"/>
    <dgm:cxn modelId="{6923D1B6-9F5C-4FB7-952C-73C9DB650DC5}" type="presParOf" srcId="{E291B005-4018-4A18-937E-C10920569746}" destId="{E1E1D414-7A5F-4DE1-A66C-A8C8AD43E626}" srcOrd="9" destOrd="0" presId="urn:microsoft.com/office/officeart/2008/layout/VerticalCurvedList"/>
    <dgm:cxn modelId="{D0970051-9D31-44A5-8542-AA5287F9EE3C}" type="presParOf" srcId="{E291B005-4018-4A18-937E-C10920569746}" destId="{5F223194-DA94-4FFD-B99B-ABC187CA26C1}" srcOrd="10" destOrd="0" presId="urn:microsoft.com/office/officeart/2008/layout/VerticalCurvedList"/>
    <dgm:cxn modelId="{BB229396-80E0-423A-8143-4C10E41D9B11}" type="presParOf" srcId="{5F223194-DA94-4FFD-B99B-ABC187CA26C1}" destId="{589B0F58-5177-4635-B6E0-97DEF92789F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A6F235-5EC6-4A5D-8213-B90542CDCA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C7C5A-66F5-475B-BDF5-BE9CFDB0B3DB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l"/>
          <a:r>
            <a:rPr lang="ru-RU" sz="16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Дотации</a:t>
          </a:r>
          <a:endParaRPr lang="ru-RU" sz="16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5320D56-D66B-4E52-A98A-B5610CE2330A}" type="parTrans" cxnId="{34D9FB40-297D-4539-9A7A-91AF5AEFE5C1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0AB08F8F-B884-48DD-83E5-B051A61D0AEB}" type="sibTrans" cxnId="{34D9FB40-297D-4539-9A7A-91AF5AEFE5C1}">
      <dgm:prSet/>
      <dgm:spPr>
        <a:scene3d>
          <a:camera prst="orthographicFront"/>
          <a:lightRig rig="threePt" dir="t"/>
        </a:scene3d>
        <a:sp3d>
          <a:bevelB prst="relaxedInset"/>
        </a:sp3d>
      </dgm:spPr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63D4E48-BEE8-4082-9E46-D475E0C5A9DC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6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Субвенции</a:t>
          </a:r>
          <a:endParaRPr lang="ru-RU" sz="16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F183B40-F959-4D91-BBF7-7FB6E5205143}" type="par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99994AC6-AFCF-4F40-B194-FB6D15D2AC36}" type="sib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646C5398-179D-4814-8B95-4A057674EC0A}">
      <dgm:prSet phldrT="[Текст]" custT="1"/>
      <dgm:spPr>
        <a:solidFill>
          <a:schemeClr val="accent4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>
          <a:sp3d prstMaterial="metal"/>
        </a:bodyPr>
        <a:lstStyle/>
        <a:p>
          <a:r>
            <a:rPr lang="ru-RU" sz="1600" b="1" i="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Доходы от возврата организациями остатков субсидий прошлых лет</a:t>
          </a:r>
          <a:endParaRPr lang="ru-RU" sz="1600" b="1" i="0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9966FD7-A5B7-47EA-920D-856877FBB02B}" type="par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B7235404-9A0E-455E-97A2-73AA63558B31}" type="sib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1A94D9DA-590C-4AE4-8144-20CE96949CAC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6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Иные межбюджетные трансферты</a:t>
          </a:r>
          <a:endParaRPr lang="ru-RU" sz="1600" b="1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3DCB92F-B62A-4A9B-9C16-9A5DA74E48BC}" type="sib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55E72FB5-2926-46FE-A291-E39CD3DA38DA}" type="par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82071102-35CB-49A2-A3F5-CE7885DC7F3A}">
      <dgm:prSet phldrT="[Текст]" custT="1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600" b="1" i="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Возврат остатков межбюджетных трансфертов, имеющих целевое значение, прошлых лет</a:t>
          </a:r>
          <a:endParaRPr lang="ru-RU" sz="1600" b="1" i="0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CB5DA23-D044-4AF1-9B16-8420A54EB75A}" type="parTrans" cxnId="{5FF34FBF-ED88-4C23-B7C3-D75581A408D9}">
      <dgm:prSet/>
      <dgm:spPr/>
      <dgm:t>
        <a:bodyPr/>
        <a:lstStyle/>
        <a:p>
          <a:endParaRPr lang="ru-RU"/>
        </a:p>
      </dgm:t>
    </dgm:pt>
    <dgm:pt modelId="{61D048C1-FA43-4F27-A504-25B4C85F9755}" type="sibTrans" cxnId="{5FF34FBF-ED88-4C23-B7C3-D75581A408D9}">
      <dgm:prSet/>
      <dgm:spPr/>
      <dgm:t>
        <a:bodyPr/>
        <a:lstStyle/>
        <a:p>
          <a:endParaRPr lang="ru-RU"/>
        </a:p>
      </dgm:t>
    </dgm:pt>
    <dgm:pt modelId="{2F53F5A8-DCD7-4DC8-9FE0-170748C52848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600" b="1" i="0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Субсидии</a:t>
          </a:r>
          <a:endParaRPr lang="ru-RU" sz="1600" b="1" i="0" dirty="0">
            <a:solidFill>
              <a:schemeClr val="accent5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7D94F74-2ABC-41F1-8550-059FF2AA6D57}" type="parTrans" cxnId="{8F911092-361D-4D68-AB4E-7EC2069FEB2B}">
      <dgm:prSet/>
      <dgm:spPr/>
      <dgm:t>
        <a:bodyPr/>
        <a:lstStyle/>
        <a:p>
          <a:endParaRPr lang="ru-RU"/>
        </a:p>
      </dgm:t>
    </dgm:pt>
    <dgm:pt modelId="{C370A8B4-9ED8-4F73-AB48-3CE63BDCED6A}" type="sibTrans" cxnId="{8F911092-361D-4D68-AB4E-7EC2069FEB2B}">
      <dgm:prSet/>
      <dgm:spPr/>
      <dgm:t>
        <a:bodyPr/>
        <a:lstStyle/>
        <a:p>
          <a:endParaRPr lang="ru-RU"/>
        </a:p>
      </dgm:t>
    </dgm:pt>
    <dgm:pt modelId="{DA8906FC-00FE-452F-B44A-58EC04B00151}" type="pres">
      <dgm:prSet presAssocID="{BDA6F235-5EC6-4A5D-8213-B90542CDCA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91B005-4018-4A18-937E-C10920569746}" type="pres">
      <dgm:prSet presAssocID="{BDA6F235-5EC6-4A5D-8213-B90542CDCA00}" presName="Name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8389065-5BBE-4DA8-8415-D76ED40A02C0}" type="pres">
      <dgm:prSet presAssocID="{BDA6F235-5EC6-4A5D-8213-B90542CDCA00}" presName="cycle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92F800D5-E23D-4D36-A4B5-B64D42289C02}" type="pres">
      <dgm:prSet presAssocID="{BDA6F235-5EC6-4A5D-8213-B90542CDCA00}" presName="srcNode" presStyleLbl="node1" presStyleIdx="0" presStyleCnt="6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81F794EA-B8A4-42EE-9F78-0A4E056B0FCE}" type="pres">
      <dgm:prSet presAssocID="{BDA6F235-5EC6-4A5D-8213-B90542CDCA00}" presName="conn" presStyleLbl="parChTrans1D2" presStyleIdx="0" presStyleCnt="1" custScaleX="102250" custScaleY="110011"/>
      <dgm:spPr/>
      <dgm:t>
        <a:bodyPr/>
        <a:lstStyle/>
        <a:p>
          <a:endParaRPr lang="ru-RU"/>
        </a:p>
      </dgm:t>
    </dgm:pt>
    <dgm:pt modelId="{223DD99F-CFF1-4BDF-B78F-6331219C1BD6}" type="pres">
      <dgm:prSet presAssocID="{BDA6F235-5EC6-4A5D-8213-B90542CDCA00}" presName="extraNode" presStyleLbl="node1" presStyleIdx="0" presStyleCnt="6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DE6A3600-4043-4F57-86D3-535ACF91F2DF}" type="pres">
      <dgm:prSet presAssocID="{BDA6F235-5EC6-4A5D-8213-B90542CDCA00}" presName="dstNode" presStyleLbl="node1" presStyleIdx="0" presStyleCnt="6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48A202E-567D-4211-ACA4-9D122248155D}" type="pres">
      <dgm:prSet presAssocID="{F7AC7C5A-66F5-475B-BDF5-BE9CFDB0B3DB}" presName="text_1" presStyleLbl="node1" presStyleIdx="0" presStyleCnt="6" custScaleX="98672" custScaleY="81964" custLinFactNeighborX="952" custLinFactNeighborY="-265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219-B99C-4B99-A444-CF3143F7D566}" type="pres">
      <dgm:prSet presAssocID="{F7AC7C5A-66F5-475B-BDF5-BE9CFDB0B3DB}" presName="accent_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AC54C164-C850-4B9D-A02D-8802B7C25E5F}" type="pres">
      <dgm:prSet presAssocID="{F7AC7C5A-66F5-475B-BDF5-BE9CFDB0B3DB}" presName="accentRepeatNode" presStyleLbl="solidFgAcc1" presStyleIdx="0" presStyleCnt="6" custLinFactNeighborX="-4356" custLinFactNeighborY="-25419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8255B94D-A105-4CC3-83B2-AC9A7D278FA4}" type="pres">
      <dgm:prSet presAssocID="{2F53F5A8-DCD7-4DC8-9FE0-170748C52848}" presName="text_2" presStyleLbl="node1" presStyleIdx="1" presStyleCnt="6" custScaleY="108153" custLinFactNeighborX="515" custLinFactNeighborY="-369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19F6A-7D84-46E9-A58B-1AC6C5148AD1}" type="pres">
      <dgm:prSet presAssocID="{2F53F5A8-DCD7-4DC8-9FE0-170748C52848}" presName="accent_2" presStyleCnt="0"/>
      <dgm:spPr/>
    </dgm:pt>
    <dgm:pt modelId="{419EB4AD-8A1F-4905-9259-7660A5694EE4}" type="pres">
      <dgm:prSet presAssocID="{2F53F5A8-DCD7-4DC8-9FE0-170748C52848}" presName="accentRepeatNode" presStyleLbl="solidFgAcc1" presStyleIdx="1" presStyleCnt="6" custLinFactNeighborX="-16581" custLinFactNeighborY="-26180"/>
      <dgm:spPr>
        <a:solidFill>
          <a:schemeClr val="accent6">
            <a:lumMod val="20000"/>
            <a:lumOff val="80000"/>
          </a:schemeClr>
        </a:solidFill>
        <a:scene3d>
          <a:camera prst="orthographicFront"/>
          <a:lightRig rig="balanced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F4219F2E-759D-4727-9ED6-654469FBE959}" type="pres">
      <dgm:prSet presAssocID="{A63D4E48-BEE8-4082-9E46-D475E0C5A9DC}" presName="text_3" presStyleLbl="node1" presStyleIdx="2" presStyleCnt="6" custLinFactNeighborX="494" custLinFactNeighborY="-330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2C8FA8-3C9D-402E-AAE5-F75D9E9080B0}" type="pres">
      <dgm:prSet presAssocID="{A63D4E48-BEE8-4082-9E46-D475E0C5A9DC}" presName="accent_3" presStyleCnt="0"/>
      <dgm:spPr/>
    </dgm:pt>
    <dgm:pt modelId="{056D494C-3191-4791-ABC4-E2723D31B9C4}" type="pres">
      <dgm:prSet presAssocID="{A63D4E48-BEE8-4082-9E46-D475E0C5A9DC}" presName="accentRepeatNode" presStyleLbl="solidFgAcc1" presStyleIdx="2" presStyleCnt="6" custLinFactNeighborX="-11396" custLinFactNeighborY="-28457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B0AD16B3-6F20-404F-B780-B987A21ED4F7}" type="pres">
      <dgm:prSet presAssocID="{1A94D9DA-590C-4AE4-8144-20CE96949CAC}" presName="text_4" presStyleLbl="node1" presStyleIdx="3" presStyleCnt="6" custLinFactNeighborX="456" custLinFactNeighborY="-188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BA952-ED97-4A44-AFB7-0F5BA4CC5BB4}" type="pres">
      <dgm:prSet presAssocID="{1A94D9DA-590C-4AE4-8144-20CE96949CAC}" presName="accent_4" presStyleCnt="0"/>
      <dgm:spPr/>
    </dgm:pt>
    <dgm:pt modelId="{E85F03DE-49E7-4C12-9C17-1EEAAC058AFF}" type="pres">
      <dgm:prSet presAssocID="{1A94D9DA-590C-4AE4-8144-20CE96949CAC}" presName="accentRepeatNode" presStyleLbl="solidFgAcc1" presStyleIdx="3" presStyleCnt="6" custLinFactNeighborX="3103" custLinFactNeighborY="-14026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4A24942F-516D-446B-A5C7-F4B664965239}" type="pres">
      <dgm:prSet presAssocID="{646C5398-179D-4814-8B95-4A057674EC0A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7FFE3-8679-4EDF-B157-CFB5A36AA87F}" type="pres">
      <dgm:prSet presAssocID="{646C5398-179D-4814-8B95-4A057674EC0A}" presName="accent_5" presStyleCnt="0"/>
      <dgm:spPr/>
    </dgm:pt>
    <dgm:pt modelId="{589B0F58-5177-4635-B6E0-97DEF92789F2}" type="pres">
      <dgm:prSet presAssocID="{646C5398-179D-4814-8B95-4A057674EC0A}" presName="accentRepeatNode" presStyleLbl="solidFgAcc1" presStyleIdx="4" presStyleCnt="6" custLinFactNeighborX="-15051" custLinFactNeighborY="4354"/>
      <dgm:spPr>
        <a:solidFill>
          <a:schemeClr val="accent4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79C75818-A9C9-4F50-A543-E6CCB41F7ED7}" type="pres">
      <dgm:prSet presAssocID="{82071102-35CB-49A2-A3F5-CE7885DC7F3A}" presName="text_6" presStyleLbl="node1" presStyleIdx="5" presStyleCnt="6" custScaleX="100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44DBCA-94E0-455F-8593-7E2C3038CC41}" type="pres">
      <dgm:prSet presAssocID="{82071102-35CB-49A2-A3F5-CE7885DC7F3A}" presName="accent_6" presStyleCnt="0"/>
      <dgm:spPr/>
    </dgm:pt>
    <dgm:pt modelId="{7CBC7A16-18E4-4FAE-9568-829035E82169}" type="pres">
      <dgm:prSet presAssocID="{82071102-35CB-49A2-A3F5-CE7885DC7F3A}" presName="accentRepeatNode" presStyleLbl="solidFgAcc1" presStyleIdx="5" presStyleCnt="6"/>
      <dgm:spPr>
        <a:solidFill>
          <a:schemeClr val="accent2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</dgm:ptLst>
  <dgm:cxnLst>
    <dgm:cxn modelId="{8451F6C2-220E-489A-8197-9AE5D463507C}" type="presOf" srcId="{82071102-35CB-49A2-A3F5-CE7885DC7F3A}" destId="{79C75818-A9C9-4F50-A543-E6CCB41F7ED7}" srcOrd="0" destOrd="0" presId="urn:microsoft.com/office/officeart/2008/layout/VerticalCurvedList"/>
    <dgm:cxn modelId="{CF62B7DC-9ADC-49CE-92DB-7B265620BF31}" type="presOf" srcId="{BDA6F235-5EC6-4A5D-8213-B90542CDCA00}" destId="{DA8906FC-00FE-452F-B44A-58EC04B00151}" srcOrd="0" destOrd="0" presId="urn:microsoft.com/office/officeart/2008/layout/VerticalCurvedList"/>
    <dgm:cxn modelId="{34D9FB40-297D-4539-9A7A-91AF5AEFE5C1}" srcId="{BDA6F235-5EC6-4A5D-8213-B90542CDCA00}" destId="{F7AC7C5A-66F5-475B-BDF5-BE9CFDB0B3DB}" srcOrd="0" destOrd="0" parTransId="{D5320D56-D66B-4E52-A98A-B5610CE2330A}" sibTransId="{0AB08F8F-B884-48DD-83E5-B051A61D0AEB}"/>
    <dgm:cxn modelId="{8B56D4AF-9824-4244-84EA-F07D71DB41DC}" type="presOf" srcId="{2F53F5A8-DCD7-4DC8-9FE0-170748C52848}" destId="{8255B94D-A105-4CC3-83B2-AC9A7D278FA4}" srcOrd="0" destOrd="0" presId="urn:microsoft.com/office/officeart/2008/layout/VerticalCurvedList"/>
    <dgm:cxn modelId="{BFBBA407-5B5A-4501-BF5A-1D8BC11649C6}" type="presOf" srcId="{0AB08F8F-B884-48DD-83E5-B051A61D0AEB}" destId="{81F794EA-B8A4-42EE-9F78-0A4E056B0FCE}" srcOrd="0" destOrd="0" presId="urn:microsoft.com/office/officeart/2008/layout/VerticalCurvedList"/>
    <dgm:cxn modelId="{8F911092-361D-4D68-AB4E-7EC2069FEB2B}" srcId="{BDA6F235-5EC6-4A5D-8213-B90542CDCA00}" destId="{2F53F5A8-DCD7-4DC8-9FE0-170748C52848}" srcOrd="1" destOrd="0" parTransId="{87D94F74-2ABC-41F1-8550-059FF2AA6D57}" sibTransId="{C370A8B4-9ED8-4F73-AB48-3CE63BDCED6A}"/>
    <dgm:cxn modelId="{5288030E-023D-43A1-A64F-DD7DD359309A}" type="presOf" srcId="{1A94D9DA-590C-4AE4-8144-20CE96949CAC}" destId="{B0AD16B3-6F20-404F-B780-B987A21ED4F7}" srcOrd="0" destOrd="0" presId="urn:microsoft.com/office/officeart/2008/layout/VerticalCurvedList"/>
    <dgm:cxn modelId="{9C4959AD-4166-4AE0-8434-0CB8C6AF097B}" type="presOf" srcId="{A63D4E48-BEE8-4082-9E46-D475E0C5A9DC}" destId="{F4219F2E-759D-4727-9ED6-654469FBE959}" srcOrd="0" destOrd="0" presId="urn:microsoft.com/office/officeart/2008/layout/VerticalCurvedList"/>
    <dgm:cxn modelId="{B693FE73-428E-4154-A454-F24C95AB401D}" srcId="{BDA6F235-5EC6-4A5D-8213-B90542CDCA00}" destId="{1A94D9DA-590C-4AE4-8144-20CE96949CAC}" srcOrd="3" destOrd="0" parTransId="{55E72FB5-2926-46FE-A291-E39CD3DA38DA}" sibTransId="{D3DCB92F-B62A-4A9B-9C16-9A5DA74E48BC}"/>
    <dgm:cxn modelId="{5FF34FBF-ED88-4C23-B7C3-D75581A408D9}" srcId="{BDA6F235-5EC6-4A5D-8213-B90542CDCA00}" destId="{82071102-35CB-49A2-A3F5-CE7885DC7F3A}" srcOrd="5" destOrd="0" parTransId="{ACB5DA23-D044-4AF1-9B16-8420A54EB75A}" sibTransId="{61D048C1-FA43-4F27-A504-25B4C85F9755}"/>
    <dgm:cxn modelId="{3613893B-162B-49DC-B8AB-4BA4781DD590}" srcId="{BDA6F235-5EC6-4A5D-8213-B90542CDCA00}" destId="{646C5398-179D-4814-8B95-4A057674EC0A}" srcOrd="4" destOrd="0" parTransId="{69966FD7-A5B7-47EA-920D-856877FBB02B}" sibTransId="{B7235404-9A0E-455E-97A2-73AA63558B31}"/>
    <dgm:cxn modelId="{863B99B9-878A-488E-A3CF-14D81C7309E2}" type="presOf" srcId="{F7AC7C5A-66F5-475B-BDF5-BE9CFDB0B3DB}" destId="{148A202E-567D-4211-ACA4-9D122248155D}" srcOrd="0" destOrd="0" presId="urn:microsoft.com/office/officeart/2008/layout/VerticalCurvedList"/>
    <dgm:cxn modelId="{CAE60D9F-55E3-4F17-9A79-15C029D2B874}" type="presOf" srcId="{646C5398-179D-4814-8B95-4A057674EC0A}" destId="{4A24942F-516D-446B-A5C7-F4B664965239}" srcOrd="0" destOrd="0" presId="urn:microsoft.com/office/officeart/2008/layout/VerticalCurvedList"/>
    <dgm:cxn modelId="{BDD078BC-27AA-40A0-AB83-CF257615B7B4}" srcId="{BDA6F235-5EC6-4A5D-8213-B90542CDCA00}" destId="{A63D4E48-BEE8-4082-9E46-D475E0C5A9DC}" srcOrd="2" destOrd="0" parTransId="{3F183B40-F959-4D91-BBF7-7FB6E5205143}" sibTransId="{99994AC6-AFCF-4F40-B194-FB6D15D2AC36}"/>
    <dgm:cxn modelId="{03E31D10-BCAB-4D62-A7CA-88B8CB6F1D40}" type="presParOf" srcId="{DA8906FC-00FE-452F-B44A-58EC04B00151}" destId="{E291B005-4018-4A18-937E-C10920569746}" srcOrd="0" destOrd="0" presId="urn:microsoft.com/office/officeart/2008/layout/VerticalCurvedList"/>
    <dgm:cxn modelId="{12D62C26-64DC-4F02-963E-D1E98FA5DFFD}" type="presParOf" srcId="{E291B005-4018-4A18-937E-C10920569746}" destId="{18389065-5BBE-4DA8-8415-D76ED40A02C0}" srcOrd="0" destOrd="0" presId="urn:microsoft.com/office/officeart/2008/layout/VerticalCurvedList"/>
    <dgm:cxn modelId="{B0D82F27-A998-4FDC-A398-926C105F76E3}" type="presParOf" srcId="{18389065-5BBE-4DA8-8415-D76ED40A02C0}" destId="{92F800D5-E23D-4D36-A4B5-B64D42289C02}" srcOrd="0" destOrd="0" presId="urn:microsoft.com/office/officeart/2008/layout/VerticalCurvedList"/>
    <dgm:cxn modelId="{F3423784-6221-4498-9AF9-AEC578CD48BB}" type="presParOf" srcId="{18389065-5BBE-4DA8-8415-D76ED40A02C0}" destId="{81F794EA-B8A4-42EE-9F78-0A4E056B0FCE}" srcOrd="1" destOrd="0" presId="urn:microsoft.com/office/officeart/2008/layout/VerticalCurvedList"/>
    <dgm:cxn modelId="{EB24E57B-A9B5-4705-8C96-D80F013E7473}" type="presParOf" srcId="{18389065-5BBE-4DA8-8415-D76ED40A02C0}" destId="{223DD99F-CFF1-4BDF-B78F-6331219C1BD6}" srcOrd="2" destOrd="0" presId="urn:microsoft.com/office/officeart/2008/layout/VerticalCurvedList"/>
    <dgm:cxn modelId="{F44518AA-ED80-41EE-B94D-5C0E86A95561}" type="presParOf" srcId="{18389065-5BBE-4DA8-8415-D76ED40A02C0}" destId="{DE6A3600-4043-4F57-86D3-535ACF91F2DF}" srcOrd="3" destOrd="0" presId="urn:microsoft.com/office/officeart/2008/layout/VerticalCurvedList"/>
    <dgm:cxn modelId="{CD5156AF-F91A-4411-9C5C-F7864E2A890A}" type="presParOf" srcId="{E291B005-4018-4A18-937E-C10920569746}" destId="{148A202E-567D-4211-ACA4-9D122248155D}" srcOrd="1" destOrd="0" presId="urn:microsoft.com/office/officeart/2008/layout/VerticalCurvedList"/>
    <dgm:cxn modelId="{9C9BD17C-ABE5-40AB-ACBD-B2542AE3D091}" type="presParOf" srcId="{E291B005-4018-4A18-937E-C10920569746}" destId="{1E027219-B99C-4B99-A444-CF3143F7D566}" srcOrd="2" destOrd="0" presId="urn:microsoft.com/office/officeart/2008/layout/VerticalCurvedList"/>
    <dgm:cxn modelId="{A4295906-274E-4A6D-8976-D0850F211368}" type="presParOf" srcId="{1E027219-B99C-4B99-A444-CF3143F7D566}" destId="{AC54C164-C850-4B9D-A02D-8802B7C25E5F}" srcOrd="0" destOrd="0" presId="urn:microsoft.com/office/officeart/2008/layout/VerticalCurvedList"/>
    <dgm:cxn modelId="{0888AB21-618D-4263-946F-96DA96BA7D66}" type="presParOf" srcId="{E291B005-4018-4A18-937E-C10920569746}" destId="{8255B94D-A105-4CC3-83B2-AC9A7D278FA4}" srcOrd="3" destOrd="0" presId="urn:microsoft.com/office/officeart/2008/layout/VerticalCurvedList"/>
    <dgm:cxn modelId="{9339ABC3-CF4D-456E-A544-11C3AEB237F3}" type="presParOf" srcId="{E291B005-4018-4A18-937E-C10920569746}" destId="{57719F6A-7D84-46E9-A58B-1AC6C5148AD1}" srcOrd="4" destOrd="0" presId="urn:microsoft.com/office/officeart/2008/layout/VerticalCurvedList"/>
    <dgm:cxn modelId="{17AD97C5-BFFD-4F1B-A143-8C4FDA27E779}" type="presParOf" srcId="{57719F6A-7D84-46E9-A58B-1AC6C5148AD1}" destId="{419EB4AD-8A1F-4905-9259-7660A5694EE4}" srcOrd="0" destOrd="0" presId="urn:microsoft.com/office/officeart/2008/layout/VerticalCurvedList"/>
    <dgm:cxn modelId="{A9934766-182F-4CF8-8116-BE48189F33CF}" type="presParOf" srcId="{E291B005-4018-4A18-937E-C10920569746}" destId="{F4219F2E-759D-4727-9ED6-654469FBE959}" srcOrd="5" destOrd="0" presId="urn:microsoft.com/office/officeart/2008/layout/VerticalCurvedList"/>
    <dgm:cxn modelId="{D11195B6-DC41-45B8-961B-9FEF65AE1D62}" type="presParOf" srcId="{E291B005-4018-4A18-937E-C10920569746}" destId="{DC2C8FA8-3C9D-402E-AAE5-F75D9E9080B0}" srcOrd="6" destOrd="0" presId="urn:microsoft.com/office/officeart/2008/layout/VerticalCurvedList"/>
    <dgm:cxn modelId="{197138A6-D03F-46AB-BF89-4D9864960BAF}" type="presParOf" srcId="{DC2C8FA8-3C9D-402E-AAE5-F75D9E9080B0}" destId="{056D494C-3191-4791-ABC4-E2723D31B9C4}" srcOrd="0" destOrd="0" presId="urn:microsoft.com/office/officeart/2008/layout/VerticalCurvedList"/>
    <dgm:cxn modelId="{C2C1CAB4-B3D1-4E04-AAC7-45EBC9E1DE30}" type="presParOf" srcId="{E291B005-4018-4A18-937E-C10920569746}" destId="{B0AD16B3-6F20-404F-B780-B987A21ED4F7}" srcOrd="7" destOrd="0" presId="urn:microsoft.com/office/officeart/2008/layout/VerticalCurvedList"/>
    <dgm:cxn modelId="{A99FBF40-9D4B-46C8-96A4-0B42CCA31BB3}" type="presParOf" srcId="{E291B005-4018-4A18-937E-C10920569746}" destId="{033BA952-ED97-4A44-AFB7-0F5BA4CC5BB4}" srcOrd="8" destOrd="0" presId="urn:microsoft.com/office/officeart/2008/layout/VerticalCurvedList"/>
    <dgm:cxn modelId="{88A9E42C-4067-4760-B28C-C91CD6F6C623}" type="presParOf" srcId="{033BA952-ED97-4A44-AFB7-0F5BA4CC5BB4}" destId="{E85F03DE-49E7-4C12-9C17-1EEAAC058AFF}" srcOrd="0" destOrd="0" presId="urn:microsoft.com/office/officeart/2008/layout/VerticalCurvedList"/>
    <dgm:cxn modelId="{0FB89BAD-813F-4630-88E8-05F683A7BF7A}" type="presParOf" srcId="{E291B005-4018-4A18-937E-C10920569746}" destId="{4A24942F-516D-446B-A5C7-F4B664965239}" srcOrd="9" destOrd="0" presId="urn:microsoft.com/office/officeart/2008/layout/VerticalCurvedList"/>
    <dgm:cxn modelId="{D1F23D23-A954-4012-9CA6-02A3F3C13DC6}" type="presParOf" srcId="{E291B005-4018-4A18-937E-C10920569746}" destId="{59E7FFE3-8679-4EDF-B157-CFB5A36AA87F}" srcOrd="10" destOrd="0" presId="urn:microsoft.com/office/officeart/2008/layout/VerticalCurvedList"/>
    <dgm:cxn modelId="{71C91DA9-B5DF-4491-9F54-906736AD4157}" type="presParOf" srcId="{59E7FFE3-8679-4EDF-B157-CFB5A36AA87F}" destId="{589B0F58-5177-4635-B6E0-97DEF92789F2}" srcOrd="0" destOrd="0" presId="urn:microsoft.com/office/officeart/2008/layout/VerticalCurvedList"/>
    <dgm:cxn modelId="{03C4944E-E496-4ADA-8DE6-4B395B9FE948}" type="presParOf" srcId="{E291B005-4018-4A18-937E-C10920569746}" destId="{79C75818-A9C9-4F50-A543-E6CCB41F7ED7}" srcOrd="11" destOrd="0" presId="urn:microsoft.com/office/officeart/2008/layout/VerticalCurvedList"/>
    <dgm:cxn modelId="{C706913B-DDF7-491E-8967-103645A78C59}" type="presParOf" srcId="{E291B005-4018-4A18-937E-C10920569746}" destId="{B544DBCA-94E0-455F-8593-7E2C3038CC41}" srcOrd="12" destOrd="0" presId="urn:microsoft.com/office/officeart/2008/layout/VerticalCurvedList"/>
    <dgm:cxn modelId="{1149F0D2-5BBF-4F4C-9C63-922BF7F4F4F0}" type="presParOf" srcId="{B544DBCA-94E0-455F-8593-7E2C3038CC41}" destId="{7CBC7A16-18E4-4FAE-9568-829035E8216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9CFEB7-B5A6-45BB-8B79-A5887D31C49D}" type="doc">
      <dgm:prSet loTypeId="urn:microsoft.com/office/officeart/2005/8/layout/hierarchy3" loCatId="relationship" qsTypeId="urn:microsoft.com/office/officeart/2005/8/quickstyle/3d7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00F8D445-AEF2-4E27-A0A2-5E7738A4A8FA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Муниципальные программы </a:t>
          </a: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ЗАТО г. Североморск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3 694 517,4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96,3 %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686BDC2E-FF26-40B4-AF25-974D21368AD9}" type="parTrans" cxnId="{05C34F31-1FBC-4204-B1A0-A3A0AEB0E2BD}">
      <dgm:prSet/>
      <dgm:spPr/>
      <dgm:t>
        <a:bodyPr/>
        <a:lstStyle/>
        <a:p>
          <a:endParaRPr lang="ru-RU"/>
        </a:p>
      </dgm:t>
    </dgm:pt>
    <dgm:pt modelId="{E91834EF-5062-4F65-A0EA-A68233B26E6D}" type="sibTrans" cxnId="{05C34F31-1FBC-4204-B1A0-A3A0AEB0E2BD}">
      <dgm:prSet/>
      <dgm:spPr/>
      <dgm:t>
        <a:bodyPr/>
        <a:lstStyle/>
        <a:p>
          <a:endParaRPr lang="ru-RU"/>
        </a:p>
      </dgm:t>
    </dgm:pt>
    <dgm:pt modelId="{B2958434-E818-481F-AF62-DF77F8011C22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Непрограммное направление деятельности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141 937,6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3,7 %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428793F-9C82-44B9-953D-B7B52EAB72A3}" type="parTrans" cxnId="{EDFC43CD-02E9-4DDD-BD17-ADF1B95B5591}">
      <dgm:prSet/>
      <dgm:spPr/>
      <dgm:t>
        <a:bodyPr/>
        <a:lstStyle/>
        <a:p>
          <a:endParaRPr lang="ru-RU"/>
        </a:p>
      </dgm:t>
    </dgm:pt>
    <dgm:pt modelId="{5B3B6481-CC7D-4C7E-80AB-12671683D571}" type="sibTrans" cxnId="{EDFC43CD-02E9-4DDD-BD17-ADF1B95B5591}">
      <dgm:prSet/>
      <dgm:spPr/>
      <dgm:t>
        <a:bodyPr/>
        <a:lstStyle/>
        <a:p>
          <a:endParaRPr lang="ru-RU"/>
        </a:p>
      </dgm:t>
    </dgm:pt>
    <dgm:pt modelId="{94398E89-99BD-40EC-B31F-E2B6661052D8}">
      <dgm:prSet phldrT="[Текст]" custT="1"/>
      <dgm:spPr/>
      <dgm:t>
        <a:bodyPr/>
        <a:lstStyle/>
        <a:p>
          <a:endParaRPr lang="ru-RU" sz="20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Расходы бюджета </a:t>
          </a: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на 2022 год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3 836 455,0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100 %</a:t>
          </a:r>
        </a:p>
        <a:p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CCC5DCF5-4645-4589-A467-D35930556E9D}" type="parTrans" cxnId="{B972E297-91DD-4521-8AEE-A2115974891B}">
      <dgm:prSet/>
      <dgm:spPr/>
      <dgm:t>
        <a:bodyPr/>
        <a:lstStyle/>
        <a:p>
          <a:endParaRPr lang="ru-RU"/>
        </a:p>
      </dgm:t>
    </dgm:pt>
    <dgm:pt modelId="{F2966FD2-38B1-4509-BA1A-8BC2F5A19345}" type="sibTrans" cxnId="{B972E297-91DD-4521-8AEE-A2115974891B}">
      <dgm:prSet/>
      <dgm:spPr/>
      <dgm:t>
        <a:bodyPr/>
        <a:lstStyle/>
        <a:p>
          <a:endParaRPr lang="ru-RU"/>
        </a:p>
      </dgm:t>
    </dgm:pt>
    <dgm:pt modelId="{F8DEE274-9FE8-4365-B327-2B80A0A52587}" type="pres">
      <dgm:prSet presAssocID="{3C9CFEB7-B5A6-45BB-8B79-A5887D31C49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2A79AD6-2CA8-4655-AA20-EA62EFA4402D}" type="pres">
      <dgm:prSet presAssocID="{00F8D445-AEF2-4E27-A0A2-5E7738A4A8FA}" presName="root" presStyleCnt="0"/>
      <dgm:spPr/>
      <dgm:t>
        <a:bodyPr/>
        <a:lstStyle/>
        <a:p>
          <a:endParaRPr lang="ru-RU"/>
        </a:p>
      </dgm:t>
    </dgm:pt>
    <dgm:pt modelId="{1EB50664-6269-4B41-B98D-34693D87A443}" type="pres">
      <dgm:prSet presAssocID="{00F8D445-AEF2-4E27-A0A2-5E7738A4A8FA}" presName="rootComposite" presStyleCnt="0"/>
      <dgm:spPr/>
      <dgm:t>
        <a:bodyPr/>
        <a:lstStyle/>
        <a:p>
          <a:endParaRPr lang="ru-RU"/>
        </a:p>
      </dgm:t>
    </dgm:pt>
    <dgm:pt modelId="{5C3D0221-A5BA-471B-A88B-79D178F55015}" type="pres">
      <dgm:prSet presAssocID="{00F8D445-AEF2-4E27-A0A2-5E7738A4A8FA}" presName="rootText" presStyleLbl="node1" presStyleIdx="0" presStyleCnt="3" custAng="60000" custScaleX="367810" custScaleY="454833" custLinFactX="100000" custLinFactY="-200000" custLinFactNeighborX="102084" custLinFactNeighborY="-205058"/>
      <dgm:spPr/>
      <dgm:t>
        <a:bodyPr/>
        <a:lstStyle/>
        <a:p>
          <a:endParaRPr lang="ru-RU"/>
        </a:p>
      </dgm:t>
    </dgm:pt>
    <dgm:pt modelId="{01F4CAFD-B1C7-49F8-AF00-CE7FDAC7F6B2}" type="pres">
      <dgm:prSet presAssocID="{00F8D445-AEF2-4E27-A0A2-5E7738A4A8FA}" presName="rootConnector" presStyleLbl="node1" presStyleIdx="0" presStyleCnt="3"/>
      <dgm:spPr/>
      <dgm:t>
        <a:bodyPr/>
        <a:lstStyle/>
        <a:p>
          <a:endParaRPr lang="ru-RU"/>
        </a:p>
      </dgm:t>
    </dgm:pt>
    <dgm:pt modelId="{30B1F7F1-F092-4035-AFE5-6D2533A9E3B1}" type="pres">
      <dgm:prSet presAssocID="{00F8D445-AEF2-4E27-A0A2-5E7738A4A8FA}" presName="childShape" presStyleCnt="0"/>
      <dgm:spPr/>
      <dgm:t>
        <a:bodyPr/>
        <a:lstStyle/>
        <a:p>
          <a:endParaRPr lang="ru-RU"/>
        </a:p>
      </dgm:t>
    </dgm:pt>
    <dgm:pt modelId="{88194953-4D41-4EF6-BF9B-4DF968A85555}" type="pres">
      <dgm:prSet presAssocID="{B2958434-E818-481F-AF62-DF77F8011C22}" presName="root" presStyleCnt="0"/>
      <dgm:spPr/>
      <dgm:t>
        <a:bodyPr/>
        <a:lstStyle/>
        <a:p>
          <a:endParaRPr lang="ru-RU"/>
        </a:p>
      </dgm:t>
    </dgm:pt>
    <dgm:pt modelId="{8D1B95B8-11B5-4302-9D6E-9F4F291753FE}" type="pres">
      <dgm:prSet presAssocID="{B2958434-E818-481F-AF62-DF77F8011C22}" presName="rootComposite" presStyleCnt="0"/>
      <dgm:spPr/>
      <dgm:t>
        <a:bodyPr/>
        <a:lstStyle/>
        <a:p>
          <a:endParaRPr lang="ru-RU"/>
        </a:p>
      </dgm:t>
    </dgm:pt>
    <dgm:pt modelId="{79D741E4-6E20-43AF-B429-916706C3EF70}" type="pres">
      <dgm:prSet presAssocID="{B2958434-E818-481F-AF62-DF77F8011C22}" presName="rootText" presStyleLbl="node1" presStyleIdx="1" presStyleCnt="3" custScaleX="258591" custScaleY="448089" custLinFactX="100000" custLinFactY="-80254" custLinFactNeighborX="175741" custLinFactNeighborY="-100000"/>
      <dgm:spPr/>
      <dgm:t>
        <a:bodyPr/>
        <a:lstStyle/>
        <a:p>
          <a:endParaRPr lang="ru-RU"/>
        </a:p>
      </dgm:t>
    </dgm:pt>
    <dgm:pt modelId="{EB13B288-38F2-4B15-8A0E-8BF0CE9D0310}" type="pres">
      <dgm:prSet presAssocID="{B2958434-E818-481F-AF62-DF77F8011C22}" presName="rootConnector" presStyleLbl="node1" presStyleIdx="1" presStyleCnt="3"/>
      <dgm:spPr/>
      <dgm:t>
        <a:bodyPr/>
        <a:lstStyle/>
        <a:p>
          <a:endParaRPr lang="ru-RU"/>
        </a:p>
      </dgm:t>
    </dgm:pt>
    <dgm:pt modelId="{0F94EFB5-6476-4F5D-A817-6E41D39BB8CF}" type="pres">
      <dgm:prSet presAssocID="{B2958434-E818-481F-AF62-DF77F8011C22}" presName="childShape" presStyleCnt="0"/>
      <dgm:spPr/>
      <dgm:t>
        <a:bodyPr/>
        <a:lstStyle/>
        <a:p>
          <a:endParaRPr lang="ru-RU"/>
        </a:p>
      </dgm:t>
    </dgm:pt>
    <dgm:pt modelId="{20ED557A-0A6A-4025-BB9F-7FE983D70CF3}" type="pres">
      <dgm:prSet presAssocID="{94398E89-99BD-40EC-B31F-E2B6661052D8}" presName="root" presStyleCnt="0"/>
      <dgm:spPr/>
      <dgm:t>
        <a:bodyPr/>
        <a:lstStyle/>
        <a:p>
          <a:endParaRPr lang="ru-RU"/>
        </a:p>
      </dgm:t>
    </dgm:pt>
    <dgm:pt modelId="{EF59D1F3-B097-419A-85CE-44E788F44B06}" type="pres">
      <dgm:prSet presAssocID="{94398E89-99BD-40EC-B31F-E2B6661052D8}" presName="rootComposite" presStyleCnt="0"/>
      <dgm:spPr/>
      <dgm:t>
        <a:bodyPr/>
        <a:lstStyle/>
        <a:p>
          <a:endParaRPr lang="ru-RU"/>
        </a:p>
      </dgm:t>
    </dgm:pt>
    <dgm:pt modelId="{F8C63BE2-8081-4FED-9B34-6155D4597431}" type="pres">
      <dgm:prSet presAssocID="{94398E89-99BD-40EC-B31F-E2B6661052D8}" presName="rootText" presStyleLbl="node1" presStyleIdx="2" presStyleCnt="3" custScaleX="291620" custScaleY="475520" custLinFactX="-112803" custLinFactY="179164" custLinFactNeighborX="-200000" custLinFactNeighborY="200000"/>
      <dgm:spPr/>
      <dgm:t>
        <a:bodyPr/>
        <a:lstStyle/>
        <a:p>
          <a:endParaRPr lang="ru-RU"/>
        </a:p>
      </dgm:t>
    </dgm:pt>
    <dgm:pt modelId="{469D39F3-0C2E-4EEA-AFB8-3018F1AC3486}" type="pres">
      <dgm:prSet presAssocID="{94398E89-99BD-40EC-B31F-E2B6661052D8}" presName="rootConnector" presStyleLbl="node1" presStyleIdx="2" presStyleCnt="3"/>
      <dgm:spPr/>
      <dgm:t>
        <a:bodyPr/>
        <a:lstStyle/>
        <a:p>
          <a:endParaRPr lang="ru-RU"/>
        </a:p>
      </dgm:t>
    </dgm:pt>
    <dgm:pt modelId="{9501D821-9952-4FB3-BFB1-1218DAF5B3FA}" type="pres">
      <dgm:prSet presAssocID="{94398E89-99BD-40EC-B31F-E2B6661052D8}" presName="childShape" presStyleCnt="0"/>
      <dgm:spPr/>
      <dgm:t>
        <a:bodyPr/>
        <a:lstStyle/>
        <a:p>
          <a:endParaRPr lang="ru-RU"/>
        </a:p>
      </dgm:t>
    </dgm:pt>
  </dgm:ptLst>
  <dgm:cxnLst>
    <dgm:cxn modelId="{EDFC43CD-02E9-4DDD-BD17-ADF1B95B5591}" srcId="{3C9CFEB7-B5A6-45BB-8B79-A5887D31C49D}" destId="{B2958434-E818-481F-AF62-DF77F8011C22}" srcOrd="1" destOrd="0" parTransId="{0428793F-9C82-44B9-953D-B7B52EAB72A3}" sibTransId="{5B3B6481-CC7D-4C7E-80AB-12671683D571}"/>
    <dgm:cxn modelId="{B972E297-91DD-4521-8AEE-A2115974891B}" srcId="{3C9CFEB7-B5A6-45BB-8B79-A5887D31C49D}" destId="{94398E89-99BD-40EC-B31F-E2B6661052D8}" srcOrd="2" destOrd="0" parTransId="{CCC5DCF5-4645-4589-A467-D35930556E9D}" sibTransId="{F2966FD2-38B1-4509-BA1A-8BC2F5A19345}"/>
    <dgm:cxn modelId="{80571EE4-7489-434C-B753-97B062F755C4}" type="presOf" srcId="{00F8D445-AEF2-4E27-A0A2-5E7738A4A8FA}" destId="{5C3D0221-A5BA-471B-A88B-79D178F55015}" srcOrd="0" destOrd="0" presId="urn:microsoft.com/office/officeart/2005/8/layout/hierarchy3"/>
    <dgm:cxn modelId="{2E60FFFB-F692-477C-96C1-A978E5D05E20}" type="presOf" srcId="{B2958434-E818-481F-AF62-DF77F8011C22}" destId="{EB13B288-38F2-4B15-8A0E-8BF0CE9D0310}" srcOrd="1" destOrd="0" presId="urn:microsoft.com/office/officeart/2005/8/layout/hierarchy3"/>
    <dgm:cxn modelId="{A63173AE-B9A3-4FA2-8A18-36DCB3D7A300}" type="presOf" srcId="{94398E89-99BD-40EC-B31F-E2B6661052D8}" destId="{469D39F3-0C2E-4EEA-AFB8-3018F1AC3486}" srcOrd="1" destOrd="0" presId="urn:microsoft.com/office/officeart/2005/8/layout/hierarchy3"/>
    <dgm:cxn modelId="{C2B6B530-1A8A-4AEB-8095-BC2010C60609}" type="presOf" srcId="{B2958434-E818-481F-AF62-DF77F8011C22}" destId="{79D741E4-6E20-43AF-B429-916706C3EF70}" srcOrd="0" destOrd="0" presId="urn:microsoft.com/office/officeart/2005/8/layout/hierarchy3"/>
    <dgm:cxn modelId="{77348458-C32B-435E-829E-5AF8A5C8F406}" type="presOf" srcId="{3C9CFEB7-B5A6-45BB-8B79-A5887D31C49D}" destId="{F8DEE274-9FE8-4365-B327-2B80A0A52587}" srcOrd="0" destOrd="0" presId="urn:microsoft.com/office/officeart/2005/8/layout/hierarchy3"/>
    <dgm:cxn modelId="{05C34F31-1FBC-4204-B1A0-A3A0AEB0E2BD}" srcId="{3C9CFEB7-B5A6-45BB-8B79-A5887D31C49D}" destId="{00F8D445-AEF2-4E27-A0A2-5E7738A4A8FA}" srcOrd="0" destOrd="0" parTransId="{686BDC2E-FF26-40B4-AF25-974D21368AD9}" sibTransId="{E91834EF-5062-4F65-A0EA-A68233B26E6D}"/>
    <dgm:cxn modelId="{C9EAB8DA-C861-4B41-A82D-B2485133BFAB}" type="presOf" srcId="{94398E89-99BD-40EC-B31F-E2B6661052D8}" destId="{F8C63BE2-8081-4FED-9B34-6155D4597431}" srcOrd="0" destOrd="0" presId="urn:microsoft.com/office/officeart/2005/8/layout/hierarchy3"/>
    <dgm:cxn modelId="{21DC3255-33A7-4158-B247-BDEB55B1D1F8}" type="presOf" srcId="{00F8D445-AEF2-4E27-A0A2-5E7738A4A8FA}" destId="{01F4CAFD-B1C7-49F8-AF00-CE7FDAC7F6B2}" srcOrd="1" destOrd="0" presId="urn:microsoft.com/office/officeart/2005/8/layout/hierarchy3"/>
    <dgm:cxn modelId="{A26EF9E2-FC09-4BDD-9231-C095C5EF4C2F}" type="presParOf" srcId="{F8DEE274-9FE8-4365-B327-2B80A0A52587}" destId="{C2A79AD6-2CA8-4655-AA20-EA62EFA4402D}" srcOrd="0" destOrd="0" presId="urn:microsoft.com/office/officeart/2005/8/layout/hierarchy3"/>
    <dgm:cxn modelId="{29D98A25-363D-44DD-A9A5-06A3B57CEF1F}" type="presParOf" srcId="{C2A79AD6-2CA8-4655-AA20-EA62EFA4402D}" destId="{1EB50664-6269-4B41-B98D-34693D87A443}" srcOrd="0" destOrd="0" presId="urn:microsoft.com/office/officeart/2005/8/layout/hierarchy3"/>
    <dgm:cxn modelId="{25504D41-F567-4B4C-9EAA-103E60AB409B}" type="presParOf" srcId="{1EB50664-6269-4B41-B98D-34693D87A443}" destId="{5C3D0221-A5BA-471B-A88B-79D178F55015}" srcOrd="0" destOrd="0" presId="urn:microsoft.com/office/officeart/2005/8/layout/hierarchy3"/>
    <dgm:cxn modelId="{EBF33B91-2B89-438E-B2F0-4FAC0ED42344}" type="presParOf" srcId="{1EB50664-6269-4B41-B98D-34693D87A443}" destId="{01F4CAFD-B1C7-49F8-AF00-CE7FDAC7F6B2}" srcOrd="1" destOrd="0" presId="urn:microsoft.com/office/officeart/2005/8/layout/hierarchy3"/>
    <dgm:cxn modelId="{AFEC151E-DE2A-404D-A546-14C2A530962E}" type="presParOf" srcId="{C2A79AD6-2CA8-4655-AA20-EA62EFA4402D}" destId="{30B1F7F1-F092-4035-AFE5-6D2533A9E3B1}" srcOrd="1" destOrd="0" presId="urn:microsoft.com/office/officeart/2005/8/layout/hierarchy3"/>
    <dgm:cxn modelId="{BD2130BF-3BFE-47A6-A500-6EC7B15A44D6}" type="presParOf" srcId="{F8DEE274-9FE8-4365-B327-2B80A0A52587}" destId="{88194953-4D41-4EF6-BF9B-4DF968A85555}" srcOrd="1" destOrd="0" presId="urn:microsoft.com/office/officeart/2005/8/layout/hierarchy3"/>
    <dgm:cxn modelId="{B9D013DF-29A6-4D64-BCD6-CA0859924704}" type="presParOf" srcId="{88194953-4D41-4EF6-BF9B-4DF968A85555}" destId="{8D1B95B8-11B5-4302-9D6E-9F4F291753FE}" srcOrd="0" destOrd="0" presId="urn:microsoft.com/office/officeart/2005/8/layout/hierarchy3"/>
    <dgm:cxn modelId="{2A8BA39F-78FE-48E3-8505-753686941880}" type="presParOf" srcId="{8D1B95B8-11B5-4302-9D6E-9F4F291753FE}" destId="{79D741E4-6E20-43AF-B429-916706C3EF70}" srcOrd="0" destOrd="0" presId="urn:microsoft.com/office/officeart/2005/8/layout/hierarchy3"/>
    <dgm:cxn modelId="{D04A288C-DACF-4843-83A5-40162B9581B7}" type="presParOf" srcId="{8D1B95B8-11B5-4302-9D6E-9F4F291753FE}" destId="{EB13B288-38F2-4B15-8A0E-8BF0CE9D0310}" srcOrd="1" destOrd="0" presId="urn:microsoft.com/office/officeart/2005/8/layout/hierarchy3"/>
    <dgm:cxn modelId="{1799FE85-1A04-4BD1-9242-23ABB6DF4384}" type="presParOf" srcId="{88194953-4D41-4EF6-BF9B-4DF968A85555}" destId="{0F94EFB5-6476-4F5D-A817-6E41D39BB8CF}" srcOrd="1" destOrd="0" presId="urn:microsoft.com/office/officeart/2005/8/layout/hierarchy3"/>
    <dgm:cxn modelId="{6AE90E39-FFD7-4AE3-8D77-40D5117CA247}" type="presParOf" srcId="{F8DEE274-9FE8-4365-B327-2B80A0A52587}" destId="{20ED557A-0A6A-4025-BB9F-7FE983D70CF3}" srcOrd="2" destOrd="0" presId="urn:microsoft.com/office/officeart/2005/8/layout/hierarchy3"/>
    <dgm:cxn modelId="{F055FCF5-1036-47C1-ACD9-13008B0D1422}" type="presParOf" srcId="{20ED557A-0A6A-4025-BB9F-7FE983D70CF3}" destId="{EF59D1F3-B097-419A-85CE-44E788F44B06}" srcOrd="0" destOrd="0" presId="urn:microsoft.com/office/officeart/2005/8/layout/hierarchy3"/>
    <dgm:cxn modelId="{B143CA38-4FF0-42E9-9785-2290CFEBDF97}" type="presParOf" srcId="{EF59D1F3-B097-419A-85CE-44E788F44B06}" destId="{F8C63BE2-8081-4FED-9B34-6155D4597431}" srcOrd="0" destOrd="0" presId="urn:microsoft.com/office/officeart/2005/8/layout/hierarchy3"/>
    <dgm:cxn modelId="{E128505F-A71C-4A5D-8481-D7B4C17C3616}" type="presParOf" srcId="{EF59D1F3-B097-419A-85CE-44E788F44B06}" destId="{469D39F3-0C2E-4EEA-AFB8-3018F1AC3486}" srcOrd="1" destOrd="0" presId="urn:microsoft.com/office/officeart/2005/8/layout/hierarchy3"/>
    <dgm:cxn modelId="{83A1A25A-86AE-4B01-BFB9-AF49FC58F8FF}" type="presParOf" srcId="{20ED557A-0A6A-4025-BB9F-7FE983D70CF3}" destId="{9501D821-9952-4FB3-BFB1-1218DAF5B3F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5F64DE9-FE94-474D-9F88-B8BD2B0083F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C2FCB4-D8D8-458B-8B16-94AB25683757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en-US" sz="1400" dirty="0" smtClean="0">
              <a:effectLst/>
              <a:latin typeface="Times New Roman" pitchFamily="18" charset="0"/>
              <a:cs typeface="Times New Roman" pitchFamily="18" charset="0"/>
            </a:rPr>
            <a:t>  </a:t>
          </a:r>
        </a:p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Национальная безопасность   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14 003,2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  <a:p>
          <a:pPr algn="r"/>
          <a:r>
            <a:rPr lang="ru-RU" sz="1400" b="1" dirty="0" smtClean="0">
              <a:effectLst/>
              <a:latin typeface="Times New Roman" pitchFamily="18" charset="0"/>
              <a:cs typeface="Times New Roman" pitchFamily="18" charset="0"/>
            </a:rPr>
            <a:t>           </a:t>
          </a:r>
          <a:endParaRPr lang="ru-RU" sz="1400" b="1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342CC6F4-D8B4-4692-914D-E050C8D79E5F}" type="parTrans" cxnId="{E18188BB-8F5A-4F1B-ACF7-177FC9A7EB21}">
      <dgm:prSet/>
      <dgm:spPr/>
      <dgm:t>
        <a:bodyPr/>
        <a:lstStyle/>
        <a:p>
          <a:endParaRPr lang="ru-RU"/>
        </a:p>
      </dgm:t>
    </dgm:pt>
    <dgm:pt modelId="{07FD2FC9-E112-476F-989D-C4AE8483F2FA}" type="sibTrans" cxnId="{E18188BB-8F5A-4F1B-ACF7-177FC9A7EB21}">
      <dgm:prSet/>
      <dgm:spPr/>
      <dgm:t>
        <a:bodyPr/>
        <a:lstStyle/>
        <a:p>
          <a:endParaRPr lang="ru-RU"/>
        </a:p>
      </dgm:t>
    </dgm:pt>
    <dgm:pt modelId="{C8311745-B82A-4C1E-9158-43582D8C32CB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Национальная экономика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267 312,9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1A1B2298-AB48-49FE-9E5F-B83CC2FDA8EA}" type="parTrans" cxnId="{8777AEE3-8270-4E6E-B16A-FF561B1CD919}">
      <dgm:prSet/>
      <dgm:spPr/>
      <dgm:t>
        <a:bodyPr/>
        <a:lstStyle/>
        <a:p>
          <a:endParaRPr lang="ru-RU"/>
        </a:p>
      </dgm:t>
    </dgm:pt>
    <dgm:pt modelId="{B5A159A6-45DF-476C-BB7A-8584474FCBD0}" type="sibTrans" cxnId="{8777AEE3-8270-4E6E-B16A-FF561B1CD919}">
      <dgm:prSet/>
      <dgm:spPr/>
      <dgm:t>
        <a:bodyPr/>
        <a:lstStyle/>
        <a:p>
          <a:endParaRPr lang="ru-RU"/>
        </a:p>
      </dgm:t>
    </dgm:pt>
    <dgm:pt modelId="{B1E3D20C-8904-4E93-8462-608D5B2F32C6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Жилищно-коммунальное  хозяйство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225 310,9</a:t>
          </a:r>
          <a:endParaRPr lang="ru-RU" sz="1400" b="1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90E6A39E-7566-4523-B6BD-58534D3586D1}" type="parTrans" cxnId="{95501C93-3EF9-4B30-B097-863C50BA56C9}">
      <dgm:prSet/>
      <dgm:spPr/>
      <dgm:t>
        <a:bodyPr/>
        <a:lstStyle/>
        <a:p>
          <a:endParaRPr lang="ru-RU"/>
        </a:p>
      </dgm:t>
    </dgm:pt>
    <dgm:pt modelId="{7C0957B5-A7A6-464D-A7CD-46B7171A477E}" type="sibTrans" cxnId="{95501C93-3EF9-4B30-B097-863C50BA56C9}">
      <dgm:prSet/>
      <dgm:spPr/>
      <dgm:t>
        <a:bodyPr/>
        <a:lstStyle/>
        <a:p>
          <a:endParaRPr lang="ru-RU"/>
        </a:p>
      </dgm:t>
    </dgm:pt>
    <dgm:pt modelId="{A5FF3751-33CB-4D60-AB53-FBF001D7AAAB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Охрана</a:t>
          </a:r>
          <a:r>
            <a:rPr lang="en-US" sz="1400" dirty="0" smtClean="0">
              <a:effectLst/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окружающей среды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1 300,0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6D6FD88D-8DF7-4BE8-BC79-DB8F96537D17}" type="parTrans" cxnId="{258DF26A-F8AC-48D7-8C7C-C105B5CC21F5}">
      <dgm:prSet/>
      <dgm:spPr/>
      <dgm:t>
        <a:bodyPr/>
        <a:lstStyle/>
        <a:p>
          <a:endParaRPr lang="ru-RU"/>
        </a:p>
      </dgm:t>
    </dgm:pt>
    <dgm:pt modelId="{1DC18677-DEF8-4AB6-A052-EB8B24A0E59A}" type="sibTrans" cxnId="{258DF26A-F8AC-48D7-8C7C-C105B5CC21F5}">
      <dgm:prSet/>
      <dgm:spPr/>
      <dgm:t>
        <a:bodyPr/>
        <a:lstStyle/>
        <a:p>
          <a:endParaRPr lang="ru-RU"/>
        </a:p>
      </dgm:t>
    </dgm:pt>
    <dgm:pt modelId="{C74F5623-F145-47D7-9033-9349C834E54D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Образование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2 356 784,2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A2F4D374-2605-4116-B017-BE59D9618915}" type="parTrans" cxnId="{598BDD76-760F-4B03-8DB0-6FEA64171825}">
      <dgm:prSet/>
      <dgm:spPr/>
      <dgm:t>
        <a:bodyPr/>
        <a:lstStyle/>
        <a:p>
          <a:endParaRPr lang="ru-RU"/>
        </a:p>
      </dgm:t>
    </dgm:pt>
    <dgm:pt modelId="{FD6BC6C1-58C8-4662-BC37-604EE2FFCD79}" type="sibTrans" cxnId="{598BDD76-760F-4B03-8DB0-6FEA64171825}">
      <dgm:prSet/>
      <dgm:spPr/>
      <dgm:t>
        <a:bodyPr/>
        <a:lstStyle/>
        <a:p>
          <a:endParaRPr lang="ru-RU"/>
        </a:p>
      </dgm:t>
    </dgm:pt>
    <dgm:pt modelId="{21051696-D3A3-4D80-B66A-A15CF8550B70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/>
            <a:t> </a:t>
          </a:r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Культура и кинематография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326 747,1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44601C6B-D26A-4738-93FD-49A852A547F4}" type="parTrans" cxnId="{E48C6033-BE1D-49D6-9E40-43F97BA47164}">
      <dgm:prSet/>
      <dgm:spPr/>
      <dgm:t>
        <a:bodyPr/>
        <a:lstStyle/>
        <a:p>
          <a:endParaRPr lang="ru-RU"/>
        </a:p>
      </dgm:t>
    </dgm:pt>
    <dgm:pt modelId="{C4AB7082-5113-4079-9E4E-A02ED569B919}" type="sibTrans" cxnId="{E48C6033-BE1D-49D6-9E40-43F97BA47164}">
      <dgm:prSet/>
      <dgm:spPr/>
      <dgm:t>
        <a:bodyPr/>
        <a:lstStyle/>
        <a:p>
          <a:endParaRPr lang="ru-RU"/>
        </a:p>
      </dgm:t>
    </dgm:pt>
    <dgm:pt modelId="{3D5F70CA-D888-47A5-989C-0A5865A73E27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Социальная политика 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106 817,1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DEFA8493-E36B-4222-BE30-7F1B77939D76}" type="parTrans" cxnId="{E75770AE-D91F-4B9E-8D85-2C0B061025A8}">
      <dgm:prSet/>
      <dgm:spPr/>
      <dgm:t>
        <a:bodyPr/>
        <a:lstStyle/>
        <a:p>
          <a:endParaRPr lang="ru-RU"/>
        </a:p>
      </dgm:t>
    </dgm:pt>
    <dgm:pt modelId="{BA0F80C6-BA10-4935-93EC-8DE19F6A3EEF}" type="sibTrans" cxnId="{E75770AE-D91F-4B9E-8D85-2C0B061025A8}">
      <dgm:prSet/>
      <dgm:spPr/>
      <dgm:t>
        <a:bodyPr/>
        <a:lstStyle/>
        <a:p>
          <a:endParaRPr lang="ru-RU"/>
        </a:p>
      </dgm:t>
    </dgm:pt>
    <dgm:pt modelId="{1C48DCB0-2CD6-4E6A-8E12-42688F0B2895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Физическая культура и спорт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264 607,8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80F9A769-49CF-4EC6-92EF-8A75A071E0CF}" type="parTrans" cxnId="{9D664075-98D9-4060-8485-E8A67D81C8DB}">
      <dgm:prSet/>
      <dgm:spPr/>
      <dgm:t>
        <a:bodyPr/>
        <a:lstStyle/>
        <a:p>
          <a:endParaRPr lang="ru-RU"/>
        </a:p>
      </dgm:t>
    </dgm:pt>
    <dgm:pt modelId="{E2DD99A8-EA9C-4D6E-AB7F-F0107CBC5EEF}" type="sibTrans" cxnId="{9D664075-98D9-4060-8485-E8A67D81C8DB}">
      <dgm:prSet/>
      <dgm:spPr/>
      <dgm:t>
        <a:bodyPr/>
        <a:lstStyle/>
        <a:p>
          <a:endParaRPr lang="ru-RU"/>
        </a:p>
      </dgm:t>
    </dgm:pt>
    <dgm:pt modelId="{EEB5DF76-C667-4C09-A6BB-0B3AD761B496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Средства массовой информации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11 541,6</a:t>
          </a:r>
          <a:endParaRPr lang="ru-RU" sz="1800" dirty="0" smtClean="0">
            <a:solidFill>
              <a:schemeClr val="accent1">
                <a:lumMod val="50000"/>
              </a:schemeClr>
            </a:solidFill>
            <a:effectLst/>
            <a:latin typeface="Times New Roman" pitchFamily="18" charset="0"/>
            <a:cs typeface="Times New Roman" pitchFamily="18" charset="0"/>
          </a:endParaRPr>
        </a:p>
      </dgm:t>
    </dgm:pt>
    <dgm:pt modelId="{DFB1C167-E904-4D47-85A9-A8596335EF61}" type="parTrans" cxnId="{B7EA8766-887F-45D8-AAEB-8DD18B75DC44}">
      <dgm:prSet/>
      <dgm:spPr/>
      <dgm:t>
        <a:bodyPr/>
        <a:lstStyle/>
        <a:p>
          <a:endParaRPr lang="ru-RU"/>
        </a:p>
      </dgm:t>
    </dgm:pt>
    <dgm:pt modelId="{66670A60-2E56-4236-92B7-489DD38B6886}" type="sibTrans" cxnId="{B7EA8766-887F-45D8-AAEB-8DD18B75DC44}">
      <dgm:prSet/>
      <dgm:spPr/>
      <dgm:t>
        <a:bodyPr/>
        <a:lstStyle/>
        <a:p>
          <a:endParaRPr lang="ru-RU"/>
        </a:p>
      </dgm:t>
    </dgm:pt>
    <dgm:pt modelId="{D2262E2C-F362-4131-A18F-9A26AA913577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Обслуживание муниципального долга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13 054,6</a:t>
          </a:r>
        </a:p>
      </dgm:t>
    </dgm:pt>
    <dgm:pt modelId="{5091EA84-5C3E-4D75-9E42-358A4CE3B4D1}" type="parTrans" cxnId="{4CB04CDE-3143-4996-9613-AA9D8CB813F9}">
      <dgm:prSet/>
      <dgm:spPr/>
      <dgm:t>
        <a:bodyPr/>
        <a:lstStyle/>
        <a:p>
          <a:endParaRPr lang="ru-RU"/>
        </a:p>
      </dgm:t>
    </dgm:pt>
    <dgm:pt modelId="{EB7FB4DE-23B9-45D2-9E9E-3D20B62BC5D1}" type="sibTrans" cxnId="{4CB04CDE-3143-4996-9613-AA9D8CB813F9}">
      <dgm:prSet/>
      <dgm:spPr/>
      <dgm:t>
        <a:bodyPr/>
        <a:lstStyle/>
        <a:p>
          <a:endParaRPr lang="ru-RU"/>
        </a:p>
      </dgm:t>
    </dgm:pt>
    <dgm:pt modelId="{76A3ACCE-0FC4-4899-A9ED-8AF189E2C569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Общегосударственные вопросы </a:t>
          </a:r>
        </a:p>
        <a:p>
          <a:pPr algn="ctr"/>
          <a:r>
            <a:rPr lang="en-US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248 975,6</a:t>
          </a:r>
        </a:p>
      </dgm:t>
    </dgm:pt>
    <dgm:pt modelId="{680AE726-790C-4CFA-BE77-9778C43F0AD9}" type="sibTrans" cxnId="{A0547289-0713-4D0B-8B3D-4A366D75F233}">
      <dgm:prSet/>
      <dgm:spPr/>
      <dgm:t>
        <a:bodyPr/>
        <a:lstStyle/>
        <a:p>
          <a:endParaRPr lang="ru-RU"/>
        </a:p>
      </dgm:t>
    </dgm:pt>
    <dgm:pt modelId="{ABC66665-55BD-4367-B676-04B781A23D36}" type="parTrans" cxnId="{A0547289-0713-4D0B-8B3D-4A366D75F233}">
      <dgm:prSet/>
      <dgm:spPr/>
      <dgm:t>
        <a:bodyPr/>
        <a:lstStyle/>
        <a:p>
          <a:endParaRPr lang="ru-RU"/>
        </a:p>
      </dgm:t>
    </dgm:pt>
    <dgm:pt modelId="{36B5A7B5-D20A-45CD-BD51-C701B967F4D0}" type="pres">
      <dgm:prSet presAssocID="{65F64DE9-FE94-474D-9F88-B8BD2B0083F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B9B995-B855-431D-AB36-DB2F6A69849B}" type="pres">
      <dgm:prSet presAssocID="{76A3ACCE-0FC4-4899-A9ED-8AF189E2C569}" presName="composite" presStyleCnt="0"/>
      <dgm:spPr/>
    </dgm:pt>
    <dgm:pt modelId="{A62924C4-1051-45B3-93D4-4C366A21DB8B}" type="pres">
      <dgm:prSet presAssocID="{76A3ACCE-0FC4-4899-A9ED-8AF189E2C569}" presName="rect1" presStyleLbl="trAlignAcc1" presStyleIdx="0" presStyleCnt="11" custLinFactNeighborX="-1738" custLinFactNeighborY="-4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54DF76-606C-4626-8118-789E0593A2E0}" type="pres">
      <dgm:prSet presAssocID="{76A3ACCE-0FC4-4899-A9ED-8AF189E2C569}" presName="rect2" presStyleLbl="fgImgPlace1" presStyleIdx="0" presStyleCnt="11" custScaleX="72369" custScaleY="58479" custLinFactNeighborX="3929" custLinFactNeighborY="-34040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14362B61-427E-4051-98DF-4B6310BF3B65}" type="pres">
      <dgm:prSet presAssocID="{680AE726-790C-4CFA-BE77-9778C43F0AD9}" presName="sibTrans" presStyleCnt="0"/>
      <dgm:spPr/>
    </dgm:pt>
    <dgm:pt modelId="{01BA65E8-7680-48FF-8427-8593001075ED}" type="pres">
      <dgm:prSet presAssocID="{E3C2FCB4-D8D8-458B-8B16-94AB25683757}" presName="composite" presStyleCnt="0"/>
      <dgm:spPr/>
    </dgm:pt>
    <dgm:pt modelId="{F31B8ADC-BA20-4982-8C63-C55B4453C063}" type="pres">
      <dgm:prSet presAssocID="{E3C2FCB4-D8D8-458B-8B16-94AB25683757}" presName="rect1" presStyleLbl="trAlignAcc1" presStyleIdx="1" presStyleCnt="11" custLinFactNeighborY="-4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010B5E-D2F6-43F5-9A66-9B46C89CEA48}" type="pres">
      <dgm:prSet presAssocID="{E3C2FCB4-D8D8-458B-8B16-94AB25683757}" presName="rect2" presStyleLbl="fgImgPlace1" presStyleIdx="1" presStyleCnt="11" custScaleX="81059" custScaleY="54396" custLinFactNeighborX="17313" custLinFactNeighborY="-29863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B49B3A5B-8FC5-47B2-B892-0B9F552AE4B2}" type="pres">
      <dgm:prSet presAssocID="{07FD2FC9-E112-476F-989D-C4AE8483F2FA}" presName="sibTrans" presStyleCnt="0"/>
      <dgm:spPr/>
    </dgm:pt>
    <dgm:pt modelId="{E619F92D-6324-4A4A-84B0-F8B9B783AEFF}" type="pres">
      <dgm:prSet presAssocID="{C8311745-B82A-4C1E-9158-43582D8C32CB}" presName="composite" presStyleCnt="0"/>
      <dgm:spPr/>
    </dgm:pt>
    <dgm:pt modelId="{310FECE5-64F4-4D5A-8FED-4A3D9AFC3EF3}" type="pres">
      <dgm:prSet presAssocID="{C8311745-B82A-4C1E-9158-43582D8C32CB}" presName="rect1" presStyleLbl="trAlignAcc1" presStyleIdx="2" presStyleCnt="11" custLinFactNeighborX="359" custLinFactNeighborY="-473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55A65-276C-40ED-9CA3-73E9D3F70B5F}" type="pres">
      <dgm:prSet presAssocID="{C8311745-B82A-4C1E-9158-43582D8C32CB}" presName="rect2" presStyleLbl="fgImgPlace1" presStyleIdx="2" presStyleCnt="11" custScaleX="86962" custScaleY="56381" custLinFactNeighborX="22010" custLinFactNeighborY="-32895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026CC5C0-BE90-4BDC-B149-72FFEC2C1251}" type="pres">
      <dgm:prSet presAssocID="{B5A159A6-45DF-476C-BB7A-8584474FCBD0}" presName="sibTrans" presStyleCnt="0"/>
      <dgm:spPr/>
    </dgm:pt>
    <dgm:pt modelId="{35534D24-D5AE-4D78-9C0F-8840249ACEE3}" type="pres">
      <dgm:prSet presAssocID="{B1E3D20C-8904-4E93-8462-608D5B2F32C6}" presName="composite" presStyleCnt="0"/>
      <dgm:spPr/>
    </dgm:pt>
    <dgm:pt modelId="{80F0C8F5-A8E1-43FC-B1DF-6C15EB70CB22}" type="pres">
      <dgm:prSet presAssocID="{B1E3D20C-8904-4E93-8462-608D5B2F32C6}" presName="rect1" presStyleLbl="trAlignAcc1" presStyleIdx="3" presStyleCnt="11" custLinFactNeighborX="-1793" custLinFactNeighborY="-4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D1D2BC-7150-4BD5-B30A-6D787ADF21F2}" type="pres">
      <dgm:prSet presAssocID="{B1E3D20C-8904-4E93-8462-608D5B2F32C6}" presName="rect2" presStyleLbl="fgImgPlace1" presStyleIdx="3" presStyleCnt="11" custScaleX="81138" custScaleY="53679" custLinFactNeighborX="23136" custLinFactNeighborY="14648"/>
      <dgm:spPr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70E257BC-F247-4D54-B360-5FEC494B9B74}" type="pres">
      <dgm:prSet presAssocID="{7C0957B5-A7A6-464D-A7CD-46B7171A477E}" presName="sibTrans" presStyleCnt="0"/>
      <dgm:spPr/>
    </dgm:pt>
    <dgm:pt modelId="{3567B58A-A336-48AD-A5AC-69B9D1B9EEE4}" type="pres">
      <dgm:prSet presAssocID="{A5FF3751-33CB-4D60-AB53-FBF001D7AAAB}" presName="composite" presStyleCnt="0"/>
      <dgm:spPr/>
    </dgm:pt>
    <dgm:pt modelId="{8E5A267E-BD1A-486B-A2A7-A5DED444559D}" type="pres">
      <dgm:prSet presAssocID="{A5FF3751-33CB-4D60-AB53-FBF001D7AAAB}" presName="rect1" presStyleLbl="trAlignAcc1" presStyleIdx="4" presStyleCnt="11" custLinFactNeighborX="-1793" custLinFactNeighborY="-4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297D3-DF6F-4F0E-B903-7D4DEA6B433B}" type="pres">
      <dgm:prSet presAssocID="{A5FF3751-33CB-4D60-AB53-FBF001D7AAAB}" presName="rect2" presStyleLbl="fgImgPlace1" presStyleIdx="4" presStyleCnt="11" custScaleX="94510" custScaleY="54860" custLinFactNeighborX="13799" custLinFactNeighborY="8823"/>
      <dgm:spPr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E28491A5-C4E8-4CD3-87C2-726A0FE08318}" type="pres">
      <dgm:prSet presAssocID="{1DC18677-DEF8-4AB6-A052-EB8B24A0E59A}" presName="sibTrans" presStyleCnt="0"/>
      <dgm:spPr/>
    </dgm:pt>
    <dgm:pt modelId="{95CB6DC1-5178-42AF-AE8C-4174CF0D6340}" type="pres">
      <dgm:prSet presAssocID="{C74F5623-F145-47D7-9033-9349C834E54D}" presName="composite" presStyleCnt="0"/>
      <dgm:spPr/>
    </dgm:pt>
    <dgm:pt modelId="{5990FA24-65BF-4AD4-B39B-B7E8F4020FC8}" type="pres">
      <dgm:prSet presAssocID="{C74F5623-F145-47D7-9033-9349C834E54D}" presName="rect1" presStyleLbl="trAlignAcc1" presStyleIdx="5" presStyleCnt="11" custLinFactNeighborX="-3128" custLinFactNeighborY="-46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DFBA00-3FBB-4285-8450-76A15C9D0BDC}" type="pres">
      <dgm:prSet presAssocID="{C74F5623-F145-47D7-9033-9349C834E54D}" presName="rect2" presStyleLbl="fgImgPlace1" presStyleIdx="5" presStyleCnt="11" custScaleX="93462" custScaleY="51623" custLinFactNeighborX="11071" custLinFactNeighborY="11707"/>
      <dgm:spPr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ED4E933B-2562-4920-BE1E-053B3FECDC6E}" type="pres">
      <dgm:prSet presAssocID="{FD6BC6C1-58C8-4662-BC37-604EE2FFCD79}" presName="sibTrans" presStyleCnt="0"/>
      <dgm:spPr/>
    </dgm:pt>
    <dgm:pt modelId="{5BC60005-34DE-40E8-AF04-CB210774549E}" type="pres">
      <dgm:prSet presAssocID="{21051696-D3A3-4D80-B66A-A15CF8550B70}" presName="composite" presStyleCnt="0"/>
      <dgm:spPr/>
    </dgm:pt>
    <dgm:pt modelId="{130899F1-3E63-4FB4-BBF7-E6FBC6485D33}" type="pres">
      <dgm:prSet presAssocID="{21051696-D3A3-4D80-B66A-A15CF8550B70}" presName="rect1" presStyleLbl="trAlignAcc1" presStyleIdx="6" presStyleCnt="11" custLinFactNeighborX="-2083" custLinFactNeighborY="24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1C8A5-8F21-4CFF-B1ED-27EE6309A762}" type="pres">
      <dgm:prSet presAssocID="{21051696-D3A3-4D80-B66A-A15CF8550B70}" presName="rect2" presStyleLbl="fgImgPlace1" presStyleIdx="6" presStyleCnt="11" custScaleX="80347" custScaleY="47115" custLinFactNeighborX="10713" custLinFactNeighborY="44257"/>
      <dgm:spPr>
        <a:blipFill rotWithShape="1">
          <a:blip xmlns:r="http://schemas.openxmlformats.org/officeDocument/2006/relationships" r:embed="rId7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DD46551B-351B-4B51-B419-4CCE4F9FF141}" type="pres">
      <dgm:prSet presAssocID="{C4AB7082-5113-4079-9E4E-A02ED569B919}" presName="sibTrans" presStyleCnt="0"/>
      <dgm:spPr/>
    </dgm:pt>
    <dgm:pt modelId="{010509AA-1BD7-466C-9C37-D6AE99D7F0BE}" type="pres">
      <dgm:prSet presAssocID="{3D5F70CA-D888-47A5-989C-0A5865A73E27}" presName="composite" presStyleCnt="0"/>
      <dgm:spPr/>
    </dgm:pt>
    <dgm:pt modelId="{238769CD-EF77-4A6C-A724-CBE51A934605}" type="pres">
      <dgm:prSet presAssocID="{3D5F70CA-D888-47A5-989C-0A5865A73E27}" presName="rect1" presStyleLbl="trAlignAcc1" presStyleIdx="7" presStyleCnt="11" custLinFactNeighborY="26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CD5FA2-1F69-4E07-A26C-B799479396BA}" type="pres">
      <dgm:prSet presAssocID="{3D5F70CA-D888-47A5-989C-0A5865A73E27}" presName="rect2" presStyleLbl="fgImgPlace1" presStyleIdx="7" presStyleCnt="11" custScaleX="77686" custScaleY="51085" custLinFactNeighborX="17312" custLinFactNeighborY="40187"/>
      <dgm:spPr>
        <a:blipFill rotWithShape="1">
          <a:blip xmlns:r="http://schemas.openxmlformats.org/officeDocument/2006/relationships" r:embed="rId8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7C707043-1B16-433C-A7D0-AA99DCEEB26F}" type="pres">
      <dgm:prSet presAssocID="{BA0F80C6-BA10-4935-93EC-8DE19F6A3EEF}" presName="sibTrans" presStyleCnt="0"/>
      <dgm:spPr/>
    </dgm:pt>
    <dgm:pt modelId="{47AA64FA-96CD-4D9F-9A13-DDA07D6CB169}" type="pres">
      <dgm:prSet presAssocID="{1C48DCB0-2CD6-4E6A-8E12-42688F0B2895}" presName="composite" presStyleCnt="0"/>
      <dgm:spPr/>
    </dgm:pt>
    <dgm:pt modelId="{42BBA4D7-1299-41A1-9866-50B5B12DE2F9}" type="pres">
      <dgm:prSet presAssocID="{1C48DCB0-2CD6-4E6A-8E12-42688F0B2895}" presName="rect1" presStyleLbl="trAlignAcc1" presStyleIdx="8" presStyleCnt="11" custLinFactNeighborX="359" custLinFactNeighborY="26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BF1C40-6EC3-473C-BC76-651B8363C981}" type="pres">
      <dgm:prSet presAssocID="{1C48DCB0-2CD6-4E6A-8E12-42688F0B2895}" presName="rect2" presStyleLbl="fgImgPlace1" presStyleIdx="8" presStyleCnt="11" custScaleX="76160" custScaleY="42943" custLinFactNeighborX="18828" custLinFactNeighborY="41029"/>
      <dgm:spPr>
        <a:blipFill rotWithShape="1">
          <a:blip xmlns:r="http://schemas.openxmlformats.org/officeDocument/2006/relationships" r:embed="rId9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2E3BFF6E-1FF5-440B-8945-28BDCD210B61}" type="pres">
      <dgm:prSet presAssocID="{E2DD99A8-EA9C-4D6E-AB7F-F0107CBC5EEF}" presName="sibTrans" presStyleCnt="0"/>
      <dgm:spPr/>
    </dgm:pt>
    <dgm:pt modelId="{FEAEEC57-8228-43CA-B359-656EE2317A6E}" type="pres">
      <dgm:prSet presAssocID="{EEB5DF76-C667-4C09-A6BB-0B3AD761B496}" presName="composite" presStyleCnt="0"/>
      <dgm:spPr/>
    </dgm:pt>
    <dgm:pt modelId="{E9037664-FCCA-4EF2-8EF6-9E4EA042B432}" type="pres">
      <dgm:prSet presAssocID="{EEB5DF76-C667-4C09-A6BB-0B3AD761B496}" presName="rect1" presStyleLbl="trAlignAcc1" presStyleIdx="9" presStyleCnt="11" custLinFactNeighborX="-684" custLinFactNeighborY="56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EEF70-5DD6-4FDB-B026-303FF1FD0B9D}" type="pres">
      <dgm:prSet presAssocID="{EEB5DF76-C667-4C09-A6BB-0B3AD761B496}" presName="rect2" presStyleLbl="fgImgPlace1" presStyleIdx="9" presStyleCnt="11" custScaleX="82298" custScaleY="60053" custLinFactNeighborX="7769" custLinFactNeighborY="73345"/>
      <dgm:spPr>
        <a:blipFill rotWithShape="1">
          <a:blip xmlns:r="http://schemas.openxmlformats.org/officeDocument/2006/relationships" r:embed="rId10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12A08AB0-9196-45D2-BF05-0E2C609167A9}" type="pres">
      <dgm:prSet presAssocID="{66670A60-2E56-4236-92B7-489DD38B6886}" presName="sibTrans" presStyleCnt="0"/>
      <dgm:spPr/>
    </dgm:pt>
    <dgm:pt modelId="{271F0BFB-E971-40C6-BC64-37AE8C62BD93}" type="pres">
      <dgm:prSet presAssocID="{D2262E2C-F362-4131-A18F-9A26AA913577}" presName="composite" presStyleCnt="0"/>
      <dgm:spPr/>
    </dgm:pt>
    <dgm:pt modelId="{843239DE-48C1-4BBD-B6EE-C6BB5CC7474F}" type="pres">
      <dgm:prSet presAssocID="{D2262E2C-F362-4131-A18F-9A26AA913577}" presName="rect1" presStyleLbl="trAlignAcc1" presStyleIdx="10" presStyleCnt="11" custLinFactNeighborX="359" custLinFactNeighborY="57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B5FD9-F6EB-469C-B21E-D024A9AAF139}" type="pres">
      <dgm:prSet presAssocID="{D2262E2C-F362-4131-A18F-9A26AA913577}" presName="rect2" presStyleLbl="fgImgPlace1" presStyleIdx="10" presStyleCnt="11" custScaleX="89100" custScaleY="54641" custLinFactNeighborX="24984" custLinFactNeighborY="77453"/>
      <dgm:spPr>
        <a:blipFill rotWithShape="1">
          <a:blip xmlns:r="http://schemas.openxmlformats.org/officeDocument/2006/relationships" r:embed="rId11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</dgm:ptLst>
  <dgm:cxnLst>
    <dgm:cxn modelId="{68A2DE1C-28E6-42FA-B9CC-BBACC58DF9C4}" type="presOf" srcId="{65F64DE9-FE94-474D-9F88-B8BD2B0083FE}" destId="{36B5A7B5-D20A-45CD-BD51-C701B967F4D0}" srcOrd="0" destOrd="0" presId="urn:microsoft.com/office/officeart/2008/layout/PictureStrips"/>
    <dgm:cxn modelId="{6A841C67-BB32-4F3B-9C19-162A9C72B40A}" type="presOf" srcId="{D2262E2C-F362-4131-A18F-9A26AA913577}" destId="{843239DE-48C1-4BBD-B6EE-C6BB5CC7474F}" srcOrd="0" destOrd="0" presId="urn:microsoft.com/office/officeart/2008/layout/PictureStrips"/>
    <dgm:cxn modelId="{B7EA8766-887F-45D8-AAEB-8DD18B75DC44}" srcId="{65F64DE9-FE94-474D-9F88-B8BD2B0083FE}" destId="{EEB5DF76-C667-4C09-A6BB-0B3AD761B496}" srcOrd="9" destOrd="0" parTransId="{DFB1C167-E904-4D47-85A9-A8596335EF61}" sibTransId="{66670A60-2E56-4236-92B7-489DD38B6886}"/>
    <dgm:cxn modelId="{4CB04CDE-3143-4996-9613-AA9D8CB813F9}" srcId="{65F64DE9-FE94-474D-9F88-B8BD2B0083FE}" destId="{D2262E2C-F362-4131-A18F-9A26AA913577}" srcOrd="10" destOrd="0" parTransId="{5091EA84-5C3E-4D75-9E42-358A4CE3B4D1}" sibTransId="{EB7FB4DE-23B9-45D2-9E9E-3D20B62BC5D1}"/>
    <dgm:cxn modelId="{E18188BB-8F5A-4F1B-ACF7-177FC9A7EB21}" srcId="{65F64DE9-FE94-474D-9F88-B8BD2B0083FE}" destId="{E3C2FCB4-D8D8-458B-8B16-94AB25683757}" srcOrd="1" destOrd="0" parTransId="{342CC6F4-D8B4-4692-914D-E050C8D79E5F}" sibTransId="{07FD2FC9-E112-476F-989D-C4AE8483F2FA}"/>
    <dgm:cxn modelId="{CDFC8EF7-272B-4EFF-B999-B15FDAAEF0D2}" type="presOf" srcId="{C8311745-B82A-4C1E-9158-43582D8C32CB}" destId="{310FECE5-64F4-4D5A-8FED-4A3D9AFC3EF3}" srcOrd="0" destOrd="0" presId="urn:microsoft.com/office/officeart/2008/layout/PictureStrips"/>
    <dgm:cxn modelId="{598BDD76-760F-4B03-8DB0-6FEA64171825}" srcId="{65F64DE9-FE94-474D-9F88-B8BD2B0083FE}" destId="{C74F5623-F145-47D7-9033-9349C834E54D}" srcOrd="5" destOrd="0" parTransId="{A2F4D374-2605-4116-B017-BE59D9618915}" sibTransId="{FD6BC6C1-58C8-4662-BC37-604EE2FFCD79}"/>
    <dgm:cxn modelId="{158C4F49-881D-4E04-8E54-06D5D9541149}" type="presOf" srcId="{C74F5623-F145-47D7-9033-9349C834E54D}" destId="{5990FA24-65BF-4AD4-B39B-B7E8F4020FC8}" srcOrd="0" destOrd="0" presId="urn:microsoft.com/office/officeart/2008/layout/PictureStrips"/>
    <dgm:cxn modelId="{1145EFA6-7073-4124-B123-4ED9856E4952}" type="presOf" srcId="{3D5F70CA-D888-47A5-989C-0A5865A73E27}" destId="{238769CD-EF77-4A6C-A724-CBE51A934605}" srcOrd="0" destOrd="0" presId="urn:microsoft.com/office/officeart/2008/layout/PictureStrips"/>
    <dgm:cxn modelId="{9273376E-973F-4DC9-9AD0-5996CD95FC38}" type="presOf" srcId="{1C48DCB0-2CD6-4E6A-8E12-42688F0B2895}" destId="{42BBA4D7-1299-41A1-9866-50B5B12DE2F9}" srcOrd="0" destOrd="0" presId="urn:microsoft.com/office/officeart/2008/layout/PictureStrips"/>
    <dgm:cxn modelId="{AE66332D-EDB5-45F1-8758-1F2F15B07D15}" type="presOf" srcId="{E3C2FCB4-D8D8-458B-8B16-94AB25683757}" destId="{F31B8ADC-BA20-4982-8C63-C55B4453C063}" srcOrd="0" destOrd="0" presId="urn:microsoft.com/office/officeart/2008/layout/PictureStrips"/>
    <dgm:cxn modelId="{C42A39EB-A835-43E1-A7F9-BDE1E4A49F69}" type="presOf" srcId="{B1E3D20C-8904-4E93-8462-608D5B2F32C6}" destId="{80F0C8F5-A8E1-43FC-B1DF-6C15EB70CB22}" srcOrd="0" destOrd="0" presId="urn:microsoft.com/office/officeart/2008/layout/PictureStrips"/>
    <dgm:cxn modelId="{A0547289-0713-4D0B-8B3D-4A366D75F233}" srcId="{65F64DE9-FE94-474D-9F88-B8BD2B0083FE}" destId="{76A3ACCE-0FC4-4899-A9ED-8AF189E2C569}" srcOrd="0" destOrd="0" parTransId="{ABC66665-55BD-4367-B676-04B781A23D36}" sibTransId="{680AE726-790C-4CFA-BE77-9778C43F0AD9}"/>
    <dgm:cxn modelId="{26FE12F7-0E28-43E4-A4F0-C9F5A8FE549E}" type="presOf" srcId="{21051696-D3A3-4D80-B66A-A15CF8550B70}" destId="{130899F1-3E63-4FB4-BBF7-E6FBC6485D33}" srcOrd="0" destOrd="0" presId="urn:microsoft.com/office/officeart/2008/layout/PictureStrips"/>
    <dgm:cxn modelId="{8777AEE3-8270-4E6E-B16A-FF561B1CD919}" srcId="{65F64DE9-FE94-474D-9F88-B8BD2B0083FE}" destId="{C8311745-B82A-4C1E-9158-43582D8C32CB}" srcOrd="2" destOrd="0" parTransId="{1A1B2298-AB48-49FE-9E5F-B83CC2FDA8EA}" sibTransId="{B5A159A6-45DF-476C-BB7A-8584474FCBD0}"/>
    <dgm:cxn modelId="{95501C93-3EF9-4B30-B097-863C50BA56C9}" srcId="{65F64DE9-FE94-474D-9F88-B8BD2B0083FE}" destId="{B1E3D20C-8904-4E93-8462-608D5B2F32C6}" srcOrd="3" destOrd="0" parTransId="{90E6A39E-7566-4523-B6BD-58534D3586D1}" sibTransId="{7C0957B5-A7A6-464D-A7CD-46B7171A477E}"/>
    <dgm:cxn modelId="{9D664075-98D9-4060-8485-E8A67D81C8DB}" srcId="{65F64DE9-FE94-474D-9F88-B8BD2B0083FE}" destId="{1C48DCB0-2CD6-4E6A-8E12-42688F0B2895}" srcOrd="8" destOrd="0" parTransId="{80F9A769-49CF-4EC6-92EF-8A75A071E0CF}" sibTransId="{E2DD99A8-EA9C-4D6E-AB7F-F0107CBC5EEF}"/>
    <dgm:cxn modelId="{05023B2F-865B-4B7B-B13D-2FE6E39EC545}" type="presOf" srcId="{EEB5DF76-C667-4C09-A6BB-0B3AD761B496}" destId="{E9037664-FCCA-4EF2-8EF6-9E4EA042B432}" srcOrd="0" destOrd="0" presId="urn:microsoft.com/office/officeart/2008/layout/PictureStrips"/>
    <dgm:cxn modelId="{E48C6033-BE1D-49D6-9E40-43F97BA47164}" srcId="{65F64DE9-FE94-474D-9F88-B8BD2B0083FE}" destId="{21051696-D3A3-4D80-B66A-A15CF8550B70}" srcOrd="6" destOrd="0" parTransId="{44601C6B-D26A-4738-93FD-49A852A547F4}" sibTransId="{C4AB7082-5113-4079-9E4E-A02ED569B919}"/>
    <dgm:cxn modelId="{40A2615B-0A67-40F7-90EE-D644DC11CF06}" type="presOf" srcId="{76A3ACCE-0FC4-4899-A9ED-8AF189E2C569}" destId="{A62924C4-1051-45B3-93D4-4C366A21DB8B}" srcOrd="0" destOrd="0" presId="urn:microsoft.com/office/officeart/2008/layout/PictureStrips"/>
    <dgm:cxn modelId="{B87DC134-B1A3-4165-984A-AF0B2D407BC4}" type="presOf" srcId="{A5FF3751-33CB-4D60-AB53-FBF001D7AAAB}" destId="{8E5A267E-BD1A-486B-A2A7-A5DED444559D}" srcOrd="0" destOrd="0" presId="urn:microsoft.com/office/officeart/2008/layout/PictureStrips"/>
    <dgm:cxn modelId="{E75770AE-D91F-4B9E-8D85-2C0B061025A8}" srcId="{65F64DE9-FE94-474D-9F88-B8BD2B0083FE}" destId="{3D5F70CA-D888-47A5-989C-0A5865A73E27}" srcOrd="7" destOrd="0" parTransId="{DEFA8493-E36B-4222-BE30-7F1B77939D76}" sibTransId="{BA0F80C6-BA10-4935-93EC-8DE19F6A3EEF}"/>
    <dgm:cxn modelId="{258DF26A-F8AC-48D7-8C7C-C105B5CC21F5}" srcId="{65F64DE9-FE94-474D-9F88-B8BD2B0083FE}" destId="{A5FF3751-33CB-4D60-AB53-FBF001D7AAAB}" srcOrd="4" destOrd="0" parTransId="{6D6FD88D-8DF7-4BE8-BC79-DB8F96537D17}" sibTransId="{1DC18677-DEF8-4AB6-A052-EB8B24A0E59A}"/>
    <dgm:cxn modelId="{D4C6CEEE-B1A5-495C-8B38-A0DA854D9C54}" type="presParOf" srcId="{36B5A7B5-D20A-45CD-BD51-C701B967F4D0}" destId="{C1B9B995-B855-431D-AB36-DB2F6A69849B}" srcOrd="0" destOrd="0" presId="urn:microsoft.com/office/officeart/2008/layout/PictureStrips"/>
    <dgm:cxn modelId="{933978BA-364F-4658-BFB3-07EECA1A6429}" type="presParOf" srcId="{C1B9B995-B855-431D-AB36-DB2F6A69849B}" destId="{A62924C4-1051-45B3-93D4-4C366A21DB8B}" srcOrd="0" destOrd="0" presId="urn:microsoft.com/office/officeart/2008/layout/PictureStrips"/>
    <dgm:cxn modelId="{13F65CFC-D869-49AE-85D3-C004B8A1760D}" type="presParOf" srcId="{C1B9B995-B855-431D-AB36-DB2F6A69849B}" destId="{E954DF76-606C-4626-8118-789E0593A2E0}" srcOrd="1" destOrd="0" presId="urn:microsoft.com/office/officeart/2008/layout/PictureStrips"/>
    <dgm:cxn modelId="{6EDD08CC-8F74-40D2-9313-1160120E08DD}" type="presParOf" srcId="{36B5A7B5-D20A-45CD-BD51-C701B967F4D0}" destId="{14362B61-427E-4051-98DF-4B6310BF3B65}" srcOrd="1" destOrd="0" presId="urn:microsoft.com/office/officeart/2008/layout/PictureStrips"/>
    <dgm:cxn modelId="{15038AB7-D9DC-4BE6-9FF5-FA9E81E6B036}" type="presParOf" srcId="{36B5A7B5-D20A-45CD-BD51-C701B967F4D0}" destId="{01BA65E8-7680-48FF-8427-8593001075ED}" srcOrd="2" destOrd="0" presId="urn:microsoft.com/office/officeart/2008/layout/PictureStrips"/>
    <dgm:cxn modelId="{AE124935-57C9-458D-BDFD-B13709A927BE}" type="presParOf" srcId="{01BA65E8-7680-48FF-8427-8593001075ED}" destId="{F31B8ADC-BA20-4982-8C63-C55B4453C063}" srcOrd="0" destOrd="0" presId="urn:microsoft.com/office/officeart/2008/layout/PictureStrips"/>
    <dgm:cxn modelId="{1FF05798-B3E0-4D18-8FF2-E0AB33F6E336}" type="presParOf" srcId="{01BA65E8-7680-48FF-8427-8593001075ED}" destId="{23010B5E-D2F6-43F5-9A66-9B46C89CEA48}" srcOrd="1" destOrd="0" presId="urn:microsoft.com/office/officeart/2008/layout/PictureStrips"/>
    <dgm:cxn modelId="{6F1ABC7A-99CE-4E87-945F-2D0F9B559A59}" type="presParOf" srcId="{36B5A7B5-D20A-45CD-BD51-C701B967F4D0}" destId="{B49B3A5B-8FC5-47B2-B892-0B9F552AE4B2}" srcOrd="3" destOrd="0" presId="urn:microsoft.com/office/officeart/2008/layout/PictureStrips"/>
    <dgm:cxn modelId="{D73142DB-4808-4315-9224-DA56B8D312DF}" type="presParOf" srcId="{36B5A7B5-D20A-45CD-BD51-C701B967F4D0}" destId="{E619F92D-6324-4A4A-84B0-F8B9B783AEFF}" srcOrd="4" destOrd="0" presId="urn:microsoft.com/office/officeart/2008/layout/PictureStrips"/>
    <dgm:cxn modelId="{52181502-822A-48FF-BD6C-8402A08FF8FB}" type="presParOf" srcId="{E619F92D-6324-4A4A-84B0-F8B9B783AEFF}" destId="{310FECE5-64F4-4D5A-8FED-4A3D9AFC3EF3}" srcOrd="0" destOrd="0" presId="urn:microsoft.com/office/officeart/2008/layout/PictureStrips"/>
    <dgm:cxn modelId="{963C3A7E-1846-49FB-A957-287E1D1B99B3}" type="presParOf" srcId="{E619F92D-6324-4A4A-84B0-F8B9B783AEFF}" destId="{30D55A65-276C-40ED-9CA3-73E9D3F70B5F}" srcOrd="1" destOrd="0" presId="urn:microsoft.com/office/officeart/2008/layout/PictureStrips"/>
    <dgm:cxn modelId="{34D0633F-4B8B-4D1F-98F3-C99D90F28405}" type="presParOf" srcId="{36B5A7B5-D20A-45CD-BD51-C701B967F4D0}" destId="{026CC5C0-BE90-4BDC-B149-72FFEC2C1251}" srcOrd="5" destOrd="0" presId="urn:microsoft.com/office/officeart/2008/layout/PictureStrips"/>
    <dgm:cxn modelId="{081898E7-0C4F-4829-A488-F05F0DD243BE}" type="presParOf" srcId="{36B5A7B5-D20A-45CD-BD51-C701B967F4D0}" destId="{35534D24-D5AE-4D78-9C0F-8840249ACEE3}" srcOrd="6" destOrd="0" presId="urn:microsoft.com/office/officeart/2008/layout/PictureStrips"/>
    <dgm:cxn modelId="{8EF684F0-CAED-494D-BB7E-AC4EA43DBB22}" type="presParOf" srcId="{35534D24-D5AE-4D78-9C0F-8840249ACEE3}" destId="{80F0C8F5-A8E1-43FC-B1DF-6C15EB70CB22}" srcOrd="0" destOrd="0" presId="urn:microsoft.com/office/officeart/2008/layout/PictureStrips"/>
    <dgm:cxn modelId="{9567E38D-CF9B-4559-AF51-785C7A094525}" type="presParOf" srcId="{35534D24-D5AE-4D78-9C0F-8840249ACEE3}" destId="{15D1D2BC-7150-4BD5-B30A-6D787ADF21F2}" srcOrd="1" destOrd="0" presId="urn:microsoft.com/office/officeart/2008/layout/PictureStrips"/>
    <dgm:cxn modelId="{BB5D345D-D5E3-45F8-A703-237EB8232C5E}" type="presParOf" srcId="{36B5A7B5-D20A-45CD-BD51-C701B967F4D0}" destId="{70E257BC-F247-4D54-B360-5FEC494B9B74}" srcOrd="7" destOrd="0" presId="urn:microsoft.com/office/officeart/2008/layout/PictureStrips"/>
    <dgm:cxn modelId="{DBBEC741-F5AF-478D-AD36-7DA59E02B925}" type="presParOf" srcId="{36B5A7B5-D20A-45CD-BD51-C701B967F4D0}" destId="{3567B58A-A336-48AD-A5AC-69B9D1B9EEE4}" srcOrd="8" destOrd="0" presId="urn:microsoft.com/office/officeart/2008/layout/PictureStrips"/>
    <dgm:cxn modelId="{A366011A-A5C2-418B-BD28-89E9BAB3B995}" type="presParOf" srcId="{3567B58A-A336-48AD-A5AC-69B9D1B9EEE4}" destId="{8E5A267E-BD1A-486B-A2A7-A5DED444559D}" srcOrd="0" destOrd="0" presId="urn:microsoft.com/office/officeart/2008/layout/PictureStrips"/>
    <dgm:cxn modelId="{C2A31500-FD46-444C-B4E1-04C2C7FC1DB3}" type="presParOf" srcId="{3567B58A-A336-48AD-A5AC-69B9D1B9EEE4}" destId="{4AF297D3-DF6F-4F0E-B903-7D4DEA6B433B}" srcOrd="1" destOrd="0" presId="urn:microsoft.com/office/officeart/2008/layout/PictureStrips"/>
    <dgm:cxn modelId="{72D97DB9-1E8D-4AE9-A749-AD8731BDB725}" type="presParOf" srcId="{36B5A7B5-D20A-45CD-BD51-C701B967F4D0}" destId="{E28491A5-C4E8-4CD3-87C2-726A0FE08318}" srcOrd="9" destOrd="0" presId="urn:microsoft.com/office/officeart/2008/layout/PictureStrips"/>
    <dgm:cxn modelId="{A72862A1-64A0-42E5-B0D5-6C0CDEA026FC}" type="presParOf" srcId="{36B5A7B5-D20A-45CD-BD51-C701B967F4D0}" destId="{95CB6DC1-5178-42AF-AE8C-4174CF0D6340}" srcOrd="10" destOrd="0" presId="urn:microsoft.com/office/officeart/2008/layout/PictureStrips"/>
    <dgm:cxn modelId="{88C73941-AD4E-4F48-96A4-67F9208EB559}" type="presParOf" srcId="{95CB6DC1-5178-42AF-AE8C-4174CF0D6340}" destId="{5990FA24-65BF-4AD4-B39B-B7E8F4020FC8}" srcOrd="0" destOrd="0" presId="urn:microsoft.com/office/officeart/2008/layout/PictureStrips"/>
    <dgm:cxn modelId="{FC17E3A6-C5B4-49B6-B3C5-E1C25632E426}" type="presParOf" srcId="{95CB6DC1-5178-42AF-AE8C-4174CF0D6340}" destId="{80DFBA00-3FBB-4285-8450-76A15C9D0BDC}" srcOrd="1" destOrd="0" presId="urn:microsoft.com/office/officeart/2008/layout/PictureStrips"/>
    <dgm:cxn modelId="{0D49056F-83E1-499A-9BE6-9558D9B9E958}" type="presParOf" srcId="{36B5A7B5-D20A-45CD-BD51-C701B967F4D0}" destId="{ED4E933B-2562-4920-BE1E-053B3FECDC6E}" srcOrd="11" destOrd="0" presId="urn:microsoft.com/office/officeart/2008/layout/PictureStrips"/>
    <dgm:cxn modelId="{861B0E78-F162-4EF9-9C5D-46BA91318115}" type="presParOf" srcId="{36B5A7B5-D20A-45CD-BD51-C701B967F4D0}" destId="{5BC60005-34DE-40E8-AF04-CB210774549E}" srcOrd="12" destOrd="0" presId="urn:microsoft.com/office/officeart/2008/layout/PictureStrips"/>
    <dgm:cxn modelId="{7D40CA9D-80E6-47F3-9016-069240D0A15C}" type="presParOf" srcId="{5BC60005-34DE-40E8-AF04-CB210774549E}" destId="{130899F1-3E63-4FB4-BBF7-E6FBC6485D33}" srcOrd="0" destOrd="0" presId="urn:microsoft.com/office/officeart/2008/layout/PictureStrips"/>
    <dgm:cxn modelId="{4315C824-CD36-4F2D-90F2-02D636CF1997}" type="presParOf" srcId="{5BC60005-34DE-40E8-AF04-CB210774549E}" destId="{7961C8A5-8F21-4CFF-B1ED-27EE6309A762}" srcOrd="1" destOrd="0" presId="urn:microsoft.com/office/officeart/2008/layout/PictureStrips"/>
    <dgm:cxn modelId="{42830D01-7A4A-4504-B310-88C79B479D77}" type="presParOf" srcId="{36B5A7B5-D20A-45CD-BD51-C701B967F4D0}" destId="{DD46551B-351B-4B51-B419-4CCE4F9FF141}" srcOrd="13" destOrd="0" presId="urn:microsoft.com/office/officeart/2008/layout/PictureStrips"/>
    <dgm:cxn modelId="{B254680C-2968-4B17-B4F3-0BEAC48422E4}" type="presParOf" srcId="{36B5A7B5-D20A-45CD-BD51-C701B967F4D0}" destId="{010509AA-1BD7-466C-9C37-D6AE99D7F0BE}" srcOrd="14" destOrd="0" presId="urn:microsoft.com/office/officeart/2008/layout/PictureStrips"/>
    <dgm:cxn modelId="{2BC3C600-E50F-451B-BB35-B3BAA4837017}" type="presParOf" srcId="{010509AA-1BD7-466C-9C37-D6AE99D7F0BE}" destId="{238769CD-EF77-4A6C-A724-CBE51A934605}" srcOrd="0" destOrd="0" presId="urn:microsoft.com/office/officeart/2008/layout/PictureStrips"/>
    <dgm:cxn modelId="{7BF6E0B4-BFBB-4545-817B-0E6848D94DC1}" type="presParOf" srcId="{010509AA-1BD7-466C-9C37-D6AE99D7F0BE}" destId="{E7CD5FA2-1F69-4E07-A26C-B799479396BA}" srcOrd="1" destOrd="0" presId="urn:microsoft.com/office/officeart/2008/layout/PictureStrips"/>
    <dgm:cxn modelId="{B63EBB8C-47EF-4A90-BA71-09483CED374C}" type="presParOf" srcId="{36B5A7B5-D20A-45CD-BD51-C701B967F4D0}" destId="{7C707043-1B16-433C-A7D0-AA99DCEEB26F}" srcOrd="15" destOrd="0" presId="urn:microsoft.com/office/officeart/2008/layout/PictureStrips"/>
    <dgm:cxn modelId="{8D979652-FF44-4575-BF6D-DD427BE43843}" type="presParOf" srcId="{36B5A7B5-D20A-45CD-BD51-C701B967F4D0}" destId="{47AA64FA-96CD-4D9F-9A13-DDA07D6CB169}" srcOrd="16" destOrd="0" presId="urn:microsoft.com/office/officeart/2008/layout/PictureStrips"/>
    <dgm:cxn modelId="{A7F614A6-7DE2-4A99-84D2-C385BFB8F8EC}" type="presParOf" srcId="{47AA64FA-96CD-4D9F-9A13-DDA07D6CB169}" destId="{42BBA4D7-1299-41A1-9866-50B5B12DE2F9}" srcOrd="0" destOrd="0" presId="urn:microsoft.com/office/officeart/2008/layout/PictureStrips"/>
    <dgm:cxn modelId="{DB303773-5FD3-4A74-B898-52BD7159452A}" type="presParOf" srcId="{47AA64FA-96CD-4D9F-9A13-DDA07D6CB169}" destId="{C8BF1C40-6EC3-473C-BC76-651B8363C981}" srcOrd="1" destOrd="0" presId="urn:microsoft.com/office/officeart/2008/layout/PictureStrips"/>
    <dgm:cxn modelId="{7F3DB6C6-7112-4A29-A43E-065F026E8800}" type="presParOf" srcId="{36B5A7B5-D20A-45CD-BD51-C701B967F4D0}" destId="{2E3BFF6E-1FF5-440B-8945-28BDCD210B61}" srcOrd="17" destOrd="0" presId="urn:microsoft.com/office/officeart/2008/layout/PictureStrips"/>
    <dgm:cxn modelId="{C13731EB-11A1-4B47-B44D-E4E06C8CAD64}" type="presParOf" srcId="{36B5A7B5-D20A-45CD-BD51-C701B967F4D0}" destId="{FEAEEC57-8228-43CA-B359-656EE2317A6E}" srcOrd="18" destOrd="0" presId="urn:microsoft.com/office/officeart/2008/layout/PictureStrips"/>
    <dgm:cxn modelId="{90917DB3-B4E1-4B2A-9614-4E9926D77B7D}" type="presParOf" srcId="{FEAEEC57-8228-43CA-B359-656EE2317A6E}" destId="{E9037664-FCCA-4EF2-8EF6-9E4EA042B432}" srcOrd="0" destOrd="0" presId="urn:microsoft.com/office/officeart/2008/layout/PictureStrips"/>
    <dgm:cxn modelId="{37DFC4F8-E840-4205-BEB9-CDA1C6CE0A0B}" type="presParOf" srcId="{FEAEEC57-8228-43CA-B359-656EE2317A6E}" destId="{57DEEF70-5DD6-4FDB-B026-303FF1FD0B9D}" srcOrd="1" destOrd="0" presId="urn:microsoft.com/office/officeart/2008/layout/PictureStrips"/>
    <dgm:cxn modelId="{96D16B05-24D4-42A9-A469-524FE4B1C378}" type="presParOf" srcId="{36B5A7B5-D20A-45CD-BD51-C701B967F4D0}" destId="{12A08AB0-9196-45D2-BF05-0E2C609167A9}" srcOrd="19" destOrd="0" presId="urn:microsoft.com/office/officeart/2008/layout/PictureStrips"/>
    <dgm:cxn modelId="{BF0FFB77-473C-47F7-A56D-1CA9A0C10CFE}" type="presParOf" srcId="{36B5A7B5-D20A-45CD-BD51-C701B967F4D0}" destId="{271F0BFB-E971-40C6-BC64-37AE8C62BD93}" srcOrd="20" destOrd="0" presId="urn:microsoft.com/office/officeart/2008/layout/PictureStrips"/>
    <dgm:cxn modelId="{41E5F6CC-00F4-449D-9774-FADF2014FB2F}" type="presParOf" srcId="{271F0BFB-E971-40C6-BC64-37AE8C62BD93}" destId="{843239DE-48C1-4BBD-B6EE-C6BB5CC7474F}" srcOrd="0" destOrd="0" presId="urn:microsoft.com/office/officeart/2008/layout/PictureStrips"/>
    <dgm:cxn modelId="{3CBB7CF7-2249-49AF-97FA-8CF05AB80EB0}" type="presParOf" srcId="{271F0BFB-E971-40C6-BC64-37AE8C62BD93}" destId="{7E3B5FD9-F6EB-469C-B21E-D024A9AAF13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19 280,1</a:t>
          </a:r>
          <a:endParaRPr lang="ru-RU" sz="1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</a:t>
          </a:r>
          <a:r>
            <a:rPr lang="en-US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год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13 054,6</a:t>
          </a:r>
          <a:endParaRPr lang="ru-RU" sz="1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</a:t>
          </a:r>
          <a:r>
            <a:rPr lang="en-US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32 145,4</a:t>
          </a:r>
          <a:endParaRPr lang="ru-RU" sz="1600" b="1" dirty="0" smtClean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</a:t>
          </a:r>
          <a:r>
            <a:rPr lang="en-US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год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/>
            <a:t>Долговая нагрузка</a:t>
          </a:r>
          <a:endParaRPr lang="ru-RU" b="1" dirty="0"/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NeighborX="-1663" custLinFactNeighborY="38675"/>
      <dgm:spPr/>
    </dgm:pt>
    <dgm:pt modelId="{167405B8-B631-485E-A4E9-F9DCECA1E44E}" type="pres">
      <dgm:prSet presAssocID="{818D8B2E-7144-486C-BED2-0C024C3E10F5}" presName="rectangle" presStyleLbl="revTx" presStyleIdx="0" presStyleCnt="1" custLinFactNeighborX="693" custLinFactNeighborY="51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72960" custScaleY="131667" custLinFactY="-19646" custLinFactNeighborX="51997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52141" custLinFactNeighborY="768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59906" custScaleY="118296" custLinFactX="-10392" custLinFactNeighborX="-100000" custLinFactNeighborY="-1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-2935" custLinFactNeighborY="-290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0.55598</cdr:x>
      <cdr:y>0.69113</cdr:y>
    </cdr:from>
    <cdr:to>
      <cdr:x>0.68019</cdr:x>
      <cdr:y>0.84176</cdr:y>
    </cdr:to>
    <cdr:sp macro="" textlink="">
      <cdr:nvSpPr>
        <cdr:cNvPr id="5" name="Блок-схема: знак завершения 4"/>
        <cdr:cNvSpPr/>
      </cdr:nvSpPr>
      <cdr:spPr>
        <a:xfrm xmlns:a="http://schemas.openxmlformats.org/drawingml/2006/main">
          <a:off x="5798806" y="1707925"/>
          <a:ext cx="1295495" cy="372227"/>
        </a:xfrm>
        <a:prstGeom xmlns:a="http://schemas.openxmlformats.org/drawingml/2006/main" prst="flowChartTerminator">
          <a:avLst/>
        </a:prstGeom>
      </cdr:spPr>
      <cdr:style>
        <a:lnRef xmlns:a="http://schemas.openxmlformats.org/drawingml/2006/main" idx="2">
          <a:schemeClr val="accent4">
            <a:shade val="50000"/>
          </a:schemeClr>
        </a:lnRef>
        <a:fillRef xmlns:a="http://schemas.openxmlformats.org/drawingml/2006/main" idx="1">
          <a:schemeClr val="accent4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49 116,8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0.88764</cdr:x>
      <cdr:y>0.91282</cdr:y>
    </cdr:from>
    <cdr:to>
      <cdr:x>0.98994</cdr:x>
      <cdr:y>0.99096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988628" y="4732897"/>
          <a:ext cx="805423" cy="405152"/>
        </a:xfrm>
        <a:prstGeom xmlns:a="http://schemas.openxmlformats.org/drawingml/2006/main" prst="rect">
          <a:avLst/>
        </a:prstGeom>
      </cdr:spPr>
    </cdr:pic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0.89431</cdr:x>
      <cdr:y>0.57144</cdr:y>
    </cdr:from>
    <cdr:to>
      <cdr:x>0.98215</cdr:x>
      <cdr:y>0.64734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635302" y="2754218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0.89468</cdr:x>
      <cdr:y>0.59766</cdr:y>
    </cdr:from>
    <cdr:to>
      <cdr:x>0.98343</cdr:x>
      <cdr:y>0.67633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559102" y="2778941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0.88491</cdr:x>
      <cdr:y>0.64485</cdr:y>
    </cdr:from>
    <cdr:to>
      <cdr:x>0.97132</cdr:x>
      <cdr:y>0.72268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678602" y="3030805"/>
          <a:ext cx="749803" cy="365803"/>
        </a:xfrm>
        <a:prstGeom xmlns:a="http://schemas.openxmlformats.org/drawingml/2006/main" prst="rect">
          <a:avLst/>
        </a:prstGeom>
      </cdr:spPr>
    </cdr:pic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0.29438</cdr:x>
      <cdr:y>0.19166</cdr:y>
    </cdr:from>
    <cdr:to>
      <cdr:x>0.43678</cdr:x>
      <cdr:y>0.28749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90822" y="728217"/>
          <a:ext cx="866305" cy="3641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27,4%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0.30419</cdr:x>
      <cdr:y>0.43691</cdr:y>
    </cdr:from>
    <cdr:to>
      <cdr:x>0.43297</cdr:x>
      <cdr:y>0.5744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50545" y="1660029"/>
          <a:ext cx="783418" cy="5223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6,1%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0.54299</cdr:x>
      <cdr:y>0.32653</cdr:y>
    </cdr:from>
    <cdr:to>
      <cdr:x>0.67915</cdr:x>
      <cdr:y>0.43909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303225" y="1110833"/>
          <a:ext cx="828368" cy="3829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60,4 %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0.3098</cdr:x>
      <cdr:y>0.18698</cdr:y>
    </cdr:from>
    <cdr:to>
      <cdr:x>0.5</cdr:x>
      <cdr:y>0.28281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37546" y="619160"/>
          <a:ext cx="1066757" cy="3173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30,9%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0.35202</cdr:x>
      <cdr:y>0.41147</cdr:y>
    </cdr:from>
    <cdr:to>
      <cdr:x>0.50228</cdr:x>
      <cdr:y>0.54896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85705" y="1308282"/>
          <a:ext cx="847590" cy="4371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12,1%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0.58155</cdr:x>
      <cdr:y>0.26627</cdr:y>
    </cdr:from>
    <cdr:to>
      <cdr:x>0.75167</cdr:x>
      <cdr:y>0.37883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020846" y="846628"/>
          <a:ext cx="883684" cy="3578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52,6%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0.15715</cdr:x>
      <cdr:y>0.44372</cdr:y>
    </cdr:from>
    <cdr:to>
      <cdr:x>0.32726</cdr:x>
      <cdr:y>0.55628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816310" y="1410827"/>
          <a:ext cx="883633" cy="3578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2,0%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0.0822</cdr:x>
      <cdr:y>0.43523</cdr:y>
    </cdr:from>
    <cdr:to>
      <cdr:x>0.22025</cdr:x>
      <cdr:y>0.54779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427008" y="1383838"/>
          <a:ext cx="717097" cy="3578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1,7%</a:t>
          </a:r>
          <a:endParaRPr lang="ru-RU" sz="1600" b="1" dirty="0">
            <a:solidFill>
              <a:schemeClr val="tx1">
                <a:lumMod val="95000"/>
                <a:lumOff val="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0.89317</cdr:x>
      <cdr:y>0.60337</cdr:y>
    </cdr:from>
    <cdr:to>
      <cdr:x>0.97702</cdr:x>
      <cdr:y>0.66857</cdr:y>
    </cdr:to>
    <cdr:sp macro="" textlink="">
      <cdr:nvSpPr>
        <cdr:cNvPr id="2" name="TextBox 12"/>
        <cdr:cNvSpPr txBox="1"/>
      </cdr:nvSpPr>
      <cdr:spPr>
        <a:xfrm xmlns:a="http://schemas.openxmlformats.org/drawingml/2006/main">
          <a:off x="7733254" y="2848188"/>
          <a:ext cx="725992" cy="30777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Итого:</a:t>
          </a:r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0.86623</cdr:x>
      <cdr:y>0.58568</cdr:y>
    </cdr:from>
    <cdr:to>
      <cdr:x>0.95255</cdr:x>
      <cdr:y>0.66351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524750" y="2752725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0.89264</cdr:x>
      <cdr:y>0.83289</cdr:y>
    </cdr:from>
    <cdr:to>
      <cdr:x>0.9783</cdr:x>
      <cdr:y>0.98155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813675" y="2049368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0.88522</cdr:x>
      <cdr:y>0.6427</cdr:y>
    </cdr:from>
    <cdr:to>
      <cdr:x>0.97183</cdr:x>
      <cdr:y>0.72068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664450" y="3014568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0.89939</cdr:x>
      <cdr:y>0.77988</cdr:y>
    </cdr:from>
    <cdr:to>
      <cdr:x>0.98515</cdr:x>
      <cdr:y>0.91571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864475" y="2100168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0.90304</cdr:x>
      <cdr:y>0.72408</cdr:y>
    </cdr:from>
    <cdr:to>
      <cdr:x>0.98945</cdr:x>
      <cdr:y>0.87459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7835900" y="1759766"/>
          <a:ext cx="749873" cy="365792"/>
        </a:xfrm>
        <a:prstGeom xmlns:a="http://schemas.openxmlformats.org/drawingml/2006/main" prst="rect">
          <a:avLst/>
        </a:prstGeom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E5494-43D6-4DA5-B293-05FA7DB64C6E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093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E5494-43D6-4DA5-B293-05FA7DB64C6E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8642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687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665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E5494-43D6-4DA5-B293-05FA7DB64C6E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054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910080" y="359898"/>
            <a:ext cx="987552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910080" y="1850064"/>
            <a:ext cx="987552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228577" y="1413802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542901" y="1345016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043853" y="-54"/>
            <a:ext cx="9144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856" y="2600325"/>
            <a:ext cx="85344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37856" y="1066800"/>
            <a:ext cx="85344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3048000" y="0"/>
            <a:ext cx="1016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896428" y="2814656"/>
            <a:ext cx="280416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3210752" y="2745870"/>
            <a:ext cx="85344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53312" y="0"/>
            <a:ext cx="10838688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406964"/>
            <a:ext cx="508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274639"/>
            <a:ext cx="24384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24000" y="274640"/>
            <a:ext cx="7416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1087902" y="-815922"/>
            <a:ext cx="2185183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25089" y="21103"/>
            <a:ext cx="2269588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243842" y="1055077"/>
            <a:ext cx="1500956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350498" y="-54"/>
            <a:ext cx="1084150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9D50BB6-EDCB-46FA-B923-70E040239206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353312" y="-54"/>
            <a:ext cx="97536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em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3.emf"/><Relationship Id="rId7" Type="http://schemas.openxmlformats.org/officeDocument/2006/relationships/image" Target="../media/image3.gi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diagramLayout" Target="../diagrams/layout1.xml"/><Relationship Id="rId7" Type="http://schemas.openxmlformats.org/officeDocument/2006/relationships/chart" Target="../charts/char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4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gif"/><Relationship Id="rId4" Type="http://schemas.openxmlformats.org/officeDocument/2006/relationships/diagramQuickStyle" Target="../diagrams/quickStyle1.xml"/><Relationship Id="rId9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chart" Target="../charts/chart8.xml"/><Relationship Id="rId5" Type="http://schemas.openxmlformats.org/officeDocument/2006/relationships/diagramQuickStyle" Target="../diagrams/quickStyle2.xml"/><Relationship Id="rId15" Type="http://schemas.openxmlformats.org/officeDocument/2006/relationships/chart" Target="../charts/chart9.xml"/><Relationship Id="rId10" Type="http://schemas.openxmlformats.org/officeDocument/2006/relationships/chart" Target="../charts/chart7.xml"/><Relationship Id="rId4" Type="http://schemas.openxmlformats.org/officeDocument/2006/relationships/diagramLayout" Target="../diagrams/layout2.xml"/><Relationship Id="rId9" Type="http://schemas.openxmlformats.org/officeDocument/2006/relationships/chart" Target="../charts/chart6.xml"/><Relationship Id="rId1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13" Type="http://schemas.openxmlformats.org/officeDocument/2006/relationships/chart" Target="../charts/chart13.xml"/><Relationship Id="rId3" Type="http://schemas.openxmlformats.org/officeDocument/2006/relationships/image" Target="../media/image3.gif"/><Relationship Id="rId7" Type="http://schemas.openxmlformats.org/officeDocument/2006/relationships/diagramQuickStyle" Target="../diagrams/quickStyle3.xml"/><Relationship Id="rId12" Type="http://schemas.openxmlformats.org/officeDocument/2006/relationships/chart" Target="../charts/chart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3.xml"/><Relationship Id="rId11" Type="http://schemas.openxmlformats.org/officeDocument/2006/relationships/chart" Target="../charts/chart11.xml"/><Relationship Id="rId5" Type="http://schemas.openxmlformats.org/officeDocument/2006/relationships/diagramData" Target="../diagrams/data3.xml"/><Relationship Id="rId15" Type="http://schemas.openxmlformats.org/officeDocument/2006/relationships/image" Target="../media/image27.png"/><Relationship Id="rId10" Type="http://schemas.openxmlformats.org/officeDocument/2006/relationships/chart" Target="../charts/chart10.xml"/><Relationship Id="rId4" Type="http://schemas.openxmlformats.org/officeDocument/2006/relationships/image" Target="../media/image4.png"/><Relationship Id="rId9" Type="http://schemas.microsoft.com/office/2007/relationships/diagramDrawing" Target="../diagrams/drawing3.xml"/><Relationship Id="rId14" Type="http://schemas.openxmlformats.org/officeDocument/2006/relationships/chart" Target="../charts/chart1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chart" Target="../charts/chart1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12" Type="http://schemas.openxmlformats.org/officeDocument/2006/relationships/image" Target="../media/image2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chart" Target="../charts/chart17.xml"/><Relationship Id="rId5" Type="http://schemas.openxmlformats.org/officeDocument/2006/relationships/diagramLayout" Target="../diagrams/layout4.xml"/><Relationship Id="rId15" Type="http://schemas.openxmlformats.org/officeDocument/2006/relationships/chart" Target="../charts/chart20.xml"/><Relationship Id="rId10" Type="http://schemas.openxmlformats.org/officeDocument/2006/relationships/chart" Target="../charts/chart16.xml"/><Relationship Id="rId4" Type="http://schemas.openxmlformats.org/officeDocument/2006/relationships/diagramData" Target="../diagrams/data4.xml"/><Relationship Id="rId9" Type="http://schemas.openxmlformats.org/officeDocument/2006/relationships/chart" Target="../charts/chart15.xml"/><Relationship Id="rId14" Type="http://schemas.openxmlformats.org/officeDocument/2006/relationships/chart" Target="../charts/chart1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2.xml"/><Relationship Id="rId4" Type="http://schemas.openxmlformats.org/officeDocument/2006/relationships/chart" Target="../charts/chart2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.gi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.g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emf"/><Relationship Id="rId4" Type="http://schemas.openxmlformats.org/officeDocument/2006/relationships/image" Target="../media/image4.png"/><Relationship Id="rId9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5.png"/><Relationship Id="rId7" Type="http://schemas.openxmlformats.org/officeDocument/2006/relationships/image" Target="../media/image40.png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.png"/><Relationship Id="rId4" Type="http://schemas.openxmlformats.org/officeDocument/2006/relationships/image" Target="../media/image34.png"/><Relationship Id="rId9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4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7" Type="http://schemas.openxmlformats.org/officeDocument/2006/relationships/image" Target="../media/image4.png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44.png"/><Relationship Id="rId4" Type="http://schemas.openxmlformats.org/officeDocument/2006/relationships/image" Target="../media/image4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4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4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4.png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6.png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53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5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4.png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6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chart" Target="../charts/chart30.xml"/><Relationship Id="rId4" Type="http://schemas.openxmlformats.org/officeDocument/2006/relationships/image" Target="../media/image61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chart" Target="../charts/chart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chart" Target="../charts/chart32.xml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Layout" Target="../diagrams/layout6.xml"/><Relationship Id="rId7" Type="http://schemas.openxmlformats.org/officeDocument/2006/relationships/image" Target="../media/image78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7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80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1.jpeg"/><Relationship Id="rId7" Type="http://schemas.openxmlformats.org/officeDocument/2006/relationships/image" Target="../media/image3.gif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82.jpeg"/><Relationship Id="rId4" Type="http://schemas.openxmlformats.org/officeDocument/2006/relationships/image" Target="../media/image6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70.png"/><Relationship Id="rId7" Type="http://schemas.openxmlformats.org/officeDocument/2006/relationships/image" Target="../media/image86.emf"/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chart" Target="../charts/chart40.xml"/><Relationship Id="rId10" Type="http://schemas.openxmlformats.org/officeDocument/2006/relationships/image" Target="../media/image4.png"/><Relationship Id="rId4" Type="http://schemas.openxmlformats.org/officeDocument/2006/relationships/image" Target="../media/image84.jpeg"/><Relationship Id="rId9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88.jpeg"/><Relationship Id="rId7" Type="http://schemas.openxmlformats.org/officeDocument/2006/relationships/image" Target="../media/image3.gif"/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jpeg"/><Relationship Id="rId5" Type="http://schemas.openxmlformats.org/officeDocument/2006/relationships/image" Target="../media/image89.png"/><Relationship Id="rId4" Type="http://schemas.openxmlformats.org/officeDocument/2006/relationships/image" Target="../media/image7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chart" Target="../charts/chart43.xml"/><Relationship Id="rId7" Type="http://schemas.openxmlformats.org/officeDocument/2006/relationships/image" Target="../media/image74.png"/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73.png"/><Relationship Id="rId9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chart" Target="../charts/chart45.xml"/><Relationship Id="rId7" Type="http://schemas.openxmlformats.org/officeDocument/2006/relationships/image" Target="../media/image94.jpeg"/><Relationship Id="rId12" Type="http://schemas.openxmlformats.org/officeDocument/2006/relationships/image" Target="../media/image4.png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6.xml"/><Relationship Id="rId11" Type="http://schemas.openxmlformats.org/officeDocument/2006/relationships/image" Target="../media/image3.gif"/><Relationship Id="rId5" Type="http://schemas.openxmlformats.org/officeDocument/2006/relationships/image" Target="../media/image93.jpeg"/><Relationship Id="rId10" Type="http://schemas.openxmlformats.org/officeDocument/2006/relationships/image" Target="../media/image95.png"/><Relationship Id="rId4" Type="http://schemas.openxmlformats.org/officeDocument/2006/relationships/image" Target="../media/image75.png"/><Relationship Id="rId9" Type="http://schemas.openxmlformats.org/officeDocument/2006/relationships/image" Target="../media/image7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Layout" Target="../diagrams/layout7.xml"/><Relationship Id="rId7" Type="http://schemas.openxmlformats.org/officeDocument/2006/relationships/image" Target="../media/image9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mailto:finupr@citysever.ru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insever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Севе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14073" y="0"/>
            <a:ext cx="10877927" cy="6858000"/>
          </a:xfrm>
        </p:spPr>
      </p:pic>
      <p:sp>
        <p:nvSpPr>
          <p:cNvPr id="8" name="Прямоугольник 7"/>
          <p:cNvSpPr/>
          <p:nvPr/>
        </p:nvSpPr>
        <p:spPr>
          <a:xfrm>
            <a:off x="3860118" y="143627"/>
            <a:ext cx="79043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  <a:ea typeface="MS Mincho" pitchFamily="49" charset="-128"/>
              </a:rPr>
              <a:t>Бюджет 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  <a:ea typeface="MS Mincho" pitchFamily="49" charset="-128"/>
              </a:rPr>
              <a:t>ЗАТО г. Североморск                 </a:t>
            </a:r>
          </a:p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Monotype Corsiva" pitchFamily="66" charset="0"/>
                <a:ea typeface="MS Mincho" pitchFamily="49" charset="-128"/>
              </a:rPr>
              <a:t>на 2022 – 2024 годы</a:t>
            </a:r>
            <a:endParaRPr lang="ru-RU" sz="4000" i="1" dirty="0">
              <a:solidFill>
                <a:schemeClr val="accent1">
                  <a:lumMod val="50000"/>
                </a:schemeClr>
              </a:solidFill>
              <a:latin typeface="Monotype Corsiva" pitchFamily="66" charset="0"/>
              <a:ea typeface="MS Mincho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00636"/>
            <a:ext cx="12192000" cy="257364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2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31088" y="6581001"/>
            <a:ext cx="7663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308" y="6561264"/>
            <a:ext cx="446220" cy="29673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56460" y="90833"/>
            <a:ext cx="1083553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Бюджет муниципального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образования предназначен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для исполнения 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Muller Narrow ExtraBold" pitchFamily="2" charset="0"/>
            </a:endParaRP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расходных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обязательств муниципального образования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. </a:t>
            </a:r>
          </a:p>
          <a:p>
            <a:pPr algn="ctr"/>
            <a:r>
              <a:rPr lang="ru-RU" sz="1200" i="1" dirty="0" smtClean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(БК </a:t>
            </a:r>
            <a:r>
              <a:rPr lang="ru-RU" sz="1200" i="1" dirty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РФ Статья 15. Местный </a:t>
            </a:r>
            <a:r>
              <a:rPr lang="ru-RU" sz="1200" i="1" dirty="0" smtClean="0">
                <a:solidFill>
                  <a:schemeClr val="accent1">
                    <a:lumMod val="50000"/>
                  </a:schemeClr>
                </a:solidFill>
                <a:latin typeface="Muller Narrow ExtraBold" pitchFamily="2" charset="0"/>
              </a:rPr>
              <a:t>бюджет)</a:t>
            </a:r>
            <a:endParaRPr lang="ru-RU" sz="1200" i="1" dirty="0">
              <a:solidFill>
                <a:schemeClr val="accent1">
                  <a:lumMod val="50000"/>
                </a:schemeClr>
              </a:solidFill>
              <a:latin typeface="Muller Narrow ExtraBold" pitchFamily="2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983781" y="1177012"/>
            <a:ext cx="68125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7030A0"/>
                </a:solidFill>
                <a:latin typeface="Muller Narrow ExtraBold" pitchFamily="2" charset="0"/>
              </a:rPr>
              <a:t>Проект решения </a:t>
            </a:r>
          </a:p>
          <a:p>
            <a:pPr algn="ctr"/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 бюджете муниципального образования ЗАТО</a:t>
            </a:r>
          </a:p>
          <a:p>
            <a:pPr algn="ctr"/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г. Североморск  на 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годов» </a:t>
            </a:r>
            <a:r>
              <a:rPr lang="ru-RU" sz="1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</a:t>
            </a:r>
            <a:r>
              <a:rPr lang="ru-RU" sz="1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положениях: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278824" y="2374440"/>
            <a:ext cx="67934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Послания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РФ Федеральному Собранию от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апреля 2021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«Послание Президента Российской Федерации», определяющих бюджетную политику (требования к бюджетной политике) в Российской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Федерации;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383454" y="3234148"/>
            <a:ext cx="62372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Указов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Российской Федерации от 7 мая 2012 года № 597, от 1 июня 2012 года № 761, от 28 декабря 2012 года №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1688, от 07.05.2018 № 204, от 21.07.2020 № 474 ; 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19624" y="4008731"/>
            <a:ext cx="62070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направлений бюджетной, налоговой и долговой политики на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годов, установленных на федеральном,  региональном и муниципальном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уровнях;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167308" y="4895722"/>
            <a:ext cx="69292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 ЗАТО г.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Североморск; 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59068" y="5324124"/>
            <a:ext cx="6085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Прогноза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ЗАТО г. Североморск на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и среднесрочный период до </a:t>
            </a:r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2027 года.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991D1542-91AF-484C-98AF-208BF86FB9A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1595" y="2512582"/>
            <a:ext cx="355600" cy="3556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991D1542-91AF-484C-98AF-208BF86FB9A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3811" y="3351372"/>
            <a:ext cx="355600" cy="3556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991D1542-91AF-484C-98AF-208BF86FB9A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9867" y="4181709"/>
            <a:ext cx="355600" cy="3556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991D1542-91AF-484C-98AF-208BF86FB9A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61979" y="4851360"/>
            <a:ext cx="355600" cy="3556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991D1542-91AF-484C-98AF-208BF86FB9A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68033" y="5464095"/>
            <a:ext cx="355600" cy="355600"/>
          </a:xfrm>
          <a:prstGeom prst="rect">
            <a:avLst/>
          </a:prstGeom>
        </p:spPr>
      </p:pic>
      <p:grpSp>
        <p:nvGrpSpPr>
          <p:cNvPr id="22" name="Группа 21"/>
          <p:cNvGrpSpPr/>
          <p:nvPr/>
        </p:nvGrpSpPr>
        <p:grpSpPr>
          <a:xfrm>
            <a:off x="817510" y="1072196"/>
            <a:ext cx="3954326" cy="5034710"/>
            <a:chOff x="101843" y="1205418"/>
            <a:chExt cx="4543974" cy="5034710"/>
          </a:xfrm>
        </p:grpSpPr>
        <p:grpSp>
          <p:nvGrpSpPr>
            <p:cNvPr id="32" name="Группа 31"/>
            <p:cNvGrpSpPr/>
            <p:nvPr/>
          </p:nvGrpSpPr>
          <p:grpSpPr>
            <a:xfrm>
              <a:off x="101843" y="1205418"/>
              <a:ext cx="4543974" cy="5034710"/>
              <a:chOff x="24412" y="745088"/>
              <a:chExt cx="4893692" cy="5495925"/>
            </a:xfrm>
          </p:grpSpPr>
          <p:pic>
            <p:nvPicPr>
              <p:cNvPr id="9" name="Рисунок 8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10937"/>
              <a:stretch/>
            </p:blipFill>
            <p:spPr>
              <a:xfrm>
                <a:off x="24412" y="745088"/>
                <a:ext cx="4893692" cy="5495925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sp>
            <p:nvSpPr>
              <p:cNvPr id="21" name="Полилиния 20"/>
              <p:cNvSpPr/>
              <p:nvPr/>
            </p:nvSpPr>
            <p:spPr>
              <a:xfrm>
                <a:off x="1524287" y="1773909"/>
                <a:ext cx="344481" cy="414747"/>
              </a:xfrm>
              <a:custGeom>
                <a:avLst/>
                <a:gdLst>
                  <a:gd name="connsiteX0" fmla="*/ 74428 w 233556"/>
                  <a:gd name="connsiteY0" fmla="*/ 1831 h 442393"/>
                  <a:gd name="connsiteX1" fmla="*/ 0 w 233556"/>
                  <a:gd name="connsiteY1" fmla="*/ 267645 h 442393"/>
                  <a:gd name="connsiteX2" fmla="*/ 74428 w 233556"/>
                  <a:gd name="connsiteY2" fmla="*/ 427133 h 442393"/>
                  <a:gd name="connsiteX3" fmla="*/ 202018 w 233556"/>
                  <a:gd name="connsiteY3" fmla="*/ 405868 h 442393"/>
                  <a:gd name="connsiteX4" fmla="*/ 223284 w 233556"/>
                  <a:gd name="connsiteY4" fmla="*/ 161319 h 442393"/>
                  <a:gd name="connsiteX5" fmla="*/ 74428 w 233556"/>
                  <a:gd name="connsiteY5" fmla="*/ 1831 h 4423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3556" h="442393">
                    <a:moveTo>
                      <a:pt x="74428" y="1831"/>
                    </a:moveTo>
                    <a:cubicBezTo>
                      <a:pt x="37214" y="19552"/>
                      <a:pt x="0" y="196761"/>
                      <a:pt x="0" y="267645"/>
                    </a:cubicBezTo>
                    <a:cubicBezTo>
                      <a:pt x="0" y="338529"/>
                      <a:pt x="40758" y="404096"/>
                      <a:pt x="74428" y="427133"/>
                    </a:cubicBezTo>
                    <a:cubicBezTo>
                      <a:pt x="108098" y="450170"/>
                      <a:pt x="177209" y="450170"/>
                      <a:pt x="202018" y="405868"/>
                    </a:cubicBezTo>
                    <a:cubicBezTo>
                      <a:pt x="226827" y="361566"/>
                      <a:pt x="246321" y="223342"/>
                      <a:pt x="223284" y="161319"/>
                    </a:cubicBezTo>
                    <a:cubicBezTo>
                      <a:pt x="200247" y="99296"/>
                      <a:pt x="111642" y="-15890"/>
                      <a:pt x="74428" y="183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Полилиния 24"/>
              <p:cNvSpPr/>
              <p:nvPr/>
            </p:nvSpPr>
            <p:spPr>
              <a:xfrm>
                <a:off x="2483901" y="2014834"/>
                <a:ext cx="506684" cy="425476"/>
              </a:xfrm>
              <a:custGeom>
                <a:avLst/>
                <a:gdLst>
                  <a:gd name="connsiteX0" fmla="*/ 91189 w 506684"/>
                  <a:gd name="connsiteY0" fmla="*/ 10714 h 425476"/>
                  <a:gd name="connsiteX1" fmla="*/ 38026 w 506684"/>
                  <a:gd name="connsiteY1" fmla="*/ 382853 h 425476"/>
                  <a:gd name="connsiteX2" fmla="*/ 463328 w 506684"/>
                  <a:gd name="connsiteY2" fmla="*/ 382853 h 425476"/>
                  <a:gd name="connsiteX3" fmla="*/ 442063 w 506684"/>
                  <a:gd name="connsiteY3" fmla="*/ 74509 h 425476"/>
                  <a:gd name="connsiteX4" fmla="*/ 16761 w 506684"/>
                  <a:gd name="connsiteY4" fmla="*/ 53244 h 425476"/>
                  <a:gd name="connsiteX5" fmla="*/ 91189 w 506684"/>
                  <a:gd name="connsiteY5" fmla="*/ 74509 h 425476"/>
                  <a:gd name="connsiteX6" fmla="*/ 144351 w 506684"/>
                  <a:gd name="connsiteY6" fmla="*/ 74509 h 425476"/>
                  <a:gd name="connsiteX7" fmla="*/ 399533 w 506684"/>
                  <a:gd name="connsiteY7" fmla="*/ 95774 h 425476"/>
                  <a:gd name="connsiteX8" fmla="*/ 91189 w 506684"/>
                  <a:gd name="connsiteY8" fmla="*/ 10714 h 425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6684" h="425476">
                    <a:moveTo>
                      <a:pt x="91189" y="10714"/>
                    </a:moveTo>
                    <a:cubicBezTo>
                      <a:pt x="30938" y="58561"/>
                      <a:pt x="-23997" y="320830"/>
                      <a:pt x="38026" y="382853"/>
                    </a:cubicBezTo>
                    <a:cubicBezTo>
                      <a:pt x="100049" y="444876"/>
                      <a:pt x="395989" y="434244"/>
                      <a:pt x="463328" y="382853"/>
                    </a:cubicBezTo>
                    <a:cubicBezTo>
                      <a:pt x="530668" y="331462"/>
                      <a:pt x="516491" y="129444"/>
                      <a:pt x="442063" y="74509"/>
                    </a:cubicBezTo>
                    <a:cubicBezTo>
                      <a:pt x="367635" y="19574"/>
                      <a:pt x="75240" y="53244"/>
                      <a:pt x="16761" y="53244"/>
                    </a:cubicBezTo>
                    <a:cubicBezTo>
                      <a:pt x="-41718" y="53244"/>
                      <a:pt x="69924" y="70965"/>
                      <a:pt x="91189" y="74509"/>
                    </a:cubicBezTo>
                    <a:cubicBezTo>
                      <a:pt x="112454" y="78053"/>
                      <a:pt x="92960" y="70965"/>
                      <a:pt x="144351" y="74509"/>
                    </a:cubicBezTo>
                    <a:cubicBezTo>
                      <a:pt x="195742" y="78053"/>
                      <a:pt x="408393" y="101090"/>
                      <a:pt x="399533" y="95774"/>
                    </a:cubicBezTo>
                    <a:cubicBezTo>
                      <a:pt x="390673" y="90458"/>
                      <a:pt x="151440" y="-37133"/>
                      <a:pt x="91189" y="1071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Полилиния 28"/>
              <p:cNvSpPr/>
              <p:nvPr/>
            </p:nvSpPr>
            <p:spPr>
              <a:xfrm>
                <a:off x="3961642" y="1973813"/>
                <a:ext cx="432051" cy="325217"/>
              </a:xfrm>
              <a:custGeom>
                <a:avLst/>
                <a:gdLst>
                  <a:gd name="connsiteX0" fmla="*/ 75270 w 432051"/>
                  <a:gd name="connsiteY0" fmla="*/ 16013 h 325217"/>
                  <a:gd name="connsiteX1" fmla="*/ 372981 w 432051"/>
                  <a:gd name="connsiteY1" fmla="*/ 37278 h 325217"/>
                  <a:gd name="connsiteX2" fmla="*/ 415512 w 432051"/>
                  <a:gd name="connsiteY2" fmla="*/ 281827 h 325217"/>
                  <a:gd name="connsiteX3" fmla="*/ 170963 w 432051"/>
                  <a:gd name="connsiteY3" fmla="*/ 324357 h 325217"/>
                  <a:gd name="connsiteX4" fmla="*/ 32740 w 432051"/>
                  <a:gd name="connsiteY4" fmla="*/ 271194 h 325217"/>
                  <a:gd name="connsiteX5" fmla="*/ 842 w 432051"/>
                  <a:gd name="connsiteY5" fmla="*/ 186134 h 325217"/>
                  <a:gd name="connsiteX6" fmla="*/ 75270 w 432051"/>
                  <a:gd name="connsiteY6" fmla="*/ 16013 h 3252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32051" h="325217">
                    <a:moveTo>
                      <a:pt x="75270" y="16013"/>
                    </a:moveTo>
                    <a:cubicBezTo>
                      <a:pt x="137293" y="-8796"/>
                      <a:pt x="316274" y="-7024"/>
                      <a:pt x="372981" y="37278"/>
                    </a:cubicBezTo>
                    <a:cubicBezTo>
                      <a:pt x="429688" y="81580"/>
                      <a:pt x="449182" y="233980"/>
                      <a:pt x="415512" y="281827"/>
                    </a:cubicBezTo>
                    <a:cubicBezTo>
                      <a:pt x="381842" y="329674"/>
                      <a:pt x="234758" y="326129"/>
                      <a:pt x="170963" y="324357"/>
                    </a:cubicBezTo>
                    <a:cubicBezTo>
                      <a:pt x="107168" y="322585"/>
                      <a:pt x="61093" y="294231"/>
                      <a:pt x="32740" y="271194"/>
                    </a:cubicBezTo>
                    <a:cubicBezTo>
                      <a:pt x="4386" y="248157"/>
                      <a:pt x="-2702" y="225120"/>
                      <a:pt x="842" y="186134"/>
                    </a:cubicBezTo>
                    <a:cubicBezTo>
                      <a:pt x="4386" y="147148"/>
                      <a:pt x="13247" y="40822"/>
                      <a:pt x="75270" y="160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1" name="Группа 30"/>
            <p:cNvGrpSpPr/>
            <p:nvPr/>
          </p:nvGrpSpPr>
          <p:grpSpPr>
            <a:xfrm>
              <a:off x="1391250" y="2089647"/>
              <a:ext cx="2780902" cy="784830"/>
              <a:chOff x="1435137" y="1708169"/>
              <a:chExt cx="2956128" cy="784830"/>
            </a:xfrm>
          </p:grpSpPr>
          <p:sp>
            <p:nvSpPr>
              <p:cNvPr id="2" name="TextBox 1"/>
              <p:cNvSpPr txBox="1"/>
              <p:nvPr/>
            </p:nvSpPr>
            <p:spPr>
              <a:xfrm>
                <a:off x="1435137" y="1708169"/>
                <a:ext cx="4041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ru-RU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 rot="222029">
                <a:off x="2607375" y="1969779"/>
                <a:ext cx="4020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</a:t>
                </a:r>
                <a:endParaRPr lang="ru-RU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 rot="186469">
                <a:off x="2409288" y="1959934"/>
                <a:ext cx="4020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ru-RU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 rot="351044">
                <a:off x="3989217" y="1853969"/>
                <a:ext cx="4020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</a:t>
                </a:r>
                <a:endParaRPr lang="ru-RU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818501" y="1834840"/>
                <a:ext cx="4020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i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ru-RU" sz="28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7661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0518" y="213630"/>
            <a:ext cx="1027034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endParaRPr lang="ru-RU" sz="2000" b="1" dirty="0"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Бюджетная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политика на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2022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-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2024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годы</a:t>
            </a:r>
            <a:endParaRPr lang="ru-RU" sz="1400" dirty="0">
              <a:solidFill>
                <a:schemeClr val="accent1">
                  <a:lumMod val="50000"/>
                </a:schemeClr>
              </a:solidFill>
              <a:ea typeface="Calibri"/>
              <a:cs typeface="Times New Roman"/>
            </a:endParaRPr>
          </a:p>
          <a:p>
            <a:pPr indent="449580" algn="just">
              <a:spcAft>
                <a:spcPts val="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Calibri"/>
              </a:rPr>
              <a:t> 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Бюджетная политика на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2022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–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2024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годы направлена на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обеспечение социальной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финансовой стабильности в ЗАТО г.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Североморск,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сохранение ранее принятых приоритетов по обеспечению долгосрочной сбалансированности бюджета с учетом безусловного исполнения действующих и принимаемых расходных обязательств.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</a:p>
          <a:p>
            <a:pPr indent="449580" algn="ctr">
              <a:spcAft>
                <a:spcPts val="0"/>
              </a:spcAft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Основными задачами бюджетной политики на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2022-2024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годы являются: 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повышение качества управления муниципальными финансами и соблюдение надлежащей финансовой дисциплины всеми главными распорядителями и получателями бюджетных средств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совершенствование механизма внутреннего муниципального финансового контроля в соответствии с утвержденными федеральными стандартами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реализация мер по повышению эффективности использования бюджетных средств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повышение качества финансового менеджмента главных распорядителей бюджетных средств и главных администраторов доходов бюджета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недопущение кредиторской задолженности по заработной плате и социальным выплатам; </a:t>
            </a: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сохранение на безопасном уровне объема муниципального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долга,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поддержание параметров дефицита бюджета в переделах установленных ограничений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 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- обеспечение открытости и прозрачности информации об управлении общественными финансами, обеспечение вовлечения населения ЗАТО г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Североморск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обсуждение и принятие конкретных бюджетных решений, общественного контроля их эффективности и результативности. </a:t>
            </a:r>
            <a:endParaRPr lang="ru-RU" sz="1600" dirty="0">
              <a:solidFill>
                <a:srgbClr val="00000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06691"/>
            <a:ext cx="12192000" cy="251309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8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588525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2420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50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8803"/>
            <a:ext cx="12192000" cy="23919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582469"/>
            <a:ext cx="7663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48788" y="203835"/>
            <a:ext cx="10041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Подходы к формированию бюджета</a:t>
            </a:r>
          </a:p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г. Североморск на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40655" y="22517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509658" y="3068699"/>
            <a:ext cx="1978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09658" y="1185545"/>
            <a:ext cx="1889126" cy="52322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84507" y="2155725"/>
            <a:ext cx="4785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0"/>
              </a:spcAft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снижение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ставок по УСН для всех субъектов малого и среднего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предпринимательства на период до 2022 года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152844" y="1649075"/>
            <a:ext cx="7705908" cy="369332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Учтены изменения в налоговом и бюджетном законодательстве РФ: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498836" y="3651669"/>
            <a:ext cx="5101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Предусмотрена индексация расходов: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216668" y="4432720"/>
            <a:ext cx="2852202" cy="1292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- на </a:t>
            </a:r>
            <a:r>
              <a:rPr lang="ru-RU" sz="1400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оплату коммунальных услуг </a:t>
            </a:r>
            <a:endParaRPr lang="ru-RU" sz="1400" dirty="0">
              <a:solidFill>
                <a:srgbClr val="7030A0"/>
              </a:solidFill>
              <a:ea typeface="Calibri"/>
              <a:cs typeface="Times New Roman"/>
            </a:endParaRPr>
          </a:p>
          <a:p>
            <a:pPr algn="ctr"/>
            <a:endParaRPr lang="ru-RU" sz="800" dirty="0" smtClean="0">
              <a:latin typeface="Times New Roman"/>
              <a:ea typeface="Calibri"/>
              <a:cs typeface="Times New Roman"/>
            </a:endParaRPr>
          </a:p>
          <a:p>
            <a:pPr algn="ctr"/>
            <a:r>
              <a:rPr lang="ru-RU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3,9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%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с 01.01.2022</a:t>
            </a:r>
          </a:p>
          <a:p>
            <a:pPr algn="ctr"/>
            <a:r>
              <a:rPr lang="ru-RU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3,9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%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 01.01.2023 </a:t>
            </a:r>
            <a:endParaRPr lang="ru-RU" dirty="0">
              <a:ea typeface="Calibri"/>
              <a:cs typeface="Times New Roman"/>
            </a:endParaRPr>
          </a:p>
          <a:p>
            <a:pPr algn="ctr"/>
            <a:r>
              <a:rPr lang="ru-RU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3,9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%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с 01.01.2024</a:t>
            </a:r>
            <a:endParaRPr lang="ru-RU" dirty="0">
              <a:ea typeface="Calibri"/>
              <a:cs typeface="Times New Roman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431898" y="4305551"/>
            <a:ext cx="283403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  <a:buFontTx/>
              <a:buChar char="-"/>
            </a:pP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сохранение </a:t>
            </a:r>
            <a:r>
              <a:rPr lang="ru-RU" sz="1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1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2022-2024 </a:t>
            </a:r>
            <a:r>
              <a:rPr lang="ru-RU" sz="1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годах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установленных </a:t>
            </a:r>
            <a:r>
              <a:rPr lang="ru-RU" sz="1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Указами </a:t>
            </a:r>
            <a:r>
              <a:rPr lang="ru-RU" sz="12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Президента </a:t>
            </a:r>
            <a:r>
              <a:rPr lang="ru-RU" sz="12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РФ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целевых 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показателей повышения оплаты труда работников в сфере </a:t>
            </a:r>
            <a:r>
              <a:rPr lang="ru-RU" sz="1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образования и культуры </a:t>
            </a:r>
          </a:p>
          <a:p>
            <a:pPr algn="just">
              <a:spcAft>
                <a:spcPts val="0"/>
              </a:spcAft>
            </a:pPr>
            <a:r>
              <a:rPr lang="ru-RU" sz="1200" dirty="0" smtClean="0">
                <a:latin typeface="Times New Roman" panose="02020603050405020304" pitchFamily="18" charset="0"/>
                <a:cs typeface="Times New Roman" pitchFamily="18" charset="0"/>
              </a:rPr>
              <a:t>          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2022 год </a:t>
            </a:r>
            <a:r>
              <a:rPr lang="ru-RU" sz="13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– 64 695 руб. </a:t>
            </a:r>
          </a:p>
          <a:p>
            <a:pPr algn="just">
              <a:spcAft>
                <a:spcPts val="0"/>
              </a:spcAft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2023 год – </a:t>
            </a:r>
            <a:r>
              <a:rPr lang="ru-RU" sz="13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69 207,5 руб.</a:t>
            </a:r>
          </a:p>
          <a:p>
            <a:pPr algn="just">
              <a:spcAft>
                <a:spcPts val="0"/>
              </a:spcAft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2024 год – </a:t>
            </a:r>
            <a:r>
              <a:rPr lang="ru-RU" sz="13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74 052,5 руб.</a:t>
            </a:r>
            <a:endParaRPr lang="ru-RU" sz="1300" b="1" dirty="0">
              <a:solidFill>
                <a:srgbClr val="7030A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97C93961-5684-D640-A232-3850E2B3CE5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22651" y="4809158"/>
            <a:ext cx="878632" cy="706993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498E0919-4616-1D4A-B4AA-8ADA85341F4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11362" y="4626691"/>
            <a:ext cx="989177" cy="8671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22844" y="2100205"/>
            <a:ext cx="481626" cy="75597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2605938" y="4281330"/>
            <a:ext cx="272301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Char char="-"/>
            </a:pPr>
            <a:r>
              <a:rPr lang="ru-RU" sz="1200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200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на оплату труда работников муниципальных учреждений и ОМСУ </a:t>
            </a:r>
            <a:endParaRPr lang="ru-RU" sz="1200" dirty="0" smtClean="0">
              <a:solidFill>
                <a:srgbClr val="7030A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buFontTx/>
              <a:buChar char="-"/>
            </a:pPr>
            <a:endParaRPr lang="ru-RU" sz="800" dirty="0" smtClean="0">
              <a:solidFill>
                <a:srgbClr val="7030A0"/>
              </a:solidFill>
              <a:latin typeface="Times New Roman"/>
              <a:ea typeface="Calibri"/>
              <a:cs typeface="Times New Roman"/>
            </a:endParaRPr>
          </a:p>
          <a:p>
            <a:r>
              <a:rPr lang="ru-RU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4,0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%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с 01.10.2022</a:t>
            </a:r>
          </a:p>
          <a:p>
            <a:r>
              <a:rPr lang="ru-RU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4,0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%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 01.10.2023 </a:t>
            </a:r>
            <a:endParaRPr lang="ru-RU" dirty="0" smtClean="0">
              <a:ea typeface="Calibri"/>
              <a:cs typeface="Times New Roman"/>
            </a:endParaRPr>
          </a:p>
          <a:p>
            <a:r>
              <a:rPr lang="ru-RU" dirty="0" smtClean="0">
                <a:latin typeface="Times New Roman"/>
                <a:ea typeface="Calibri"/>
                <a:cs typeface="Times New Roman"/>
              </a:rPr>
              <a:t>на 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4,0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%</a:t>
            </a:r>
            <a:r>
              <a:rPr lang="ru-RU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 01.10.2024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874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1384" y="252951"/>
            <a:ext cx="11477896" cy="612868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ПРОГНОЗА 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	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2023          2024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47080321"/>
              </p:ext>
            </p:extLst>
          </p:nvPr>
        </p:nvGraphicFramePr>
        <p:xfrm>
          <a:off x="4609809" y="1304317"/>
          <a:ext cx="7196637" cy="7062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9481"/>
                <a:gridCol w="861963"/>
                <a:gridCol w="1202537"/>
                <a:gridCol w="1217571"/>
                <a:gridCol w="1225085"/>
              </a:tblGrid>
              <a:tr h="532332">
                <a:tc>
                  <a:txBody>
                    <a:bodyPr/>
                    <a:lstStyle/>
                    <a:p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ИНВЕСТИЦИЙ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ОСНОВНОЙ КАПИТАЛ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100,31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100,32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100,32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743442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 РОСТА ПРОМЫШЛЕННОГО ПРОИЗВОДСТВА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94,9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0" marR="0" marT="0" marB="0" anchor="ctr">
                    <a:noFill/>
                  </a:tcPr>
                </a:tc>
              </a:tr>
              <a:tr h="532332">
                <a:tc>
                  <a:txBody>
                    <a:bodyPr/>
                    <a:lstStyle/>
                    <a:p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РОЗНИЧНОЙ ТОРГОВЛИ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88,3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91,2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94,2</a:t>
                      </a:r>
                    </a:p>
                  </a:txBody>
                  <a:tcPr marL="0" marR="0" marT="0" marB="0" anchor="ctr">
                    <a:noFill/>
                  </a:tcPr>
                </a:tc>
              </a:tr>
              <a:tr h="7434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НАЧИСЛЕННАЯ ЗАРАБОТНАЯ ПЛАТА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%</a:t>
                      </a:r>
                    </a:p>
                    <a:p>
                      <a:endParaRPr lang="ru-RU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102,4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532332">
                <a:tc>
                  <a:txBody>
                    <a:bodyPr/>
                    <a:lstStyle/>
                    <a:p>
                      <a:endParaRPr lang="ru-RU" sz="16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НАСЕЛЕНИЯ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ТЫС.ЧЕЛ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66,5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67,5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68,5</a:t>
                      </a:r>
                    </a:p>
                  </a:txBody>
                  <a:tcPr marL="0" marR="0" marT="0" marB="0" anchor="ctr">
                    <a:noFill/>
                  </a:tcPr>
                </a:tc>
              </a:tr>
              <a:tr h="963721"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963721"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noFill/>
                  </a:tcPr>
                </a:tc>
              </a:tr>
              <a:tr h="53233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grpSp>
        <p:nvGrpSpPr>
          <p:cNvPr id="23" name="object 65"/>
          <p:cNvGrpSpPr/>
          <p:nvPr/>
        </p:nvGrpSpPr>
        <p:grpSpPr>
          <a:xfrm>
            <a:off x="1486441" y="1304317"/>
            <a:ext cx="3034213" cy="7065708"/>
            <a:chOff x="113989" y="1096254"/>
            <a:chExt cx="3034213" cy="5302220"/>
          </a:xfrm>
          <a:solidFill>
            <a:schemeClr val="accent2">
              <a:lumMod val="75000"/>
            </a:schemeClr>
          </a:solidFill>
        </p:grpSpPr>
        <p:sp>
          <p:nvSpPr>
            <p:cNvPr id="27" name="object 66"/>
            <p:cNvSpPr/>
            <p:nvPr/>
          </p:nvSpPr>
          <p:spPr>
            <a:xfrm>
              <a:off x="113989" y="1096254"/>
              <a:ext cx="3027045" cy="664845"/>
            </a:xfrm>
            <a:custGeom>
              <a:avLst/>
              <a:gdLst/>
              <a:ahLst/>
              <a:cxnLst/>
              <a:rect l="l" t="t" r="r" b="b"/>
              <a:pathLst>
                <a:path w="3027045" h="664844">
                  <a:moveTo>
                    <a:pt x="2915920" y="0"/>
                  </a:moveTo>
                  <a:lnTo>
                    <a:pt x="110744" y="0"/>
                  </a:lnTo>
                  <a:lnTo>
                    <a:pt x="67637" y="8695"/>
                  </a:lnTo>
                  <a:lnTo>
                    <a:pt x="32435" y="32416"/>
                  </a:lnTo>
                  <a:lnTo>
                    <a:pt x="8702" y="67615"/>
                  </a:lnTo>
                  <a:lnTo>
                    <a:pt x="0" y="110743"/>
                  </a:lnTo>
                  <a:lnTo>
                    <a:pt x="0" y="553719"/>
                  </a:lnTo>
                  <a:lnTo>
                    <a:pt x="8702" y="596848"/>
                  </a:lnTo>
                  <a:lnTo>
                    <a:pt x="32435" y="632047"/>
                  </a:lnTo>
                  <a:lnTo>
                    <a:pt x="67637" y="655768"/>
                  </a:lnTo>
                  <a:lnTo>
                    <a:pt x="110744" y="664463"/>
                  </a:lnTo>
                  <a:lnTo>
                    <a:pt x="2915920" y="664463"/>
                  </a:lnTo>
                  <a:lnTo>
                    <a:pt x="2959048" y="655768"/>
                  </a:lnTo>
                  <a:lnTo>
                    <a:pt x="2994247" y="632047"/>
                  </a:lnTo>
                  <a:lnTo>
                    <a:pt x="3017968" y="596848"/>
                  </a:lnTo>
                  <a:lnTo>
                    <a:pt x="3026664" y="553719"/>
                  </a:lnTo>
                  <a:lnTo>
                    <a:pt x="3026664" y="110743"/>
                  </a:lnTo>
                  <a:lnTo>
                    <a:pt x="3017968" y="67615"/>
                  </a:lnTo>
                  <a:lnTo>
                    <a:pt x="2994247" y="32416"/>
                  </a:lnTo>
                  <a:lnTo>
                    <a:pt x="2959048" y="8695"/>
                  </a:lnTo>
                  <a:lnTo>
                    <a:pt x="2915920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29" name="object 6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395" y="1332865"/>
              <a:ext cx="1393444" cy="2743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</p:pic>
        <p:sp>
          <p:nvSpPr>
            <p:cNvPr id="30" name="object 69"/>
            <p:cNvSpPr/>
            <p:nvPr/>
          </p:nvSpPr>
          <p:spPr>
            <a:xfrm>
              <a:off x="245364" y="1123187"/>
              <a:ext cx="603885" cy="602615"/>
            </a:xfrm>
            <a:custGeom>
              <a:avLst/>
              <a:gdLst/>
              <a:ahLst/>
              <a:cxnLst/>
              <a:rect l="l" t="t" r="r" b="b"/>
              <a:pathLst>
                <a:path w="603885" h="602614">
                  <a:moveTo>
                    <a:pt x="103276" y="537591"/>
                  </a:moveTo>
                  <a:lnTo>
                    <a:pt x="100037" y="534365"/>
                  </a:lnTo>
                  <a:lnTo>
                    <a:pt x="98425" y="532752"/>
                  </a:lnTo>
                  <a:lnTo>
                    <a:pt x="95199" y="531139"/>
                  </a:lnTo>
                  <a:lnTo>
                    <a:pt x="88747" y="531139"/>
                  </a:lnTo>
                  <a:lnTo>
                    <a:pt x="85521" y="532752"/>
                  </a:lnTo>
                  <a:lnTo>
                    <a:pt x="80683" y="537591"/>
                  </a:lnTo>
                  <a:lnTo>
                    <a:pt x="80683" y="548894"/>
                  </a:lnTo>
                  <a:lnTo>
                    <a:pt x="85521" y="553732"/>
                  </a:lnTo>
                  <a:lnTo>
                    <a:pt x="88747" y="555345"/>
                  </a:lnTo>
                  <a:lnTo>
                    <a:pt x="95199" y="555345"/>
                  </a:lnTo>
                  <a:lnTo>
                    <a:pt x="98425" y="553732"/>
                  </a:lnTo>
                  <a:lnTo>
                    <a:pt x="103276" y="548894"/>
                  </a:lnTo>
                  <a:lnTo>
                    <a:pt x="103276" y="537591"/>
                  </a:lnTo>
                  <a:close/>
                </a:path>
                <a:path w="603885" h="602614">
                  <a:moveTo>
                    <a:pt x="561568" y="216319"/>
                  </a:moveTo>
                  <a:lnTo>
                    <a:pt x="559955" y="213093"/>
                  </a:lnTo>
                  <a:lnTo>
                    <a:pt x="558342" y="211480"/>
                  </a:lnTo>
                  <a:lnTo>
                    <a:pt x="556729" y="208254"/>
                  </a:lnTo>
                  <a:lnTo>
                    <a:pt x="553504" y="206641"/>
                  </a:lnTo>
                  <a:lnTo>
                    <a:pt x="547039" y="206641"/>
                  </a:lnTo>
                  <a:lnTo>
                    <a:pt x="543814" y="208254"/>
                  </a:lnTo>
                  <a:lnTo>
                    <a:pt x="542201" y="211480"/>
                  </a:lnTo>
                  <a:lnTo>
                    <a:pt x="538975" y="213093"/>
                  </a:lnTo>
                  <a:lnTo>
                    <a:pt x="538975" y="226009"/>
                  </a:lnTo>
                  <a:lnTo>
                    <a:pt x="542201" y="227622"/>
                  </a:lnTo>
                  <a:lnTo>
                    <a:pt x="543814" y="229235"/>
                  </a:lnTo>
                  <a:lnTo>
                    <a:pt x="547039" y="230847"/>
                  </a:lnTo>
                  <a:lnTo>
                    <a:pt x="553504" y="230847"/>
                  </a:lnTo>
                  <a:lnTo>
                    <a:pt x="556729" y="229235"/>
                  </a:lnTo>
                  <a:lnTo>
                    <a:pt x="559955" y="226009"/>
                  </a:lnTo>
                  <a:lnTo>
                    <a:pt x="561568" y="222796"/>
                  </a:lnTo>
                  <a:lnTo>
                    <a:pt x="561568" y="216319"/>
                  </a:lnTo>
                  <a:close/>
                </a:path>
                <a:path w="603885" h="602614">
                  <a:moveTo>
                    <a:pt x="603504" y="0"/>
                  </a:moveTo>
                  <a:lnTo>
                    <a:pt x="585762" y="0"/>
                  </a:lnTo>
                  <a:lnTo>
                    <a:pt x="585762" y="16129"/>
                  </a:lnTo>
                  <a:lnTo>
                    <a:pt x="585762" y="579564"/>
                  </a:lnTo>
                  <a:lnTo>
                    <a:pt x="500240" y="579564"/>
                  </a:lnTo>
                  <a:lnTo>
                    <a:pt x="501853" y="574725"/>
                  </a:lnTo>
                  <a:lnTo>
                    <a:pt x="503466" y="568261"/>
                  </a:lnTo>
                  <a:lnTo>
                    <a:pt x="503466" y="556958"/>
                  </a:lnTo>
                  <a:lnTo>
                    <a:pt x="501853" y="550506"/>
                  </a:lnTo>
                  <a:lnTo>
                    <a:pt x="500240" y="545668"/>
                  </a:lnTo>
                  <a:lnTo>
                    <a:pt x="503466" y="545668"/>
                  </a:lnTo>
                  <a:lnTo>
                    <a:pt x="519303" y="542531"/>
                  </a:lnTo>
                  <a:lnTo>
                    <a:pt x="532117" y="533958"/>
                  </a:lnTo>
                  <a:lnTo>
                    <a:pt x="540689" y="521144"/>
                  </a:lnTo>
                  <a:lnTo>
                    <a:pt x="543814" y="505307"/>
                  </a:lnTo>
                  <a:lnTo>
                    <a:pt x="543814" y="498843"/>
                  </a:lnTo>
                  <a:lnTo>
                    <a:pt x="542201" y="492391"/>
                  </a:lnTo>
                  <a:lnTo>
                    <a:pt x="540588" y="487540"/>
                  </a:lnTo>
                  <a:lnTo>
                    <a:pt x="551929" y="481939"/>
                  </a:lnTo>
                  <a:lnTo>
                    <a:pt x="561162" y="473011"/>
                  </a:lnTo>
                  <a:lnTo>
                    <a:pt x="567359" y="461657"/>
                  </a:lnTo>
                  <a:lnTo>
                    <a:pt x="569620" y="448792"/>
                  </a:lnTo>
                  <a:lnTo>
                    <a:pt x="569048" y="441833"/>
                  </a:lnTo>
                  <a:lnTo>
                    <a:pt x="567410" y="435483"/>
                  </a:lnTo>
                  <a:lnTo>
                    <a:pt x="564870" y="429729"/>
                  </a:lnTo>
                  <a:lnTo>
                    <a:pt x="561568" y="424586"/>
                  </a:lnTo>
                  <a:lnTo>
                    <a:pt x="561568" y="408444"/>
                  </a:lnTo>
                  <a:lnTo>
                    <a:pt x="561568" y="266369"/>
                  </a:lnTo>
                  <a:lnTo>
                    <a:pt x="556729" y="261531"/>
                  </a:lnTo>
                  <a:lnTo>
                    <a:pt x="545426" y="261531"/>
                  </a:lnTo>
                  <a:lnTo>
                    <a:pt x="545426" y="439115"/>
                  </a:lnTo>
                  <a:lnTo>
                    <a:pt x="545426" y="456869"/>
                  </a:lnTo>
                  <a:lnTo>
                    <a:pt x="538975" y="464947"/>
                  </a:lnTo>
                  <a:lnTo>
                    <a:pt x="366306" y="464947"/>
                  </a:lnTo>
                  <a:lnTo>
                    <a:pt x="359854" y="469785"/>
                  </a:lnTo>
                  <a:lnTo>
                    <a:pt x="359854" y="482701"/>
                  </a:lnTo>
                  <a:lnTo>
                    <a:pt x="366306" y="489165"/>
                  </a:lnTo>
                  <a:lnTo>
                    <a:pt x="513168" y="489165"/>
                  </a:lnTo>
                  <a:lnTo>
                    <a:pt x="521220" y="495617"/>
                  </a:lnTo>
                  <a:lnTo>
                    <a:pt x="521220" y="514985"/>
                  </a:lnTo>
                  <a:lnTo>
                    <a:pt x="513168" y="521449"/>
                  </a:lnTo>
                  <a:lnTo>
                    <a:pt x="366306" y="521449"/>
                  </a:lnTo>
                  <a:lnTo>
                    <a:pt x="359854" y="527900"/>
                  </a:lnTo>
                  <a:lnTo>
                    <a:pt x="359854" y="540816"/>
                  </a:lnTo>
                  <a:lnTo>
                    <a:pt x="366306" y="545668"/>
                  </a:lnTo>
                  <a:lnTo>
                    <a:pt x="472795" y="545668"/>
                  </a:lnTo>
                  <a:lnTo>
                    <a:pt x="479272" y="553732"/>
                  </a:lnTo>
                  <a:lnTo>
                    <a:pt x="479272" y="571487"/>
                  </a:lnTo>
                  <a:lnTo>
                    <a:pt x="472795" y="579564"/>
                  </a:lnTo>
                  <a:lnTo>
                    <a:pt x="237210" y="579564"/>
                  </a:lnTo>
                  <a:lnTo>
                    <a:pt x="231152" y="578954"/>
                  </a:lnTo>
                  <a:lnTo>
                    <a:pt x="185572" y="545668"/>
                  </a:lnTo>
                  <a:lnTo>
                    <a:pt x="185572" y="381000"/>
                  </a:lnTo>
                  <a:lnTo>
                    <a:pt x="204343" y="361632"/>
                  </a:lnTo>
                  <a:lnTo>
                    <a:pt x="212178" y="353542"/>
                  </a:lnTo>
                  <a:lnTo>
                    <a:pt x="237210" y="327723"/>
                  </a:lnTo>
                  <a:lnTo>
                    <a:pt x="246888" y="364858"/>
                  </a:lnTo>
                  <a:lnTo>
                    <a:pt x="248500" y="369697"/>
                  </a:lnTo>
                  <a:lnTo>
                    <a:pt x="253352" y="374535"/>
                  </a:lnTo>
                  <a:lnTo>
                    <a:pt x="501853" y="374535"/>
                  </a:lnTo>
                  <a:lnTo>
                    <a:pt x="508304" y="381000"/>
                  </a:lnTo>
                  <a:lnTo>
                    <a:pt x="508304" y="400367"/>
                  </a:lnTo>
                  <a:lnTo>
                    <a:pt x="501853" y="406831"/>
                  </a:lnTo>
                  <a:lnTo>
                    <a:pt x="366306" y="406831"/>
                  </a:lnTo>
                  <a:lnTo>
                    <a:pt x="359854" y="413283"/>
                  </a:lnTo>
                  <a:lnTo>
                    <a:pt x="359854" y="426199"/>
                  </a:lnTo>
                  <a:lnTo>
                    <a:pt x="366306" y="431038"/>
                  </a:lnTo>
                  <a:lnTo>
                    <a:pt x="538975" y="431038"/>
                  </a:lnTo>
                  <a:lnTo>
                    <a:pt x="545426" y="439115"/>
                  </a:lnTo>
                  <a:lnTo>
                    <a:pt x="545426" y="261531"/>
                  </a:lnTo>
                  <a:lnTo>
                    <a:pt x="543814" y="261531"/>
                  </a:lnTo>
                  <a:lnTo>
                    <a:pt x="537362" y="266369"/>
                  </a:lnTo>
                  <a:lnTo>
                    <a:pt x="537362" y="408444"/>
                  </a:lnTo>
                  <a:lnTo>
                    <a:pt x="535749" y="408444"/>
                  </a:lnTo>
                  <a:lnTo>
                    <a:pt x="532511" y="406831"/>
                  </a:lnTo>
                  <a:lnTo>
                    <a:pt x="529285" y="406831"/>
                  </a:lnTo>
                  <a:lnTo>
                    <a:pt x="532511" y="397141"/>
                  </a:lnTo>
                  <a:lnTo>
                    <a:pt x="532511" y="390677"/>
                  </a:lnTo>
                  <a:lnTo>
                    <a:pt x="529386" y="374840"/>
                  </a:lnTo>
                  <a:lnTo>
                    <a:pt x="520814" y="362026"/>
                  </a:lnTo>
                  <a:lnTo>
                    <a:pt x="508012" y="353453"/>
                  </a:lnTo>
                  <a:lnTo>
                    <a:pt x="492163" y="350316"/>
                  </a:lnTo>
                  <a:lnTo>
                    <a:pt x="472795" y="350316"/>
                  </a:lnTo>
                  <a:lnTo>
                    <a:pt x="487210" y="342023"/>
                  </a:lnTo>
                  <a:lnTo>
                    <a:pt x="497497" y="330949"/>
                  </a:lnTo>
                  <a:lnTo>
                    <a:pt x="498424" y="329946"/>
                  </a:lnTo>
                  <a:lnTo>
                    <a:pt x="505714" y="315137"/>
                  </a:lnTo>
                  <a:lnTo>
                    <a:pt x="508304" y="298653"/>
                  </a:lnTo>
                  <a:lnTo>
                    <a:pt x="503770" y="275958"/>
                  </a:lnTo>
                  <a:lnTo>
                    <a:pt x="496252" y="264756"/>
                  </a:lnTo>
                  <a:lnTo>
                    <a:pt x="491363" y="257492"/>
                  </a:lnTo>
                  <a:lnTo>
                    <a:pt x="484098" y="252615"/>
                  </a:lnTo>
                  <a:lnTo>
                    <a:pt x="484098" y="298653"/>
                  </a:lnTo>
                  <a:lnTo>
                    <a:pt x="481533" y="311188"/>
                  </a:lnTo>
                  <a:lnTo>
                    <a:pt x="474421" y="321462"/>
                  </a:lnTo>
                  <a:lnTo>
                    <a:pt x="463677" y="328396"/>
                  </a:lnTo>
                  <a:lnTo>
                    <a:pt x="450215" y="330949"/>
                  </a:lnTo>
                  <a:lnTo>
                    <a:pt x="437680" y="328396"/>
                  </a:lnTo>
                  <a:lnTo>
                    <a:pt x="427418" y="321462"/>
                  </a:lnTo>
                  <a:lnTo>
                    <a:pt x="420497" y="311188"/>
                  </a:lnTo>
                  <a:lnTo>
                    <a:pt x="417944" y="298653"/>
                  </a:lnTo>
                  <a:lnTo>
                    <a:pt x="420497" y="285191"/>
                  </a:lnTo>
                  <a:lnTo>
                    <a:pt x="427418" y="274447"/>
                  </a:lnTo>
                  <a:lnTo>
                    <a:pt x="437680" y="267335"/>
                  </a:lnTo>
                  <a:lnTo>
                    <a:pt x="450215" y="264756"/>
                  </a:lnTo>
                  <a:lnTo>
                    <a:pt x="463677" y="267335"/>
                  </a:lnTo>
                  <a:lnTo>
                    <a:pt x="474421" y="274447"/>
                  </a:lnTo>
                  <a:lnTo>
                    <a:pt x="481533" y="285191"/>
                  </a:lnTo>
                  <a:lnTo>
                    <a:pt x="484098" y="298653"/>
                  </a:lnTo>
                  <a:lnTo>
                    <a:pt x="484098" y="252615"/>
                  </a:lnTo>
                  <a:lnTo>
                    <a:pt x="472909" y="245084"/>
                  </a:lnTo>
                  <a:lnTo>
                    <a:pt x="450215" y="240550"/>
                  </a:lnTo>
                  <a:lnTo>
                    <a:pt x="428459" y="245084"/>
                  </a:lnTo>
                  <a:lnTo>
                    <a:pt x="410489" y="257492"/>
                  </a:lnTo>
                  <a:lnTo>
                    <a:pt x="398259" y="275958"/>
                  </a:lnTo>
                  <a:lnTo>
                    <a:pt x="393750" y="298653"/>
                  </a:lnTo>
                  <a:lnTo>
                    <a:pt x="396316" y="315137"/>
                  </a:lnTo>
                  <a:lnTo>
                    <a:pt x="403428" y="329946"/>
                  </a:lnTo>
                  <a:lnTo>
                    <a:pt x="414159" y="342023"/>
                  </a:lnTo>
                  <a:lnTo>
                    <a:pt x="427621" y="350316"/>
                  </a:lnTo>
                  <a:lnTo>
                    <a:pt x="363080" y="350316"/>
                  </a:lnTo>
                  <a:lnTo>
                    <a:pt x="363080" y="124307"/>
                  </a:lnTo>
                  <a:lnTo>
                    <a:pt x="378028" y="118414"/>
                  </a:lnTo>
                  <a:lnTo>
                    <a:pt x="390715" y="108572"/>
                  </a:lnTo>
                  <a:lnTo>
                    <a:pt x="400062" y="95707"/>
                  </a:lnTo>
                  <a:lnTo>
                    <a:pt x="405028" y="80721"/>
                  </a:lnTo>
                  <a:lnTo>
                    <a:pt x="495414" y="80721"/>
                  </a:lnTo>
                  <a:lnTo>
                    <a:pt x="501053" y="95707"/>
                  </a:lnTo>
                  <a:lnTo>
                    <a:pt x="510336" y="108572"/>
                  </a:lnTo>
                  <a:lnTo>
                    <a:pt x="522643" y="118414"/>
                  </a:lnTo>
                  <a:lnTo>
                    <a:pt x="537362" y="124307"/>
                  </a:lnTo>
                  <a:lnTo>
                    <a:pt x="537362" y="167894"/>
                  </a:lnTo>
                  <a:lnTo>
                    <a:pt x="543814" y="172732"/>
                  </a:lnTo>
                  <a:lnTo>
                    <a:pt x="556729" y="172732"/>
                  </a:lnTo>
                  <a:lnTo>
                    <a:pt x="561568" y="167894"/>
                  </a:lnTo>
                  <a:lnTo>
                    <a:pt x="561568" y="106553"/>
                  </a:lnTo>
                  <a:lnTo>
                    <a:pt x="556729" y="101714"/>
                  </a:lnTo>
                  <a:lnTo>
                    <a:pt x="550265" y="101714"/>
                  </a:lnTo>
                  <a:lnTo>
                    <a:pt x="537730" y="99161"/>
                  </a:lnTo>
                  <a:lnTo>
                    <a:pt x="527469" y="92227"/>
                  </a:lnTo>
                  <a:lnTo>
                    <a:pt x="520547" y="81953"/>
                  </a:lnTo>
                  <a:lnTo>
                    <a:pt x="520293" y="80721"/>
                  </a:lnTo>
                  <a:lnTo>
                    <a:pt x="517994" y="69418"/>
                  </a:lnTo>
                  <a:lnTo>
                    <a:pt x="517994" y="62966"/>
                  </a:lnTo>
                  <a:lnTo>
                    <a:pt x="513168" y="56489"/>
                  </a:lnTo>
                  <a:lnTo>
                    <a:pt x="388886" y="56489"/>
                  </a:lnTo>
                  <a:lnTo>
                    <a:pt x="384048" y="62966"/>
                  </a:lnTo>
                  <a:lnTo>
                    <a:pt x="384048" y="69418"/>
                  </a:lnTo>
                  <a:lnTo>
                    <a:pt x="381508" y="81953"/>
                  </a:lnTo>
                  <a:lnTo>
                    <a:pt x="374573" y="92227"/>
                  </a:lnTo>
                  <a:lnTo>
                    <a:pt x="364299" y="99161"/>
                  </a:lnTo>
                  <a:lnTo>
                    <a:pt x="351777" y="101714"/>
                  </a:lnTo>
                  <a:lnTo>
                    <a:pt x="345325" y="101714"/>
                  </a:lnTo>
                  <a:lnTo>
                    <a:pt x="338874" y="106553"/>
                  </a:lnTo>
                  <a:lnTo>
                    <a:pt x="338874" y="350316"/>
                  </a:lnTo>
                  <a:lnTo>
                    <a:pt x="316280" y="350316"/>
                  </a:lnTo>
                  <a:lnTo>
                    <a:pt x="316280" y="263144"/>
                  </a:lnTo>
                  <a:lnTo>
                    <a:pt x="316280" y="163055"/>
                  </a:lnTo>
                  <a:lnTo>
                    <a:pt x="316280" y="62966"/>
                  </a:lnTo>
                  <a:lnTo>
                    <a:pt x="316280" y="16129"/>
                  </a:lnTo>
                  <a:lnTo>
                    <a:pt x="585762" y="16129"/>
                  </a:lnTo>
                  <a:lnTo>
                    <a:pt x="585762" y="0"/>
                  </a:lnTo>
                  <a:lnTo>
                    <a:pt x="292087" y="0"/>
                  </a:lnTo>
                  <a:lnTo>
                    <a:pt x="292087" y="38747"/>
                  </a:lnTo>
                  <a:lnTo>
                    <a:pt x="292087" y="62966"/>
                  </a:lnTo>
                  <a:lnTo>
                    <a:pt x="292087" y="108165"/>
                  </a:lnTo>
                  <a:lnTo>
                    <a:pt x="292087" y="163055"/>
                  </a:lnTo>
                  <a:lnTo>
                    <a:pt x="292087" y="263144"/>
                  </a:lnTo>
                  <a:lnTo>
                    <a:pt x="271081" y="182435"/>
                  </a:lnTo>
                  <a:lnTo>
                    <a:pt x="277088" y="178485"/>
                  </a:lnTo>
                  <a:lnTo>
                    <a:pt x="282790" y="173939"/>
                  </a:lnTo>
                  <a:lnTo>
                    <a:pt x="287896" y="168795"/>
                  </a:lnTo>
                  <a:lnTo>
                    <a:pt x="292087" y="163055"/>
                  </a:lnTo>
                  <a:lnTo>
                    <a:pt x="292087" y="108165"/>
                  </a:lnTo>
                  <a:lnTo>
                    <a:pt x="275945" y="124307"/>
                  </a:lnTo>
                  <a:lnTo>
                    <a:pt x="276720" y="137401"/>
                  </a:lnTo>
                  <a:lnTo>
                    <a:pt x="272503" y="149136"/>
                  </a:lnTo>
                  <a:lnTo>
                    <a:pt x="264363" y="158140"/>
                  </a:lnTo>
                  <a:lnTo>
                    <a:pt x="253352" y="163055"/>
                  </a:lnTo>
                  <a:lnTo>
                    <a:pt x="246888" y="166281"/>
                  </a:lnTo>
                  <a:lnTo>
                    <a:pt x="243662" y="172732"/>
                  </a:lnTo>
                  <a:lnTo>
                    <a:pt x="243662" y="175958"/>
                  </a:lnTo>
                  <a:lnTo>
                    <a:pt x="245275" y="177571"/>
                  </a:lnTo>
                  <a:lnTo>
                    <a:pt x="290449" y="350316"/>
                  </a:lnTo>
                  <a:lnTo>
                    <a:pt x="267868" y="350316"/>
                  </a:lnTo>
                  <a:lnTo>
                    <a:pt x="261848" y="327723"/>
                  </a:lnTo>
                  <a:lnTo>
                    <a:pt x="254965" y="301891"/>
                  </a:lnTo>
                  <a:lnTo>
                    <a:pt x="254965" y="300278"/>
                  </a:lnTo>
                  <a:lnTo>
                    <a:pt x="253352" y="298653"/>
                  </a:lnTo>
                  <a:lnTo>
                    <a:pt x="196862" y="88785"/>
                  </a:lnTo>
                  <a:lnTo>
                    <a:pt x="292087" y="62966"/>
                  </a:lnTo>
                  <a:lnTo>
                    <a:pt x="292087" y="38747"/>
                  </a:lnTo>
                  <a:lnTo>
                    <a:pt x="179120" y="69418"/>
                  </a:lnTo>
                  <a:lnTo>
                    <a:pt x="172656" y="71031"/>
                  </a:lnTo>
                  <a:lnTo>
                    <a:pt x="169430" y="77495"/>
                  </a:lnTo>
                  <a:lnTo>
                    <a:pt x="171043" y="83947"/>
                  </a:lnTo>
                  <a:lnTo>
                    <a:pt x="229133" y="301891"/>
                  </a:lnTo>
                  <a:lnTo>
                    <a:pt x="179120" y="353542"/>
                  </a:lnTo>
                  <a:lnTo>
                    <a:pt x="173443" y="346938"/>
                  </a:lnTo>
                  <a:lnTo>
                    <a:pt x="166408" y="341845"/>
                  </a:lnTo>
                  <a:lnTo>
                    <a:pt x="161366" y="339763"/>
                  </a:lnTo>
                  <a:lnTo>
                    <a:pt x="161366" y="366471"/>
                  </a:lnTo>
                  <a:lnTo>
                    <a:pt x="161366" y="573112"/>
                  </a:lnTo>
                  <a:lnTo>
                    <a:pt x="156527" y="579564"/>
                  </a:lnTo>
                  <a:lnTo>
                    <a:pt x="29044" y="579564"/>
                  </a:lnTo>
                  <a:lnTo>
                    <a:pt x="22580" y="573112"/>
                  </a:lnTo>
                  <a:lnTo>
                    <a:pt x="22580" y="366471"/>
                  </a:lnTo>
                  <a:lnTo>
                    <a:pt x="29044" y="361632"/>
                  </a:lnTo>
                  <a:lnTo>
                    <a:pt x="80683" y="361632"/>
                  </a:lnTo>
                  <a:lnTo>
                    <a:pt x="80683" y="505307"/>
                  </a:lnTo>
                  <a:lnTo>
                    <a:pt x="85521" y="510146"/>
                  </a:lnTo>
                  <a:lnTo>
                    <a:pt x="98425" y="510146"/>
                  </a:lnTo>
                  <a:lnTo>
                    <a:pt x="103276" y="505307"/>
                  </a:lnTo>
                  <a:lnTo>
                    <a:pt x="103276" y="361632"/>
                  </a:lnTo>
                  <a:lnTo>
                    <a:pt x="156527" y="361632"/>
                  </a:lnTo>
                  <a:lnTo>
                    <a:pt x="161366" y="366471"/>
                  </a:lnTo>
                  <a:lnTo>
                    <a:pt x="161366" y="339763"/>
                  </a:lnTo>
                  <a:lnTo>
                    <a:pt x="158470" y="338556"/>
                  </a:lnTo>
                  <a:lnTo>
                    <a:pt x="150063" y="337400"/>
                  </a:lnTo>
                  <a:lnTo>
                    <a:pt x="35496" y="337400"/>
                  </a:lnTo>
                  <a:lnTo>
                    <a:pt x="21094" y="340220"/>
                  </a:lnTo>
                  <a:lnTo>
                    <a:pt x="9880" y="347891"/>
                  </a:lnTo>
                  <a:lnTo>
                    <a:pt x="2590" y="359194"/>
                  </a:lnTo>
                  <a:lnTo>
                    <a:pt x="0" y="372922"/>
                  </a:lnTo>
                  <a:lnTo>
                    <a:pt x="0" y="566648"/>
                  </a:lnTo>
                  <a:lnTo>
                    <a:pt x="2590" y="581050"/>
                  </a:lnTo>
                  <a:lnTo>
                    <a:pt x="9880" y="592277"/>
                  </a:lnTo>
                  <a:lnTo>
                    <a:pt x="21094" y="599567"/>
                  </a:lnTo>
                  <a:lnTo>
                    <a:pt x="35496" y="602170"/>
                  </a:lnTo>
                  <a:lnTo>
                    <a:pt x="150063" y="602170"/>
                  </a:lnTo>
                  <a:lnTo>
                    <a:pt x="161721" y="600176"/>
                  </a:lnTo>
                  <a:lnTo>
                    <a:pt x="171856" y="594702"/>
                  </a:lnTo>
                  <a:lnTo>
                    <a:pt x="179565" y="586498"/>
                  </a:lnTo>
                  <a:lnTo>
                    <a:pt x="182562" y="579564"/>
                  </a:lnTo>
                  <a:lnTo>
                    <a:pt x="183959" y="576338"/>
                  </a:lnTo>
                  <a:lnTo>
                    <a:pt x="216636" y="598538"/>
                  </a:lnTo>
                  <a:lnTo>
                    <a:pt x="237210" y="602170"/>
                  </a:lnTo>
                  <a:lnTo>
                    <a:pt x="603504" y="602170"/>
                  </a:lnTo>
                  <a:lnTo>
                    <a:pt x="603504" y="579564"/>
                  </a:lnTo>
                  <a:lnTo>
                    <a:pt x="603504" y="16129"/>
                  </a:lnTo>
                  <a:lnTo>
                    <a:pt x="603504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object 70"/>
            <p:cNvSpPr/>
            <p:nvPr/>
          </p:nvSpPr>
          <p:spPr>
            <a:xfrm>
              <a:off x="121157" y="1785239"/>
              <a:ext cx="3027045" cy="693420"/>
            </a:xfrm>
            <a:custGeom>
              <a:avLst/>
              <a:gdLst/>
              <a:ahLst/>
              <a:cxnLst/>
              <a:rect l="l" t="t" r="r" b="b"/>
              <a:pathLst>
                <a:path w="3027045" h="693419">
                  <a:moveTo>
                    <a:pt x="2911094" y="0"/>
                  </a:moveTo>
                  <a:lnTo>
                    <a:pt x="115570" y="0"/>
                  </a:lnTo>
                  <a:lnTo>
                    <a:pt x="70583" y="9074"/>
                  </a:lnTo>
                  <a:lnTo>
                    <a:pt x="33848" y="33829"/>
                  </a:lnTo>
                  <a:lnTo>
                    <a:pt x="9081" y="70562"/>
                  </a:lnTo>
                  <a:lnTo>
                    <a:pt x="0" y="115569"/>
                  </a:lnTo>
                  <a:lnTo>
                    <a:pt x="0" y="577850"/>
                  </a:lnTo>
                  <a:lnTo>
                    <a:pt x="9081" y="622857"/>
                  </a:lnTo>
                  <a:lnTo>
                    <a:pt x="33848" y="659590"/>
                  </a:lnTo>
                  <a:lnTo>
                    <a:pt x="70583" y="684345"/>
                  </a:lnTo>
                  <a:lnTo>
                    <a:pt x="115570" y="693419"/>
                  </a:lnTo>
                  <a:lnTo>
                    <a:pt x="2911094" y="693419"/>
                  </a:lnTo>
                  <a:lnTo>
                    <a:pt x="2956101" y="684345"/>
                  </a:lnTo>
                  <a:lnTo>
                    <a:pt x="2992834" y="659590"/>
                  </a:lnTo>
                  <a:lnTo>
                    <a:pt x="3017589" y="622857"/>
                  </a:lnTo>
                  <a:lnTo>
                    <a:pt x="3026664" y="577850"/>
                  </a:lnTo>
                  <a:lnTo>
                    <a:pt x="3026664" y="115569"/>
                  </a:lnTo>
                  <a:lnTo>
                    <a:pt x="3017589" y="70562"/>
                  </a:lnTo>
                  <a:lnTo>
                    <a:pt x="2992834" y="33829"/>
                  </a:lnTo>
                  <a:lnTo>
                    <a:pt x="2956101" y="9074"/>
                  </a:lnTo>
                  <a:lnTo>
                    <a:pt x="2911094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33" name="object 7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5230" y="1871421"/>
              <a:ext cx="1814830" cy="27462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</p:pic>
        <p:pic>
          <p:nvPicPr>
            <p:cNvPr id="34" name="object 7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5230" y="2158619"/>
              <a:ext cx="1636522" cy="2743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</p:pic>
        <p:pic>
          <p:nvPicPr>
            <p:cNvPr id="35" name="object 7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0312" y="1842516"/>
              <a:ext cx="638556" cy="63703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</p:pic>
        <p:sp>
          <p:nvSpPr>
            <p:cNvPr id="36" name="object 75"/>
            <p:cNvSpPr/>
            <p:nvPr/>
          </p:nvSpPr>
          <p:spPr>
            <a:xfrm>
              <a:off x="113990" y="2536824"/>
              <a:ext cx="3027045" cy="661973"/>
            </a:xfrm>
            <a:custGeom>
              <a:avLst/>
              <a:gdLst/>
              <a:ahLst/>
              <a:cxnLst/>
              <a:rect l="l" t="t" r="r" b="b"/>
              <a:pathLst>
                <a:path w="3027045" h="696594">
                  <a:moveTo>
                    <a:pt x="2910586" y="0"/>
                  </a:moveTo>
                  <a:lnTo>
                    <a:pt x="116078" y="0"/>
                  </a:lnTo>
                  <a:lnTo>
                    <a:pt x="70894" y="9118"/>
                  </a:lnTo>
                  <a:lnTo>
                    <a:pt x="33997" y="33988"/>
                  </a:lnTo>
                  <a:lnTo>
                    <a:pt x="9121" y="70883"/>
                  </a:lnTo>
                  <a:lnTo>
                    <a:pt x="0" y="116077"/>
                  </a:lnTo>
                  <a:lnTo>
                    <a:pt x="0" y="580389"/>
                  </a:lnTo>
                  <a:lnTo>
                    <a:pt x="9121" y="625584"/>
                  </a:lnTo>
                  <a:lnTo>
                    <a:pt x="33997" y="662479"/>
                  </a:lnTo>
                  <a:lnTo>
                    <a:pt x="70894" y="687349"/>
                  </a:lnTo>
                  <a:lnTo>
                    <a:pt x="116078" y="696467"/>
                  </a:lnTo>
                  <a:lnTo>
                    <a:pt x="2910586" y="696467"/>
                  </a:lnTo>
                  <a:lnTo>
                    <a:pt x="2955780" y="687349"/>
                  </a:lnTo>
                  <a:lnTo>
                    <a:pt x="2992675" y="662479"/>
                  </a:lnTo>
                  <a:lnTo>
                    <a:pt x="3017545" y="625584"/>
                  </a:lnTo>
                  <a:lnTo>
                    <a:pt x="3026664" y="580389"/>
                  </a:lnTo>
                  <a:lnTo>
                    <a:pt x="3026664" y="116077"/>
                  </a:lnTo>
                  <a:lnTo>
                    <a:pt x="3017545" y="70883"/>
                  </a:lnTo>
                  <a:lnTo>
                    <a:pt x="2992675" y="33988"/>
                  </a:lnTo>
                  <a:lnTo>
                    <a:pt x="2955780" y="9118"/>
                  </a:lnTo>
                  <a:lnTo>
                    <a:pt x="2910586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object 79"/>
            <p:cNvSpPr/>
            <p:nvPr/>
          </p:nvSpPr>
          <p:spPr>
            <a:xfrm>
              <a:off x="121157" y="3237710"/>
              <a:ext cx="3023029" cy="732831"/>
            </a:xfrm>
            <a:custGeom>
              <a:avLst/>
              <a:gdLst/>
              <a:ahLst/>
              <a:cxnLst/>
              <a:rect l="l" t="t" r="r" b="b"/>
              <a:pathLst>
                <a:path w="3027045" h="637539">
                  <a:moveTo>
                    <a:pt x="2920492" y="0"/>
                  </a:moveTo>
                  <a:lnTo>
                    <a:pt x="106172" y="0"/>
                  </a:lnTo>
                  <a:lnTo>
                    <a:pt x="64845" y="8338"/>
                  </a:lnTo>
                  <a:lnTo>
                    <a:pt x="31097" y="31083"/>
                  </a:lnTo>
                  <a:lnTo>
                    <a:pt x="8343" y="64829"/>
                  </a:lnTo>
                  <a:lnTo>
                    <a:pt x="0" y="106172"/>
                  </a:lnTo>
                  <a:lnTo>
                    <a:pt x="0" y="530860"/>
                  </a:lnTo>
                  <a:lnTo>
                    <a:pt x="8343" y="572202"/>
                  </a:lnTo>
                  <a:lnTo>
                    <a:pt x="31097" y="605948"/>
                  </a:lnTo>
                  <a:lnTo>
                    <a:pt x="64845" y="628693"/>
                  </a:lnTo>
                  <a:lnTo>
                    <a:pt x="106172" y="637032"/>
                  </a:lnTo>
                  <a:lnTo>
                    <a:pt x="2920492" y="637032"/>
                  </a:lnTo>
                  <a:lnTo>
                    <a:pt x="2961834" y="628693"/>
                  </a:lnTo>
                  <a:lnTo>
                    <a:pt x="2995580" y="605948"/>
                  </a:lnTo>
                  <a:lnTo>
                    <a:pt x="3018325" y="572202"/>
                  </a:lnTo>
                  <a:lnTo>
                    <a:pt x="3026664" y="530860"/>
                  </a:lnTo>
                  <a:lnTo>
                    <a:pt x="3026664" y="106172"/>
                  </a:lnTo>
                  <a:lnTo>
                    <a:pt x="3018325" y="64829"/>
                  </a:lnTo>
                  <a:lnTo>
                    <a:pt x="2995580" y="31083"/>
                  </a:lnTo>
                  <a:lnTo>
                    <a:pt x="2961834" y="8338"/>
                  </a:lnTo>
                  <a:lnTo>
                    <a:pt x="2920492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object 83"/>
            <p:cNvSpPr/>
            <p:nvPr/>
          </p:nvSpPr>
          <p:spPr>
            <a:xfrm>
              <a:off x="356654" y="3682174"/>
              <a:ext cx="107950" cy="22225"/>
            </a:xfrm>
            <a:custGeom>
              <a:avLst/>
              <a:gdLst/>
              <a:ahLst/>
              <a:cxnLst/>
              <a:rect l="l" t="t" r="r" b="b"/>
              <a:pathLst>
                <a:path w="107950" h="22225">
                  <a:moveTo>
                    <a:pt x="22199" y="0"/>
                  </a:moveTo>
                  <a:lnTo>
                    <a:pt x="0" y="0"/>
                  </a:lnTo>
                  <a:lnTo>
                    <a:pt x="0" y="22199"/>
                  </a:lnTo>
                  <a:lnTo>
                    <a:pt x="22199" y="22199"/>
                  </a:lnTo>
                  <a:lnTo>
                    <a:pt x="22199" y="0"/>
                  </a:lnTo>
                  <a:close/>
                </a:path>
                <a:path w="107950" h="22225">
                  <a:moveTo>
                    <a:pt x="64884" y="0"/>
                  </a:moveTo>
                  <a:lnTo>
                    <a:pt x="42684" y="0"/>
                  </a:lnTo>
                  <a:lnTo>
                    <a:pt x="42684" y="22199"/>
                  </a:lnTo>
                  <a:lnTo>
                    <a:pt x="64884" y="22199"/>
                  </a:lnTo>
                  <a:lnTo>
                    <a:pt x="64884" y="0"/>
                  </a:lnTo>
                  <a:close/>
                </a:path>
                <a:path w="107950" h="22225">
                  <a:moveTo>
                    <a:pt x="107569" y="0"/>
                  </a:moveTo>
                  <a:lnTo>
                    <a:pt x="85369" y="0"/>
                  </a:lnTo>
                  <a:lnTo>
                    <a:pt x="85369" y="22199"/>
                  </a:lnTo>
                  <a:lnTo>
                    <a:pt x="107569" y="22199"/>
                  </a:lnTo>
                  <a:lnTo>
                    <a:pt x="107569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45" name="object 8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2046" y="3509641"/>
              <a:ext cx="64881" cy="64908"/>
            </a:xfrm>
            <a:prstGeom prst="rect">
              <a:avLst/>
            </a:prstGeom>
            <a:grpFill/>
          </p:spPr>
        </p:pic>
        <p:sp>
          <p:nvSpPr>
            <p:cNvPr id="47" name="object 86"/>
            <p:cNvSpPr/>
            <p:nvPr/>
          </p:nvSpPr>
          <p:spPr>
            <a:xfrm>
              <a:off x="118876" y="4005646"/>
              <a:ext cx="3025140" cy="607199"/>
            </a:xfrm>
            <a:custGeom>
              <a:avLst/>
              <a:gdLst/>
              <a:ahLst/>
              <a:cxnLst/>
              <a:rect l="l" t="t" r="r" b="b"/>
              <a:pathLst>
                <a:path w="3025140" h="544195">
                  <a:moveTo>
                    <a:pt x="2934461" y="0"/>
                  </a:moveTo>
                  <a:lnTo>
                    <a:pt x="90678" y="0"/>
                  </a:lnTo>
                  <a:lnTo>
                    <a:pt x="55383" y="7131"/>
                  </a:lnTo>
                  <a:lnTo>
                    <a:pt x="26560" y="26574"/>
                  </a:lnTo>
                  <a:lnTo>
                    <a:pt x="7126" y="55399"/>
                  </a:lnTo>
                  <a:lnTo>
                    <a:pt x="0" y="90677"/>
                  </a:lnTo>
                  <a:lnTo>
                    <a:pt x="0" y="453389"/>
                  </a:lnTo>
                  <a:lnTo>
                    <a:pt x="7126" y="488668"/>
                  </a:lnTo>
                  <a:lnTo>
                    <a:pt x="26560" y="517493"/>
                  </a:lnTo>
                  <a:lnTo>
                    <a:pt x="55383" y="536936"/>
                  </a:lnTo>
                  <a:lnTo>
                    <a:pt x="90678" y="544067"/>
                  </a:lnTo>
                  <a:lnTo>
                    <a:pt x="2934461" y="544067"/>
                  </a:lnTo>
                  <a:lnTo>
                    <a:pt x="2969740" y="536936"/>
                  </a:lnTo>
                  <a:lnTo>
                    <a:pt x="2998565" y="517493"/>
                  </a:lnTo>
                  <a:lnTo>
                    <a:pt x="3018008" y="488668"/>
                  </a:lnTo>
                  <a:lnTo>
                    <a:pt x="3025140" y="453389"/>
                  </a:lnTo>
                  <a:lnTo>
                    <a:pt x="3025140" y="90677"/>
                  </a:lnTo>
                  <a:lnTo>
                    <a:pt x="3018008" y="55399"/>
                  </a:lnTo>
                  <a:lnTo>
                    <a:pt x="2998565" y="26574"/>
                  </a:lnTo>
                  <a:lnTo>
                    <a:pt x="2969740" y="7131"/>
                  </a:lnTo>
                  <a:lnTo>
                    <a:pt x="293446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49" name="object 8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96020" y="2611117"/>
              <a:ext cx="1737741" cy="24383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</p:pic>
        <p:pic>
          <p:nvPicPr>
            <p:cNvPr id="50" name="object 8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06399" y="2884426"/>
              <a:ext cx="718718" cy="24383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</p:pic>
        <p:pic>
          <p:nvPicPr>
            <p:cNvPr id="51" name="object 9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2050" y="2535169"/>
              <a:ext cx="638556" cy="63855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</p:pic>
        <p:pic>
          <p:nvPicPr>
            <p:cNvPr id="54" name="object 9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96020" y="3497576"/>
              <a:ext cx="1520062" cy="243839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</p:pic>
        <p:sp>
          <p:nvSpPr>
            <p:cNvPr id="55" name="object 94"/>
            <p:cNvSpPr/>
            <p:nvPr/>
          </p:nvSpPr>
          <p:spPr>
            <a:xfrm>
              <a:off x="239592" y="3336170"/>
              <a:ext cx="547370" cy="487680"/>
            </a:xfrm>
            <a:custGeom>
              <a:avLst/>
              <a:gdLst/>
              <a:ahLst/>
              <a:cxnLst/>
              <a:rect l="l" t="t" r="r" b="b"/>
              <a:pathLst>
                <a:path w="547370" h="487679">
                  <a:moveTo>
                    <a:pt x="111182" y="156209"/>
                  </a:moveTo>
                  <a:lnTo>
                    <a:pt x="82701" y="157479"/>
                  </a:lnTo>
                  <a:lnTo>
                    <a:pt x="45716" y="165099"/>
                  </a:lnTo>
                  <a:lnTo>
                    <a:pt x="13669" y="179069"/>
                  </a:lnTo>
                  <a:lnTo>
                    <a:pt x="0" y="201929"/>
                  </a:lnTo>
                  <a:lnTo>
                    <a:pt x="0" y="444499"/>
                  </a:lnTo>
                  <a:lnTo>
                    <a:pt x="5303" y="458469"/>
                  </a:lnTo>
                  <a:lnTo>
                    <a:pt x="18286" y="469899"/>
                  </a:lnTo>
                  <a:lnTo>
                    <a:pt x="34561" y="477519"/>
                  </a:lnTo>
                  <a:lnTo>
                    <a:pt x="49738" y="481329"/>
                  </a:lnTo>
                  <a:lnTo>
                    <a:pt x="55590" y="483869"/>
                  </a:lnTo>
                  <a:lnTo>
                    <a:pt x="59980" y="483869"/>
                  </a:lnTo>
                  <a:lnTo>
                    <a:pt x="65831" y="485139"/>
                  </a:lnTo>
                  <a:lnTo>
                    <a:pt x="89649" y="487679"/>
                  </a:lnTo>
                  <a:lnTo>
                    <a:pt x="117033" y="487679"/>
                  </a:lnTo>
                  <a:lnTo>
                    <a:pt x="144417" y="486409"/>
                  </a:lnTo>
                  <a:lnTo>
                    <a:pt x="168235" y="481329"/>
                  </a:lnTo>
                  <a:lnTo>
                    <a:pt x="184876" y="477519"/>
                  </a:lnTo>
                  <a:lnTo>
                    <a:pt x="201517" y="468629"/>
                  </a:lnTo>
                  <a:lnTo>
                    <a:pt x="212895" y="458469"/>
                  </a:lnTo>
                  <a:lnTo>
                    <a:pt x="119411" y="458469"/>
                  </a:lnTo>
                  <a:lnTo>
                    <a:pt x="79523" y="457199"/>
                  </a:lnTo>
                  <a:lnTo>
                    <a:pt x="48275" y="452119"/>
                  </a:lnTo>
                  <a:lnTo>
                    <a:pt x="33120" y="445769"/>
                  </a:lnTo>
                  <a:lnTo>
                    <a:pt x="26880" y="440689"/>
                  </a:lnTo>
                  <a:lnTo>
                    <a:pt x="25851" y="431799"/>
                  </a:lnTo>
                  <a:lnTo>
                    <a:pt x="26331" y="415289"/>
                  </a:lnTo>
                  <a:lnTo>
                    <a:pt x="245762" y="415289"/>
                  </a:lnTo>
                  <a:lnTo>
                    <a:pt x="219438" y="411479"/>
                  </a:lnTo>
                  <a:lnTo>
                    <a:pt x="219438" y="400049"/>
                  </a:lnTo>
                  <a:lnTo>
                    <a:pt x="108255" y="400049"/>
                  </a:lnTo>
                  <a:lnTo>
                    <a:pt x="68758" y="397509"/>
                  </a:lnTo>
                  <a:lnTo>
                    <a:pt x="61443" y="396239"/>
                  </a:lnTo>
                  <a:lnTo>
                    <a:pt x="52665" y="393699"/>
                  </a:lnTo>
                  <a:lnTo>
                    <a:pt x="45350" y="391159"/>
                  </a:lnTo>
                  <a:lnTo>
                    <a:pt x="36573" y="388619"/>
                  </a:lnTo>
                  <a:lnTo>
                    <a:pt x="33646" y="387349"/>
                  </a:lnTo>
                  <a:lnTo>
                    <a:pt x="26331" y="380999"/>
                  </a:lnTo>
                  <a:lnTo>
                    <a:pt x="26331" y="355599"/>
                  </a:lnTo>
                  <a:lnTo>
                    <a:pt x="240768" y="355599"/>
                  </a:lnTo>
                  <a:lnTo>
                    <a:pt x="219438" y="350519"/>
                  </a:lnTo>
                  <a:lnTo>
                    <a:pt x="219438" y="340359"/>
                  </a:lnTo>
                  <a:lnTo>
                    <a:pt x="103867" y="340359"/>
                  </a:lnTo>
                  <a:lnTo>
                    <a:pt x="79363" y="339089"/>
                  </a:lnTo>
                  <a:lnTo>
                    <a:pt x="52665" y="334009"/>
                  </a:lnTo>
                  <a:lnTo>
                    <a:pt x="45350" y="332739"/>
                  </a:lnTo>
                  <a:lnTo>
                    <a:pt x="35109" y="328929"/>
                  </a:lnTo>
                  <a:lnTo>
                    <a:pt x="30721" y="325119"/>
                  </a:lnTo>
                  <a:lnTo>
                    <a:pt x="26949" y="321309"/>
                  </a:lnTo>
                  <a:lnTo>
                    <a:pt x="25783" y="314959"/>
                  </a:lnTo>
                  <a:lnTo>
                    <a:pt x="26331" y="297179"/>
                  </a:lnTo>
                  <a:lnTo>
                    <a:pt x="251841" y="297179"/>
                  </a:lnTo>
                  <a:lnTo>
                    <a:pt x="244127" y="295909"/>
                  </a:lnTo>
                  <a:lnTo>
                    <a:pt x="229522" y="294639"/>
                  </a:lnTo>
                  <a:lnTo>
                    <a:pt x="219438" y="290829"/>
                  </a:lnTo>
                  <a:lnTo>
                    <a:pt x="219438" y="280669"/>
                  </a:lnTo>
                  <a:lnTo>
                    <a:pt x="122885" y="280669"/>
                  </a:lnTo>
                  <a:lnTo>
                    <a:pt x="83431" y="279399"/>
                  </a:lnTo>
                  <a:lnTo>
                    <a:pt x="33738" y="267969"/>
                  </a:lnTo>
                  <a:lnTo>
                    <a:pt x="25874" y="252729"/>
                  </a:lnTo>
                  <a:lnTo>
                    <a:pt x="26331" y="237489"/>
                  </a:lnTo>
                  <a:lnTo>
                    <a:pt x="244300" y="237489"/>
                  </a:lnTo>
                  <a:lnTo>
                    <a:pt x="219438" y="232409"/>
                  </a:lnTo>
                  <a:lnTo>
                    <a:pt x="219438" y="220979"/>
                  </a:lnTo>
                  <a:lnTo>
                    <a:pt x="100941" y="220979"/>
                  </a:lnTo>
                  <a:lnTo>
                    <a:pt x="70174" y="218439"/>
                  </a:lnTo>
                  <a:lnTo>
                    <a:pt x="42424" y="212089"/>
                  </a:lnTo>
                  <a:lnTo>
                    <a:pt x="39499" y="209549"/>
                  </a:lnTo>
                  <a:lnTo>
                    <a:pt x="38036" y="209549"/>
                  </a:lnTo>
                  <a:lnTo>
                    <a:pt x="32185" y="207009"/>
                  </a:lnTo>
                  <a:lnTo>
                    <a:pt x="30721" y="205739"/>
                  </a:lnTo>
                  <a:lnTo>
                    <a:pt x="27795" y="204469"/>
                  </a:lnTo>
                  <a:lnTo>
                    <a:pt x="39681" y="195579"/>
                  </a:lnTo>
                  <a:lnTo>
                    <a:pt x="60345" y="190499"/>
                  </a:lnTo>
                  <a:lnTo>
                    <a:pt x="83752" y="186689"/>
                  </a:lnTo>
                  <a:lnTo>
                    <a:pt x="103867" y="185419"/>
                  </a:lnTo>
                  <a:lnTo>
                    <a:pt x="390592" y="185419"/>
                  </a:lnTo>
                  <a:lnTo>
                    <a:pt x="390592" y="180339"/>
                  </a:lnTo>
                  <a:lnTo>
                    <a:pt x="279412" y="180339"/>
                  </a:lnTo>
                  <a:lnTo>
                    <a:pt x="264190" y="179069"/>
                  </a:lnTo>
                  <a:lnTo>
                    <a:pt x="246502" y="177799"/>
                  </a:lnTo>
                  <a:lnTo>
                    <a:pt x="206266" y="166369"/>
                  </a:lnTo>
                  <a:lnTo>
                    <a:pt x="201882" y="163829"/>
                  </a:lnTo>
                  <a:lnTo>
                    <a:pt x="169699" y="163829"/>
                  </a:lnTo>
                  <a:lnTo>
                    <a:pt x="161996" y="162559"/>
                  </a:lnTo>
                  <a:lnTo>
                    <a:pt x="148669" y="160019"/>
                  </a:lnTo>
                  <a:lnTo>
                    <a:pt x="131228" y="157479"/>
                  </a:lnTo>
                  <a:lnTo>
                    <a:pt x="111182" y="156209"/>
                  </a:lnTo>
                  <a:close/>
                </a:path>
                <a:path w="547370" h="487679">
                  <a:moveTo>
                    <a:pt x="359884" y="440689"/>
                  </a:moveTo>
                  <a:lnTo>
                    <a:pt x="332079" y="440689"/>
                  </a:lnTo>
                  <a:lnTo>
                    <a:pt x="336147" y="454659"/>
                  </a:lnTo>
                  <a:lnTo>
                    <a:pt x="368652" y="477519"/>
                  </a:lnTo>
                  <a:lnTo>
                    <a:pt x="441623" y="487679"/>
                  </a:lnTo>
                  <a:lnTo>
                    <a:pt x="478309" y="485139"/>
                  </a:lnTo>
                  <a:lnTo>
                    <a:pt x="513483" y="478789"/>
                  </a:lnTo>
                  <a:lnTo>
                    <a:pt x="525599" y="473709"/>
                  </a:lnTo>
                  <a:lnTo>
                    <a:pt x="537988" y="466089"/>
                  </a:lnTo>
                  <a:lnTo>
                    <a:pt x="544506" y="459739"/>
                  </a:lnTo>
                  <a:lnTo>
                    <a:pt x="452047" y="459739"/>
                  </a:lnTo>
                  <a:lnTo>
                    <a:pt x="404314" y="457199"/>
                  </a:lnTo>
                  <a:lnTo>
                    <a:pt x="381069" y="452119"/>
                  </a:lnTo>
                  <a:lnTo>
                    <a:pt x="359884" y="440689"/>
                  </a:lnTo>
                  <a:close/>
                </a:path>
                <a:path w="547370" h="487679">
                  <a:moveTo>
                    <a:pt x="547114" y="415289"/>
                  </a:moveTo>
                  <a:lnTo>
                    <a:pt x="525193" y="415289"/>
                  </a:lnTo>
                  <a:lnTo>
                    <a:pt x="525406" y="424179"/>
                  </a:lnTo>
                  <a:lnTo>
                    <a:pt x="525498" y="431799"/>
                  </a:lnTo>
                  <a:lnTo>
                    <a:pt x="490630" y="454659"/>
                  </a:lnTo>
                  <a:lnTo>
                    <a:pt x="452047" y="459739"/>
                  </a:lnTo>
                  <a:lnTo>
                    <a:pt x="544506" y="459739"/>
                  </a:lnTo>
                  <a:lnTo>
                    <a:pt x="547114" y="457199"/>
                  </a:lnTo>
                  <a:lnTo>
                    <a:pt x="547114" y="415289"/>
                  </a:lnTo>
                  <a:close/>
                </a:path>
                <a:path w="547370" h="487679">
                  <a:moveTo>
                    <a:pt x="245762" y="415289"/>
                  </a:moveTo>
                  <a:lnTo>
                    <a:pt x="191642" y="415289"/>
                  </a:lnTo>
                  <a:lnTo>
                    <a:pt x="191642" y="440689"/>
                  </a:lnTo>
                  <a:lnTo>
                    <a:pt x="159573" y="453389"/>
                  </a:lnTo>
                  <a:lnTo>
                    <a:pt x="119411" y="458469"/>
                  </a:lnTo>
                  <a:lnTo>
                    <a:pt x="212895" y="458469"/>
                  </a:lnTo>
                  <a:lnTo>
                    <a:pt x="214317" y="457199"/>
                  </a:lnTo>
                  <a:lnTo>
                    <a:pt x="219438" y="440689"/>
                  </a:lnTo>
                  <a:lnTo>
                    <a:pt x="359884" y="440689"/>
                  </a:lnTo>
                  <a:lnTo>
                    <a:pt x="359884" y="417829"/>
                  </a:lnTo>
                  <a:lnTo>
                    <a:pt x="292376" y="417829"/>
                  </a:lnTo>
                  <a:lnTo>
                    <a:pt x="275028" y="416559"/>
                  </a:lnTo>
                  <a:lnTo>
                    <a:pt x="253220" y="416559"/>
                  </a:lnTo>
                  <a:lnTo>
                    <a:pt x="245762" y="415289"/>
                  </a:lnTo>
                  <a:close/>
                </a:path>
                <a:path w="547370" h="487679">
                  <a:moveTo>
                    <a:pt x="332079" y="440689"/>
                  </a:moveTo>
                  <a:lnTo>
                    <a:pt x="228225" y="440689"/>
                  </a:lnTo>
                  <a:lnTo>
                    <a:pt x="231148" y="443229"/>
                  </a:lnTo>
                  <a:lnTo>
                    <a:pt x="271374" y="445769"/>
                  </a:lnTo>
                  <a:lnTo>
                    <a:pt x="291626" y="445769"/>
                  </a:lnTo>
                  <a:lnTo>
                    <a:pt x="311601" y="444499"/>
                  </a:lnTo>
                  <a:lnTo>
                    <a:pt x="317446" y="444499"/>
                  </a:lnTo>
                  <a:lnTo>
                    <a:pt x="326234" y="443229"/>
                  </a:lnTo>
                  <a:lnTo>
                    <a:pt x="332079" y="440689"/>
                  </a:lnTo>
                  <a:close/>
                </a:path>
                <a:path w="547370" h="487679">
                  <a:moveTo>
                    <a:pt x="185791" y="415289"/>
                  </a:moveTo>
                  <a:lnTo>
                    <a:pt x="30721" y="415289"/>
                  </a:lnTo>
                  <a:lnTo>
                    <a:pt x="36573" y="419099"/>
                  </a:lnTo>
                  <a:lnTo>
                    <a:pt x="38036" y="419099"/>
                  </a:lnTo>
                  <a:lnTo>
                    <a:pt x="42424" y="420369"/>
                  </a:lnTo>
                  <a:lnTo>
                    <a:pt x="73717" y="426719"/>
                  </a:lnTo>
                  <a:lnTo>
                    <a:pt x="108439" y="429259"/>
                  </a:lnTo>
                  <a:lnTo>
                    <a:pt x="143435" y="426719"/>
                  </a:lnTo>
                  <a:lnTo>
                    <a:pt x="175550" y="420369"/>
                  </a:lnTo>
                  <a:lnTo>
                    <a:pt x="181401" y="419099"/>
                  </a:lnTo>
                  <a:lnTo>
                    <a:pt x="185791" y="415289"/>
                  </a:lnTo>
                  <a:close/>
                </a:path>
                <a:path w="547370" h="487679">
                  <a:moveTo>
                    <a:pt x="522271" y="415289"/>
                  </a:moveTo>
                  <a:lnTo>
                    <a:pt x="359884" y="415289"/>
                  </a:lnTo>
                  <a:lnTo>
                    <a:pt x="366167" y="417829"/>
                  </a:lnTo>
                  <a:lnTo>
                    <a:pt x="372866" y="419099"/>
                  </a:lnTo>
                  <a:lnTo>
                    <a:pt x="381487" y="421639"/>
                  </a:lnTo>
                  <a:lnTo>
                    <a:pt x="393534" y="424179"/>
                  </a:lnTo>
                  <a:lnTo>
                    <a:pt x="422626" y="427989"/>
                  </a:lnTo>
                  <a:lnTo>
                    <a:pt x="456249" y="427989"/>
                  </a:lnTo>
                  <a:lnTo>
                    <a:pt x="489598" y="425449"/>
                  </a:lnTo>
                  <a:lnTo>
                    <a:pt x="517867" y="416559"/>
                  </a:lnTo>
                  <a:lnTo>
                    <a:pt x="520809" y="416559"/>
                  </a:lnTo>
                  <a:lnTo>
                    <a:pt x="522271" y="415289"/>
                  </a:lnTo>
                  <a:close/>
                </a:path>
                <a:path w="547370" h="487679">
                  <a:moveTo>
                    <a:pt x="360844" y="380999"/>
                  </a:moveTo>
                  <a:lnTo>
                    <a:pt x="332079" y="380999"/>
                  </a:lnTo>
                  <a:lnTo>
                    <a:pt x="332079" y="412749"/>
                  </a:lnTo>
                  <a:lnTo>
                    <a:pt x="322140" y="414019"/>
                  </a:lnTo>
                  <a:lnTo>
                    <a:pt x="308493" y="416559"/>
                  </a:lnTo>
                  <a:lnTo>
                    <a:pt x="292376" y="417829"/>
                  </a:lnTo>
                  <a:lnTo>
                    <a:pt x="359884" y="417829"/>
                  </a:lnTo>
                  <a:lnTo>
                    <a:pt x="359884" y="415289"/>
                  </a:lnTo>
                  <a:lnTo>
                    <a:pt x="547114" y="415289"/>
                  </a:lnTo>
                  <a:lnTo>
                    <a:pt x="547114" y="400049"/>
                  </a:lnTo>
                  <a:lnTo>
                    <a:pt x="454421" y="400049"/>
                  </a:lnTo>
                  <a:lnTo>
                    <a:pt x="431569" y="398779"/>
                  </a:lnTo>
                  <a:lnTo>
                    <a:pt x="417389" y="398779"/>
                  </a:lnTo>
                  <a:lnTo>
                    <a:pt x="394531" y="396239"/>
                  </a:lnTo>
                  <a:lnTo>
                    <a:pt x="380363" y="391159"/>
                  </a:lnTo>
                  <a:lnTo>
                    <a:pt x="365433" y="386079"/>
                  </a:lnTo>
                  <a:lnTo>
                    <a:pt x="360844" y="380999"/>
                  </a:lnTo>
                  <a:close/>
                </a:path>
                <a:path w="547370" h="487679">
                  <a:moveTo>
                    <a:pt x="240768" y="355599"/>
                  </a:moveTo>
                  <a:lnTo>
                    <a:pt x="191642" y="355599"/>
                  </a:lnTo>
                  <a:lnTo>
                    <a:pt x="191789" y="360679"/>
                  </a:lnTo>
                  <a:lnTo>
                    <a:pt x="192008" y="370839"/>
                  </a:lnTo>
                  <a:lnTo>
                    <a:pt x="191642" y="377189"/>
                  </a:lnTo>
                  <a:lnTo>
                    <a:pt x="190179" y="382269"/>
                  </a:lnTo>
                  <a:lnTo>
                    <a:pt x="188716" y="386079"/>
                  </a:lnTo>
                  <a:lnTo>
                    <a:pt x="171162" y="391159"/>
                  </a:lnTo>
                  <a:lnTo>
                    <a:pt x="159893" y="394969"/>
                  </a:lnTo>
                  <a:lnTo>
                    <a:pt x="147938" y="397509"/>
                  </a:lnTo>
                  <a:lnTo>
                    <a:pt x="135160" y="398779"/>
                  </a:lnTo>
                  <a:lnTo>
                    <a:pt x="115570" y="398779"/>
                  </a:lnTo>
                  <a:lnTo>
                    <a:pt x="114108" y="400049"/>
                  </a:lnTo>
                  <a:lnTo>
                    <a:pt x="219438" y="400049"/>
                  </a:lnTo>
                  <a:lnTo>
                    <a:pt x="219438" y="380999"/>
                  </a:lnTo>
                  <a:lnTo>
                    <a:pt x="360844" y="380999"/>
                  </a:lnTo>
                  <a:lnTo>
                    <a:pt x="359697" y="379729"/>
                  </a:lnTo>
                  <a:lnTo>
                    <a:pt x="359239" y="370839"/>
                  </a:lnTo>
                  <a:lnTo>
                    <a:pt x="359303" y="367029"/>
                  </a:lnTo>
                  <a:lnTo>
                    <a:pt x="359690" y="359409"/>
                  </a:lnTo>
                  <a:lnTo>
                    <a:pt x="285065" y="359409"/>
                  </a:lnTo>
                  <a:lnTo>
                    <a:pt x="262779" y="358139"/>
                  </a:lnTo>
                  <a:lnTo>
                    <a:pt x="240768" y="355599"/>
                  </a:lnTo>
                  <a:close/>
                </a:path>
                <a:path w="547370" h="487679">
                  <a:moveTo>
                    <a:pt x="547114" y="355599"/>
                  </a:moveTo>
                  <a:lnTo>
                    <a:pt x="525193" y="355599"/>
                  </a:lnTo>
                  <a:lnTo>
                    <a:pt x="525193" y="380999"/>
                  </a:lnTo>
                  <a:lnTo>
                    <a:pt x="503975" y="392429"/>
                  </a:lnTo>
                  <a:lnTo>
                    <a:pt x="479470" y="397509"/>
                  </a:lnTo>
                  <a:lnTo>
                    <a:pt x="454421" y="400049"/>
                  </a:lnTo>
                  <a:lnTo>
                    <a:pt x="547114" y="400049"/>
                  </a:lnTo>
                  <a:lnTo>
                    <a:pt x="547114" y="355599"/>
                  </a:lnTo>
                  <a:close/>
                </a:path>
                <a:path w="547370" h="487679">
                  <a:moveTo>
                    <a:pt x="332079" y="380999"/>
                  </a:moveTo>
                  <a:lnTo>
                    <a:pt x="219438" y="380999"/>
                  </a:lnTo>
                  <a:lnTo>
                    <a:pt x="245762" y="383539"/>
                  </a:lnTo>
                  <a:lnTo>
                    <a:pt x="266250" y="386079"/>
                  </a:lnTo>
                  <a:lnTo>
                    <a:pt x="288928" y="386079"/>
                  </a:lnTo>
                  <a:lnTo>
                    <a:pt x="311602" y="384809"/>
                  </a:lnTo>
                  <a:lnTo>
                    <a:pt x="332079" y="380999"/>
                  </a:lnTo>
                  <a:close/>
                </a:path>
                <a:path w="547370" h="487679">
                  <a:moveTo>
                    <a:pt x="132394" y="367029"/>
                  </a:moveTo>
                  <a:lnTo>
                    <a:pt x="96553" y="367029"/>
                  </a:lnTo>
                  <a:lnTo>
                    <a:pt x="102267" y="368299"/>
                  </a:lnTo>
                  <a:lnTo>
                    <a:pt x="106062" y="369569"/>
                  </a:lnTo>
                  <a:lnTo>
                    <a:pt x="119960" y="369569"/>
                  </a:lnTo>
                  <a:lnTo>
                    <a:pt x="124805" y="368299"/>
                  </a:lnTo>
                  <a:lnTo>
                    <a:pt x="132394" y="367029"/>
                  </a:lnTo>
                  <a:close/>
                </a:path>
                <a:path w="547370" h="487679">
                  <a:moveTo>
                    <a:pt x="525193" y="355599"/>
                  </a:moveTo>
                  <a:lnTo>
                    <a:pt x="359884" y="355599"/>
                  </a:lnTo>
                  <a:lnTo>
                    <a:pt x="372518" y="360679"/>
                  </a:lnTo>
                  <a:lnTo>
                    <a:pt x="388585" y="364489"/>
                  </a:lnTo>
                  <a:lnTo>
                    <a:pt x="404931" y="367029"/>
                  </a:lnTo>
                  <a:lnTo>
                    <a:pt x="418397" y="369569"/>
                  </a:lnTo>
                  <a:lnTo>
                    <a:pt x="453509" y="369569"/>
                  </a:lnTo>
                  <a:lnTo>
                    <a:pt x="462471" y="368299"/>
                  </a:lnTo>
                  <a:lnTo>
                    <a:pt x="474908" y="368299"/>
                  </a:lnTo>
                  <a:lnTo>
                    <a:pt x="487159" y="365759"/>
                  </a:lnTo>
                  <a:lnTo>
                    <a:pt x="494466" y="364489"/>
                  </a:lnTo>
                  <a:lnTo>
                    <a:pt x="512022" y="360679"/>
                  </a:lnTo>
                  <a:lnTo>
                    <a:pt x="525193" y="355599"/>
                  </a:lnTo>
                  <a:close/>
                </a:path>
                <a:path w="547370" h="487679">
                  <a:moveTo>
                    <a:pt x="191642" y="355599"/>
                  </a:moveTo>
                  <a:lnTo>
                    <a:pt x="26331" y="355599"/>
                  </a:lnTo>
                  <a:lnTo>
                    <a:pt x="34309" y="358139"/>
                  </a:lnTo>
                  <a:lnTo>
                    <a:pt x="44070" y="361949"/>
                  </a:lnTo>
                  <a:lnTo>
                    <a:pt x="54104" y="364489"/>
                  </a:lnTo>
                  <a:lnTo>
                    <a:pt x="62904" y="365759"/>
                  </a:lnTo>
                  <a:lnTo>
                    <a:pt x="72894" y="367029"/>
                  </a:lnTo>
                  <a:lnTo>
                    <a:pt x="142177" y="367029"/>
                  </a:lnTo>
                  <a:lnTo>
                    <a:pt x="153606" y="365759"/>
                  </a:lnTo>
                  <a:lnTo>
                    <a:pt x="163047" y="364489"/>
                  </a:lnTo>
                  <a:lnTo>
                    <a:pt x="183025" y="359409"/>
                  </a:lnTo>
                  <a:lnTo>
                    <a:pt x="191642" y="355599"/>
                  </a:lnTo>
                  <a:close/>
                </a:path>
                <a:path w="547370" h="487679">
                  <a:moveTo>
                    <a:pt x="359884" y="322579"/>
                  </a:moveTo>
                  <a:lnTo>
                    <a:pt x="332079" y="322579"/>
                  </a:lnTo>
                  <a:lnTo>
                    <a:pt x="332079" y="353059"/>
                  </a:lnTo>
                  <a:lnTo>
                    <a:pt x="307217" y="356869"/>
                  </a:lnTo>
                  <a:lnTo>
                    <a:pt x="285065" y="359409"/>
                  </a:lnTo>
                  <a:lnTo>
                    <a:pt x="359690" y="359409"/>
                  </a:lnTo>
                  <a:lnTo>
                    <a:pt x="359884" y="355599"/>
                  </a:lnTo>
                  <a:lnTo>
                    <a:pt x="547114" y="355599"/>
                  </a:lnTo>
                  <a:lnTo>
                    <a:pt x="547114" y="340359"/>
                  </a:lnTo>
                  <a:lnTo>
                    <a:pt x="423788" y="340359"/>
                  </a:lnTo>
                  <a:lnTo>
                    <a:pt x="404129" y="337819"/>
                  </a:lnTo>
                  <a:lnTo>
                    <a:pt x="385019" y="334009"/>
                  </a:lnTo>
                  <a:lnTo>
                    <a:pt x="368652" y="327659"/>
                  </a:lnTo>
                  <a:lnTo>
                    <a:pt x="364268" y="325119"/>
                  </a:lnTo>
                  <a:lnTo>
                    <a:pt x="362807" y="323849"/>
                  </a:lnTo>
                  <a:lnTo>
                    <a:pt x="359884" y="322579"/>
                  </a:lnTo>
                  <a:close/>
                </a:path>
                <a:path w="547370" h="487679">
                  <a:moveTo>
                    <a:pt x="251841" y="297179"/>
                  </a:moveTo>
                  <a:lnTo>
                    <a:pt x="191642" y="297179"/>
                  </a:lnTo>
                  <a:lnTo>
                    <a:pt x="191642" y="322579"/>
                  </a:lnTo>
                  <a:lnTo>
                    <a:pt x="182637" y="327659"/>
                  </a:lnTo>
                  <a:lnTo>
                    <a:pt x="128371" y="339089"/>
                  </a:lnTo>
                  <a:lnTo>
                    <a:pt x="103867" y="340359"/>
                  </a:lnTo>
                  <a:lnTo>
                    <a:pt x="219438" y="340359"/>
                  </a:lnTo>
                  <a:lnTo>
                    <a:pt x="219438" y="321309"/>
                  </a:lnTo>
                  <a:lnTo>
                    <a:pt x="359884" y="321309"/>
                  </a:lnTo>
                  <a:lnTo>
                    <a:pt x="359884" y="298449"/>
                  </a:lnTo>
                  <a:lnTo>
                    <a:pt x="259555" y="298449"/>
                  </a:lnTo>
                  <a:lnTo>
                    <a:pt x="251841" y="297179"/>
                  </a:lnTo>
                  <a:close/>
                </a:path>
                <a:path w="547370" h="487679">
                  <a:moveTo>
                    <a:pt x="547114" y="297179"/>
                  </a:moveTo>
                  <a:lnTo>
                    <a:pt x="525193" y="297179"/>
                  </a:lnTo>
                  <a:lnTo>
                    <a:pt x="525924" y="314959"/>
                  </a:lnTo>
                  <a:lnTo>
                    <a:pt x="525193" y="320039"/>
                  </a:lnTo>
                  <a:lnTo>
                    <a:pt x="522271" y="323849"/>
                  </a:lnTo>
                  <a:lnTo>
                    <a:pt x="505992" y="331469"/>
                  </a:lnTo>
                  <a:lnTo>
                    <a:pt x="484227" y="336549"/>
                  </a:lnTo>
                  <a:lnTo>
                    <a:pt x="461365" y="340359"/>
                  </a:lnTo>
                  <a:lnTo>
                    <a:pt x="547114" y="340359"/>
                  </a:lnTo>
                  <a:lnTo>
                    <a:pt x="547114" y="297179"/>
                  </a:lnTo>
                  <a:close/>
                </a:path>
                <a:path w="547370" h="487679">
                  <a:moveTo>
                    <a:pt x="359884" y="321309"/>
                  </a:moveTo>
                  <a:lnTo>
                    <a:pt x="223822" y="321309"/>
                  </a:lnTo>
                  <a:lnTo>
                    <a:pt x="232609" y="323849"/>
                  </a:lnTo>
                  <a:lnTo>
                    <a:pt x="242839" y="323849"/>
                  </a:lnTo>
                  <a:lnTo>
                    <a:pt x="248704" y="325119"/>
                  </a:lnTo>
                  <a:lnTo>
                    <a:pt x="277960" y="327659"/>
                  </a:lnTo>
                  <a:lnTo>
                    <a:pt x="292725" y="327659"/>
                  </a:lnTo>
                  <a:lnTo>
                    <a:pt x="307217" y="325119"/>
                  </a:lnTo>
                  <a:lnTo>
                    <a:pt x="314523" y="325119"/>
                  </a:lnTo>
                  <a:lnTo>
                    <a:pt x="323311" y="322579"/>
                  </a:lnTo>
                  <a:lnTo>
                    <a:pt x="359884" y="322579"/>
                  </a:lnTo>
                  <a:lnTo>
                    <a:pt x="359884" y="321309"/>
                  </a:lnTo>
                  <a:close/>
                </a:path>
                <a:path w="547370" h="487679">
                  <a:moveTo>
                    <a:pt x="191642" y="297179"/>
                  </a:moveTo>
                  <a:lnTo>
                    <a:pt x="26331" y="297179"/>
                  </a:lnTo>
                  <a:lnTo>
                    <a:pt x="35887" y="298449"/>
                  </a:lnTo>
                  <a:lnTo>
                    <a:pt x="51202" y="303529"/>
                  </a:lnTo>
                  <a:lnTo>
                    <a:pt x="75295" y="307339"/>
                  </a:lnTo>
                  <a:lnTo>
                    <a:pt x="111182" y="308609"/>
                  </a:lnTo>
                  <a:lnTo>
                    <a:pt x="127160" y="308609"/>
                  </a:lnTo>
                  <a:lnTo>
                    <a:pt x="142452" y="307339"/>
                  </a:lnTo>
                  <a:lnTo>
                    <a:pt x="157470" y="304799"/>
                  </a:lnTo>
                  <a:lnTo>
                    <a:pt x="172625" y="300989"/>
                  </a:lnTo>
                  <a:lnTo>
                    <a:pt x="191642" y="297179"/>
                  </a:lnTo>
                  <a:close/>
                </a:path>
                <a:path w="547370" h="487679">
                  <a:moveTo>
                    <a:pt x="525193" y="297179"/>
                  </a:moveTo>
                  <a:lnTo>
                    <a:pt x="359884" y="297179"/>
                  </a:lnTo>
                  <a:lnTo>
                    <a:pt x="368337" y="298449"/>
                  </a:lnTo>
                  <a:lnTo>
                    <a:pt x="383648" y="303529"/>
                  </a:lnTo>
                  <a:lnTo>
                    <a:pt x="407191" y="307339"/>
                  </a:lnTo>
                  <a:lnTo>
                    <a:pt x="440337" y="308609"/>
                  </a:lnTo>
                  <a:lnTo>
                    <a:pt x="463565" y="308609"/>
                  </a:lnTo>
                  <a:lnTo>
                    <a:pt x="485698" y="306069"/>
                  </a:lnTo>
                  <a:lnTo>
                    <a:pt x="498450" y="303529"/>
                  </a:lnTo>
                  <a:lnTo>
                    <a:pt x="509830" y="300989"/>
                  </a:lnTo>
                  <a:lnTo>
                    <a:pt x="519017" y="298449"/>
                  </a:lnTo>
                  <a:lnTo>
                    <a:pt x="525193" y="297179"/>
                  </a:lnTo>
                  <a:close/>
                </a:path>
                <a:path w="547370" h="487679">
                  <a:moveTo>
                    <a:pt x="361345" y="262889"/>
                  </a:moveTo>
                  <a:lnTo>
                    <a:pt x="332079" y="262889"/>
                  </a:lnTo>
                  <a:lnTo>
                    <a:pt x="332079" y="292099"/>
                  </a:lnTo>
                  <a:lnTo>
                    <a:pt x="316743" y="295909"/>
                  </a:lnTo>
                  <a:lnTo>
                    <a:pt x="302640" y="298449"/>
                  </a:lnTo>
                  <a:lnTo>
                    <a:pt x="359884" y="298449"/>
                  </a:lnTo>
                  <a:lnTo>
                    <a:pt x="359884" y="297179"/>
                  </a:lnTo>
                  <a:lnTo>
                    <a:pt x="547114" y="297179"/>
                  </a:lnTo>
                  <a:lnTo>
                    <a:pt x="547114" y="280669"/>
                  </a:lnTo>
                  <a:lnTo>
                    <a:pt x="442531" y="280669"/>
                  </a:lnTo>
                  <a:lnTo>
                    <a:pt x="417254" y="279399"/>
                  </a:lnTo>
                  <a:lnTo>
                    <a:pt x="394996" y="275589"/>
                  </a:lnTo>
                  <a:lnTo>
                    <a:pt x="386031" y="274319"/>
                  </a:lnTo>
                  <a:lnTo>
                    <a:pt x="375971" y="270509"/>
                  </a:lnTo>
                  <a:lnTo>
                    <a:pt x="367012" y="266699"/>
                  </a:lnTo>
                  <a:lnTo>
                    <a:pt x="361345" y="262889"/>
                  </a:lnTo>
                  <a:close/>
                </a:path>
                <a:path w="547370" h="487679">
                  <a:moveTo>
                    <a:pt x="256097" y="237489"/>
                  </a:moveTo>
                  <a:lnTo>
                    <a:pt x="191642" y="237489"/>
                  </a:lnTo>
                  <a:lnTo>
                    <a:pt x="191642" y="262889"/>
                  </a:lnTo>
                  <a:lnTo>
                    <a:pt x="161241" y="275589"/>
                  </a:lnTo>
                  <a:lnTo>
                    <a:pt x="122885" y="280669"/>
                  </a:lnTo>
                  <a:lnTo>
                    <a:pt x="219438" y="280669"/>
                  </a:lnTo>
                  <a:lnTo>
                    <a:pt x="219438" y="261619"/>
                  </a:lnTo>
                  <a:lnTo>
                    <a:pt x="363455" y="261619"/>
                  </a:lnTo>
                  <a:lnTo>
                    <a:pt x="374005" y="255269"/>
                  </a:lnTo>
                  <a:lnTo>
                    <a:pt x="394623" y="250189"/>
                  </a:lnTo>
                  <a:lnTo>
                    <a:pt x="416889" y="246379"/>
                  </a:lnTo>
                  <a:lnTo>
                    <a:pt x="545784" y="246379"/>
                  </a:lnTo>
                  <a:lnTo>
                    <a:pt x="537805" y="238759"/>
                  </a:lnTo>
                  <a:lnTo>
                    <a:pt x="266250" y="238759"/>
                  </a:lnTo>
                  <a:lnTo>
                    <a:pt x="256097" y="237489"/>
                  </a:lnTo>
                  <a:close/>
                </a:path>
                <a:path w="547370" h="487679">
                  <a:moveTo>
                    <a:pt x="545784" y="246379"/>
                  </a:moveTo>
                  <a:lnTo>
                    <a:pt x="456866" y="246379"/>
                  </a:lnTo>
                  <a:lnTo>
                    <a:pt x="484044" y="248919"/>
                  </a:lnTo>
                  <a:lnTo>
                    <a:pt x="508755" y="253999"/>
                  </a:lnTo>
                  <a:lnTo>
                    <a:pt x="523732" y="262889"/>
                  </a:lnTo>
                  <a:lnTo>
                    <a:pt x="518055" y="267969"/>
                  </a:lnTo>
                  <a:lnTo>
                    <a:pt x="509092" y="271779"/>
                  </a:lnTo>
                  <a:lnTo>
                    <a:pt x="499036" y="274319"/>
                  </a:lnTo>
                  <a:lnTo>
                    <a:pt x="490082" y="275589"/>
                  </a:lnTo>
                  <a:lnTo>
                    <a:pt x="467813" y="280669"/>
                  </a:lnTo>
                  <a:lnTo>
                    <a:pt x="547114" y="280669"/>
                  </a:lnTo>
                  <a:lnTo>
                    <a:pt x="547114" y="247649"/>
                  </a:lnTo>
                  <a:lnTo>
                    <a:pt x="545784" y="246379"/>
                  </a:lnTo>
                  <a:close/>
                </a:path>
                <a:path w="547370" h="487679">
                  <a:moveTo>
                    <a:pt x="363455" y="261619"/>
                  </a:moveTo>
                  <a:lnTo>
                    <a:pt x="219438" y="261619"/>
                  </a:lnTo>
                  <a:lnTo>
                    <a:pt x="263510" y="266699"/>
                  </a:lnTo>
                  <a:lnTo>
                    <a:pt x="286298" y="266699"/>
                  </a:lnTo>
                  <a:lnTo>
                    <a:pt x="308678" y="265429"/>
                  </a:lnTo>
                  <a:lnTo>
                    <a:pt x="315985" y="265429"/>
                  </a:lnTo>
                  <a:lnTo>
                    <a:pt x="324772" y="262889"/>
                  </a:lnTo>
                  <a:lnTo>
                    <a:pt x="361345" y="262889"/>
                  </a:lnTo>
                  <a:lnTo>
                    <a:pt x="363455" y="261619"/>
                  </a:lnTo>
                  <a:close/>
                </a:path>
                <a:path w="547370" h="487679">
                  <a:moveTo>
                    <a:pt x="191642" y="237489"/>
                  </a:moveTo>
                  <a:lnTo>
                    <a:pt x="26331" y="237489"/>
                  </a:lnTo>
                  <a:lnTo>
                    <a:pt x="35132" y="238759"/>
                  </a:lnTo>
                  <a:lnTo>
                    <a:pt x="49555" y="243839"/>
                  </a:lnTo>
                  <a:lnTo>
                    <a:pt x="74677" y="248919"/>
                  </a:lnTo>
                  <a:lnTo>
                    <a:pt x="115570" y="250189"/>
                  </a:lnTo>
                  <a:lnTo>
                    <a:pt x="126291" y="250189"/>
                  </a:lnTo>
                  <a:lnTo>
                    <a:pt x="156533" y="246379"/>
                  </a:lnTo>
                  <a:lnTo>
                    <a:pt x="160921" y="246379"/>
                  </a:lnTo>
                  <a:lnTo>
                    <a:pt x="169699" y="242569"/>
                  </a:lnTo>
                  <a:lnTo>
                    <a:pt x="174087" y="241299"/>
                  </a:lnTo>
                  <a:lnTo>
                    <a:pt x="191642" y="237489"/>
                  </a:lnTo>
                  <a:close/>
                </a:path>
                <a:path w="547370" h="487679">
                  <a:moveTo>
                    <a:pt x="390592" y="195579"/>
                  </a:moveTo>
                  <a:lnTo>
                    <a:pt x="362807" y="195579"/>
                  </a:lnTo>
                  <a:lnTo>
                    <a:pt x="362807" y="220979"/>
                  </a:lnTo>
                  <a:lnTo>
                    <a:pt x="347650" y="228599"/>
                  </a:lnTo>
                  <a:lnTo>
                    <a:pt x="329339" y="233679"/>
                  </a:lnTo>
                  <a:lnTo>
                    <a:pt x="309110" y="237489"/>
                  </a:lnTo>
                  <a:lnTo>
                    <a:pt x="288199" y="238759"/>
                  </a:lnTo>
                  <a:lnTo>
                    <a:pt x="537805" y="238759"/>
                  </a:lnTo>
                  <a:lnTo>
                    <a:pt x="524983" y="231139"/>
                  </a:lnTo>
                  <a:lnTo>
                    <a:pt x="512022" y="226059"/>
                  </a:lnTo>
                  <a:lnTo>
                    <a:pt x="491704" y="220979"/>
                  </a:lnTo>
                  <a:lnTo>
                    <a:pt x="390592" y="220979"/>
                  </a:lnTo>
                  <a:lnTo>
                    <a:pt x="390592" y="195579"/>
                  </a:lnTo>
                  <a:close/>
                </a:path>
                <a:path w="547370" h="487679">
                  <a:moveTo>
                    <a:pt x="390592" y="185419"/>
                  </a:moveTo>
                  <a:lnTo>
                    <a:pt x="118062" y="185419"/>
                  </a:lnTo>
                  <a:lnTo>
                    <a:pt x="143160" y="187959"/>
                  </a:lnTo>
                  <a:lnTo>
                    <a:pt x="156533" y="190499"/>
                  </a:lnTo>
                  <a:lnTo>
                    <a:pt x="171870" y="194309"/>
                  </a:lnTo>
                  <a:lnTo>
                    <a:pt x="180487" y="196849"/>
                  </a:lnTo>
                  <a:lnTo>
                    <a:pt x="185539" y="199389"/>
                  </a:lnTo>
                  <a:lnTo>
                    <a:pt x="190179" y="201929"/>
                  </a:lnTo>
                  <a:lnTo>
                    <a:pt x="185790" y="207009"/>
                  </a:lnTo>
                  <a:lnTo>
                    <a:pt x="131708" y="219709"/>
                  </a:lnTo>
                  <a:lnTo>
                    <a:pt x="100941" y="220979"/>
                  </a:lnTo>
                  <a:lnTo>
                    <a:pt x="219438" y="220979"/>
                  </a:lnTo>
                  <a:lnTo>
                    <a:pt x="219438" y="201929"/>
                  </a:lnTo>
                  <a:lnTo>
                    <a:pt x="334712" y="201929"/>
                  </a:lnTo>
                  <a:lnTo>
                    <a:pt x="354019" y="196849"/>
                  </a:lnTo>
                  <a:lnTo>
                    <a:pt x="356961" y="196849"/>
                  </a:lnTo>
                  <a:lnTo>
                    <a:pt x="358423" y="195579"/>
                  </a:lnTo>
                  <a:lnTo>
                    <a:pt x="390592" y="195579"/>
                  </a:lnTo>
                  <a:lnTo>
                    <a:pt x="390592" y="185419"/>
                  </a:lnTo>
                  <a:close/>
                </a:path>
                <a:path w="547370" h="487679">
                  <a:moveTo>
                    <a:pt x="428705" y="215899"/>
                  </a:moveTo>
                  <a:lnTo>
                    <a:pt x="400841" y="218439"/>
                  </a:lnTo>
                  <a:lnTo>
                    <a:pt x="396457" y="220979"/>
                  </a:lnTo>
                  <a:lnTo>
                    <a:pt x="491704" y="220979"/>
                  </a:lnTo>
                  <a:lnTo>
                    <a:pt x="486624" y="219709"/>
                  </a:lnTo>
                  <a:lnTo>
                    <a:pt x="458075" y="217169"/>
                  </a:lnTo>
                  <a:lnTo>
                    <a:pt x="428705" y="215899"/>
                  </a:lnTo>
                  <a:close/>
                </a:path>
                <a:path w="547370" h="487679">
                  <a:moveTo>
                    <a:pt x="334712" y="201929"/>
                  </a:moveTo>
                  <a:lnTo>
                    <a:pt x="219438" y="201929"/>
                  </a:lnTo>
                  <a:lnTo>
                    <a:pt x="244300" y="205739"/>
                  </a:lnTo>
                  <a:lnTo>
                    <a:pt x="270089" y="208279"/>
                  </a:lnTo>
                  <a:lnTo>
                    <a:pt x="300263" y="207009"/>
                  </a:lnTo>
                  <a:lnTo>
                    <a:pt x="329886" y="203199"/>
                  </a:lnTo>
                  <a:lnTo>
                    <a:pt x="334712" y="201929"/>
                  </a:lnTo>
                  <a:close/>
                </a:path>
                <a:path w="547370" h="487679">
                  <a:moveTo>
                    <a:pt x="390592" y="134619"/>
                  </a:moveTo>
                  <a:lnTo>
                    <a:pt x="362807" y="134619"/>
                  </a:lnTo>
                  <a:lnTo>
                    <a:pt x="362807" y="160019"/>
                  </a:lnTo>
                  <a:lnTo>
                    <a:pt x="356961" y="165099"/>
                  </a:lnTo>
                  <a:lnTo>
                    <a:pt x="352558" y="167639"/>
                  </a:lnTo>
                  <a:lnTo>
                    <a:pt x="345251" y="168909"/>
                  </a:lnTo>
                  <a:lnTo>
                    <a:pt x="329001" y="173989"/>
                  </a:lnTo>
                  <a:lnTo>
                    <a:pt x="296495" y="179069"/>
                  </a:lnTo>
                  <a:lnTo>
                    <a:pt x="279412" y="180339"/>
                  </a:lnTo>
                  <a:lnTo>
                    <a:pt x="390592" y="180339"/>
                  </a:lnTo>
                  <a:lnTo>
                    <a:pt x="390592" y="134619"/>
                  </a:lnTo>
                  <a:close/>
                </a:path>
                <a:path w="547370" h="487679">
                  <a:moveTo>
                    <a:pt x="316478" y="0"/>
                  </a:moveTo>
                  <a:lnTo>
                    <a:pt x="243508" y="0"/>
                  </a:lnTo>
                  <a:lnTo>
                    <a:pt x="221333" y="2539"/>
                  </a:lnTo>
                  <a:lnTo>
                    <a:pt x="184328" y="16509"/>
                  </a:lnTo>
                  <a:lnTo>
                    <a:pt x="169699" y="36829"/>
                  </a:lnTo>
                  <a:lnTo>
                    <a:pt x="169699" y="163829"/>
                  </a:lnTo>
                  <a:lnTo>
                    <a:pt x="201882" y="163829"/>
                  </a:lnTo>
                  <a:lnTo>
                    <a:pt x="197498" y="160019"/>
                  </a:lnTo>
                  <a:lnTo>
                    <a:pt x="197498" y="134619"/>
                  </a:lnTo>
                  <a:lnTo>
                    <a:pt x="390592" y="134619"/>
                  </a:lnTo>
                  <a:lnTo>
                    <a:pt x="390592" y="119379"/>
                  </a:lnTo>
                  <a:lnTo>
                    <a:pt x="265971" y="119379"/>
                  </a:lnTo>
                  <a:lnTo>
                    <a:pt x="250886" y="118109"/>
                  </a:lnTo>
                  <a:lnTo>
                    <a:pt x="235801" y="115569"/>
                  </a:lnTo>
                  <a:lnTo>
                    <a:pt x="222360" y="114299"/>
                  </a:lnTo>
                  <a:lnTo>
                    <a:pt x="204899" y="107949"/>
                  </a:lnTo>
                  <a:lnTo>
                    <a:pt x="197861" y="101599"/>
                  </a:lnTo>
                  <a:lnTo>
                    <a:pt x="196982" y="92709"/>
                  </a:lnTo>
                  <a:lnTo>
                    <a:pt x="197103" y="85089"/>
                  </a:lnTo>
                  <a:lnTo>
                    <a:pt x="197498" y="74929"/>
                  </a:lnTo>
                  <a:lnTo>
                    <a:pt x="390592" y="74929"/>
                  </a:lnTo>
                  <a:lnTo>
                    <a:pt x="390592" y="59689"/>
                  </a:lnTo>
                  <a:lnTo>
                    <a:pt x="258847" y="59689"/>
                  </a:lnTo>
                  <a:lnTo>
                    <a:pt x="228129" y="54609"/>
                  </a:lnTo>
                  <a:lnTo>
                    <a:pt x="213592" y="50799"/>
                  </a:lnTo>
                  <a:lnTo>
                    <a:pt x="206266" y="48259"/>
                  </a:lnTo>
                  <a:lnTo>
                    <a:pt x="201882" y="46989"/>
                  </a:lnTo>
                  <a:lnTo>
                    <a:pt x="197498" y="41909"/>
                  </a:lnTo>
                  <a:lnTo>
                    <a:pt x="203343" y="39369"/>
                  </a:lnTo>
                  <a:lnTo>
                    <a:pt x="206266" y="35559"/>
                  </a:lnTo>
                  <a:lnTo>
                    <a:pt x="212131" y="34289"/>
                  </a:lnTo>
                  <a:lnTo>
                    <a:pt x="217976" y="31749"/>
                  </a:lnTo>
                  <a:lnTo>
                    <a:pt x="223822" y="31749"/>
                  </a:lnTo>
                  <a:lnTo>
                    <a:pt x="253043" y="25399"/>
                  </a:lnTo>
                  <a:lnTo>
                    <a:pt x="383044" y="25399"/>
                  </a:lnTo>
                  <a:lnTo>
                    <a:pt x="379437" y="20319"/>
                  </a:lnTo>
                  <a:lnTo>
                    <a:pt x="367757" y="12699"/>
                  </a:lnTo>
                  <a:lnTo>
                    <a:pt x="354019" y="7619"/>
                  </a:lnTo>
                  <a:lnTo>
                    <a:pt x="316478" y="0"/>
                  </a:lnTo>
                  <a:close/>
                </a:path>
                <a:path w="547370" h="487679">
                  <a:moveTo>
                    <a:pt x="358423" y="134619"/>
                  </a:moveTo>
                  <a:lnTo>
                    <a:pt x="197498" y="134619"/>
                  </a:lnTo>
                  <a:lnTo>
                    <a:pt x="203823" y="135889"/>
                  </a:lnTo>
                  <a:lnTo>
                    <a:pt x="209741" y="138429"/>
                  </a:lnTo>
                  <a:lnTo>
                    <a:pt x="218681" y="140969"/>
                  </a:lnTo>
                  <a:lnTo>
                    <a:pt x="234071" y="146049"/>
                  </a:lnTo>
                  <a:lnTo>
                    <a:pt x="262665" y="148589"/>
                  </a:lnTo>
                  <a:lnTo>
                    <a:pt x="293862" y="148589"/>
                  </a:lnTo>
                  <a:lnTo>
                    <a:pt x="324786" y="144779"/>
                  </a:lnTo>
                  <a:lnTo>
                    <a:pt x="352558" y="138429"/>
                  </a:lnTo>
                  <a:lnTo>
                    <a:pt x="358423" y="134619"/>
                  </a:lnTo>
                  <a:close/>
                </a:path>
                <a:path w="547370" h="487679">
                  <a:moveTo>
                    <a:pt x="390592" y="74929"/>
                  </a:moveTo>
                  <a:lnTo>
                    <a:pt x="362807" y="74929"/>
                  </a:lnTo>
                  <a:lnTo>
                    <a:pt x="362875" y="78739"/>
                  </a:lnTo>
                  <a:lnTo>
                    <a:pt x="362990" y="92709"/>
                  </a:lnTo>
                  <a:lnTo>
                    <a:pt x="321292" y="115569"/>
                  </a:lnTo>
                  <a:lnTo>
                    <a:pt x="297951" y="119379"/>
                  </a:lnTo>
                  <a:lnTo>
                    <a:pt x="390592" y="119379"/>
                  </a:lnTo>
                  <a:lnTo>
                    <a:pt x="390592" y="74929"/>
                  </a:lnTo>
                  <a:close/>
                </a:path>
                <a:path w="547370" h="487679">
                  <a:moveTo>
                    <a:pt x="362807" y="74929"/>
                  </a:moveTo>
                  <a:lnTo>
                    <a:pt x="197498" y="74929"/>
                  </a:lnTo>
                  <a:lnTo>
                    <a:pt x="210116" y="80009"/>
                  </a:lnTo>
                  <a:lnTo>
                    <a:pt x="224927" y="83819"/>
                  </a:lnTo>
                  <a:lnTo>
                    <a:pt x="240286" y="86359"/>
                  </a:lnTo>
                  <a:lnTo>
                    <a:pt x="254549" y="88899"/>
                  </a:lnTo>
                  <a:lnTo>
                    <a:pt x="308678" y="88899"/>
                  </a:lnTo>
                  <a:lnTo>
                    <a:pt x="317446" y="86359"/>
                  </a:lnTo>
                  <a:lnTo>
                    <a:pt x="323311" y="85089"/>
                  </a:lnTo>
                  <a:lnTo>
                    <a:pt x="333179" y="83819"/>
                  </a:lnTo>
                  <a:lnTo>
                    <a:pt x="344148" y="81279"/>
                  </a:lnTo>
                  <a:lnTo>
                    <a:pt x="354572" y="78739"/>
                  </a:lnTo>
                  <a:lnTo>
                    <a:pt x="362807" y="74929"/>
                  </a:lnTo>
                  <a:close/>
                </a:path>
                <a:path w="547370" h="487679">
                  <a:moveTo>
                    <a:pt x="383044" y="25399"/>
                  </a:moveTo>
                  <a:lnTo>
                    <a:pt x="279422" y="25399"/>
                  </a:lnTo>
                  <a:lnTo>
                    <a:pt x="305800" y="26669"/>
                  </a:lnTo>
                  <a:lnTo>
                    <a:pt x="329157" y="30479"/>
                  </a:lnTo>
                  <a:lnTo>
                    <a:pt x="339124" y="31749"/>
                  </a:lnTo>
                  <a:lnTo>
                    <a:pt x="346347" y="34289"/>
                  </a:lnTo>
                  <a:lnTo>
                    <a:pt x="353022" y="36829"/>
                  </a:lnTo>
                  <a:lnTo>
                    <a:pt x="361345" y="41909"/>
                  </a:lnTo>
                  <a:lnTo>
                    <a:pt x="346209" y="52069"/>
                  </a:lnTo>
                  <a:lnTo>
                    <a:pt x="321475" y="57149"/>
                  </a:lnTo>
                  <a:lnTo>
                    <a:pt x="295096" y="59689"/>
                  </a:lnTo>
                  <a:lnTo>
                    <a:pt x="390592" y="59689"/>
                  </a:lnTo>
                  <a:lnTo>
                    <a:pt x="390592" y="46989"/>
                  </a:lnTo>
                  <a:lnTo>
                    <a:pt x="387552" y="31749"/>
                  </a:lnTo>
                  <a:lnTo>
                    <a:pt x="383044" y="25399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58" name="object 9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32313" y="4177429"/>
              <a:ext cx="1274445" cy="24383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</p:pic>
        <p:pic>
          <p:nvPicPr>
            <p:cNvPr id="59" name="object 9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0980" y="4045544"/>
              <a:ext cx="547114" cy="4990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</p:pic>
        <p:sp>
          <p:nvSpPr>
            <p:cNvPr id="64" name="object 103"/>
            <p:cNvSpPr/>
            <p:nvPr/>
          </p:nvSpPr>
          <p:spPr>
            <a:xfrm>
              <a:off x="239592" y="5950165"/>
              <a:ext cx="448309" cy="448309"/>
            </a:xfrm>
            <a:custGeom>
              <a:avLst/>
              <a:gdLst/>
              <a:ahLst/>
              <a:cxnLst/>
              <a:rect l="l" t="t" r="r" b="b"/>
              <a:pathLst>
                <a:path w="448309" h="448310">
                  <a:moveTo>
                    <a:pt x="125793" y="68313"/>
                  </a:moveTo>
                  <a:lnTo>
                    <a:pt x="124587" y="58737"/>
                  </a:lnTo>
                  <a:lnTo>
                    <a:pt x="111417" y="45554"/>
                  </a:lnTo>
                  <a:lnTo>
                    <a:pt x="111417" y="64719"/>
                  </a:lnTo>
                  <a:lnTo>
                    <a:pt x="110210" y="70713"/>
                  </a:lnTo>
                  <a:lnTo>
                    <a:pt x="110210" y="83896"/>
                  </a:lnTo>
                  <a:lnTo>
                    <a:pt x="111417" y="87503"/>
                  </a:lnTo>
                  <a:lnTo>
                    <a:pt x="104228" y="94691"/>
                  </a:lnTo>
                  <a:lnTo>
                    <a:pt x="100634" y="95885"/>
                  </a:lnTo>
                  <a:lnTo>
                    <a:pt x="89852" y="95885"/>
                  </a:lnTo>
                  <a:lnTo>
                    <a:pt x="89852" y="58737"/>
                  </a:lnTo>
                  <a:lnTo>
                    <a:pt x="103022" y="58737"/>
                  </a:lnTo>
                  <a:lnTo>
                    <a:pt x="106616" y="61125"/>
                  </a:lnTo>
                  <a:lnTo>
                    <a:pt x="111417" y="64719"/>
                  </a:lnTo>
                  <a:lnTo>
                    <a:pt x="111417" y="45554"/>
                  </a:lnTo>
                  <a:lnTo>
                    <a:pt x="74269" y="45554"/>
                  </a:lnTo>
                  <a:lnTo>
                    <a:pt x="74269" y="95885"/>
                  </a:lnTo>
                  <a:lnTo>
                    <a:pt x="65887" y="95885"/>
                  </a:lnTo>
                  <a:lnTo>
                    <a:pt x="65887" y="109067"/>
                  </a:lnTo>
                  <a:lnTo>
                    <a:pt x="74269" y="109067"/>
                  </a:lnTo>
                  <a:lnTo>
                    <a:pt x="74269" y="117462"/>
                  </a:lnTo>
                  <a:lnTo>
                    <a:pt x="65887" y="117462"/>
                  </a:lnTo>
                  <a:lnTo>
                    <a:pt x="65887" y="130632"/>
                  </a:lnTo>
                  <a:lnTo>
                    <a:pt x="74269" y="130632"/>
                  </a:lnTo>
                  <a:lnTo>
                    <a:pt x="74269" y="151028"/>
                  </a:lnTo>
                  <a:lnTo>
                    <a:pt x="89852" y="151028"/>
                  </a:lnTo>
                  <a:lnTo>
                    <a:pt x="89852" y="130632"/>
                  </a:lnTo>
                  <a:lnTo>
                    <a:pt x="100634" y="130632"/>
                  </a:lnTo>
                  <a:lnTo>
                    <a:pt x="100634" y="117462"/>
                  </a:lnTo>
                  <a:lnTo>
                    <a:pt x="89852" y="117462"/>
                  </a:lnTo>
                  <a:lnTo>
                    <a:pt x="89852" y="109067"/>
                  </a:lnTo>
                  <a:lnTo>
                    <a:pt x="105422" y="109067"/>
                  </a:lnTo>
                  <a:lnTo>
                    <a:pt x="113804" y="107873"/>
                  </a:lnTo>
                  <a:lnTo>
                    <a:pt x="125793" y="93484"/>
                  </a:lnTo>
                  <a:lnTo>
                    <a:pt x="125793" y="68313"/>
                  </a:lnTo>
                  <a:close/>
                </a:path>
                <a:path w="448309" h="448310">
                  <a:moveTo>
                    <a:pt x="130581" y="359575"/>
                  </a:moveTo>
                  <a:lnTo>
                    <a:pt x="116205" y="359575"/>
                  </a:lnTo>
                  <a:lnTo>
                    <a:pt x="116205" y="375158"/>
                  </a:lnTo>
                  <a:lnTo>
                    <a:pt x="130581" y="375158"/>
                  </a:lnTo>
                  <a:lnTo>
                    <a:pt x="130581" y="359575"/>
                  </a:lnTo>
                  <a:close/>
                </a:path>
                <a:path w="448309" h="448310">
                  <a:moveTo>
                    <a:pt x="130581" y="345173"/>
                  </a:moveTo>
                  <a:lnTo>
                    <a:pt x="0" y="345173"/>
                  </a:lnTo>
                  <a:lnTo>
                    <a:pt x="0" y="359143"/>
                  </a:lnTo>
                  <a:lnTo>
                    <a:pt x="0" y="375653"/>
                  </a:lnTo>
                  <a:lnTo>
                    <a:pt x="0" y="448068"/>
                  </a:lnTo>
                  <a:lnTo>
                    <a:pt x="130581" y="448068"/>
                  </a:lnTo>
                  <a:lnTo>
                    <a:pt x="130581" y="432816"/>
                  </a:lnTo>
                  <a:lnTo>
                    <a:pt x="14376" y="432816"/>
                  </a:lnTo>
                  <a:lnTo>
                    <a:pt x="14376" y="418846"/>
                  </a:lnTo>
                  <a:lnTo>
                    <a:pt x="116205" y="418846"/>
                  </a:lnTo>
                  <a:lnTo>
                    <a:pt x="116205" y="432689"/>
                  </a:lnTo>
                  <a:lnTo>
                    <a:pt x="130581" y="432689"/>
                  </a:lnTo>
                  <a:lnTo>
                    <a:pt x="130581" y="375653"/>
                  </a:lnTo>
                  <a:lnTo>
                    <a:pt x="116205" y="375653"/>
                  </a:lnTo>
                  <a:lnTo>
                    <a:pt x="116205" y="389636"/>
                  </a:lnTo>
                  <a:lnTo>
                    <a:pt x="116205" y="403606"/>
                  </a:lnTo>
                  <a:lnTo>
                    <a:pt x="14376" y="403606"/>
                  </a:lnTo>
                  <a:lnTo>
                    <a:pt x="14376" y="389636"/>
                  </a:lnTo>
                  <a:lnTo>
                    <a:pt x="116205" y="389636"/>
                  </a:lnTo>
                  <a:lnTo>
                    <a:pt x="116205" y="375653"/>
                  </a:lnTo>
                  <a:lnTo>
                    <a:pt x="14376" y="375653"/>
                  </a:lnTo>
                  <a:lnTo>
                    <a:pt x="14376" y="359143"/>
                  </a:lnTo>
                  <a:lnTo>
                    <a:pt x="130581" y="359143"/>
                  </a:lnTo>
                  <a:lnTo>
                    <a:pt x="130581" y="345173"/>
                  </a:lnTo>
                  <a:close/>
                </a:path>
                <a:path w="448309" h="448310">
                  <a:moveTo>
                    <a:pt x="276758" y="359575"/>
                  </a:moveTo>
                  <a:lnTo>
                    <a:pt x="262369" y="359575"/>
                  </a:lnTo>
                  <a:lnTo>
                    <a:pt x="262369" y="375158"/>
                  </a:lnTo>
                  <a:lnTo>
                    <a:pt x="276758" y="375158"/>
                  </a:lnTo>
                  <a:lnTo>
                    <a:pt x="276758" y="359575"/>
                  </a:lnTo>
                  <a:close/>
                </a:path>
                <a:path w="448309" h="448310">
                  <a:moveTo>
                    <a:pt x="276758" y="286740"/>
                  </a:moveTo>
                  <a:lnTo>
                    <a:pt x="144957" y="286740"/>
                  </a:lnTo>
                  <a:lnTo>
                    <a:pt x="144957" y="301980"/>
                  </a:lnTo>
                  <a:lnTo>
                    <a:pt x="144957" y="315950"/>
                  </a:lnTo>
                  <a:lnTo>
                    <a:pt x="144957" y="446786"/>
                  </a:lnTo>
                  <a:lnTo>
                    <a:pt x="276758" y="446786"/>
                  </a:lnTo>
                  <a:lnTo>
                    <a:pt x="276758" y="375653"/>
                  </a:lnTo>
                  <a:lnTo>
                    <a:pt x="262369" y="375653"/>
                  </a:lnTo>
                  <a:lnTo>
                    <a:pt x="262369" y="389636"/>
                  </a:lnTo>
                  <a:lnTo>
                    <a:pt x="262369" y="403606"/>
                  </a:lnTo>
                  <a:lnTo>
                    <a:pt x="189293" y="403606"/>
                  </a:lnTo>
                  <a:lnTo>
                    <a:pt x="189293" y="418846"/>
                  </a:lnTo>
                  <a:lnTo>
                    <a:pt x="262369" y="418846"/>
                  </a:lnTo>
                  <a:lnTo>
                    <a:pt x="262369" y="432816"/>
                  </a:lnTo>
                  <a:lnTo>
                    <a:pt x="160540" y="432816"/>
                  </a:lnTo>
                  <a:lnTo>
                    <a:pt x="160540" y="418846"/>
                  </a:lnTo>
                  <a:lnTo>
                    <a:pt x="174917" y="418846"/>
                  </a:lnTo>
                  <a:lnTo>
                    <a:pt x="174917" y="403606"/>
                  </a:lnTo>
                  <a:lnTo>
                    <a:pt x="160540" y="403606"/>
                  </a:lnTo>
                  <a:lnTo>
                    <a:pt x="160540" y="389636"/>
                  </a:lnTo>
                  <a:lnTo>
                    <a:pt x="262369" y="389636"/>
                  </a:lnTo>
                  <a:lnTo>
                    <a:pt x="262369" y="375653"/>
                  </a:lnTo>
                  <a:lnTo>
                    <a:pt x="160540" y="375653"/>
                  </a:lnTo>
                  <a:lnTo>
                    <a:pt x="160540" y="359143"/>
                  </a:lnTo>
                  <a:lnTo>
                    <a:pt x="276758" y="359143"/>
                  </a:lnTo>
                  <a:lnTo>
                    <a:pt x="276758" y="345186"/>
                  </a:lnTo>
                  <a:lnTo>
                    <a:pt x="276758" y="302044"/>
                  </a:lnTo>
                  <a:lnTo>
                    <a:pt x="262369" y="302044"/>
                  </a:lnTo>
                  <a:lnTo>
                    <a:pt x="262369" y="315950"/>
                  </a:lnTo>
                  <a:lnTo>
                    <a:pt x="262369" y="331203"/>
                  </a:lnTo>
                  <a:lnTo>
                    <a:pt x="262369" y="345173"/>
                  </a:lnTo>
                  <a:lnTo>
                    <a:pt x="160540" y="345173"/>
                  </a:lnTo>
                  <a:lnTo>
                    <a:pt x="160540" y="331203"/>
                  </a:lnTo>
                  <a:lnTo>
                    <a:pt x="262369" y="331203"/>
                  </a:lnTo>
                  <a:lnTo>
                    <a:pt x="262369" y="315950"/>
                  </a:lnTo>
                  <a:lnTo>
                    <a:pt x="160540" y="315950"/>
                  </a:lnTo>
                  <a:lnTo>
                    <a:pt x="160540" y="301980"/>
                  </a:lnTo>
                  <a:lnTo>
                    <a:pt x="276758" y="301980"/>
                  </a:lnTo>
                  <a:lnTo>
                    <a:pt x="276758" y="286740"/>
                  </a:lnTo>
                  <a:close/>
                </a:path>
                <a:path w="448309" h="448310">
                  <a:moveTo>
                    <a:pt x="422897" y="359575"/>
                  </a:moveTo>
                  <a:lnTo>
                    <a:pt x="408520" y="359575"/>
                  </a:lnTo>
                  <a:lnTo>
                    <a:pt x="408520" y="375158"/>
                  </a:lnTo>
                  <a:lnTo>
                    <a:pt x="422897" y="375158"/>
                  </a:lnTo>
                  <a:lnTo>
                    <a:pt x="422897" y="359575"/>
                  </a:lnTo>
                  <a:close/>
                </a:path>
                <a:path w="448309" h="448310">
                  <a:moveTo>
                    <a:pt x="422897" y="228307"/>
                  </a:moveTo>
                  <a:lnTo>
                    <a:pt x="408520" y="228307"/>
                  </a:lnTo>
                  <a:lnTo>
                    <a:pt x="408520" y="243547"/>
                  </a:lnTo>
                  <a:lnTo>
                    <a:pt x="408520" y="257517"/>
                  </a:lnTo>
                  <a:lnTo>
                    <a:pt x="408520" y="271500"/>
                  </a:lnTo>
                  <a:lnTo>
                    <a:pt x="408520" y="286740"/>
                  </a:lnTo>
                  <a:lnTo>
                    <a:pt x="394144" y="286740"/>
                  </a:lnTo>
                  <a:lnTo>
                    <a:pt x="394144" y="301980"/>
                  </a:lnTo>
                  <a:lnTo>
                    <a:pt x="408520" y="301980"/>
                  </a:lnTo>
                  <a:lnTo>
                    <a:pt x="408520" y="315950"/>
                  </a:lnTo>
                  <a:lnTo>
                    <a:pt x="408520" y="331203"/>
                  </a:lnTo>
                  <a:lnTo>
                    <a:pt x="408520" y="345173"/>
                  </a:lnTo>
                  <a:lnTo>
                    <a:pt x="306705" y="345173"/>
                  </a:lnTo>
                  <a:lnTo>
                    <a:pt x="306705" y="331203"/>
                  </a:lnTo>
                  <a:lnTo>
                    <a:pt x="408520" y="331203"/>
                  </a:lnTo>
                  <a:lnTo>
                    <a:pt x="408520" y="315950"/>
                  </a:lnTo>
                  <a:lnTo>
                    <a:pt x="306705" y="315950"/>
                  </a:lnTo>
                  <a:lnTo>
                    <a:pt x="306705" y="301980"/>
                  </a:lnTo>
                  <a:lnTo>
                    <a:pt x="378574" y="301980"/>
                  </a:lnTo>
                  <a:lnTo>
                    <a:pt x="378574" y="286740"/>
                  </a:lnTo>
                  <a:lnTo>
                    <a:pt x="306705" y="286740"/>
                  </a:lnTo>
                  <a:lnTo>
                    <a:pt x="306705" y="271500"/>
                  </a:lnTo>
                  <a:lnTo>
                    <a:pt x="408520" y="271500"/>
                  </a:lnTo>
                  <a:lnTo>
                    <a:pt x="408520" y="257517"/>
                  </a:lnTo>
                  <a:lnTo>
                    <a:pt x="306705" y="257517"/>
                  </a:lnTo>
                  <a:lnTo>
                    <a:pt x="306705" y="243547"/>
                  </a:lnTo>
                  <a:lnTo>
                    <a:pt x="408520" y="243547"/>
                  </a:lnTo>
                  <a:lnTo>
                    <a:pt x="408520" y="228307"/>
                  </a:lnTo>
                  <a:lnTo>
                    <a:pt x="291109" y="228307"/>
                  </a:lnTo>
                  <a:lnTo>
                    <a:pt x="291109" y="243547"/>
                  </a:lnTo>
                  <a:lnTo>
                    <a:pt x="291109" y="257517"/>
                  </a:lnTo>
                  <a:lnTo>
                    <a:pt x="291109" y="448068"/>
                  </a:lnTo>
                  <a:lnTo>
                    <a:pt x="422897" y="448068"/>
                  </a:lnTo>
                  <a:lnTo>
                    <a:pt x="422897" y="432816"/>
                  </a:lnTo>
                  <a:lnTo>
                    <a:pt x="306705" y="432816"/>
                  </a:lnTo>
                  <a:lnTo>
                    <a:pt x="306705" y="418846"/>
                  </a:lnTo>
                  <a:lnTo>
                    <a:pt x="408520" y="418846"/>
                  </a:lnTo>
                  <a:lnTo>
                    <a:pt x="408520" y="432689"/>
                  </a:lnTo>
                  <a:lnTo>
                    <a:pt x="422897" y="432689"/>
                  </a:lnTo>
                  <a:lnTo>
                    <a:pt x="422897" y="375653"/>
                  </a:lnTo>
                  <a:lnTo>
                    <a:pt x="408520" y="375653"/>
                  </a:lnTo>
                  <a:lnTo>
                    <a:pt x="408520" y="389636"/>
                  </a:lnTo>
                  <a:lnTo>
                    <a:pt x="408520" y="403606"/>
                  </a:lnTo>
                  <a:lnTo>
                    <a:pt x="306705" y="403606"/>
                  </a:lnTo>
                  <a:lnTo>
                    <a:pt x="306705" y="389636"/>
                  </a:lnTo>
                  <a:lnTo>
                    <a:pt x="408520" y="389636"/>
                  </a:lnTo>
                  <a:lnTo>
                    <a:pt x="408520" y="375653"/>
                  </a:lnTo>
                  <a:lnTo>
                    <a:pt x="306705" y="375653"/>
                  </a:lnTo>
                  <a:lnTo>
                    <a:pt x="306705" y="359143"/>
                  </a:lnTo>
                  <a:lnTo>
                    <a:pt x="422897" y="359143"/>
                  </a:lnTo>
                  <a:lnTo>
                    <a:pt x="422897" y="345186"/>
                  </a:lnTo>
                  <a:lnTo>
                    <a:pt x="422897" y="243306"/>
                  </a:lnTo>
                  <a:lnTo>
                    <a:pt x="422897" y="228307"/>
                  </a:lnTo>
                  <a:close/>
                </a:path>
                <a:path w="448309" h="448310">
                  <a:moveTo>
                    <a:pt x="448056" y="0"/>
                  </a:moveTo>
                  <a:lnTo>
                    <a:pt x="330771" y="0"/>
                  </a:lnTo>
                  <a:lnTo>
                    <a:pt x="327355" y="2095"/>
                  </a:lnTo>
                  <a:lnTo>
                    <a:pt x="322745" y="8534"/>
                  </a:lnTo>
                  <a:lnTo>
                    <a:pt x="321068" y="16776"/>
                  </a:lnTo>
                  <a:lnTo>
                    <a:pt x="322745" y="25209"/>
                  </a:lnTo>
                  <a:lnTo>
                    <a:pt x="327355" y="32067"/>
                  </a:lnTo>
                  <a:lnTo>
                    <a:pt x="334213" y="36664"/>
                  </a:lnTo>
                  <a:lnTo>
                    <a:pt x="342633" y="38354"/>
                  </a:lnTo>
                  <a:lnTo>
                    <a:pt x="376174" y="38354"/>
                  </a:lnTo>
                  <a:lnTo>
                    <a:pt x="268363" y="146215"/>
                  </a:lnTo>
                  <a:lnTo>
                    <a:pt x="239598" y="128244"/>
                  </a:lnTo>
                  <a:lnTo>
                    <a:pt x="210845" y="110261"/>
                  </a:lnTo>
                  <a:lnTo>
                    <a:pt x="2387" y="273278"/>
                  </a:lnTo>
                  <a:lnTo>
                    <a:pt x="10782" y="285267"/>
                  </a:lnTo>
                  <a:lnTo>
                    <a:pt x="212051" y="128244"/>
                  </a:lnTo>
                  <a:lnTo>
                    <a:pt x="270751" y="164211"/>
                  </a:lnTo>
                  <a:lnTo>
                    <a:pt x="288734" y="146215"/>
                  </a:lnTo>
                  <a:lnTo>
                    <a:pt x="410933" y="23964"/>
                  </a:lnTo>
                  <a:lnTo>
                    <a:pt x="339051" y="23964"/>
                  </a:lnTo>
                  <a:lnTo>
                    <a:pt x="335445" y="20370"/>
                  </a:lnTo>
                  <a:lnTo>
                    <a:pt x="335445" y="11976"/>
                  </a:lnTo>
                  <a:lnTo>
                    <a:pt x="339051" y="9588"/>
                  </a:lnTo>
                  <a:lnTo>
                    <a:pt x="437273" y="9588"/>
                  </a:lnTo>
                  <a:lnTo>
                    <a:pt x="437273" y="107873"/>
                  </a:lnTo>
                  <a:lnTo>
                    <a:pt x="434886" y="111467"/>
                  </a:lnTo>
                  <a:lnTo>
                    <a:pt x="426504" y="111467"/>
                  </a:lnTo>
                  <a:lnTo>
                    <a:pt x="422897" y="107873"/>
                  </a:lnTo>
                  <a:lnTo>
                    <a:pt x="422897" y="77914"/>
                  </a:lnTo>
                  <a:lnTo>
                    <a:pt x="422897" y="43154"/>
                  </a:lnTo>
                  <a:lnTo>
                    <a:pt x="275539" y="190563"/>
                  </a:lnTo>
                  <a:lnTo>
                    <a:pt x="242150" y="171386"/>
                  </a:lnTo>
                  <a:lnTo>
                    <a:pt x="210845" y="153416"/>
                  </a:lnTo>
                  <a:lnTo>
                    <a:pt x="23952" y="303237"/>
                  </a:lnTo>
                  <a:lnTo>
                    <a:pt x="33540" y="314020"/>
                  </a:lnTo>
                  <a:lnTo>
                    <a:pt x="212051" y="171386"/>
                  </a:lnTo>
                  <a:lnTo>
                    <a:pt x="277952" y="208559"/>
                  </a:lnTo>
                  <a:lnTo>
                    <a:pt x="295935" y="190563"/>
                  </a:lnTo>
                  <a:lnTo>
                    <a:pt x="408520" y="77914"/>
                  </a:lnTo>
                  <a:lnTo>
                    <a:pt x="408520" y="104279"/>
                  </a:lnTo>
                  <a:lnTo>
                    <a:pt x="410210" y="112699"/>
                  </a:lnTo>
                  <a:lnTo>
                    <a:pt x="414820" y="119557"/>
                  </a:lnTo>
                  <a:lnTo>
                    <a:pt x="421678" y="124167"/>
                  </a:lnTo>
                  <a:lnTo>
                    <a:pt x="430098" y="125844"/>
                  </a:lnTo>
                  <a:lnTo>
                    <a:pt x="438518" y="124167"/>
                  </a:lnTo>
                  <a:lnTo>
                    <a:pt x="445376" y="119557"/>
                  </a:lnTo>
                  <a:lnTo>
                    <a:pt x="448056" y="115570"/>
                  </a:lnTo>
                  <a:lnTo>
                    <a:pt x="448056" y="111467"/>
                  </a:lnTo>
                  <a:lnTo>
                    <a:pt x="448056" y="9588"/>
                  </a:lnTo>
                  <a:lnTo>
                    <a:pt x="448056" y="0"/>
                  </a:lnTo>
                  <a:close/>
                </a:path>
              </a:pathLst>
            </a:custGeom>
            <a:solidFill>
              <a:schemeClr val="bg1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68" name="Рисунок 67">
            <a:extLst>
              <a:ext uri="{FF2B5EF4-FFF2-40B4-BE49-F238E27FC236}">
                <a16:creationId xmlns="" xmlns:a16="http://schemas.microsoft.com/office/drawing/2014/main" id="{F3D6DE16-AA8D-BF40-BA88-DB522BF55E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61384" y="4837171"/>
            <a:ext cx="557911" cy="47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2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834772"/>
              </p:ext>
            </p:extLst>
          </p:nvPr>
        </p:nvGraphicFramePr>
        <p:xfrm>
          <a:off x="2315209" y="1125645"/>
          <a:ext cx="8128000" cy="305594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778886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91161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3 898 155,7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3 836 455,0</a:t>
                      </a: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3 876 920,7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3 522 492,6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7781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4 016 072,3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3 836 455,0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3 976 414,9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3 650 954,0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8763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-117 916,6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- 99 494,2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- 128 461,4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6341" y="1213879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81484" y="118190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24335" y="2158471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069419" y="3242934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59281838"/>
              </p:ext>
            </p:extLst>
          </p:nvPr>
        </p:nvGraphicFramePr>
        <p:xfrm>
          <a:off x="1972273" y="4483976"/>
          <a:ext cx="9471004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19231108"/>
              </p:ext>
            </p:extLst>
          </p:nvPr>
        </p:nvGraphicFramePr>
        <p:xfrm>
          <a:off x="1633536" y="620388"/>
          <a:ext cx="4600575" cy="4581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85849" y="583555"/>
            <a:ext cx="10953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1100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1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65903" y="5668597"/>
            <a:ext cx="330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ВСЕГО ДОХОДОВ </a:t>
            </a:r>
          </a:p>
          <a:p>
            <a:pPr lvl="0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 2022 год – 3 836 455,0 тыс. руб.</a:t>
            </a:r>
            <a:endParaRPr lang="ru-RU" sz="1600" b="1" dirty="0"/>
          </a:p>
        </p:txBody>
      </p:sp>
      <p:sp>
        <p:nvSpPr>
          <p:cNvPr id="14" name="Пятиугольник 13"/>
          <p:cNvSpPr/>
          <p:nvPr/>
        </p:nvSpPr>
        <p:spPr>
          <a:xfrm>
            <a:off x="6605100" y="1392120"/>
            <a:ext cx="1619250" cy="523875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доходы, %</a:t>
            </a:r>
            <a:endParaRPr lang="ru-RU" sz="13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>
            <a:off x="6626870" y="2857419"/>
            <a:ext cx="1619250" cy="581025"/>
          </a:xfrm>
          <a:prstGeom prst="homePlate">
            <a:avLst/>
          </a:prstGeom>
          <a:solidFill>
            <a:schemeClr val="bg2">
              <a:lumMod val="75000"/>
            </a:schemeClr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доходы, %</a:t>
            </a:r>
            <a:endParaRPr lang="ru-RU" sz="13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>
            <a:off x="6589355" y="4577080"/>
            <a:ext cx="1628774" cy="572643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 поступления, %</a:t>
            </a:r>
            <a:endParaRPr lang="ru-RU" sz="13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002685087"/>
              </p:ext>
            </p:extLst>
          </p:nvPr>
        </p:nvGraphicFramePr>
        <p:xfrm>
          <a:off x="8341663" y="840500"/>
          <a:ext cx="3314701" cy="1413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3012241876"/>
              </p:ext>
            </p:extLst>
          </p:nvPr>
        </p:nvGraphicFramePr>
        <p:xfrm>
          <a:off x="8341662" y="2272766"/>
          <a:ext cx="3314701" cy="1413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06811836"/>
              </p:ext>
            </p:extLst>
          </p:nvPr>
        </p:nvGraphicFramePr>
        <p:xfrm>
          <a:off x="8341661" y="4117239"/>
          <a:ext cx="3314701" cy="1413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331087" y="203835"/>
            <a:ext cx="8112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налоговые источники бюджета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23095989"/>
              </p:ext>
            </p:extLst>
          </p:nvPr>
        </p:nvGraphicFramePr>
        <p:xfrm>
          <a:off x="984799" y="1341896"/>
          <a:ext cx="5372099" cy="4871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48032" y="1586994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91,0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85898" y="3491475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5,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24394" y="4516604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1,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84799" y="5541733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0,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898" y="727055"/>
            <a:ext cx="3705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налоговые доходы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1 247 482,4 тыс. руб.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566913" y="608300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1535776849"/>
              </p:ext>
            </p:extLst>
          </p:nvPr>
        </p:nvGraphicFramePr>
        <p:xfrm>
          <a:off x="7553899" y="1284735"/>
          <a:ext cx="4102465" cy="944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99614390"/>
              </p:ext>
            </p:extLst>
          </p:nvPr>
        </p:nvGraphicFramePr>
        <p:xfrm>
          <a:off x="7553899" y="4003276"/>
          <a:ext cx="4020899" cy="997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1798859014"/>
              </p:ext>
            </p:extLst>
          </p:nvPr>
        </p:nvGraphicFramePr>
        <p:xfrm>
          <a:off x="7698376" y="4974895"/>
          <a:ext cx="3876422" cy="1098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855096" y="916077"/>
            <a:ext cx="43397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</a:t>
            </a: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2249238640"/>
              </p:ext>
            </p:extLst>
          </p:nvPr>
        </p:nvGraphicFramePr>
        <p:xfrm>
          <a:off x="7554745" y="2104066"/>
          <a:ext cx="4136816" cy="949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1424394" y="2440488"/>
            <a:ext cx="720881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1,0%</a:t>
            </a:r>
            <a:endParaRPr lang="ru-RU" b="1" cap="none" spc="0" dirty="0">
              <a:ln w="0"/>
              <a:solidFill>
                <a:schemeClr val="accent5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62132"/>
            <a:ext cx="12192000" cy="202962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solidFill>
                <a:prstClr val="white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31088" y="6600636"/>
            <a:ext cx="76103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472104"/>
            <a:ext cx="446220" cy="385896"/>
          </a:xfrm>
          <a:prstGeom prst="rect">
            <a:avLst/>
          </a:prstGeom>
        </p:spPr>
      </p:pic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502771"/>
              </p:ext>
            </p:extLst>
          </p:nvPr>
        </p:nvGraphicFramePr>
        <p:xfrm>
          <a:off x="7698376" y="6263794"/>
          <a:ext cx="3814356" cy="2083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2778"/>
                <a:gridCol w="920026"/>
                <a:gridCol w="969734"/>
                <a:gridCol w="931818"/>
              </a:tblGrid>
              <a:tr h="2083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1 224 543,8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1 247 482,4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1 295 545,6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1 344 718,6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8" name="chart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804902" y="6213404"/>
            <a:ext cx="749842" cy="333771"/>
          </a:xfrm>
          <a:prstGeom prst="rect">
            <a:avLst/>
          </a:prstGeom>
        </p:spPr>
      </p:pic>
      <p:graphicFrame>
        <p:nvGraphicFramePr>
          <p:cNvPr id="29" name="Таблица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599813"/>
              </p:ext>
            </p:extLst>
          </p:nvPr>
        </p:nvGraphicFramePr>
        <p:xfrm>
          <a:off x="7698377" y="1021403"/>
          <a:ext cx="3876421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1564"/>
                <a:gridCol w="1001408"/>
                <a:gridCol w="992777"/>
                <a:gridCol w="880672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2833364506"/>
              </p:ext>
            </p:extLst>
          </p:nvPr>
        </p:nvGraphicFramePr>
        <p:xfrm>
          <a:off x="7553899" y="2968773"/>
          <a:ext cx="4020899" cy="997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62132"/>
            <a:ext cx="12192000" cy="202962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solidFill>
                <a:prstClr val="white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00173" y="6638694"/>
            <a:ext cx="10103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prstClr val="white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prstClr val="white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472104"/>
            <a:ext cx="446220" cy="3858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800" b="1" dirty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источники бюджета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758615238"/>
              </p:ext>
            </p:extLst>
          </p:nvPr>
        </p:nvGraphicFramePr>
        <p:xfrm>
          <a:off x="1083218" y="1323633"/>
          <a:ext cx="5447635" cy="4871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066868" y="1559656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83,6%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7374" y="3501574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0,2%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98009" y="2460447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5,3%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66867" y="5508175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2,6%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898" y="727055"/>
            <a:ext cx="3705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неналоговые доходы</a:t>
            </a: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108 289,1 тыс. руб.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566913" y="608300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380546143"/>
              </p:ext>
            </p:extLst>
          </p:nvPr>
        </p:nvGraphicFramePr>
        <p:xfrm>
          <a:off x="7559946" y="1284735"/>
          <a:ext cx="4131614" cy="944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2459618183"/>
              </p:ext>
            </p:extLst>
          </p:nvPr>
        </p:nvGraphicFramePr>
        <p:xfrm>
          <a:off x="7636306" y="3082308"/>
          <a:ext cx="4020058" cy="901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4033164883"/>
              </p:ext>
            </p:extLst>
          </p:nvPr>
        </p:nvGraphicFramePr>
        <p:xfrm>
          <a:off x="7636306" y="4003276"/>
          <a:ext cx="4020058" cy="997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405737138"/>
              </p:ext>
            </p:extLst>
          </p:nvPr>
        </p:nvGraphicFramePr>
        <p:xfrm>
          <a:off x="7621806" y="5001183"/>
          <a:ext cx="4020058" cy="1098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819901" y="916077"/>
            <a:ext cx="46196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</a:t>
            </a:r>
          </a:p>
          <a:p>
            <a:pPr algn="ctr"/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2798316034"/>
              </p:ext>
            </p:extLst>
          </p:nvPr>
        </p:nvGraphicFramePr>
        <p:xfrm>
          <a:off x="7621806" y="2104066"/>
          <a:ext cx="4131613" cy="949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1498009" y="4432984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8,3%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300538"/>
              </p:ext>
            </p:extLst>
          </p:nvPr>
        </p:nvGraphicFramePr>
        <p:xfrm>
          <a:off x="7698377" y="1021403"/>
          <a:ext cx="3876421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1564"/>
                <a:gridCol w="1001408"/>
                <a:gridCol w="992777"/>
                <a:gridCol w="880672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597005"/>
              </p:ext>
            </p:extLst>
          </p:nvPr>
        </p:nvGraphicFramePr>
        <p:xfrm>
          <a:off x="7698376" y="6263794"/>
          <a:ext cx="3814356" cy="2083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2778"/>
                <a:gridCol w="920026"/>
                <a:gridCol w="969734"/>
                <a:gridCol w="931818"/>
              </a:tblGrid>
              <a:tr h="2083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119 914,5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108 289,1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108 911,5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104 683,0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819901" y="6190001"/>
            <a:ext cx="749873" cy="33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80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30914"/>
            <a:ext cx="12192000" cy="227086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630914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8790" y="168890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52060211"/>
              </p:ext>
            </p:extLst>
          </p:nvPr>
        </p:nvGraphicFramePr>
        <p:xfrm>
          <a:off x="1178294" y="1266825"/>
          <a:ext cx="5372099" cy="4871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145512" y="1417521"/>
            <a:ext cx="86228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22,8%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68805" y="2179857"/>
            <a:ext cx="86228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18,2%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48790" y="2952732"/>
            <a:ext cx="86228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53,2%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21604" y="3810531"/>
            <a:ext cx="86228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5,8%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85898" y="727055"/>
            <a:ext cx="37052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поступления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2 480 683,5 тыс. руб.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838472" y="435113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1042691919"/>
              </p:ext>
            </p:extLst>
          </p:nvPr>
        </p:nvGraphicFramePr>
        <p:xfrm>
          <a:off x="7551372" y="1266825"/>
          <a:ext cx="4305552" cy="735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483367900"/>
              </p:ext>
            </p:extLst>
          </p:nvPr>
        </p:nvGraphicFramePr>
        <p:xfrm>
          <a:off x="7728857" y="3575053"/>
          <a:ext cx="4002050" cy="789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1199204822"/>
              </p:ext>
            </p:extLst>
          </p:nvPr>
        </p:nvGraphicFramePr>
        <p:xfrm>
          <a:off x="7708815" y="5523793"/>
          <a:ext cx="4022092" cy="6673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819901" y="916077"/>
            <a:ext cx="46196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</a:t>
            </a: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633468"/>
              </p:ext>
            </p:extLst>
          </p:nvPr>
        </p:nvGraphicFramePr>
        <p:xfrm>
          <a:off x="7576114" y="1006475"/>
          <a:ext cx="4305553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5511"/>
                <a:gridCol w="1120292"/>
                <a:gridCol w="1126347"/>
                <a:gridCol w="1023403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14799"/>
              </p:ext>
            </p:extLst>
          </p:nvPr>
        </p:nvGraphicFramePr>
        <p:xfrm>
          <a:off x="7685639" y="6225953"/>
          <a:ext cx="4086505" cy="2083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5909"/>
                <a:gridCol w="1024635"/>
                <a:gridCol w="1012883"/>
                <a:gridCol w="1023078"/>
              </a:tblGrid>
              <a:tr h="20831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2 553 697,4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2 480 683,5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2 472 463,6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2 073 091,0</a:t>
                      </a:r>
                      <a:endParaRPr lang="ru-RU" sz="11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" name="Рисунок 22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681489" y="6159216"/>
            <a:ext cx="749873" cy="335309"/>
          </a:xfrm>
          <a:prstGeom prst="rect">
            <a:avLst/>
          </a:prstGeom>
        </p:spPr>
      </p:pic>
      <p:graphicFrame>
        <p:nvGraphicFramePr>
          <p:cNvPr id="24" name="Диаграмма 23"/>
          <p:cNvGraphicFramePr/>
          <p:nvPr>
            <p:extLst>
              <p:ext uri="{D42A27DB-BD31-4B8C-83A1-F6EECF244321}">
                <p14:modId xmlns:p14="http://schemas.microsoft.com/office/powerpoint/2010/main" val="3485188013"/>
              </p:ext>
            </p:extLst>
          </p:nvPr>
        </p:nvGraphicFramePr>
        <p:xfrm>
          <a:off x="7551371" y="2012247"/>
          <a:ext cx="4179536" cy="735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1468804" y="4663455"/>
            <a:ext cx="86228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0,0%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32411" y="5422836"/>
            <a:ext cx="862283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7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0,0%</a:t>
            </a:r>
            <a:endParaRPr lang="ru-RU" sz="17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Диаграмма 26"/>
          <p:cNvGraphicFramePr/>
          <p:nvPr>
            <p:extLst>
              <p:ext uri="{D42A27DB-BD31-4B8C-83A1-F6EECF244321}">
                <p14:modId xmlns:p14="http://schemas.microsoft.com/office/powerpoint/2010/main" val="3450400860"/>
              </p:ext>
            </p:extLst>
          </p:nvPr>
        </p:nvGraphicFramePr>
        <p:xfrm>
          <a:off x="7659906" y="4322322"/>
          <a:ext cx="4045267" cy="878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4004758750"/>
              </p:ext>
            </p:extLst>
          </p:nvPr>
        </p:nvGraphicFramePr>
        <p:xfrm>
          <a:off x="7709910" y="2681725"/>
          <a:ext cx="4002050" cy="813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</p:spTree>
    <p:extLst>
      <p:ext uri="{BB962C8B-B14F-4D97-AF65-F5344CB8AC3E}">
        <p14:creationId xmlns:p14="http://schemas.microsoft.com/office/powerpoint/2010/main" val="199274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0" t="33179" r="62687" b="44015"/>
          <a:stretch/>
        </p:blipFill>
        <p:spPr bwMode="auto">
          <a:xfrm flipH="1">
            <a:off x="10926730" y="4619860"/>
            <a:ext cx="1234766" cy="103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2934" y="2894424"/>
            <a:ext cx="1211038" cy="1172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6792" y="1420050"/>
            <a:ext cx="1239736" cy="105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AutoShape 46"/>
          <p:cNvSpPr>
            <a:spLocks noChangeArrowheads="1"/>
          </p:cNvSpPr>
          <p:nvPr/>
        </p:nvSpPr>
        <p:spPr bwMode="gray">
          <a:xfrm rot="5400000">
            <a:off x="5059809" y="2841928"/>
            <a:ext cx="4013978" cy="1600200"/>
          </a:xfrm>
          <a:prstGeom prst="upArrow">
            <a:avLst>
              <a:gd name="adj1" fmla="val 78306"/>
              <a:gd name="adj2" fmla="val 4821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0458855" y="1062956"/>
            <a:ext cx="14206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1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1063" y="121615"/>
            <a:ext cx="10872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дорожный фонд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308" y="6561264"/>
            <a:ext cx="446220" cy="2967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06600" y="599217"/>
            <a:ext cx="10872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на 2022 год –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208 398,5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121524" y="1073775"/>
            <a:ext cx="3482774" cy="904381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ятиугольник 12"/>
          <p:cNvSpPr/>
          <p:nvPr/>
        </p:nvSpPr>
        <p:spPr>
          <a:xfrm>
            <a:off x="99627" y="2062938"/>
            <a:ext cx="3482774" cy="736681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ятиугольник 14"/>
          <p:cNvSpPr/>
          <p:nvPr/>
        </p:nvSpPr>
        <p:spPr>
          <a:xfrm>
            <a:off x="49893" y="4773694"/>
            <a:ext cx="3626036" cy="1267948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69396" y="1105825"/>
            <a:ext cx="236219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на доходы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лиц 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120 420,9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6409" y="2138890"/>
            <a:ext cx="2798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на нефтепродукты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12 765,2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1310" y="4842439"/>
            <a:ext cx="2829669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на финансовое обеспечение дорожной деятельности в отношении автомобильных дорог местного значения и искусственных дорожных сооружений на них за счет средств дорожного фонда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74 412,4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769827" y="1614552"/>
            <a:ext cx="3005365" cy="161559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782764" y="3851017"/>
            <a:ext cx="3005365" cy="185025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7943294" y="1737855"/>
            <a:ext cx="26584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и ремонт автомобильных дорог  общего пользования местного значения 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203 703,5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42980" y="3991314"/>
            <a:ext cx="2921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системы организации движения транспортных средств и пешеходов, повышение бюджетности  дорожного движения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4 695,0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rot="16200000">
            <a:off x="5639335" y="3255789"/>
            <a:ext cx="243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Бюджетные ассигнования муниципального дорожного фонда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52481" y="6174382"/>
            <a:ext cx="10297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дорожный фонд на 2023 год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171 621,2 тыс. руб.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на 2024 год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171 621,2 тыс. руб.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76" t="224" r="15796" b="725"/>
          <a:stretch/>
        </p:blipFill>
        <p:spPr bwMode="auto">
          <a:xfrm>
            <a:off x="3549709" y="1482786"/>
            <a:ext cx="2893327" cy="4301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490" y="2845077"/>
            <a:ext cx="3705196" cy="18614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26333" y="3085137"/>
            <a:ext cx="3564083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бюджетам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образований на эксплуатацию и техническое обслуживание работающих в автоматическом режиме специальных технических средств фиксации административных правонарушений в области дорожного движения за счет средств дорожного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фонда                                                         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800,0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0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06691"/>
            <a:ext cx="12192000" cy="251309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588526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48789" y="157132"/>
            <a:ext cx="869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</a:t>
            </a:r>
            <a:endParaRPr lang="ru-RU" sz="3200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11715051"/>
              </p:ext>
            </p:extLst>
          </p:nvPr>
        </p:nvGraphicFramePr>
        <p:xfrm>
          <a:off x="1449599" y="2313569"/>
          <a:ext cx="10429875" cy="247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Блок-схема: знак завершения 8"/>
          <p:cNvSpPr/>
          <p:nvPr/>
        </p:nvSpPr>
        <p:spPr>
          <a:xfrm>
            <a:off x="9860911" y="4002833"/>
            <a:ext cx="1295400" cy="390888"/>
          </a:xfrm>
          <a:prstGeom prst="flowChartTermina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100 760,0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Ромб 3"/>
          <p:cNvSpPr/>
          <p:nvPr/>
        </p:nvSpPr>
        <p:spPr>
          <a:xfrm>
            <a:off x="2637781" y="5048928"/>
            <a:ext cx="280031" cy="523875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27000">
              <a:schemeClr val="accent2">
                <a:lumMod val="60000"/>
                <a:lumOff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990850" y="4987700"/>
            <a:ext cx="13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бюджетов других уровней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8865548" y="4987700"/>
            <a:ext cx="1990725" cy="646331"/>
            <a:chOff x="5476875" y="4987699"/>
            <a:chExt cx="1990725" cy="646331"/>
          </a:xfrm>
        </p:grpSpPr>
        <p:sp>
          <p:nvSpPr>
            <p:cNvPr id="12" name="Блок-схема: знак завершения 11"/>
            <p:cNvSpPr/>
            <p:nvPr/>
          </p:nvSpPr>
          <p:spPr>
            <a:xfrm>
              <a:off x="5476875" y="5178277"/>
              <a:ext cx="619125" cy="265178"/>
            </a:xfrm>
            <a:prstGeom prst="flowChartTerminator">
              <a:avLst/>
            </a:prstGeom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096000" y="4987699"/>
              <a:ext cx="1371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Условно утвержденные расходы*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5747375" y="5036003"/>
            <a:ext cx="1842131" cy="523875"/>
            <a:chOff x="8484880" y="5040763"/>
            <a:chExt cx="1842131" cy="523875"/>
          </a:xfrm>
        </p:grpSpPr>
        <p:sp>
          <p:nvSpPr>
            <p:cNvPr id="11" name="Ромб 10"/>
            <p:cNvSpPr/>
            <p:nvPr/>
          </p:nvSpPr>
          <p:spPr>
            <a:xfrm>
              <a:off x="8484880" y="5040763"/>
              <a:ext cx="280031" cy="523875"/>
            </a:xfrm>
            <a:prstGeom prst="diamond">
              <a:avLst/>
            </a:prstGeom>
            <a:solidFill>
              <a:schemeClr val="accent1">
                <a:lumMod val="75000"/>
              </a:schemeClr>
            </a:solidFill>
            <a:effectLst>
              <a:glow rad="101600">
                <a:srgbClr val="FF9933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764911" y="5040763"/>
              <a:ext cx="15621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Средства местного бюджета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973557" y="6045425"/>
            <a:ext cx="96697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не распределённые в плановом периоде в соответствии с классификацией расходов бюджетов бюджетные ассигнования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3645818828"/>
              </p:ext>
            </p:extLst>
          </p:nvPr>
        </p:nvGraphicFramePr>
        <p:xfrm>
          <a:off x="1449599" y="1077465"/>
          <a:ext cx="10582275" cy="1192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0753725" y="74190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7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42973960"/>
              </p:ext>
            </p:extLst>
          </p:nvPr>
        </p:nvGraphicFramePr>
        <p:xfrm>
          <a:off x="4981718" y="492731"/>
          <a:ext cx="7210281" cy="6362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22226"/>
            <a:ext cx="12192000" cy="277164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32640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82362" y="6591531"/>
            <a:ext cx="96409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6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6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6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3386" y="6532640"/>
            <a:ext cx="468613" cy="37796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410825" y="102765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трелка вправо с вырезом 15"/>
          <p:cNvSpPr/>
          <p:nvPr/>
        </p:nvSpPr>
        <p:spPr>
          <a:xfrm rot="3772504">
            <a:off x="6429385" y="3769505"/>
            <a:ext cx="1333500" cy="666750"/>
          </a:xfrm>
          <a:prstGeom prst="notchedRightArrow">
            <a:avLst/>
          </a:prstGeom>
          <a:solidFill>
            <a:srgbClr val="FFCC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 rot="7955656">
            <a:off x="10400355" y="4341037"/>
            <a:ext cx="1333500" cy="666750"/>
          </a:xfrm>
          <a:prstGeom prst="notchedRightArrow">
            <a:avLst/>
          </a:prstGeom>
          <a:solidFill>
            <a:srgbClr val="FFCC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люс 18"/>
          <p:cNvSpPr/>
          <p:nvPr/>
        </p:nvSpPr>
        <p:spPr>
          <a:xfrm>
            <a:off x="8840054" y="3200291"/>
            <a:ext cx="752476" cy="714375"/>
          </a:xfrm>
          <a:prstGeom prst="mathPlus">
            <a:avLst>
              <a:gd name="adj1" fmla="val 26298"/>
            </a:avLst>
          </a:prstGeom>
          <a:solidFill>
            <a:srgbClr val="FFCC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2404935" y="100752"/>
            <a:ext cx="8662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на 2022 год                             в структуре программных и непрограммных расходов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011035"/>
              </p:ext>
            </p:extLst>
          </p:nvPr>
        </p:nvGraphicFramePr>
        <p:xfrm>
          <a:off x="1679510" y="1193472"/>
          <a:ext cx="4561075" cy="4961218"/>
        </p:xfrm>
        <a:graphic>
          <a:graphicData uri="http://schemas.openxmlformats.org/drawingml/2006/table">
            <a:tbl>
              <a:tblPr/>
              <a:tblGrid>
                <a:gridCol w="3477658"/>
                <a:gridCol w="1083417"/>
              </a:tblGrid>
              <a:tr h="31493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Процент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149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7,8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149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49489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3. "Развитие муниципального управления 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255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11,2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149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59,9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149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12,4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57289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0,9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255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0,6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4582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52488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149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НЕПРОГРАММНАЯ ДЕЯТЕЛЬНОСТЬ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3,7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31493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100,0%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877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6381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3379790972"/>
              </p:ext>
            </p:extLst>
          </p:nvPr>
        </p:nvGraphicFramePr>
        <p:xfrm>
          <a:off x="223934" y="759974"/>
          <a:ext cx="5859625" cy="5273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582289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880996"/>
                <a:gridCol w="2239528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297 469,3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476 988,1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1 585,6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34 371,4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128 148,4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25 049,5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428 000,3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4 695,0</a:t>
                      </a:r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2 298 118,0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91,8</a:t>
                      </a:r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30914"/>
            <a:ext cx="12192000" cy="227086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1088" y="6588525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2420" y="6561264"/>
            <a:ext cx="446220" cy="2967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78902" y="394967"/>
            <a:ext cx="8589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качества и безопасности жизни населения»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8E8CEF9F-6F75-3E42-81A3-D9F801A5BB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657790" y="631709"/>
            <a:ext cx="554664" cy="540933"/>
          </a:xfrm>
          <a:prstGeom prst="rect">
            <a:avLst/>
          </a:prstGeom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256" y="674098"/>
            <a:ext cx="648832" cy="6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561" y="111574"/>
            <a:ext cx="564199" cy="60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3805" y="139975"/>
            <a:ext cx="578652" cy="578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688" y="631709"/>
            <a:ext cx="654127" cy="654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61637"/>
              </p:ext>
            </p:extLst>
          </p:nvPr>
        </p:nvGraphicFramePr>
        <p:xfrm>
          <a:off x="2000250" y="1411576"/>
          <a:ext cx="9522949" cy="4613367"/>
        </p:xfrm>
        <a:graphic>
          <a:graphicData uri="http://schemas.openxmlformats.org/drawingml/2006/table">
            <a:tbl>
              <a:tblPr/>
              <a:tblGrid>
                <a:gridCol w="5495695"/>
                <a:gridCol w="1002594"/>
                <a:gridCol w="756165"/>
                <a:gridCol w="756165"/>
                <a:gridCol w="756165"/>
                <a:gridCol w="756165"/>
              </a:tblGrid>
              <a:tr h="4766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36000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молодых людей охваченных мероприятиями по молодежной политике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6743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граждан, систематически занимающихся физической культурой и спортом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50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населения, информированного о вреде потребления наркотических средств,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психоактивных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веществ и алкоголя.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0180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Общее количество граждан, получивших дополнительные меры социальной поддержки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50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инвалидов, родителей детей-инвалидов, их опекунов, попечителей, получивших помощь по вопросам социальной поддержки и социальной реабилитации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50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Удельный вес преступлений, совершенных в общественных местах, к общему числу зарегистрированных преступлений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50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населения, проживающего в населенных пунктах, имеющих регулярное автобусное сообщение с административным центром.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50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предотвращенного экологического ущерба в результате реализации программных мероприятий в общей величине выявленного экологического ущерба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67523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Готовность ЗАТО г. Североморск к выполнению мероприятий по гражданской обороне и защите населения и территории ЗАТО г. Североморск от чрезвычайных ситуаций природного и техногенного характера.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573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182595"/>
              </p:ext>
            </p:extLst>
          </p:nvPr>
        </p:nvGraphicFramePr>
        <p:xfrm>
          <a:off x="727788" y="1253955"/>
          <a:ext cx="7873287" cy="5184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371475"/>
            <a:ext cx="8589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качества и 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 населения»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707116"/>
              </p:ext>
            </p:extLst>
          </p:nvPr>
        </p:nvGraphicFramePr>
        <p:xfrm>
          <a:off x="8748336" y="1287845"/>
          <a:ext cx="3131138" cy="2043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9558"/>
                <a:gridCol w="802433"/>
                <a:gridCol w="836719"/>
                <a:gridCol w="732428"/>
              </a:tblGrid>
              <a:tr h="2043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" y="307875"/>
            <a:ext cx="959193" cy="1032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741" y="437375"/>
            <a:ext cx="982184" cy="97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052" y="399116"/>
            <a:ext cx="899401" cy="89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7026" y="241213"/>
            <a:ext cx="746411" cy="74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1476538" y="987624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022" y="234103"/>
            <a:ext cx="864629" cy="80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4718" y="150167"/>
            <a:ext cx="1141526" cy="89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642074"/>
              </p:ext>
            </p:extLst>
          </p:nvPr>
        </p:nvGraphicFramePr>
        <p:xfrm>
          <a:off x="8709535" y="6105005"/>
          <a:ext cx="3121681" cy="2340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7020"/>
                <a:gridCol w="783772"/>
                <a:gridCol w="774440"/>
                <a:gridCol w="746449"/>
              </a:tblGrid>
              <a:tr h="23404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83 823,8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297 469,3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409 440,1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36 750,4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703611"/>
              </p:ext>
            </p:extLst>
          </p:nvPr>
        </p:nvGraphicFramePr>
        <p:xfrm>
          <a:off x="8750381" y="1605529"/>
          <a:ext cx="3106540" cy="4328741"/>
        </p:xfrm>
        <a:graphic>
          <a:graphicData uri="http://schemas.openxmlformats.org/drawingml/2006/table">
            <a:tbl>
              <a:tblPr/>
              <a:tblGrid>
                <a:gridCol w="776635"/>
                <a:gridCol w="776635"/>
                <a:gridCol w="776635"/>
                <a:gridCol w="776635"/>
              </a:tblGrid>
              <a:tr h="54984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14 698,3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8 802,7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9 126,2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9 360,5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294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36 073,8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264 344,0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379 668,3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6 365,3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0346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300,0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294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7 864,4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8 124,4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7 924,5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7 924,5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944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1 640,4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3 760,9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429,5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429,5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787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2 475,6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0121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19 770,3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184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1 001,0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1 000,0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7829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11 087,3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11 441,6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11 820,6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997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85461" y="760408"/>
            <a:ext cx="8589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конкурентоспособной экономики ЗАТО г. Североморск»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226360E-9B6C-A44A-A856-0A02473F725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3417" y="713188"/>
            <a:ext cx="534416" cy="49624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FA93F08A-2D01-7449-9653-C9652DA6AD9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59992" y="779207"/>
            <a:ext cx="629611" cy="40475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357685"/>
              </p:ext>
            </p:extLst>
          </p:nvPr>
        </p:nvGraphicFramePr>
        <p:xfrm>
          <a:off x="2085975" y="1709385"/>
          <a:ext cx="9383213" cy="3430881"/>
        </p:xfrm>
        <a:graphic>
          <a:graphicData uri="http://schemas.openxmlformats.org/drawingml/2006/table">
            <a:tbl>
              <a:tblPr/>
              <a:tblGrid>
                <a:gridCol w="5211808"/>
                <a:gridCol w="1191129"/>
                <a:gridCol w="745069"/>
                <a:gridCol w="745069"/>
                <a:gridCol w="745069"/>
                <a:gridCol w="745069"/>
              </a:tblGrid>
              <a:tr h="45318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8156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среднесписочной численности работников (без внешних совместителей) малых и средних предприятий в среднесписочной численности работников (без внешних совместителей) всех предприятий и организаций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6730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Число субъектов малого и среднего предпринимательства (включая индивидуальных предпринимателей) в расчете на 10 тыс. человек населения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237,6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243,7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249,3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3982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Рост оборота розничной торговли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млн. руб. в ценах соответств. лет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8 687,40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9 208,70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9 761,20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10 346,90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2149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Рост оборота общественного питания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млн. руб. в ценах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лет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2 290,60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2 359,30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2 430,10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2 503,00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5814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Рост оборота платных услуг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млн. руб. в ценах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соответств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лет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730,9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764,2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832,7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4074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СО НКО, получивших финансовую поддержку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не менее 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не менее 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не менее 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не менее 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31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1303459"/>
              </p:ext>
            </p:extLst>
          </p:nvPr>
        </p:nvGraphicFramePr>
        <p:xfrm>
          <a:off x="-1588" y="1714378"/>
          <a:ext cx="8537613" cy="4819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26970" y="371475"/>
            <a:ext cx="5493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конкурентоспособной экономики»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808378"/>
              </p:ext>
            </p:extLst>
          </p:nvPr>
        </p:nvGraphicFramePr>
        <p:xfrm>
          <a:off x="8734425" y="1595392"/>
          <a:ext cx="313372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3469"/>
                <a:gridCol w="802433"/>
                <a:gridCol w="755779"/>
                <a:gridCol w="802044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4" y="12168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B226360E-9B6C-A44A-A856-0A02473F725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3403" y="277894"/>
            <a:ext cx="880892" cy="81797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FA93F08A-2D01-7449-9653-C9652DA6AD9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29057" y="417221"/>
            <a:ext cx="1012599" cy="650956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7989" y="5216156"/>
            <a:ext cx="858933" cy="87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900421"/>
              </p:ext>
            </p:extLst>
          </p:nvPr>
        </p:nvGraphicFramePr>
        <p:xfrm>
          <a:off x="8780105" y="4534677"/>
          <a:ext cx="3079103" cy="2239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6450"/>
                <a:gridCol w="783772"/>
                <a:gridCol w="793102"/>
                <a:gridCol w="755779"/>
              </a:tblGrid>
              <a:tr h="22393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2 386,5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1 585,6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1 585,6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1 585,6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4" name="Таблица 23"/>
          <p:cNvGraphicFramePr>
            <a:graphicFrameLocks noGrp="1"/>
          </p:cNvGraphicFramePr>
          <p:nvPr/>
        </p:nvGraphicFramePr>
        <p:xfrm>
          <a:off x="8742983" y="2022580"/>
          <a:ext cx="3113939" cy="2224765"/>
        </p:xfrm>
        <a:graphic>
          <a:graphicData uri="http://schemas.openxmlformats.org/drawingml/2006/table">
            <a:tbl>
              <a:tblPr/>
              <a:tblGrid>
                <a:gridCol w="778485"/>
                <a:gridCol w="813837"/>
                <a:gridCol w="770720"/>
                <a:gridCol w="750897"/>
              </a:tblGrid>
              <a:tr h="702453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1 060,8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260,0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260,0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260,0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9563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667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1 225,7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1 225,6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1 225,6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1 225,6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105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49527" y="482965"/>
            <a:ext cx="8589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муниципального управления и гражданского общества»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C50FA302-9437-AF42-BB6A-BC631862DA2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06487" y="399705"/>
            <a:ext cx="567223" cy="51752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30F11A4-399D-2146-AA16-7E0AA7EBFA0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153113" y="375772"/>
            <a:ext cx="571500" cy="480688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315" y="482416"/>
            <a:ext cx="426088" cy="444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84963"/>
              </p:ext>
            </p:extLst>
          </p:nvPr>
        </p:nvGraphicFramePr>
        <p:xfrm>
          <a:off x="1994265" y="1326832"/>
          <a:ext cx="9527175" cy="4860336"/>
        </p:xfrm>
        <a:graphic>
          <a:graphicData uri="http://schemas.openxmlformats.org/drawingml/2006/table">
            <a:tbl>
              <a:tblPr/>
              <a:tblGrid>
                <a:gridCol w="5498136"/>
                <a:gridCol w="1003039"/>
                <a:gridCol w="756500"/>
                <a:gridCol w="756500"/>
                <a:gridCol w="756500"/>
                <a:gridCol w="756500"/>
              </a:tblGrid>
              <a:tr h="342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48128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переданных в различные виды пользования или проданных объектов муниципального имущества (в том числе земельных участков)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пользователей единой информационно-телекоммуникационной сети Администрации ЗАТО г. Североморск, функциональные обязанности которых связаны с использованием ресурсов сети Интернет, имеющих доступ к сети Интернет не менее 10 Мбит/с без ограничения трафика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пользователей единой информационно-телекоммуникационной сети Администрации ЗАТО г. Североморск, подключенных к единой информационной системе электронного документооборота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человек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Лицензионная чистота программного обеспечения, используемого в Администрации ЗАТО г. Североморск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Суммарная длительность перерывов в работе официальных сайтов органов местного самоуправления ЗАТО г. Североморск (за исключением перерывов, связанных с обстоятельствами непреодолимой силы)связанных с обстоятельствами непреодолимой силы)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часов в месяц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более 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более 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более 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более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структурных подразделений Администрации ЗАТО г. Североморск, участвующих в межведомственном электронном взаимодействии, имеющих доступ к защищенным каналам связи к СМЭВ и государственным информационным системам со своих автоматизированных рабочих мест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2140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Уровень аттестации муниципальных служащих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общественных объединений и организаций, реализующих социально-значимые мероприятия. от общего числа общественных организаций, на территории ЗАТО г. Североморск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10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9829921"/>
              </p:ext>
            </p:extLst>
          </p:nvPr>
        </p:nvGraphicFramePr>
        <p:xfrm>
          <a:off x="0" y="1855892"/>
          <a:ext cx="8448939" cy="46496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26970" y="371475"/>
            <a:ext cx="54932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муниципального управления и гражданского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 в ЗАТО г. Североморск»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223642"/>
              </p:ext>
            </p:extLst>
          </p:nvPr>
        </p:nvGraphicFramePr>
        <p:xfrm>
          <a:off x="8695881" y="1475347"/>
          <a:ext cx="3228641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4195"/>
                <a:gridCol w="794846"/>
                <a:gridCol w="819474"/>
                <a:gridCol w="780126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4" y="12168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50FA302-9437-AF42-BB6A-BC631862DA2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42602" y="393913"/>
            <a:ext cx="803796" cy="73337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230F11A4-399D-2146-AA16-7E0AA7EBFA0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10798" y="393913"/>
            <a:ext cx="721709" cy="607029"/>
          </a:xfrm>
          <a:prstGeom prst="rect">
            <a:avLst/>
          </a:prstGeom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833626"/>
              </p:ext>
            </p:extLst>
          </p:nvPr>
        </p:nvGraphicFramePr>
        <p:xfrm>
          <a:off x="8695882" y="4766127"/>
          <a:ext cx="3228639" cy="2344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2167"/>
                <a:gridCol w="782278"/>
                <a:gridCol w="841765"/>
                <a:gridCol w="772429"/>
              </a:tblGrid>
              <a:tr h="23449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163 761,8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128 148,4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126 378,8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130 395,0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811465"/>
              </p:ext>
            </p:extLst>
          </p:nvPr>
        </p:nvGraphicFramePr>
        <p:xfrm>
          <a:off x="8695881" y="2071025"/>
          <a:ext cx="3228640" cy="2243934"/>
        </p:xfrm>
        <a:graphic>
          <a:graphicData uri="http://schemas.openxmlformats.org/drawingml/2006/table">
            <a:tbl>
              <a:tblPr/>
              <a:tblGrid>
                <a:gridCol w="807160"/>
                <a:gridCol w="807160"/>
                <a:gridCol w="807160"/>
                <a:gridCol w="807160"/>
              </a:tblGrid>
              <a:tr h="77512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153 031,3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116 972,7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115 711,0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119 456,1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3232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5 620,8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5 371,8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5 211,5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5 199,6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3648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5 109,7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5 803,9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5 456,3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5 739,3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81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31344" y="578431"/>
            <a:ext cx="8589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комфортной городской среды в ЗАТО г. Североморск»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E818A16D-BABE-C043-872E-1A3806794FF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47410" y="525870"/>
            <a:ext cx="786262" cy="54106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79A122D2-169E-8B45-A35B-D4629F4A515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18352" y="410639"/>
            <a:ext cx="771525" cy="771525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889483"/>
              </p:ext>
            </p:extLst>
          </p:nvPr>
        </p:nvGraphicFramePr>
        <p:xfrm>
          <a:off x="2000252" y="1593668"/>
          <a:ext cx="9451521" cy="3727269"/>
        </p:xfrm>
        <a:graphic>
          <a:graphicData uri="http://schemas.openxmlformats.org/drawingml/2006/table">
            <a:tbl>
              <a:tblPr/>
              <a:tblGrid>
                <a:gridCol w="5454476"/>
                <a:gridCol w="995073"/>
                <a:gridCol w="750493"/>
                <a:gridCol w="750493"/>
                <a:gridCol w="750493"/>
                <a:gridCol w="750493"/>
              </a:tblGrid>
              <a:tr h="32843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57212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отремонтированных дворовых территорий и проездов к ним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27,19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5541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отремонтированных автомобильных дорог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6927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Экономия, полученная в результате проведения модернизации объектов уличного освещения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67294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Уровень взносов на капитальный ремонт общего имущества в многоквартирных домах  ЗАТО г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 Североморск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части, приходящейся на муниципальные помещения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354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элементов прочего благоустройства, содержащихся в удовлетворительном состоянии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713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паркового пространства, содержащегося в удовлетворительном состоянии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19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0919059"/>
              </p:ext>
            </p:extLst>
          </p:nvPr>
        </p:nvGraphicFramePr>
        <p:xfrm>
          <a:off x="0" y="1757921"/>
          <a:ext cx="8591550" cy="4719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44449" y="334192"/>
            <a:ext cx="8589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комфортной городской среды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в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г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Североморск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277650"/>
              </p:ext>
            </p:extLst>
          </p:nvPr>
        </p:nvGraphicFramePr>
        <p:xfrm>
          <a:off x="8745704" y="1475347"/>
          <a:ext cx="3135440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0228"/>
                <a:gridCol w="801788"/>
                <a:gridCol w="795818"/>
                <a:gridCol w="757606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4" y="12168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633" y="295516"/>
            <a:ext cx="77470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901" y="407787"/>
            <a:ext cx="855299" cy="58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chart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30813" y="6075264"/>
            <a:ext cx="749873" cy="365792"/>
          </a:xfrm>
          <a:prstGeom prst="rect">
            <a:avLst/>
          </a:prstGeom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943046"/>
              </p:ext>
            </p:extLst>
          </p:nvPr>
        </p:nvGraphicFramePr>
        <p:xfrm>
          <a:off x="8745704" y="6163672"/>
          <a:ext cx="3135441" cy="1949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0851"/>
                <a:gridCol w="782477"/>
                <a:gridCol w="775735"/>
                <a:gridCol w="796378"/>
              </a:tblGrid>
              <a:tr h="19494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633 086,0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428 000,3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374 798,1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354 694,6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329861"/>
              </p:ext>
            </p:extLst>
          </p:nvPr>
        </p:nvGraphicFramePr>
        <p:xfrm>
          <a:off x="8750384" y="1816689"/>
          <a:ext cx="3130760" cy="4238940"/>
        </p:xfrm>
        <a:graphic>
          <a:graphicData uri="http://schemas.openxmlformats.org/drawingml/2006/table">
            <a:tbl>
              <a:tblPr/>
              <a:tblGrid>
                <a:gridCol w="782690"/>
                <a:gridCol w="782690"/>
                <a:gridCol w="782690"/>
                <a:gridCol w="782690"/>
              </a:tblGrid>
              <a:tr h="55106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206 619,7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203 703,5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167 726,2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167 726,2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9370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23 881,1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18 458,9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16 948,6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16 948,6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5064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8 694,4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8 724,0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8 624,0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8 624,0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9229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83 202,8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16 182,7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5711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100 576,1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67 792,6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66 179,4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66 179,4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217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206 867,0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107 607,5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110 334,0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90 230,5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500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3 244,9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5 531,1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4 485,9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4 485,9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309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82771" y="488507"/>
            <a:ext cx="8589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«Развитие образования ЗАТО г. Североморск»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450F1599-F5F6-5347-BFBD-CD96E435F45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6018" y="371475"/>
            <a:ext cx="542924" cy="48407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FF3BB79D-19B5-4B42-BD06-4A27C1A3799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72107" y="390963"/>
            <a:ext cx="614368" cy="46458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213749"/>
              </p:ext>
            </p:extLst>
          </p:nvPr>
        </p:nvGraphicFramePr>
        <p:xfrm>
          <a:off x="2002968" y="1265672"/>
          <a:ext cx="9653396" cy="4864281"/>
        </p:xfrm>
        <a:graphic>
          <a:graphicData uri="http://schemas.openxmlformats.org/drawingml/2006/table">
            <a:tbl>
              <a:tblPr/>
              <a:tblGrid>
                <a:gridCol w="5570977"/>
                <a:gridCol w="1016327"/>
                <a:gridCol w="766523"/>
                <a:gridCol w="766523"/>
                <a:gridCol w="766523"/>
                <a:gridCol w="766523"/>
              </a:tblGrid>
              <a:tr h="35801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36540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Доступность дошкольного образования для детей в возрасте от 3 до 7 лет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77371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Удельный вес численности обучающихся муниципальных общеобразовательных организаций, которым предоставлена возможность обучаться в соответствии с основными современными требованиями, в общей численности обучающихся.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86779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детей в возрасте 5 - 18 лет, получающих услуги по дополнительному образованию в организациях различной организационно-правовой формы и формы собственности, в общей численности детей данной возрастной группы (расчетный показатель)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74558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обучающихся в муниципальных общеобразовательных учреждениях, занимающихся во вторую (третью) смену, в общей численности обучающихся в муниципальных общеобразовательных учреждениях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50917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Охват обучающихся, получающих горячее питание, от общего числа обучающихся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73648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детей-сирот и детей, оставшихся без попечения родителей, переданных на воспитание в семьи, в общей численности учтенных детей-сирот и детей, оставшихся без попечения родителей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5081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отдохнувших и оздоровленных детей в возрасте от 6 до 18 лет в оздоровительных учреждениях от общего количества детей данной категории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481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6301752"/>
              </p:ext>
            </p:extLst>
          </p:nvPr>
        </p:nvGraphicFramePr>
        <p:xfrm>
          <a:off x="783771" y="1488345"/>
          <a:ext cx="7750629" cy="4700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43064" y="595341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в ЗАТО г. Североморск»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545501"/>
              </p:ext>
            </p:extLst>
          </p:nvPr>
        </p:nvGraphicFramePr>
        <p:xfrm>
          <a:off x="8695885" y="1475347"/>
          <a:ext cx="318354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1731"/>
                <a:gridCol w="744842"/>
                <a:gridCol w="799343"/>
                <a:gridCol w="797629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4" y="12168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807" y="505613"/>
            <a:ext cx="792281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3028" y="410326"/>
            <a:ext cx="795540" cy="613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19031"/>
              </p:ext>
            </p:extLst>
          </p:nvPr>
        </p:nvGraphicFramePr>
        <p:xfrm>
          <a:off x="8680211" y="4946924"/>
          <a:ext cx="3199217" cy="161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2811"/>
                <a:gridCol w="814141"/>
                <a:gridCol w="797604"/>
                <a:gridCol w="794661"/>
              </a:tblGrid>
              <a:tr h="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2 348 350,3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2 298 118,0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2 334 858,6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2 383 955,3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848630"/>
              </p:ext>
            </p:extLst>
          </p:nvPr>
        </p:nvGraphicFramePr>
        <p:xfrm>
          <a:off x="8677273" y="2136711"/>
          <a:ext cx="3202156" cy="2226372"/>
        </p:xfrm>
        <a:graphic>
          <a:graphicData uri="http://schemas.openxmlformats.org/drawingml/2006/table">
            <a:tbl>
              <a:tblPr/>
              <a:tblGrid>
                <a:gridCol w="800539"/>
                <a:gridCol w="800539"/>
                <a:gridCol w="800539"/>
                <a:gridCol w="800539"/>
              </a:tblGrid>
              <a:tr h="57849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2 202 693,5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2 144 343,0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2 172 768,2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2 210 398,7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6653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89 055,2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94 854,7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96 253,6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99 744,8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06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49 245,0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51 323,2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58 239,7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66 214,7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906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7 356,6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7 597,1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7 597,1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7 597,1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053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600541" y="389723"/>
            <a:ext cx="8589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«Культура ЗАТО г. Североморск»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6F1DE683-5794-174A-A9DF-8A96A992D54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4549" y="426561"/>
            <a:ext cx="713078" cy="51486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1D8EE09A-DC27-A141-8B85-A529B67937B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93103" y="402326"/>
            <a:ext cx="391486" cy="44254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042063"/>
              </p:ext>
            </p:extLst>
          </p:nvPr>
        </p:nvGraphicFramePr>
        <p:xfrm>
          <a:off x="2331088" y="1142047"/>
          <a:ext cx="8953501" cy="4763997"/>
        </p:xfrm>
        <a:graphic>
          <a:graphicData uri="http://schemas.openxmlformats.org/drawingml/2006/table">
            <a:tbl>
              <a:tblPr/>
              <a:tblGrid>
                <a:gridCol w="5167068"/>
                <a:gridCol w="942641"/>
                <a:gridCol w="710948"/>
                <a:gridCol w="710948"/>
                <a:gridCol w="710948"/>
                <a:gridCol w="710948"/>
              </a:tblGrid>
              <a:tr h="342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детей, привлекаемых к участию в творческих мероприятиях, от общего числа детей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Уровень фактической обеспеченности библиотеками от нормативной потребности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Уровень фактической обеспеченности клубами и учреждениями клубного типа от нормативной потребности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объектов культурного наследия, находящихся в муниципальной собственности и не требующих консервации или реставрации, в общем количестве объектов культурного наследия, находящихся в муниципальной собственности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2317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Сохранение контингента обучающихся в детских школах искусств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2221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Увеличение количества посещений муниципальных библиотек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345,2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361,8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368,6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1350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Сохранение количества посещений учреждений культурно-досугового типа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9609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Увеличение посещаемости МБУК СМВК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Создание виртуальных музейных экспозиций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памятников истории и культуры, находящиеся в удовлетворительном состоянии от общего количества объектов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48577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учреждений, получивших правовую, информационную, организационную, техническую поддержку, осуществлен бухгалтерский учет и отчетность от общего количества учреждений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531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2504206"/>
              </p:ext>
            </p:extLst>
          </p:nvPr>
        </p:nvGraphicFramePr>
        <p:xfrm>
          <a:off x="0" y="1757921"/>
          <a:ext cx="8639175" cy="4700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331088" y="37660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ЗАТО г. Североморск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686648"/>
              </p:ext>
            </p:extLst>
          </p:nvPr>
        </p:nvGraphicFramePr>
        <p:xfrm>
          <a:off x="8701940" y="1475347"/>
          <a:ext cx="3177490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293"/>
                <a:gridCol w="793102"/>
                <a:gridCol w="793102"/>
                <a:gridCol w="803993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4" y="12168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950" y="272255"/>
            <a:ext cx="1015918" cy="73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724" y="287455"/>
            <a:ext cx="621339" cy="707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chart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09536" y="5542369"/>
            <a:ext cx="749873" cy="365792"/>
          </a:xfrm>
          <a:prstGeom prst="rect">
            <a:avLst/>
          </a:prstGeom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541343"/>
              </p:ext>
            </p:extLst>
          </p:nvPr>
        </p:nvGraphicFramePr>
        <p:xfrm>
          <a:off x="8708217" y="5608379"/>
          <a:ext cx="3171214" cy="209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1016"/>
                <a:gridCol w="821094"/>
                <a:gridCol w="793102"/>
                <a:gridCol w="776002"/>
              </a:tblGrid>
              <a:tr h="20955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426 772,7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476 988,1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515 716,8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460 995,2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619103"/>
              </p:ext>
            </p:extLst>
          </p:nvPr>
        </p:nvGraphicFramePr>
        <p:xfrm>
          <a:off x="8701940" y="1840910"/>
          <a:ext cx="3177492" cy="3541769"/>
        </p:xfrm>
        <a:graphic>
          <a:graphicData uri="http://schemas.openxmlformats.org/drawingml/2006/table">
            <a:tbl>
              <a:tblPr/>
              <a:tblGrid>
                <a:gridCol w="794373"/>
                <a:gridCol w="794373"/>
                <a:gridCol w="794373"/>
                <a:gridCol w="794373"/>
              </a:tblGrid>
              <a:tr h="52684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128 548,8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134 042,9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140 207,3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144 745,3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445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89 476,2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85 417,6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86 972,5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92 203,7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056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128 587,0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177 111,7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205 957,3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139 213,8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295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21 837,5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21 983,7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23 131,6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23 847,0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9639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5 366,8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1 568,8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1 500,0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056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latin typeface="Times New Roman"/>
                        </a:rPr>
                        <a:t>52 956,4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56 863,4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57 948,1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59 485,4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56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17057" y="397678"/>
            <a:ext cx="8589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«Создание условий для эффективного и ответственного управления муниципальными финансами, повышения устойчивости бюджета муниципального образования ЗАТО г. Североморск»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7210061-F2C7-A740-8AB8-801686A2EAE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1933" y="553787"/>
            <a:ext cx="925124" cy="72330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60EACDF4-DF36-B849-ACF1-16931286D47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85663" y="571502"/>
            <a:ext cx="741143" cy="723303"/>
          </a:xfrm>
          <a:prstGeom prst="rect">
            <a:avLst/>
          </a:prstGeom>
        </p:spPr>
      </p:pic>
      <p:graphicFrame>
        <p:nvGraphicFramePr>
          <p:cNvPr id="1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2772305"/>
              </p:ext>
            </p:extLst>
          </p:nvPr>
        </p:nvGraphicFramePr>
        <p:xfrm>
          <a:off x="1868100" y="3777588"/>
          <a:ext cx="6370209" cy="2289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414481"/>
              </p:ext>
            </p:extLst>
          </p:nvPr>
        </p:nvGraphicFramePr>
        <p:xfrm>
          <a:off x="8537509" y="4181807"/>
          <a:ext cx="3089297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5862"/>
                <a:gridCol w="781135"/>
                <a:gridCol w="805338"/>
                <a:gridCol w="716962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0957134" y="3777588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799704"/>
              </p:ext>
            </p:extLst>
          </p:nvPr>
        </p:nvGraphicFramePr>
        <p:xfrm>
          <a:off x="8550547" y="4559549"/>
          <a:ext cx="3076260" cy="696737"/>
        </p:xfrm>
        <a:graphic>
          <a:graphicData uri="http://schemas.openxmlformats.org/drawingml/2006/table">
            <a:tbl>
              <a:tblPr/>
              <a:tblGrid>
                <a:gridCol w="769065"/>
                <a:gridCol w="769065"/>
                <a:gridCol w="800147"/>
                <a:gridCol w="737983"/>
              </a:tblGrid>
              <a:tr h="69673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24 424,9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1C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34 371,4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1C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41 449,1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1C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55 201,2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1CE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409225"/>
              </p:ext>
            </p:extLst>
          </p:nvPr>
        </p:nvGraphicFramePr>
        <p:xfrm>
          <a:off x="1767842" y="1593669"/>
          <a:ext cx="9858966" cy="1741714"/>
        </p:xfrm>
        <a:graphic>
          <a:graphicData uri="http://schemas.openxmlformats.org/drawingml/2006/table">
            <a:tbl>
              <a:tblPr/>
              <a:tblGrid>
                <a:gridCol w="5689612"/>
                <a:gridCol w="1037970"/>
                <a:gridCol w="782846"/>
                <a:gridCol w="782846"/>
                <a:gridCol w="782846"/>
                <a:gridCol w="782846"/>
              </a:tblGrid>
              <a:tr h="34932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38231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Степень качества управления муниципальными финансами, присвоенная ЗАТО г. Североморск Министерством финансов Мурманской области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группа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ниже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ниже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ниже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не ниже 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27855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расходов местного бюджета, формируемых в рамках муниципальных программ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8231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доходов местного бюджета от использования объектов муниципального имущества в общем объеме доходов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4920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просроченной кредиторской задолженности в общем объеме расходов бюджета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69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2993547" y="583308"/>
            <a:ext cx="8759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ЗАТО г. Североморск»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A2105DFD-979C-514F-BD89-A12645E29A6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906" y="318984"/>
            <a:ext cx="915761" cy="897979"/>
          </a:xfrm>
          <a:prstGeom prst="rect">
            <a:avLst/>
          </a:prstGeom>
        </p:spPr>
      </p:pic>
      <p:graphicFrame>
        <p:nvGraphicFramePr>
          <p:cNvPr id="2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0287447"/>
              </p:ext>
            </p:extLst>
          </p:nvPr>
        </p:nvGraphicFramePr>
        <p:xfrm>
          <a:off x="1593670" y="3808699"/>
          <a:ext cx="6862354" cy="2401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699183"/>
              </p:ext>
            </p:extLst>
          </p:nvPr>
        </p:nvGraphicFramePr>
        <p:xfrm>
          <a:off x="8619244" y="4170830"/>
          <a:ext cx="3133725" cy="2865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9671"/>
                <a:gridCol w="771479"/>
                <a:gridCol w="795383"/>
                <a:gridCol w="757192"/>
              </a:tblGrid>
              <a:tr h="286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1053739" y="3808699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577308"/>
              </p:ext>
            </p:extLst>
          </p:nvPr>
        </p:nvGraphicFramePr>
        <p:xfrm>
          <a:off x="8619244" y="4717977"/>
          <a:ext cx="3119996" cy="485775"/>
        </p:xfrm>
        <a:graphic>
          <a:graphicData uri="http://schemas.openxmlformats.org/drawingml/2006/table">
            <a:tbl>
              <a:tblPr/>
              <a:tblGrid>
                <a:gridCol w="779999"/>
                <a:gridCol w="779999"/>
                <a:gridCol w="779999"/>
                <a:gridCol w="779999"/>
              </a:tblGrid>
              <a:tr h="48577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176 268,9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25 049,5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11 500,0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11 500,0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962455"/>
              </p:ext>
            </p:extLst>
          </p:nvPr>
        </p:nvGraphicFramePr>
        <p:xfrm>
          <a:off x="2449853" y="1444883"/>
          <a:ext cx="8953501" cy="1844040"/>
        </p:xfrm>
        <a:graphic>
          <a:graphicData uri="http://schemas.openxmlformats.org/drawingml/2006/table">
            <a:tbl>
              <a:tblPr/>
              <a:tblGrid>
                <a:gridCol w="5167068"/>
                <a:gridCol w="942641"/>
                <a:gridCol w="710948"/>
                <a:gridCol w="710948"/>
                <a:gridCol w="710948"/>
                <a:gridCol w="710948"/>
              </a:tblGrid>
              <a:tr h="342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Наличие разработанных в соответствии с требованиями действующего законодательства Правил благоустройства ЗАТО г. Североморск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да/нет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проведенных управляющими организациями конкурсов "Уютный двор"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шт.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Общее количество муниципальных территорий общего пользования (общественных территорий)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проведенных на территории муниципального образования общегородских субботников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шт.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453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3170" y="285790"/>
            <a:ext cx="8589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безопасности дорожного движения и снижение дорожно-транспортного травматизма в ЗАТО г. Североморск»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FF267CD-E2B3-7048-82F7-B9D2C4B7F72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31765" y="368334"/>
            <a:ext cx="481405" cy="656461"/>
          </a:xfrm>
          <a:prstGeom prst="rect">
            <a:avLst/>
          </a:prstGeom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212" y="362293"/>
            <a:ext cx="552107" cy="552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3974029"/>
              </p:ext>
            </p:extLst>
          </p:nvPr>
        </p:nvGraphicFramePr>
        <p:xfrm>
          <a:off x="1489166" y="3486151"/>
          <a:ext cx="6574971" cy="2809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102430"/>
              </p:ext>
            </p:extLst>
          </p:nvPr>
        </p:nvGraphicFramePr>
        <p:xfrm>
          <a:off x="8398823" y="4218993"/>
          <a:ext cx="3133725" cy="3233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9671"/>
                <a:gridCol w="771479"/>
                <a:gridCol w="795383"/>
                <a:gridCol w="757192"/>
              </a:tblGrid>
              <a:tr h="3233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780597" y="38252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479568"/>
              </p:ext>
            </p:extLst>
          </p:nvPr>
        </p:nvGraphicFramePr>
        <p:xfrm>
          <a:off x="8417325" y="4666973"/>
          <a:ext cx="3115223" cy="647700"/>
        </p:xfrm>
        <a:graphic>
          <a:graphicData uri="http://schemas.openxmlformats.org/drawingml/2006/table">
            <a:tbl>
              <a:tblPr/>
              <a:tblGrid>
                <a:gridCol w="782659"/>
                <a:gridCol w="783771"/>
                <a:gridCol w="793102"/>
                <a:gridCol w="755691"/>
              </a:tblGrid>
              <a:tr h="64770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3 070,0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4 695,0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3 895,0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3 895,0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729444"/>
              </p:ext>
            </p:extLst>
          </p:nvPr>
        </p:nvGraphicFramePr>
        <p:xfrm>
          <a:off x="2331088" y="1389068"/>
          <a:ext cx="8953501" cy="2068830"/>
        </p:xfrm>
        <a:graphic>
          <a:graphicData uri="http://schemas.openxmlformats.org/drawingml/2006/table">
            <a:tbl>
              <a:tblPr/>
              <a:tblGrid>
                <a:gridCol w="5167068"/>
                <a:gridCol w="942641"/>
                <a:gridCol w="710948"/>
                <a:gridCol w="710948"/>
                <a:gridCol w="710948"/>
                <a:gridCol w="710948"/>
              </a:tblGrid>
              <a:tr h="34290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34067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мест концентрации ДТП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Смертность населения от ДТП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умерших на 100 тыс. 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2140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Сокращение количества ДТП из-за несоблюдения правил дорожного движения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1328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Сокращение количества ДТП с участием детей в возрасте до 16 лет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При получении статистической отчетности по итогам года проводить полный анализ с доведением информации до СМИ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61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1965878"/>
              </p:ext>
            </p:extLst>
          </p:nvPr>
        </p:nvGraphicFramePr>
        <p:xfrm>
          <a:off x="1639864" y="3562526"/>
          <a:ext cx="6615861" cy="2752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117830"/>
              </p:ext>
            </p:extLst>
          </p:nvPr>
        </p:nvGraphicFramePr>
        <p:xfrm>
          <a:off x="8522639" y="4208160"/>
          <a:ext cx="313372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7076"/>
                <a:gridCol w="794074"/>
                <a:gridCol w="795383"/>
                <a:gridCol w="757192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513170" y="383964"/>
            <a:ext cx="8589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терроризма, экстремизма и ликвидация последствий проявлений терроризма и экстремизма на территории ЗАТО г. Североморск»</a:t>
            </a:r>
          </a:p>
        </p:txBody>
      </p:sp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444" y="383964"/>
            <a:ext cx="795726" cy="79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352" y="346680"/>
            <a:ext cx="715122" cy="715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0957134" y="3764155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886977"/>
              </p:ext>
            </p:extLst>
          </p:nvPr>
        </p:nvGraphicFramePr>
        <p:xfrm>
          <a:off x="8518848" y="4642574"/>
          <a:ext cx="3137516" cy="732731"/>
        </p:xfrm>
        <a:graphic>
          <a:graphicData uri="http://schemas.openxmlformats.org/drawingml/2006/table">
            <a:tbl>
              <a:tblPr/>
              <a:tblGrid>
                <a:gridCol w="803612"/>
                <a:gridCol w="782592"/>
                <a:gridCol w="802433"/>
                <a:gridCol w="748879"/>
              </a:tblGrid>
              <a:tr h="73273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90,0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91,8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93,6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latin typeface="Times New Roman"/>
                        </a:rPr>
                        <a:t>95,0</a:t>
                      </a:r>
                    </a:p>
                  </a:txBody>
                  <a:tcPr marL="9525" marR="857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976158"/>
              </p:ext>
            </p:extLst>
          </p:nvPr>
        </p:nvGraphicFramePr>
        <p:xfrm>
          <a:off x="2331088" y="1517483"/>
          <a:ext cx="8953501" cy="1783882"/>
        </p:xfrm>
        <a:graphic>
          <a:graphicData uri="http://schemas.openxmlformats.org/drawingml/2006/table">
            <a:tbl>
              <a:tblPr/>
              <a:tblGrid>
                <a:gridCol w="5167068"/>
                <a:gridCol w="942641"/>
                <a:gridCol w="710948"/>
                <a:gridCol w="710948"/>
                <a:gridCol w="710948"/>
                <a:gridCol w="710948"/>
              </a:tblGrid>
              <a:tr h="31772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целевые показатели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год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Увеличение количества посетителей культурно-массовых мероприятий по формированию патриотизма, толерантности, единения.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 чел.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91,9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жителей ЗАТО г. Североморск, охваченных мероприятиями информационного характера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  <a:tr h="34030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Количество террористических актов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Доля муниципальных служащих, прошедших повышение квалификации по вопросам профилактики терроризма.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4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1051" y="316688"/>
            <a:ext cx="9629075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бюджета ЗАТО г. Североморск 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2022 год</a:t>
            </a:r>
            <a:endParaRPr lang="ru-RU" sz="2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7531" y="1122448"/>
            <a:ext cx="9353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    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</a:t>
            </a:r>
            <a:r>
              <a:rPr lang="ru-RU" sz="1400" b="1" dirty="0"/>
              <a:t>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 отдельных видов расходов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(%, тыс. руб.) 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034155351"/>
              </p:ext>
            </p:extLst>
          </p:nvPr>
        </p:nvGraphicFramePr>
        <p:xfrm>
          <a:off x="1251665" y="1382140"/>
          <a:ext cx="6083451" cy="3799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8237981" y="3281897"/>
            <a:ext cx="35259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том </a:t>
            </a:r>
            <a:r>
              <a:rPr lang="ru-RU" sz="1600" b="1" i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числе: </a:t>
            </a:r>
            <a:r>
              <a:rPr lang="ru-RU" sz="1600" b="1" i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местный бюджет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2316481" y="2671675"/>
            <a:ext cx="726006" cy="4862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5,1%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3042487" y="2661571"/>
            <a:ext cx="728324" cy="382918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1,0%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2516989202"/>
              </p:ext>
            </p:extLst>
          </p:nvPr>
        </p:nvGraphicFramePr>
        <p:xfrm>
          <a:off x="6461760" y="3654794"/>
          <a:ext cx="5640824" cy="3179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06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812898" y="58653"/>
            <a:ext cx="86944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</a:t>
            </a:r>
          </a:p>
          <a:p>
            <a:pPr algn="ctr"/>
            <a:r>
              <a:rPr lang="ru-RU" sz="2600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2022 год по сферам деятельности</a:t>
            </a:r>
            <a:endParaRPr lang="ru-RU" sz="2600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66913" y="802418"/>
            <a:ext cx="13125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80796482"/>
              </p:ext>
            </p:extLst>
          </p:nvPr>
        </p:nvGraphicFramePr>
        <p:xfrm>
          <a:off x="2667481" y="1326083"/>
          <a:ext cx="8931275" cy="4903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5" y="163408"/>
            <a:ext cx="2964198" cy="1323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31406" y="1224684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6,5%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60924" y="1224684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90443" y="1224684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7,0%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58993" y="2545940"/>
            <a:ext cx="828950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5,9%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27023" y="2545940"/>
            <a:ext cx="78154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26845" y="2545940"/>
            <a:ext cx="827295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61,4%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35011" y="3791174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8,5%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34741" y="3791174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2,8%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990443" y="3805401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6,9%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13235" y="5024408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02514" y="5024408"/>
            <a:ext cx="665921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7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6492559"/>
              </p:ext>
            </p:extLst>
          </p:nvPr>
        </p:nvGraphicFramePr>
        <p:xfrm>
          <a:off x="-630" y="1423056"/>
          <a:ext cx="8591550" cy="4597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37147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0100 Общегосударственные вопросы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225116"/>
              </p:ext>
            </p:extLst>
          </p:nvPr>
        </p:nvGraphicFramePr>
        <p:xfrm>
          <a:off x="8686798" y="1114425"/>
          <a:ext cx="3144418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1765"/>
                <a:gridCol w="783772"/>
                <a:gridCol w="793102"/>
                <a:gridCol w="755779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494211" y="210369"/>
            <a:ext cx="1095375" cy="742950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2A97DC0-89C2-494B-A1F3-11E4FB5B76E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71712" y="371475"/>
            <a:ext cx="1057213" cy="7429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508936" y="6025525"/>
            <a:ext cx="726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Итого: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3633033"/>
              </p:ext>
            </p:extLst>
          </p:nvPr>
        </p:nvGraphicFramePr>
        <p:xfrm>
          <a:off x="8596867" y="6034791"/>
          <a:ext cx="3234347" cy="2385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1027"/>
                <a:gridCol w="793102"/>
                <a:gridCol w="793102"/>
                <a:gridCol w="737116"/>
              </a:tblGrid>
              <a:tr h="238523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253 610,3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248 975,6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212 833,2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220 050,6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181413"/>
              </p:ext>
            </p:extLst>
          </p:nvPr>
        </p:nvGraphicFramePr>
        <p:xfrm>
          <a:off x="8686799" y="1539551"/>
          <a:ext cx="3144415" cy="4292082"/>
        </p:xfrm>
        <a:graphic>
          <a:graphicData uri="http://schemas.openxmlformats.org/drawingml/2006/table">
            <a:tbl>
              <a:tblPr/>
              <a:tblGrid>
                <a:gridCol w="821095"/>
                <a:gridCol w="792608"/>
                <a:gridCol w="773836"/>
                <a:gridCol w="756876"/>
              </a:tblGrid>
              <a:tr h="47405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3 197,2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3 152,9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3 363,0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3 477,5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1627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10 296,8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10 213,8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10 608,9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11 004,4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35234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106 204,5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107 375,0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111 017,3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115 570,9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971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5,4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52,8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1,9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1,8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311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2 165,7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2 898,9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3 014,6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3 134,9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3693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1 168,5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1 965,8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515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0485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127 572,2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120 316,4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81 827,5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83 861,1</a:t>
                      </a:r>
                    </a:p>
                  </a:txBody>
                  <a:tcPr marL="9525" marR="857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03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37224"/>
              </p:ext>
            </p:extLst>
          </p:nvPr>
        </p:nvGraphicFramePr>
        <p:xfrm>
          <a:off x="569167" y="1735697"/>
          <a:ext cx="8114605" cy="472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26970" y="371475"/>
            <a:ext cx="5493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0300 Национальная безопасность и правоохранительная деятельность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372740"/>
              </p:ext>
            </p:extLst>
          </p:nvPr>
        </p:nvGraphicFramePr>
        <p:xfrm>
          <a:off x="8683773" y="1475347"/>
          <a:ext cx="3195656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6129"/>
                <a:gridCol w="811763"/>
                <a:gridCol w="774441"/>
                <a:gridCol w="813323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4" y="1216813"/>
            <a:ext cx="7136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https://cdn2.iconfinder.com/data/icons/public-safety-and-security-jobs-occupations-career/310/occupation-13-009-51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857375" y="452490"/>
            <a:ext cx="1030105" cy="76432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29" name="Picture 5" descr="D:\Ермакова\Desktop\kisspng-computer-security-information-security-data-securi-5af2686caeaf88.806639431525835884715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2" r="22190"/>
          <a:stretch/>
        </p:blipFill>
        <p:spPr bwMode="auto">
          <a:xfrm>
            <a:off x="8096250" y="5080948"/>
            <a:ext cx="1847850" cy="142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215339"/>
              </p:ext>
            </p:extLst>
          </p:nvPr>
        </p:nvGraphicFramePr>
        <p:xfrm>
          <a:off x="8692492" y="4604532"/>
          <a:ext cx="3186936" cy="2940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1471"/>
                <a:gridCol w="802433"/>
                <a:gridCol w="811202"/>
                <a:gridCol w="811830"/>
              </a:tblGrid>
              <a:tr h="29401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13 984,5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14 003,2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14 970,9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15 483,8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154637"/>
              </p:ext>
            </p:extLst>
          </p:nvPr>
        </p:nvGraphicFramePr>
        <p:xfrm>
          <a:off x="8683772" y="1842828"/>
          <a:ext cx="3195656" cy="2458583"/>
        </p:xfrm>
        <a:graphic>
          <a:graphicData uri="http://schemas.openxmlformats.org/drawingml/2006/table">
            <a:tbl>
              <a:tblPr/>
              <a:tblGrid>
                <a:gridCol w="798914"/>
                <a:gridCol w="798914"/>
                <a:gridCol w="798914"/>
                <a:gridCol w="798914"/>
              </a:tblGrid>
              <a:tr h="555139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2 867,6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2 774,1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3 385,6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3 518,2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1582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145,0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145,0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145,0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1845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8 551,2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9 685,9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10 040,3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10 419,2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916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2 565,7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1 398,2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1 400,0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1 401,4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74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6198923"/>
              </p:ext>
            </p:extLst>
          </p:nvPr>
        </p:nvGraphicFramePr>
        <p:xfrm>
          <a:off x="0" y="1757921"/>
          <a:ext cx="8686800" cy="47000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37147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0400 Национальная экономика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799815"/>
              </p:ext>
            </p:extLst>
          </p:nvPr>
        </p:nvGraphicFramePr>
        <p:xfrm>
          <a:off x="8689828" y="1377653"/>
          <a:ext cx="3276097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8735"/>
                <a:gridCol w="811764"/>
                <a:gridCol w="829049"/>
                <a:gridCol w="826549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7013" y="1045364"/>
            <a:ext cx="7136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Ермакова\Desktop\kisspng-agriculture-livelihood-agricultural-land-crop-mana-agriculture-5abc47919bd7f3.92931805152228852963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49" y="165088"/>
            <a:ext cx="1143001" cy="87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819400" y="383343"/>
            <a:ext cx="1047750" cy="724341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052" name="Picture 4" descr="D:\Ермакова\Desktop\simboli_tou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0" y="5185340"/>
            <a:ext cx="1105264" cy="97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Ермакова\Desktop\img_chisiam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28277"/>
            <a:ext cx="223837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548664"/>
              </p:ext>
            </p:extLst>
          </p:nvPr>
        </p:nvGraphicFramePr>
        <p:xfrm>
          <a:off x="8703043" y="4534678"/>
          <a:ext cx="3238944" cy="3079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6190"/>
                <a:gridCol w="821094"/>
                <a:gridCol w="821093"/>
                <a:gridCol w="810567"/>
              </a:tblGrid>
              <a:tr h="30791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312 635,2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267 312,9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230 636,7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231 983,3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914179"/>
              </p:ext>
            </p:extLst>
          </p:nvPr>
        </p:nvGraphicFramePr>
        <p:xfrm>
          <a:off x="8686799" y="1759243"/>
          <a:ext cx="3255188" cy="2449242"/>
        </p:xfrm>
        <a:graphic>
          <a:graphicData uri="http://schemas.openxmlformats.org/drawingml/2006/table">
            <a:tbl>
              <a:tblPr/>
              <a:tblGrid>
                <a:gridCol w="813797"/>
                <a:gridCol w="813797"/>
                <a:gridCol w="813797"/>
                <a:gridCol w="813797"/>
              </a:tblGrid>
              <a:tr h="485191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18 435,3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23 550,6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23 551,6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23 552,8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943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19 652,1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2675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209 755,2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208 398,5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171 621,2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171 621,2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52113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30 068,9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30,7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30,7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30,7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574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34 723,7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35 333,1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35 433,2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36 778,6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92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47975"/>
              </p:ext>
            </p:extLst>
          </p:nvPr>
        </p:nvGraphicFramePr>
        <p:xfrm>
          <a:off x="1" y="825572"/>
          <a:ext cx="8753474" cy="24605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164157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0500 Жилищно-коммунальное хозяйство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362250"/>
              </p:ext>
            </p:extLst>
          </p:nvPr>
        </p:nvGraphicFramePr>
        <p:xfrm>
          <a:off x="8791001" y="873124"/>
          <a:ext cx="3086868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1204"/>
                <a:gridCol w="774985"/>
                <a:gridCol w="756082"/>
                <a:gridCol w="744597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20686" y="502711"/>
            <a:ext cx="7136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505074" y="140089"/>
            <a:ext cx="677923" cy="609685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075" name="Picture 3" descr="D:\Ермакова\Desktop\smart-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91293"/>
            <a:ext cx="1801813" cy="108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97103"/>
              </p:ext>
            </p:extLst>
          </p:nvPr>
        </p:nvGraphicFramePr>
        <p:xfrm>
          <a:off x="0" y="4130805"/>
          <a:ext cx="8677274" cy="2287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276475" y="3240732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0600 Охрана окружающей среды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9070092" y="3306673"/>
            <a:ext cx="874396" cy="607368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8901" y="3427461"/>
            <a:ext cx="876242" cy="449214"/>
          </a:xfrm>
          <a:prstGeom prst="rect">
            <a:avLst/>
          </a:prstGeom>
        </p:spPr>
      </p:pic>
      <p:pic>
        <p:nvPicPr>
          <p:cNvPr id="3076" name="Picture 4" descr="D:\Ермакова\Desktop\kisspng-natural-environment-environmentally-friendly-envir-vector-earth-5a9e12b2b44938.356234391520308914738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4" t="7023" b="-4981"/>
          <a:stretch/>
        </p:blipFill>
        <p:spPr bwMode="auto">
          <a:xfrm>
            <a:off x="9420225" y="5248275"/>
            <a:ext cx="1800461" cy="1110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143373"/>
              </p:ext>
            </p:extLst>
          </p:nvPr>
        </p:nvGraphicFramePr>
        <p:xfrm>
          <a:off x="8798767" y="2937375"/>
          <a:ext cx="3079102" cy="3033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2433"/>
                <a:gridCol w="774441"/>
                <a:gridCol w="774441"/>
                <a:gridCol w="727787"/>
              </a:tblGrid>
              <a:tr h="30335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590 927,5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225 310,9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194 528,1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174 415,7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618793"/>
              </p:ext>
            </p:extLst>
          </p:nvPr>
        </p:nvGraphicFramePr>
        <p:xfrm>
          <a:off x="8791000" y="1268964"/>
          <a:ext cx="3058878" cy="1502229"/>
        </p:xfrm>
        <a:graphic>
          <a:graphicData uri="http://schemas.openxmlformats.org/drawingml/2006/table">
            <a:tbl>
              <a:tblPr/>
              <a:tblGrid>
                <a:gridCol w="810200"/>
                <a:gridCol w="783771"/>
                <a:gridCol w="755780"/>
                <a:gridCol w="709127"/>
              </a:tblGrid>
              <a:tr h="345234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85 676,1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54 947,6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52 879,3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52 879,3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4523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107 378,3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37 751,7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22 424,0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22 424,0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1054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366 363,2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98 424,2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84 009,1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62 698,9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01216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31 509,9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34 187,4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35 215,7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36 413,5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366346"/>
              </p:ext>
            </p:extLst>
          </p:nvPr>
        </p:nvGraphicFramePr>
        <p:xfrm>
          <a:off x="8750385" y="4191119"/>
          <a:ext cx="3086868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1204"/>
                <a:gridCol w="774985"/>
                <a:gridCol w="756082"/>
                <a:gridCol w="744597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41030"/>
              </p:ext>
            </p:extLst>
          </p:nvPr>
        </p:nvGraphicFramePr>
        <p:xfrm>
          <a:off x="8750383" y="4562670"/>
          <a:ext cx="3086869" cy="333467"/>
        </p:xfrm>
        <a:graphic>
          <a:graphicData uri="http://schemas.openxmlformats.org/drawingml/2006/table">
            <a:tbl>
              <a:tblPr/>
              <a:tblGrid>
                <a:gridCol w="804164"/>
                <a:gridCol w="793102"/>
                <a:gridCol w="755780"/>
                <a:gridCol w="733823"/>
              </a:tblGrid>
              <a:tr h="333467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2 867,6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2 774,1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3 385,6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3 518,2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990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5000616"/>
              </p:ext>
            </p:extLst>
          </p:nvPr>
        </p:nvGraphicFramePr>
        <p:xfrm>
          <a:off x="-1588" y="1757921"/>
          <a:ext cx="8658225" cy="4690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37147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0700 Образование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297014" y="1216813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D:\Ермакова\Desktop\kisspng-teacher-education-school-classroom-computer-icons-5ae218526a6d57.279459431524766802435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5" r="14612"/>
          <a:stretch/>
        </p:blipFill>
        <p:spPr bwMode="auto">
          <a:xfrm>
            <a:off x="1076326" y="204701"/>
            <a:ext cx="1485900" cy="125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3667126" y="265745"/>
            <a:ext cx="942974" cy="673123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4100" name="Picture 4" descr="D:\Ермакова\Desktop\64495-educational-reading-e-learning-education-technology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363" y="5236753"/>
            <a:ext cx="2667001" cy="129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Ермакова\Desktop\solnc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850" y="19698"/>
            <a:ext cx="2179207" cy="119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127705"/>
              </p:ext>
            </p:extLst>
          </p:nvPr>
        </p:nvGraphicFramePr>
        <p:xfrm>
          <a:off x="8662944" y="4836794"/>
          <a:ext cx="3284811" cy="3152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2272"/>
                <a:gridCol w="821094"/>
                <a:gridCol w="802433"/>
                <a:gridCol w="779012"/>
              </a:tblGrid>
              <a:tr h="31528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2 412 788,7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2 356 784,2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2 392 874,1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2 438 537,1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928300"/>
              </p:ext>
            </p:extLst>
          </p:nvPr>
        </p:nvGraphicFramePr>
        <p:xfrm>
          <a:off x="8665605" y="1516600"/>
          <a:ext cx="3282149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2522"/>
                <a:gridCol w="824012"/>
                <a:gridCol w="803914"/>
                <a:gridCol w="791701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690681"/>
              </p:ext>
            </p:extLst>
          </p:nvPr>
        </p:nvGraphicFramePr>
        <p:xfrm>
          <a:off x="8677852" y="1900271"/>
          <a:ext cx="3269901" cy="2802360"/>
        </p:xfrm>
        <a:graphic>
          <a:graphicData uri="http://schemas.openxmlformats.org/drawingml/2006/table">
            <a:tbl>
              <a:tblPr/>
              <a:tblGrid>
                <a:gridCol w="858034"/>
                <a:gridCol w="821094"/>
                <a:gridCol w="802432"/>
                <a:gridCol w="788341"/>
              </a:tblGrid>
              <a:tr h="5604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1 138 856,2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996 617,3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1 016 138,7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1 039 224,6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04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879 027,5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954 231,1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953 566,6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960 829,2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04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282 701,9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292 629,0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306 054,8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318 434,3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04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22 354,9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16 699,8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17 023,3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17 257,6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0472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89 848,2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96 607,0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100 090,7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102 791,4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617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5379297"/>
              </p:ext>
            </p:extLst>
          </p:nvPr>
        </p:nvGraphicFramePr>
        <p:xfrm>
          <a:off x="1231641" y="3898359"/>
          <a:ext cx="7294291" cy="2692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164157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0800 Культура и кинематография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772117"/>
              </p:ext>
            </p:extLst>
          </p:nvPr>
        </p:nvGraphicFramePr>
        <p:xfrm>
          <a:off x="8665605" y="1206499"/>
          <a:ext cx="332579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9297"/>
                <a:gridCol w="818764"/>
                <a:gridCol w="844133"/>
                <a:gridCol w="803601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20686" y="502711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76475" y="3437830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1000 Социальная политика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569445"/>
              </p:ext>
            </p:extLst>
          </p:nvPr>
        </p:nvGraphicFramePr>
        <p:xfrm>
          <a:off x="8693157" y="4055261"/>
          <a:ext cx="326065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866"/>
                <a:gridCol w="825420"/>
                <a:gridCol w="844322"/>
                <a:gridCol w="687047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1390178"/>
              </p:ext>
            </p:extLst>
          </p:nvPr>
        </p:nvGraphicFramePr>
        <p:xfrm>
          <a:off x="1231641" y="903393"/>
          <a:ext cx="7294291" cy="2430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2371725" y="164157"/>
            <a:ext cx="890521" cy="610970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26" name="Picture 2" descr="D:\Ермакова\Desktop\141-1412750_arts-faculty-icons-download-for-ban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147" y="85918"/>
            <a:ext cx="904875" cy="68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Ермакова\Desktop\fi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9365" y="3170430"/>
            <a:ext cx="866775" cy="65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Прямоугольник 32"/>
          <p:cNvSpPr/>
          <p:nvPr/>
        </p:nvSpPr>
        <p:spPr>
          <a:xfrm>
            <a:off x="2840731" y="3375528"/>
            <a:ext cx="853904" cy="586271"/>
          </a:xfrm>
          <a:prstGeom prst="rect">
            <a:avLst/>
          </a:prstGeom>
          <a:blipFill rotWithShape="1"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507047"/>
              </p:ext>
            </p:extLst>
          </p:nvPr>
        </p:nvGraphicFramePr>
        <p:xfrm>
          <a:off x="8671663" y="2733676"/>
          <a:ext cx="3318484" cy="209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3802"/>
                <a:gridCol w="785696"/>
                <a:gridCol w="849974"/>
                <a:gridCol w="809012"/>
              </a:tblGrid>
              <a:tr h="20955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283 614,3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326 747,1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358 723,6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298 959,2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592681"/>
              </p:ext>
            </p:extLst>
          </p:nvPr>
        </p:nvGraphicFramePr>
        <p:xfrm>
          <a:off x="8736352" y="6057901"/>
          <a:ext cx="3190875" cy="209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0201"/>
                <a:gridCol w="755483"/>
                <a:gridCol w="817289"/>
                <a:gridCol w="777902"/>
              </a:tblGrid>
              <a:tr h="20955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97 299,1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106 817,1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110 810,2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119 005,0</a:t>
                      </a:r>
                    </a:p>
                  </a:txBody>
                  <a:tcPr marL="9525" marR="85725" marT="9525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096573"/>
              </p:ext>
            </p:extLst>
          </p:nvPr>
        </p:nvGraphicFramePr>
        <p:xfrm>
          <a:off x="8665603" y="1637557"/>
          <a:ext cx="3288208" cy="919448"/>
        </p:xfrm>
        <a:graphic>
          <a:graphicData uri="http://schemas.openxmlformats.org/drawingml/2006/table">
            <a:tbl>
              <a:tblPr/>
              <a:tblGrid>
                <a:gridCol w="870283"/>
                <a:gridCol w="830424"/>
                <a:gridCol w="830425"/>
                <a:gridCol w="757076"/>
              </a:tblGrid>
              <a:tr h="477483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240 752,8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285 365,0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316 913,5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256 116,6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196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42 861,5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41 382,1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41 810,1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42 842,6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253932"/>
              </p:ext>
            </p:extLst>
          </p:nvPr>
        </p:nvGraphicFramePr>
        <p:xfrm>
          <a:off x="8736350" y="4479189"/>
          <a:ext cx="3217460" cy="1483072"/>
        </p:xfrm>
        <a:graphic>
          <a:graphicData uri="http://schemas.openxmlformats.org/drawingml/2006/table">
            <a:tbl>
              <a:tblPr/>
              <a:tblGrid>
                <a:gridCol w="855519"/>
                <a:gridCol w="830425"/>
                <a:gridCol w="839755"/>
                <a:gridCol w="691761"/>
              </a:tblGrid>
              <a:tr h="37076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6 649,5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6 899,4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6 899,4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6 899,4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76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15 929,8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15 624,5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16 289,3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16 113,3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76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73 079,4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64 461,5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70 477,3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78 177,6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768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1 640,4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>
                          <a:effectLst/>
                          <a:latin typeface="Times New Roman" panose="02020603050405020304" pitchFamily="18" charset="0"/>
                        </a:rPr>
                        <a:t>19 831,7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17 144,2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17 814,7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69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7879695"/>
              </p:ext>
            </p:extLst>
          </p:nvPr>
        </p:nvGraphicFramePr>
        <p:xfrm>
          <a:off x="535635" y="4448175"/>
          <a:ext cx="8225809" cy="21431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164157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1100 Физическая культура и спорт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9837"/>
              </p:ext>
            </p:extLst>
          </p:nvPr>
        </p:nvGraphicFramePr>
        <p:xfrm>
          <a:off x="8876725" y="625822"/>
          <a:ext cx="313372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9671"/>
                <a:gridCol w="771479"/>
                <a:gridCol w="795383"/>
                <a:gridCol w="757192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20686" y="273426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09800" y="2090439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1200 Средства массовой информации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401624"/>
              </p:ext>
            </p:extLst>
          </p:nvPr>
        </p:nvGraphicFramePr>
        <p:xfrm>
          <a:off x="8883657" y="4798211"/>
          <a:ext cx="3133725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9671"/>
                <a:gridCol w="771479"/>
                <a:gridCol w="795383"/>
                <a:gridCol w="757192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0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6992219"/>
              </p:ext>
            </p:extLst>
          </p:nvPr>
        </p:nvGraphicFramePr>
        <p:xfrm>
          <a:off x="-1" y="809640"/>
          <a:ext cx="8761445" cy="11801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421791" y="164158"/>
            <a:ext cx="711934" cy="498610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050" name="Picture 2" descr="D:\Ермакова\Desktop\23995_9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081" y="50340"/>
            <a:ext cx="892970" cy="79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080002"/>
              </p:ext>
            </p:extLst>
          </p:nvPr>
        </p:nvGraphicFramePr>
        <p:xfrm>
          <a:off x="971547" y="2693951"/>
          <a:ext cx="7789897" cy="1327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618100"/>
              </p:ext>
            </p:extLst>
          </p:nvPr>
        </p:nvGraphicFramePr>
        <p:xfrm>
          <a:off x="8895719" y="2549872"/>
          <a:ext cx="3100483" cy="2603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5672"/>
                <a:gridCol w="772889"/>
                <a:gridCol w="766898"/>
                <a:gridCol w="805024"/>
              </a:tblGrid>
              <a:tr h="260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en-US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51" name="Picture 3" descr="D:\Ермакова\Desktop\newspap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48" y="2135014"/>
            <a:ext cx="1133477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Прямоугольник 34"/>
          <p:cNvSpPr/>
          <p:nvPr/>
        </p:nvSpPr>
        <p:spPr>
          <a:xfrm>
            <a:off x="2543174" y="2208385"/>
            <a:ext cx="590551" cy="431454"/>
          </a:xfrm>
          <a:prstGeom prst="rect">
            <a:avLst/>
          </a:prstGeom>
          <a:blipFill rotWithShape="1">
            <a:blip r:embed="rId8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6" name="TextBox 35"/>
          <p:cNvSpPr txBox="1"/>
          <p:nvPr/>
        </p:nvSpPr>
        <p:spPr>
          <a:xfrm>
            <a:off x="2421790" y="4119264"/>
            <a:ext cx="8912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1300 Обслуживание государственного и муниципального долга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1781175" y="4119264"/>
            <a:ext cx="548251" cy="495400"/>
          </a:xfrm>
          <a:prstGeom prst="rect">
            <a:avLst/>
          </a:prstGeom>
          <a:blipFill rotWithShape="1">
            <a:blip r:embed="rId9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052" name="Picture 4" descr="D:\Ермакова\Desktop\balance-clipart-leverage-1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76" y="3990478"/>
            <a:ext cx="909243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118363"/>
              </p:ext>
            </p:extLst>
          </p:nvPr>
        </p:nvGraphicFramePr>
        <p:xfrm>
          <a:off x="8895718" y="1172553"/>
          <a:ext cx="3094119" cy="370185"/>
        </p:xfrm>
        <a:graphic>
          <a:graphicData uri="http://schemas.openxmlformats.org/drawingml/2006/table">
            <a:tbl>
              <a:tblPr/>
              <a:tblGrid>
                <a:gridCol w="787838"/>
                <a:gridCol w="772850"/>
                <a:gridCol w="800786"/>
                <a:gridCol w="732645"/>
              </a:tblGrid>
              <a:tr h="370185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36 337,5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264 607,8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379 932,0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6 629,0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512087"/>
              </p:ext>
            </p:extLst>
          </p:nvPr>
        </p:nvGraphicFramePr>
        <p:xfrm>
          <a:off x="8883657" y="3206439"/>
          <a:ext cx="3106179" cy="331490"/>
        </p:xfrm>
        <a:graphic>
          <a:graphicData uri="http://schemas.openxmlformats.org/drawingml/2006/table">
            <a:tbl>
              <a:tblPr/>
              <a:tblGrid>
                <a:gridCol w="820992"/>
                <a:gridCol w="773590"/>
                <a:gridCol w="802600"/>
                <a:gridCol w="708997"/>
              </a:tblGrid>
              <a:tr h="33149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10 007,8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11 541,6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11 909,2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12 184,9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188486"/>
              </p:ext>
            </p:extLst>
          </p:nvPr>
        </p:nvGraphicFramePr>
        <p:xfrm>
          <a:off x="8895720" y="5419112"/>
          <a:ext cx="3100482" cy="304800"/>
        </p:xfrm>
        <a:graphic>
          <a:graphicData uri="http://schemas.openxmlformats.org/drawingml/2006/table">
            <a:tbl>
              <a:tblPr/>
              <a:tblGrid>
                <a:gridCol w="828502"/>
                <a:gridCol w="784410"/>
                <a:gridCol w="822675"/>
                <a:gridCol w="664895"/>
              </a:tblGrid>
              <a:tr h="304800"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3 566,5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13 054,6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19 280,1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0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32 145,4</a:t>
                      </a:r>
                    </a:p>
                  </a:txBody>
                  <a:tcPr marL="9525" marR="857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83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211423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90023" y="978941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19099285"/>
              </p:ext>
            </p:extLst>
          </p:nvPr>
        </p:nvGraphicFramePr>
        <p:xfrm>
          <a:off x="793101" y="821959"/>
          <a:ext cx="446936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286" y="3975821"/>
            <a:ext cx="4450918" cy="22648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039495"/>
              </p:ext>
            </p:extLst>
          </p:nvPr>
        </p:nvGraphicFramePr>
        <p:xfrm>
          <a:off x="4890052" y="1445533"/>
          <a:ext cx="7064790" cy="2015143"/>
        </p:xfrm>
        <a:graphic>
          <a:graphicData uri="http://schemas.openxmlformats.org/drawingml/2006/table">
            <a:tbl>
              <a:tblPr/>
              <a:tblGrid>
                <a:gridCol w="3283564"/>
                <a:gridCol w="1380931"/>
                <a:gridCol w="1240971"/>
                <a:gridCol w="1159324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324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218 790,0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18 280,0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446 740,0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183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390,0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308 280,0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446 740,0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35 400,0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07459" y="925045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576339"/>
              </p:ext>
            </p:extLst>
          </p:nvPr>
        </p:nvGraphicFramePr>
        <p:xfrm>
          <a:off x="4832846" y="1224052"/>
          <a:ext cx="3648540" cy="208372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37556"/>
                <a:gridCol w="714350"/>
                <a:gridCol w="686184"/>
                <a:gridCol w="710450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6 584,3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194 614,0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307 976,6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278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5 451,8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163 281,1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258 392,4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322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1 132,5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31 332,9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49 584,2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509 174,9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54" y="1224053"/>
            <a:ext cx="2791855" cy="2390004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370247"/>
              </p:ext>
            </p:extLst>
          </p:nvPr>
        </p:nvGraphicFramePr>
        <p:xfrm>
          <a:off x="8914732" y="4075136"/>
          <a:ext cx="2741632" cy="207653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044855"/>
                <a:gridCol w="696777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6 824,8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42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967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 (</a:t>
                      </a:r>
                      <a:r>
                        <a:rPr lang="en-US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en-US" sz="12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этап)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78 040,6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29" y="3989954"/>
            <a:ext cx="3452327" cy="2345243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357257"/>
              </p:ext>
            </p:extLst>
          </p:nvPr>
        </p:nvGraphicFramePr>
        <p:xfrm>
          <a:off x="1418252" y="4059770"/>
          <a:ext cx="3136331" cy="21852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803919"/>
                <a:gridCol w="696685"/>
                <a:gridCol w="635727"/>
              </a:tblGrid>
              <a:tr h="4072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799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73 716,5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70 274,7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u="none" strike="noStrike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3 441,8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объекта                                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193 446,9</a:t>
                      </a:r>
                      <a:endParaRPr lang="ru-RU" sz="12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8252" y="1224052"/>
            <a:ext cx="2995127" cy="246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655152D-456C-5E4D-9F23-F91BF730ABA5}"/>
              </a:ext>
            </a:extLst>
          </p:cNvPr>
          <p:cNvSpPr/>
          <p:nvPr/>
        </p:nvSpPr>
        <p:spPr>
          <a:xfrm>
            <a:off x="209006" y="143476"/>
            <a:ext cx="12025318" cy="6858000"/>
          </a:xfrm>
          <a:prstGeom prst="rect">
            <a:avLst/>
          </a:prstGeom>
          <a:gradFill>
            <a:gsLst>
              <a:gs pos="65000">
                <a:schemeClr val="accent4">
                  <a:lumMod val="20000"/>
                  <a:lumOff val="80000"/>
                  <a:alpha val="61000"/>
                </a:schemeClr>
              </a:gs>
              <a:gs pos="38000">
                <a:schemeClr val="accent2">
                  <a:lumMod val="20000"/>
                  <a:lumOff val="80000"/>
                  <a:alpha val="12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05440C4-E74B-1944-B487-7211DD8801A7}"/>
              </a:ext>
            </a:extLst>
          </p:cNvPr>
          <p:cNvSpPr/>
          <p:nvPr/>
        </p:nvSpPr>
        <p:spPr>
          <a:xfrm>
            <a:off x="1828799" y="6012191"/>
            <a:ext cx="1040552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99"/>
              </a:lnSpc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uller Narrow ExtraBold" pitchFamily="2" charset="0"/>
              </a:rPr>
              <a:t>Спасибо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uller Narrow ExtraBold" pitchFamily="2" charset="0"/>
              </a:rPr>
              <a:t>за внимание</a:t>
            </a: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uller Narrow ExtraBold" pitchFamily="2" charset="0"/>
              </a:rPr>
              <a:t>!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160" y="369532"/>
            <a:ext cx="1414247" cy="155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214950" y="1920060"/>
            <a:ext cx="784842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финансов администрации                                          ЗАТО г. Североморск</a:t>
            </a: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(81537)	49566 – начальник Управления финансов 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	50788 – бюджетный отдел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	46470 – отдел сводной отчетности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42744 – отдел бюджетного учета и отчетности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	50776 – сектор внутреннего муниципального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финансового контроля</a:t>
            </a: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Эл. почта: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finupr@citysever.ru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Веб-сайт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http://finsever.ru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                        42057 - приемная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3108960" y="689603"/>
            <a:ext cx="9438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ЗАТО г.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Североморск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41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7075</TotalTime>
  <Words>4572</Words>
  <Application>Microsoft Office PowerPoint</Application>
  <PresentationFormat>Широкоэкранный</PresentationFormat>
  <Paragraphs>1414</Paragraphs>
  <Slides>42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2" baseType="lpstr">
      <vt:lpstr>Calibri</vt:lpstr>
      <vt:lpstr>Corbel</vt:lpstr>
      <vt:lpstr>Gill Sans MT</vt:lpstr>
      <vt:lpstr>Monotype Corsiva</vt:lpstr>
      <vt:lpstr>MS Mincho</vt:lpstr>
      <vt:lpstr>Muller Narrow ExtraBold</vt:lpstr>
      <vt:lpstr>Times New Roman</vt:lpstr>
      <vt:lpstr>Verdana</vt:lpstr>
      <vt:lpstr>Wingdings 2</vt:lpstr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ПАРАМЕТРЫ ПРОГНОЗА  СОЦИАЛЬНО-ЭКОНОМИЧЕСКОГО РАЗВИТИЯ          2022          2023          2024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646</cp:revision>
  <cp:lastPrinted>2021-11-15T15:19:17Z</cp:lastPrinted>
  <dcterms:created xsi:type="dcterms:W3CDTF">2019-11-15T05:58:52Z</dcterms:created>
  <dcterms:modified xsi:type="dcterms:W3CDTF">2021-12-02T09:29:06Z</dcterms:modified>
</cp:coreProperties>
</file>